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18.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Layouts/slideLayout3.xml" ContentType="application/vnd.openxmlformats-officedocument.presentationml.slideLayout+xml"/>
  <Default Extension="jpeg" ContentType="image/jpeg"/>
  <Override PartName="/ppt/notesSlides/notesSlide1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notesSlides/notesSlide13.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sldIdLst>
    <p:sldId id="259" r:id="rId2"/>
    <p:sldId id="260" r:id="rId3"/>
    <p:sldId id="261" r:id="rId4"/>
    <p:sldId id="262" r:id="rId5"/>
    <p:sldId id="263" r:id="rId6"/>
    <p:sldId id="264" r:id="rId7"/>
    <p:sldId id="265" r:id="rId8"/>
    <p:sldId id="266" r:id="rId9"/>
    <p:sldId id="322" r:id="rId10"/>
    <p:sldId id="321" r:id="rId11"/>
    <p:sldId id="269" r:id="rId12"/>
    <p:sldId id="270" r:id="rId13"/>
    <p:sldId id="271" r:id="rId14"/>
    <p:sldId id="272" r:id="rId15"/>
    <p:sldId id="273" r:id="rId16"/>
    <p:sldId id="274" r:id="rId17"/>
    <p:sldId id="275" r:id="rId18"/>
    <p:sldId id="276" r:id="rId19"/>
    <p:sldId id="277" r:id="rId20"/>
    <p:sldId id="295" r:id="rId21"/>
    <p:sldId id="292" r:id="rId22"/>
    <p:sldId id="285" r:id="rId23"/>
    <p:sldId id="323" r:id="rId24"/>
    <p:sldId id="324" r:id="rId25"/>
    <p:sldId id="325" r:id="rId26"/>
    <p:sldId id="326" r:id="rId27"/>
    <p:sldId id="327" r:id="rId28"/>
    <p:sldId id="328"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68" d="100"/>
          <a:sy n="68" d="100"/>
        </p:scale>
        <p:origin x="-1446" y="-96"/>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570CEDE-62D2-4324-94CF-E8D3C5AB7809}" type="datetimeFigureOut">
              <a:rPr lang="en-US" smtClean="0"/>
              <a:pPr/>
              <a:t>2/6/2024</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BC985BC-735E-4535-A665-D5D5BB1F76C6}"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bwMode="auto">
          <a:noFill/>
          <a:ln>
            <a:solidFill>
              <a:srgbClr val="000000"/>
            </a:solidFill>
            <a:miter lim="800000"/>
            <a:headEnd/>
            <a:tailEnd/>
          </a:ln>
        </p:spPr>
      </p:sp>
      <p:sp>
        <p:nvSpPr>
          <p:cNvPr id="36867" name="Notes Placeholder 2"/>
          <p:cNvSpPr>
            <a:spLocks noGrp="1"/>
          </p:cNvSpPr>
          <p:nvPr>
            <p:ph type="body" idx="1"/>
          </p:nvPr>
        </p:nvSpPr>
        <p:spPr bwMode="auto">
          <a:noFill/>
        </p:spPr>
        <p:txBody>
          <a:bodyPr/>
          <a:lstStyle/>
          <a:p>
            <a:pPr eaLnBrk="1" hangingPunct="1">
              <a:spcBef>
                <a:spcPct val="0"/>
              </a:spcBef>
            </a:pPr>
            <a:endParaRPr lang="en-US" altLang="en-US"/>
          </a:p>
        </p:txBody>
      </p:sp>
      <p:sp>
        <p:nvSpPr>
          <p:cNvPr id="36868" name="Slide Number Placeholder 3"/>
          <p:cNvSpPr>
            <a:spLocks noGrp="1"/>
          </p:cNvSpPr>
          <p:nvPr>
            <p:ph type="sldNum" sz="quarter" idx="5"/>
          </p:nvPr>
        </p:nvSpPr>
        <p:spPr bwMode="auto">
          <a:noFill/>
          <a:ln>
            <a:miter lim="800000"/>
            <a:headEnd/>
            <a:tailEnd/>
          </a:ln>
        </p:spPr>
        <p:txBody>
          <a:bodyPr/>
          <a:lstStyle/>
          <a:p>
            <a:fld id="{F8666578-382F-4D89-B6A0-D5F1B898C60C}" type="slidenum">
              <a:rPr lang="en-GB" altLang="en-US" smtClean="0"/>
              <a:pPr/>
              <a:t>1</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bwMode="auto">
          <a:noFill/>
          <a:ln>
            <a:solidFill>
              <a:srgbClr val="000000"/>
            </a:solidFill>
            <a:miter lim="800000"/>
            <a:headEnd/>
            <a:tailEnd/>
          </a:ln>
        </p:spPr>
      </p:sp>
      <p:sp>
        <p:nvSpPr>
          <p:cNvPr id="37891" name="Notes Placeholder 2"/>
          <p:cNvSpPr>
            <a:spLocks noGrp="1"/>
          </p:cNvSpPr>
          <p:nvPr>
            <p:ph type="body" idx="1"/>
          </p:nvPr>
        </p:nvSpPr>
        <p:spPr bwMode="auto">
          <a:noFill/>
        </p:spPr>
        <p:txBody>
          <a:bodyPr/>
          <a:lstStyle/>
          <a:p>
            <a:pPr eaLnBrk="1" hangingPunct="1">
              <a:spcBef>
                <a:spcPct val="0"/>
              </a:spcBef>
            </a:pPr>
            <a:endParaRPr lang="en-US" altLang="en-US"/>
          </a:p>
        </p:txBody>
      </p:sp>
      <p:sp>
        <p:nvSpPr>
          <p:cNvPr id="37892" name="Slide Number Placeholder 3"/>
          <p:cNvSpPr>
            <a:spLocks noGrp="1"/>
          </p:cNvSpPr>
          <p:nvPr>
            <p:ph type="sldNum" sz="quarter" idx="5"/>
          </p:nvPr>
        </p:nvSpPr>
        <p:spPr bwMode="auto">
          <a:noFill/>
          <a:ln>
            <a:miter lim="800000"/>
            <a:headEnd/>
            <a:tailEnd/>
          </a:ln>
        </p:spPr>
        <p:txBody>
          <a:bodyPr/>
          <a:lstStyle/>
          <a:p>
            <a:fld id="{22E1D3DE-104A-4331-A454-3ED7F084D1DF}" type="slidenum">
              <a:rPr lang="en-GB" altLang="en-US" smtClean="0"/>
              <a:pPr/>
              <a:t>2</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bwMode="auto">
          <a:noFill/>
          <a:ln>
            <a:solidFill>
              <a:srgbClr val="000000"/>
            </a:solidFill>
            <a:miter lim="800000"/>
            <a:headEnd/>
            <a:tailEnd/>
          </a:ln>
        </p:spPr>
      </p:sp>
      <p:sp>
        <p:nvSpPr>
          <p:cNvPr id="38915" name="Notes Placeholder 2"/>
          <p:cNvSpPr>
            <a:spLocks noGrp="1"/>
          </p:cNvSpPr>
          <p:nvPr>
            <p:ph type="body" idx="1"/>
          </p:nvPr>
        </p:nvSpPr>
        <p:spPr bwMode="auto">
          <a:noFill/>
        </p:spPr>
        <p:txBody>
          <a:bodyPr/>
          <a:lstStyle/>
          <a:p>
            <a:pPr eaLnBrk="1" hangingPunct="1">
              <a:spcBef>
                <a:spcPct val="0"/>
              </a:spcBef>
            </a:pPr>
            <a:endParaRPr lang="en-US" altLang="en-US"/>
          </a:p>
        </p:txBody>
      </p:sp>
      <p:sp>
        <p:nvSpPr>
          <p:cNvPr id="38916" name="Slide Number Placeholder 3"/>
          <p:cNvSpPr>
            <a:spLocks noGrp="1"/>
          </p:cNvSpPr>
          <p:nvPr>
            <p:ph type="sldNum" sz="quarter" idx="5"/>
          </p:nvPr>
        </p:nvSpPr>
        <p:spPr bwMode="auto">
          <a:noFill/>
          <a:ln>
            <a:miter lim="800000"/>
            <a:headEnd/>
            <a:tailEnd/>
          </a:ln>
        </p:spPr>
        <p:txBody>
          <a:bodyPr/>
          <a:lstStyle/>
          <a:p>
            <a:fld id="{8D6EDAAA-9624-49F4-BBD8-11C6EBBA86BA}" type="slidenum">
              <a:rPr lang="en-GB" altLang="en-US" smtClean="0"/>
              <a:pPr/>
              <a:t>3</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bwMode="auto">
          <a:noFill/>
          <a:ln>
            <a:solidFill>
              <a:srgbClr val="000000"/>
            </a:solidFill>
            <a:miter lim="800000"/>
            <a:headEnd/>
            <a:tailEnd/>
          </a:ln>
        </p:spPr>
      </p:sp>
      <p:sp>
        <p:nvSpPr>
          <p:cNvPr id="39939" name="Notes Placeholder 2"/>
          <p:cNvSpPr>
            <a:spLocks noGrp="1"/>
          </p:cNvSpPr>
          <p:nvPr>
            <p:ph type="body" idx="1"/>
          </p:nvPr>
        </p:nvSpPr>
        <p:spPr bwMode="auto">
          <a:noFill/>
        </p:spPr>
        <p:txBody>
          <a:bodyPr/>
          <a:lstStyle/>
          <a:p>
            <a:pPr eaLnBrk="1" hangingPunct="1">
              <a:spcBef>
                <a:spcPct val="0"/>
              </a:spcBef>
            </a:pPr>
            <a:endParaRPr lang="en-US" altLang="en-US"/>
          </a:p>
        </p:txBody>
      </p:sp>
      <p:sp>
        <p:nvSpPr>
          <p:cNvPr id="39940" name="Slide Number Placeholder 3"/>
          <p:cNvSpPr>
            <a:spLocks noGrp="1"/>
          </p:cNvSpPr>
          <p:nvPr>
            <p:ph type="sldNum" sz="quarter" idx="5"/>
          </p:nvPr>
        </p:nvSpPr>
        <p:spPr bwMode="auto">
          <a:noFill/>
          <a:ln>
            <a:miter lim="800000"/>
            <a:headEnd/>
            <a:tailEnd/>
          </a:ln>
        </p:spPr>
        <p:txBody>
          <a:bodyPr/>
          <a:lstStyle/>
          <a:p>
            <a:fld id="{E1DA0FD6-A122-48B8-BC28-1F6AA8071EBC}" type="slidenum">
              <a:rPr lang="en-GB" altLang="en-US" smtClean="0"/>
              <a:pPr/>
              <a:t>4</a:t>
            </a:fld>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bwMode="auto">
          <a:noFill/>
          <a:ln>
            <a:solidFill>
              <a:srgbClr val="000000"/>
            </a:solidFill>
            <a:miter lim="800000"/>
            <a:headEnd/>
            <a:tailEnd/>
          </a:ln>
        </p:spPr>
      </p:sp>
      <p:sp>
        <p:nvSpPr>
          <p:cNvPr id="40963" name="Notes Placeholder 2"/>
          <p:cNvSpPr>
            <a:spLocks noGrp="1"/>
          </p:cNvSpPr>
          <p:nvPr>
            <p:ph type="body" idx="1"/>
          </p:nvPr>
        </p:nvSpPr>
        <p:spPr bwMode="auto">
          <a:noFill/>
        </p:spPr>
        <p:txBody>
          <a:bodyPr/>
          <a:lstStyle/>
          <a:p>
            <a:pPr eaLnBrk="1" hangingPunct="1">
              <a:spcBef>
                <a:spcPct val="0"/>
              </a:spcBef>
            </a:pPr>
            <a:endParaRPr lang="en-US" altLang="en-US"/>
          </a:p>
        </p:txBody>
      </p:sp>
      <p:sp>
        <p:nvSpPr>
          <p:cNvPr id="40964" name="Slide Number Placeholder 3"/>
          <p:cNvSpPr>
            <a:spLocks noGrp="1"/>
          </p:cNvSpPr>
          <p:nvPr>
            <p:ph type="sldNum" sz="quarter" idx="5"/>
          </p:nvPr>
        </p:nvSpPr>
        <p:spPr bwMode="auto">
          <a:noFill/>
          <a:ln>
            <a:miter lim="800000"/>
            <a:headEnd/>
            <a:tailEnd/>
          </a:ln>
        </p:spPr>
        <p:txBody>
          <a:bodyPr/>
          <a:lstStyle/>
          <a:p>
            <a:fld id="{8E15912B-C174-46FC-B6D4-344B023FEEA9}" type="slidenum">
              <a:rPr lang="en-GB" altLang="en-US" smtClean="0"/>
              <a:pPr/>
              <a:t>5</a:t>
            </a:fld>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bwMode="auto">
          <a:noFill/>
          <a:ln>
            <a:solidFill>
              <a:srgbClr val="000000"/>
            </a:solidFill>
            <a:miter lim="800000"/>
            <a:headEnd/>
            <a:tailEnd/>
          </a:ln>
        </p:spPr>
      </p:sp>
      <p:sp>
        <p:nvSpPr>
          <p:cNvPr id="41987" name="Notes Placeholder 2"/>
          <p:cNvSpPr>
            <a:spLocks noGrp="1"/>
          </p:cNvSpPr>
          <p:nvPr>
            <p:ph type="body" idx="1"/>
          </p:nvPr>
        </p:nvSpPr>
        <p:spPr bwMode="auto">
          <a:noFill/>
        </p:spPr>
        <p:txBody>
          <a:bodyPr/>
          <a:lstStyle/>
          <a:p>
            <a:pPr eaLnBrk="1" hangingPunct="1">
              <a:spcBef>
                <a:spcPct val="0"/>
              </a:spcBef>
            </a:pPr>
            <a:endParaRPr lang="en-US" altLang="en-US"/>
          </a:p>
        </p:txBody>
      </p:sp>
      <p:sp>
        <p:nvSpPr>
          <p:cNvPr id="41988" name="Slide Number Placeholder 3"/>
          <p:cNvSpPr>
            <a:spLocks noGrp="1"/>
          </p:cNvSpPr>
          <p:nvPr>
            <p:ph type="sldNum" sz="quarter" idx="5"/>
          </p:nvPr>
        </p:nvSpPr>
        <p:spPr bwMode="auto">
          <a:noFill/>
          <a:ln>
            <a:miter lim="800000"/>
            <a:headEnd/>
            <a:tailEnd/>
          </a:ln>
        </p:spPr>
        <p:txBody>
          <a:bodyPr/>
          <a:lstStyle/>
          <a:p>
            <a:fld id="{20C2BFDF-4BCD-4512-A70C-D6D1BAD1EA3C}" type="slidenum">
              <a:rPr lang="en-GB" altLang="en-US" smtClean="0"/>
              <a:pPr/>
              <a:t>6</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bwMode="auto">
          <a:noFill/>
          <a:ln>
            <a:solidFill>
              <a:srgbClr val="000000"/>
            </a:solidFill>
            <a:miter lim="800000"/>
            <a:headEnd/>
            <a:tailEnd/>
          </a:ln>
        </p:spPr>
      </p:sp>
      <p:sp>
        <p:nvSpPr>
          <p:cNvPr id="43011" name="Notes Placeholder 2"/>
          <p:cNvSpPr>
            <a:spLocks noGrp="1"/>
          </p:cNvSpPr>
          <p:nvPr>
            <p:ph type="body" idx="1"/>
          </p:nvPr>
        </p:nvSpPr>
        <p:spPr bwMode="auto">
          <a:noFill/>
        </p:spPr>
        <p:txBody>
          <a:bodyPr/>
          <a:lstStyle/>
          <a:p>
            <a:pPr eaLnBrk="1" hangingPunct="1">
              <a:spcBef>
                <a:spcPct val="0"/>
              </a:spcBef>
            </a:pPr>
            <a:endParaRPr lang="en-US" altLang="en-US"/>
          </a:p>
        </p:txBody>
      </p:sp>
      <p:sp>
        <p:nvSpPr>
          <p:cNvPr id="43012" name="Slide Number Placeholder 3"/>
          <p:cNvSpPr>
            <a:spLocks noGrp="1"/>
          </p:cNvSpPr>
          <p:nvPr>
            <p:ph type="sldNum" sz="quarter" idx="5"/>
          </p:nvPr>
        </p:nvSpPr>
        <p:spPr bwMode="auto">
          <a:noFill/>
          <a:ln>
            <a:miter lim="800000"/>
            <a:headEnd/>
            <a:tailEnd/>
          </a:ln>
        </p:spPr>
        <p:txBody>
          <a:bodyPr/>
          <a:lstStyle/>
          <a:p>
            <a:fld id="{1AF64CE5-0984-484B-B900-19ADCCDB36C6}" type="slidenum">
              <a:rPr lang="en-GB" altLang="en-US" smtClean="0"/>
              <a:pPr/>
              <a:t>7</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bwMode="auto">
          <a:noFill/>
          <a:ln>
            <a:solidFill>
              <a:srgbClr val="000000"/>
            </a:solidFill>
            <a:miter lim="800000"/>
            <a:headEnd/>
            <a:tailEnd/>
          </a:ln>
        </p:spPr>
      </p:sp>
      <p:sp>
        <p:nvSpPr>
          <p:cNvPr id="44035" name="Notes Placeholder 2"/>
          <p:cNvSpPr>
            <a:spLocks noGrp="1"/>
          </p:cNvSpPr>
          <p:nvPr>
            <p:ph type="body" idx="1"/>
          </p:nvPr>
        </p:nvSpPr>
        <p:spPr bwMode="auto">
          <a:noFill/>
        </p:spPr>
        <p:txBody>
          <a:bodyPr/>
          <a:lstStyle/>
          <a:p>
            <a:pPr eaLnBrk="1" hangingPunct="1">
              <a:spcBef>
                <a:spcPct val="0"/>
              </a:spcBef>
            </a:pPr>
            <a:endParaRPr lang="en-US" altLang="en-US"/>
          </a:p>
        </p:txBody>
      </p:sp>
      <p:sp>
        <p:nvSpPr>
          <p:cNvPr id="44036" name="Slide Number Placeholder 3"/>
          <p:cNvSpPr>
            <a:spLocks noGrp="1"/>
          </p:cNvSpPr>
          <p:nvPr>
            <p:ph type="sldNum" sz="quarter" idx="5"/>
          </p:nvPr>
        </p:nvSpPr>
        <p:spPr bwMode="auto">
          <a:noFill/>
          <a:ln>
            <a:miter lim="800000"/>
            <a:headEnd/>
            <a:tailEnd/>
          </a:ln>
        </p:spPr>
        <p:txBody>
          <a:bodyPr/>
          <a:lstStyle/>
          <a:p>
            <a:fld id="{AEE74C45-3073-46D7-AE05-1D3FCBFE8501}" type="slidenum">
              <a:rPr lang="en-GB" altLang="en-US" smtClean="0"/>
              <a:pPr/>
              <a:t>8</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bwMode="auto">
          <a:noFill/>
          <a:ln>
            <a:solidFill>
              <a:srgbClr val="000000"/>
            </a:solidFill>
            <a:miter lim="800000"/>
            <a:headEnd/>
            <a:tailEnd/>
          </a:ln>
        </p:spPr>
      </p:sp>
      <p:sp>
        <p:nvSpPr>
          <p:cNvPr id="45059" name="Notes Placeholder 2"/>
          <p:cNvSpPr>
            <a:spLocks noGrp="1"/>
          </p:cNvSpPr>
          <p:nvPr>
            <p:ph type="body" idx="1"/>
          </p:nvPr>
        </p:nvSpPr>
        <p:spPr bwMode="auto">
          <a:noFill/>
        </p:spPr>
        <p:txBody>
          <a:bodyPr/>
          <a:lstStyle/>
          <a:p>
            <a:pPr eaLnBrk="1" hangingPunct="1">
              <a:spcBef>
                <a:spcPct val="0"/>
              </a:spcBef>
            </a:pPr>
            <a:endParaRPr lang="en-US" altLang="en-US"/>
          </a:p>
        </p:txBody>
      </p:sp>
      <p:sp>
        <p:nvSpPr>
          <p:cNvPr id="45060" name="Slide Number Placeholder 3"/>
          <p:cNvSpPr>
            <a:spLocks noGrp="1"/>
          </p:cNvSpPr>
          <p:nvPr>
            <p:ph type="sldNum" sz="quarter" idx="5"/>
          </p:nvPr>
        </p:nvSpPr>
        <p:spPr bwMode="auto">
          <a:noFill/>
          <a:ln>
            <a:miter lim="800000"/>
            <a:headEnd/>
            <a:tailEnd/>
          </a:ln>
        </p:spPr>
        <p:txBody>
          <a:bodyPr/>
          <a:lstStyle/>
          <a:p>
            <a:fld id="{32293DE6-3FED-44CB-AA33-4A1BF9D22295}" type="slidenum">
              <a:rPr lang="en-GB" altLang="en-US" smtClean="0"/>
              <a:pPr/>
              <a:t>9</a:t>
            </a:fld>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bwMode="auto">
          <a:noFill/>
          <a:ln>
            <a:solidFill>
              <a:srgbClr val="000000"/>
            </a:solidFill>
            <a:miter lim="800000"/>
            <a:headEnd/>
            <a:tailEnd/>
          </a:ln>
        </p:spPr>
      </p:sp>
      <p:sp>
        <p:nvSpPr>
          <p:cNvPr id="46083" name="Notes Placeholder 2"/>
          <p:cNvSpPr>
            <a:spLocks noGrp="1"/>
          </p:cNvSpPr>
          <p:nvPr>
            <p:ph type="body" idx="1"/>
          </p:nvPr>
        </p:nvSpPr>
        <p:spPr bwMode="auto">
          <a:noFill/>
        </p:spPr>
        <p:txBody>
          <a:bodyPr/>
          <a:lstStyle/>
          <a:p>
            <a:pPr eaLnBrk="1" hangingPunct="1">
              <a:spcBef>
                <a:spcPct val="0"/>
              </a:spcBef>
            </a:pPr>
            <a:endParaRPr lang="en-US" altLang="en-US"/>
          </a:p>
        </p:txBody>
      </p:sp>
      <p:sp>
        <p:nvSpPr>
          <p:cNvPr id="46084" name="Slide Number Placeholder 3"/>
          <p:cNvSpPr>
            <a:spLocks noGrp="1"/>
          </p:cNvSpPr>
          <p:nvPr>
            <p:ph type="sldNum" sz="quarter" idx="5"/>
          </p:nvPr>
        </p:nvSpPr>
        <p:spPr bwMode="auto">
          <a:noFill/>
          <a:ln>
            <a:miter lim="800000"/>
            <a:headEnd/>
            <a:tailEnd/>
          </a:ln>
        </p:spPr>
        <p:txBody>
          <a:bodyPr/>
          <a:lstStyle/>
          <a:p>
            <a:fld id="{ED4A1081-B536-41AB-8F98-1506C82670C0}" type="slidenum">
              <a:rPr lang="en-GB" altLang="en-US" smtClean="0"/>
              <a:pPr/>
              <a:t>10</a:t>
            </a:fld>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bwMode="auto">
          <a:noFill/>
          <a:ln>
            <a:solidFill>
              <a:srgbClr val="000000"/>
            </a:solidFill>
            <a:miter lim="800000"/>
            <a:headEnd/>
            <a:tailEnd/>
          </a:ln>
        </p:spPr>
      </p:sp>
      <p:sp>
        <p:nvSpPr>
          <p:cNvPr id="47107" name="Notes Placeholder 2"/>
          <p:cNvSpPr>
            <a:spLocks noGrp="1"/>
          </p:cNvSpPr>
          <p:nvPr>
            <p:ph type="body" idx="1"/>
          </p:nvPr>
        </p:nvSpPr>
        <p:spPr bwMode="auto">
          <a:noFill/>
        </p:spPr>
        <p:txBody>
          <a:bodyPr/>
          <a:lstStyle/>
          <a:p>
            <a:pPr eaLnBrk="1" hangingPunct="1">
              <a:spcBef>
                <a:spcPct val="0"/>
              </a:spcBef>
            </a:pPr>
            <a:endParaRPr lang="en-US" altLang="en-US"/>
          </a:p>
        </p:txBody>
      </p:sp>
      <p:sp>
        <p:nvSpPr>
          <p:cNvPr id="47108" name="Slide Number Placeholder 3"/>
          <p:cNvSpPr>
            <a:spLocks noGrp="1"/>
          </p:cNvSpPr>
          <p:nvPr>
            <p:ph type="sldNum" sz="quarter" idx="5"/>
          </p:nvPr>
        </p:nvSpPr>
        <p:spPr bwMode="auto">
          <a:noFill/>
          <a:ln>
            <a:miter lim="800000"/>
            <a:headEnd/>
            <a:tailEnd/>
          </a:ln>
        </p:spPr>
        <p:txBody>
          <a:bodyPr/>
          <a:lstStyle/>
          <a:p>
            <a:fld id="{D9C18C00-E092-4D96-A76B-90D492DDC729}" type="slidenum">
              <a:rPr lang="en-GB" altLang="en-US" smtClean="0"/>
              <a:pPr/>
              <a:t>11</a:t>
            </a:fld>
            <a:endParaRPr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bwMode="auto">
          <a:noFill/>
          <a:ln>
            <a:solidFill>
              <a:srgbClr val="000000"/>
            </a:solidFill>
            <a:miter lim="800000"/>
            <a:headEnd/>
            <a:tailEnd/>
          </a:ln>
        </p:spPr>
      </p:sp>
      <p:sp>
        <p:nvSpPr>
          <p:cNvPr id="48131" name="Notes Placeholder 2"/>
          <p:cNvSpPr>
            <a:spLocks noGrp="1"/>
          </p:cNvSpPr>
          <p:nvPr>
            <p:ph type="body" idx="1"/>
          </p:nvPr>
        </p:nvSpPr>
        <p:spPr bwMode="auto">
          <a:noFill/>
        </p:spPr>
        <p:txBody>
          <a:bodyPr/>
          <a:lstStyle/>
          <a:p>
            <a:pPr eaLnBrk="1" hangingPunct="1">
              <a:spcBef>
                <a:spcPct val="0"/>
              </a:spcBef>
            </a:pPr>
            <a:endParaRPr lang="en-US" altLang="en-US" dirty="0"/>
          </a:p>
        </p:txBody>
      </p:sp>
      <p:sp>
        <p:nvSpPr>
          <p:cNvPr id="48132" name="Slide Number Placeholder 3"/>
          <p:cNvSpPr>
            <a:spLocks noGrp="1"/>
          </p:cNvSpPr>
          <p:nvPr>
            <p:ph type="sldNum" sz="quarter" idx="5"/>
          </p:nvPr>
        </p:nvSpPr>
        <p:spPr bwMode="auto">
          <a:noFill/>
          <a:ln>
            <a:miter lim="800000"/>
            <a:headEnd/>
            <a:tailEnd/>
          </a:ln>
        </p:spPr>
        <p:txBody>
          <a:bodyPr/>
          <a:lstStyle/>
          <a:p>
            <a:fld id="{3DBDFCCC-5ACD-415F-8915-664EF731F76F}" type="slidenum">
              <a:rPr lang="en-GB" altLang="en-US" smtClean="0"/>
              <a:pPr/>
              <a:t>12</a:t>
            </a:fld>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bwMode="auto">
          <a:noFill/>
          <a:ln>
            <a:solidFill>
              <a:srgbClr val="000000"/>
            </a:solidFill>
            <a:miter lim="800000"/>
            <a:headEnd/>
            <a:tailEnd/>
          </a:ln>
        </p:spPr>
      </p:sp>
      <p:sp>
        <p:nvSpPr>
          <p:cNvPr id="49155" name="Notes Placeholder 2"/>
          <p:cNvSpPr>
            <a:spLocks noGrp="1"/>
          </p:cNvSpPr>
          <p:nvPr>
            <p:ph type="body" idx="1"/>
          </p:nvPr>
        </p:nvSpPr>
        <p:spPr bwMode="auto">
          <a:noFill/>
        </p:spPr>
        <p:txBody>
          <a:bodyPr/>
          <a:lstStyle/>
          <a:p>
            <a:pPr eaLnBrk="1" hangingPunct="1">
              <a:spcBef>
                <a:spcPct val="0"/>
              </a:spcBef>
            </a:pPr>
            <a:endParaRPr lang="en-US" altLang="en-US"/>
          </a:p>
        </p:txBody>
      </p:sp>
      <p:sp>
        <p:nvSpPr>
          <p:cNvPr id="49156" name="Slide Number Placeholder 3"/>
          <p:cNvSpPr>
            <a:spLocks noGrp="1"/>
          </p:cNvSpPr>
          <p:nvPr>
            <p:ph type="sldNum" sz="quarter" idx="5"/>
          </p:nvPr>
        </p:nvSpPr>
        <p:spPr bwMode="auto">
          <a:noFill/>
          <a:ln>
            <a:miter lim="800000"/>
            <a:headEnd/>
            <a:tailEnd/>
          </a:ln>
        </p:spPr>
        <p:txBody>
          <a:bodyPr/>
          <a:lstStyle/>
          <a:p>
            <a:fld id="{4A0D3391-24C6-4B86-ACCD-B439056F0B8A}" type="slidenum">
              <a:rPr lang="en-GB" altLang="en-US" smtClean="0"/>
              <a:pPr/>
              <a:t>13</a:t>
            </a:fld>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bwMode="auto">
          <a:noFill/>
          <a:ln>
            <a:solidFill>
              <a:srgbClr val="000000"/>
            </a:solidFill>
            <a:miter lim="800000"/>
            <a:headEnd/>
            <a:tailEnd/>
          </a:ln>
        </p:spPr>
      </p:sp>
      <p:sp>
        <p:nvSpPr>
          <p:cNvPr id="50179" name="Notes Placeholder 2"/>
          <p:cNvSpPr>
            <a:spLocks noGrp="1"/>
          </p:cNvSpPr>
          <p:nvPr>
            <p:ph type="body" idx="1"/>
          </p:nvPr>
        </p:nvSpPr>
        <p:spPr bwMode="auto">
          <a:noFill/>
        </p:spPr>
        <p:txBody>
          <a:bodyPr/>
          <a:lstStyle/>
          <a:p>
            <a:pPr eaLnBrk="1" hangingPunct="1">
              <a:spcBef>
                <a:spcPct val="0"/>
              </a:spcBef>
            </a:pPr>
            <a:endParaRPr lang="en-US" altLang="en-US"/>
          </a:p>
        </p:txBody>
      </p:sp>
      <p:sp>
        <p:nvSpPr>
          <p:cNvPr id="50180" name="Slide Number Placeholder 3"/>
          <p:cNvSpPr>
            <a:spLocks noGrp="1"/>
          </p:cNvSpPr>
          <p:nvPr>
            <p:ph type="sldNum" sz="quarter" idx="5"/>
          </p:nvPr>
        </p:nvSpPr>
        <p:spPr bwMode="auto">
          <a:noFill/>
          <a:ln>
            <a:miter lim="800000"/>
            <a:headEnd/>
            <a:tailEnd/>
          </a:ln>
        </p:spPr>
        <p:txBody>
          <a:bodyPr/>
          <a:lstStyle/>
          <a:p>
            <a:fld id="{2502E7B8-A4A4-418C-B1EA-B5A81EEF5334}" type="slidenum">
              <a:rPr lang="en-GB" altLang="en-US" smtClean="0"/>
              <a:pPr/>
              <a:t>14</a:t>
            </a:fld>
            <a:endParaRPr lang="en-GB"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p:spPr>
      </p:sp>
      <p:sp>
        <p:nvSpPr>
          <p:cNvPr id="51203" name="Notes Placeholder 2"/>
          <p:cNvSpPr>
            <a:spLocks noGrp="1"/>
          </p:cNvSpPr>
          <p:nvPr>
            <p:ph type="body" idx="1"/>
          </p:nvPr>
        </p:nvSpPr>
        <p:spPr bwMode="auto">
          <a:noFill/>
        </p:spPr>
        <p:txBody>
          <a:bodyPr/>
          <a:lstStyle/>
          <a:p>
            <a:pPr eaLnBrk="1" hangingPunct="1">
              <a:spcBef>
                <a:spcPct val="0"/>
              </a:spcBef>
            </a:pPr>
            <a:endParaRPr lang="en-US" altLang="en-US"/>
          </a:p>
        </p:txBody>
      </p:sp>
      <p:sp>
        <p:nvSpPr>
          <p:cNvPr id="51204" name="Slide Number Placeholder 3"/>
          <p:cNvSpPr>
            <a:spLocks noGrp="1"/>
          </p:cNvSpPr>
          <p:nvPr>
            <p:ph type="sldNum" sz="quarter" idx="5"/>
          </p:nvPr>
        </p:nvSpPr>
        <p:spPr bwMode="auto">
          <a:noFill/>
          <a:ln>
            <a:miter lim="800000"/>
            <a:headEnd/>
            <a:tailEnd/>
          </a:ln>
        </p:spPr>
        <p:txBody>
          <a:bodyPr/>
          <a:lstStyle/>
          <a:p>
            <a:fld id="{8610276B-0628-440D-A8DE-92BA3B91CAEC}" type="slidenum">
              <a:rPr lang="en-GB" altLang="en-US" smtClean="0"/>
              <a:pPr/>
              <a:t>15</a:t>
            </a:fld>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bwMode="auto">
          <a:noFill/>
          <a:ln>
            <a:solidFill>
              <a:srgbClr val="000000"/>
            </a:solidFill>
            <a:miter lim="800000"/>
            <a:headEnd/>
            <a:tailEnd/>
          </a:ln>
        </p:spPr>
      </p:sp>
      <p:sp>
        <p:nvSpPr>
          <p:cNvPr id="52227" name="Notes Placeholder 2"/>
          <p:cNvSpPr>
            <a:spLocks noGrp="1"/>
          </p:cNvSpPr>
          <p:nvPr>
            <p:ph type="body" idx="1"/>
          </p:nvPr>
        </p:nvSpPr>
        <p:spPr bwMode="auto">
          <a:noFill/>
        </p:spPr>
        <p:txBody>
          <a:bodyPr/>
          <a:lstStyle/>
          <a:p>
            <a:pPr eaLnBrk="1" hangingPunct="1">
              <a:spcBef>
                <a:spcPct val="0"/>
              </a:spcBef>
            </a:pPr>
            <a:endParaRPr lang="en-US" altLang="en-US"/>
          </a:p>
        </p:txBody>
      </p:sp>
      <p:sp>
        <p:nvSpPr>
          <p:cNvPr id="52228" name="Slide Number Placeholder 3"/>
          <p:cNvSpPr>
            <a:spLocks noGrp="1"/>
          </p:cNvSpPr>
          <p:nvPr>
            <p:ph type="sldNum" sz="quarter" idx="5"/>
          </p:nvPr>
        </p:nvSpPr>
        <p:spPr bwMode="auto">
          <a:noFill/>
          <a:ln>
            <a:miter lim="800000"/>
            <a:headEnd/>
            <a:tailEnd/>
          </a:ln>
        </p:spPr>
        <p:txBody>
          <a:bodyPr/>
          <a:lstStyle/>
          <a:p>
            <a:fld id="{DE00C824-38E1-410F-91EE-8299CAE7112D}" type="slidenum">
              <a:rPr lang="en-GB" altLang="en-US" smtClean="0"/>
              <a:pPr/>
              <a:t>23</a:t>
            </a:fld>
            <a:endParaRPr lang="en-GB"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bwMode="auto">
          <a:noFill/>
          <a:ln>
            <a:solidFill>
              <a:srgbClr val="000000"/>
            </a:solidFill>
            <a:miter lim="800000"/>
            <a:headEnd/>
            <a:tailEnd/>
          </a:ln>
        </p:spPr>
      </p:sp>
      <p:sp>
        <p:nvSpPr>
          <p:cNvPr id="52227" name="Notes Placeholder 2"/>
          <p:cNvSpPr>
            <a:spLocks noGrp="1"/>
          </p:cNvSpPr>
          <p:nvPr>
            <p:ph type="body" idx="1"/>
          </p:nvPr>
        </p:nvSpPr>
        <p:spPr bwMode="auto">
          <a:noFill/>
        </p:spPr>
        <p:txBody>
          <a:bodyPr/>
          <a:lstStyle/>
          <a:p>
            <a:pPr eaLnBrk="1" hangingPunct="1">
              <a:spcBef>
                <a:spcPct val="0"/>
              </a:spcBef>
            </a:pPr>
            <a:endParaRPr lang="en-US" altLang="en-US"/>
          </a:p>
        </p:txBody>
      </p:sp>
      <p:sp>
        <p:nvSpPr>
          <p:cNvPr id="52228" name="Slide Number Placeholder 3"/>
          <p:cNvSpPr>
            <a:spLocks noGrp="1"/>
          </p:cNvSpPr>
          <p:nvPr>
            <p:ph type="sldNum" sz="quarter" idx="5"/>
          </p:nvPr>
        </p:nvSpPr>
        <p:spPr bwMode="auto">
          <a:noFill/>
          <a:ln>
            <a:miter lim="800000"/>
            <a:headEnd/>
            <a:tailEnd/>
          </a:ln>
        </p:spPr>
        <p:txBody>
          <a:bodyPr/>
          <a:lstStyle/>
          <a:p>
            <a:fld id="{DE00C824-38E1-410F-91EE-8299CAE7112D}" type="slidenum">
              <a:rPr lang="en-GB" altLang="en-US" smtClean="0"/>
              <a:pPr/>
              <a:t>24</a:t>
            </a:fld>
            <a:endParaRPr lang="en-GB"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bwMode="auto">
          <a:noFill/>
          <a:ln>
            <a:solidFill>
              <a:srgbClr val="000000"/>
            </a:solidFill>
            <a:miter lim="800000"/>
            <a:headEnd/>
            <a:tailEnd/>
          </a:ln>
        </p:spPr>
      </p:sp>
      <p:sp>
        <p:nvSpPr>
          <p:cNvPr id="52227" name="Notes Placeholder 2"/>
          <p:cNvSpPr>
            <a:spLocks noGrp="1"/>
          </p:cNvSpPr>
          <p:nvPr>
            <p:ph type="body" idx="1"/>
          </p:nvPr>
        </p:nvSpPr>
        <p:spPr bwMode="auto">
          <a:noFill/>
        </p:spPr>
        <p:txBody>
          <a:bodyPr/>
          <a:lstStyle/>
          <a:p>
            <a:pPr eaLnBrk="1" hangingPunct="1">
              <a:spcBef>
                <a:spcPct val="0"/>
              </a:spcBef>
            </a:pPr>
            <a:endParaRPr lang="en-US" altLang="en-US"/>
          </a:p>
        </p:txBody>
      </p:sp>
      <p:sp>
        <p:nvSpPr>
          <p:cNvPr id="52228" name="Slide Number Placeholder 3"/>
          <p:cNvSpPr>
            <a:spLocks noGrp="1"/>
          </p:cNvSpPr>
          <p:nvPr>
            <p:ph type="sldNum" sz="quarter" idx="5"/>
          </p:nvPr>
        </p:nvSpPr>
        <p:spPr bwMode="auto">
          <a:noFill/>
          <a:ln>
            <a:miter lim="800000"/>
            <a:headEnd/>
            <a:tailEnd/>
          </a:ln>
        </p:spPr>
        <p:txBody>
          <a:bodyPr/>
          <a:lstStyle/>
          <a:p>
            <a:fld id="{DE00C824-38E1-410F-91EE-8299CAE7112D}" type="slidenum">
              <a:rPr lang="en-GB" altLang="en-US" smtClean="0"/>
              <a:pPr/>
              <a:t>25</a:t>
            </a:fld>
            <a:endParaRPr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bwMode="auto">
          <a:noFill/>
          <a:ln>
            <a:solidFill>
              <a:srgbClr val="000000"/>
            </a:solidFill>
            <a:miter lim="800000"/>
            <a:headEnd/>
            <a:tailEnd/>
          </a:ln>
        </p:spPr>
      </p:sp>
      <p:sp>
        <p:nvSpPr>
          <p:cNvPr id="52227" name="Notes Placeholder 2"/>
          <p:cNvSpPr>
            <a:spLocks noGrp="1"/>
          </p:cNvSpPr>
          <p:nvPr>
            <p:ph type="body" idx="1"/>
          </p:nvPr>
        </p:nvSpPr>
        <p:spPr bwMode="auto">
          <a:noFill/>
        </p:spPr>
        <p:txBody>
          <a:bodyPr/>
          <a:lstStyle/>
          <a:p>
            <a:pPr eaLnBrk="1" hangingPunct="1">
              <a:spcBef>
                <a:spcPct val="0"/>
              </a:spcBef>
            </a:pPr>
            <a:endParaRPr lang="en-US" altLang="en-US"/>
          </a:p>
        </p:txBody>
      </p:sp>
      <p:sp>
        <p:nvSpPr>
          <p:cNvPr id="52228" name="Slide Number Placeholder 3"/>
          <p:cNvSpPr>
            <a:spLocks noGrp="1"/>
          </p:cNvSpPr>
          <p:nvPr>
            <p:ph type="sldNum" sz="quarter" idx="5"/>
          </p:nvPr>
        </p:nvSpPr>
        <p:spPr bwMode="auto">
          <a:noFill/>
          <a:ln>
            <a:miter lim="800000"/>
            <a:headEnd/>
            <a:tailEnd/>
          </a:ln>
        </p:spPr>
        <p:txBody>
          <a:bodyPr/>
          <a:lstStyle/>
          <a:p>
            <a:fld id="{DE00C824-38E1-410F-91EE-8299CAE7112D}" type="slidenum">
              <a:rPr lang="en-GB" altLang="en-US" smtClean="0"/>
              <a:pPr/>
              <a:t>26</a:t>
            </a:fld>
            <a:endParaRPr lang="en-GB"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bwMode="auto">
          <a:noFill/>
          <a:ln>
            <a:solidFill>
              <a:srgbClr val="000000"/>
            </a:solidFill>
            <a:miter lim="800000"/>
            <a:headEnd/>
            <a:tailEnd/>
          </a:ln>
        </p:spPr>
      </p:sp>
      <p:sp>
        <p:nvSpPr>
          <p:cNvPr id="52227" name="Notes Placeholder 2"/>
          <p:cNvSpPr>
            <a:spLocks noGrp="1"/>
          </p:cNvSpPr>
          <p:nvPr>
            <p:ph type="body" idx="1"/>
          </p:nvPr>
        </p:nvSpPr>
        <p:spPr bwMode="auto">
          <a:noFill/>
        </p:spPr>
        <p:txBody>
          <a:bodyPr/>
          <a:lstStyle/>
          <a:p>
            <a:pPr eaLnBrk="1" hangingPunct="1">
              <a:spcBef>
                <a:spcPct val="0"/>
              </a:spcBef>
            </a:pPr>
            <a:endParaRPr lang="en-US" altLang="en-US"/>
          </a:p>
        </p:txBody>
      </p:sp>
      <p:sp>
        <p:nvSpPr>
          <p:cNvPr id="52228" name="Slide Number Placeholder 3"/>
          <p:cNvSpPr>
            <a:spLocks noGrp="1"/>
          </p:cNvSpPr>
          <p:nvPr>
            <p:ph type="sldNum" sz="quarter" idx="5"/>
          </p:nvPr>
        </p:nvSpPr>
        <p:spPr bwMode="auto">
          <a:noFill/>
          <a:ln>
            <a:miter lim="800000"/>
            <a:headEnd/>
            <a:tailEnd/>
          </a:ln>
        </p:spPr>
        <p:txBody>
          <a:bodyPr/>
          <a:lstStyle/>
          <a:p>
            <a:fld id="{DE00C824-38E1-410F-91EE-8299CAE7112D}" type="slidenum">
              <a:rPr lang="en-GB" altLang="en-US" smtClean="0"/>
              <a:pPr/>
              <a:t>27</a:t>
            </a:fld>
            <a:endParaRPr lang="en-GB"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bwMode="auto">
          <a:noFill/>
          <a:ln>
            <a:solidFill>
              <a:srgbClr val="000000"/>
            </a:solidFill>
            <a:miter lim="800000"/>
            <a:headEnd/>
            <a:tailEnd/>
          </a:ln>
        </p:spPr>
      </p:sp>
      <p:sp>
        <p:nvSpPr>
          <p:cNvPr id="52227" name="Notes Placeholder 2"/>
          <p:cNvSpPr>
            <a:spLocks noGrp="1"/>
          </p:cNvSpPr>
          <p:nvPr>
            <p:ph type="body" idx="1"/>
          </p:nvPr>
        </p:nvSpPr>
        <p:spPr bwMode="auto">
          <a:noFill/>
        </p:spPr>
        <p:txBody>
          <a:bodyPr/>
          <a:lstStyle/>
          <a:p>
            <a:pPr eaLnBrk="1" hangingPunct="1">
              <a:spcBef>
                <a:spcPct val="0"/>
              </a:spcBef>
            </a:pPr>
            <a:endParaRPr lang="en-US" altLang="en-US"/>
          </a:p>
        </p:txBody>
      </p:sp>
      <p:sp>
        <p:nvSpPr>
          <p:cNvPr id="52228" name="Slide Number Placeholder 3"/>
          <p:cNvSpPr>
            <a:spLocks noGrp="1"/>
          </p:cNvSpPr>
          <p:nvPr>
            <p:ph type="sldNum" sz="quarter" idx="5"/>
          </p:nvPr>
        </p:nvSpPr>
        <p:spPr bwMode="auto">
          <a:noFill/>
          <a:ln>
            <a:miter lim="800000"/>
            <a:headEnd/>
            <a:tailEnd/>
          </a:ln>
        </p:spPr>
        <p:txBody>
          <a:bodyPr/>
          <a:lstStyle/>
          <a:p>
            <a:fld id="{DE00C824-38E1-410F-91EE-8299CAE7112D}" type="slidenum">
              <a:rPr lang="en-GB" altLang="en-US" smtClean="0"/>
              <a:pPr/>
              <a:t>28</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87B172A-1D03-4F01-A483-07F5B4FE8815}" type="datetimeFigureOut">
              <a:rPr lang="en-US" smtClean="0"/>
              <a:pPr/>
              <a:t>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8CBD28-4FE7-41AE-82F9-F0447A88C608}"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87B172A-1D03-4F01-A483-07F5B4FE8815}" type="datetimeFigureOut">
              <a:rPr lang="en-US" smtClean="0"/>
              <a:pPr/>
              <a:t>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8CBD28-4FE7-41AE-82F9-F0447A88C608}"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87B172A-1D03-4F01-A483-07F5B4FE8815}" type="datetimeFigureOut">
              <a:rPr lang="en-US" smtClean="0"/>
              <a:pPr/>
              <a:t>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8CBD28-4FE7-41AE-82F9-F0447A88C608}"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87B172A-1D03-4F01-A483-07F5B4FE8815}" type="datetimeFigureOut">
              <a:rPr lang="en-US" smtClean="0"/>
              <a:pPr/>
              <a:t>2/6/2024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8CBD28-4FE7-41AE-82F9-F0447A88C608}"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87B172A-1D03-4F01-A483-07F5B4FE8815}" type="datetimeFigureOut">
              <a:rPr lang="en-US" smtClean="0"/>
              <a:pPr/>
              <a:t>2/6/2024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78CBD28-4FE7-41AE-82F9-F0447A88C608}"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87B172A-1D03-4F01-A483-07F5B4FE8815}" type="datetimeFigureOut">
              <a:rPr lang="en-US" smtClean="0"/>
              <a:pPr/>
              <a:t>2/6/2024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78CBD28-4FE7-41AE-82F9-F0447A88C608}"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87B172A-1D03-4F01-A483-07F5B4FE8815}" type="datetimeFigureOut">
              <a:rPr lang="en-US" smtClean="0"/>
              <a:pPr/>
              <a:t>2/6/2024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78CBD28-4FE7-41AE-82F9-F0447A88C608}"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87B172A-1D03-4F01-A483-07F5B4FE8815}" type="datetimeFigureOut">
              <a:rPr lang="en-US" smtClean="0"/>
              <a:pPr/>
              <a:t>2/6/2024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8CBD28-4FE7-41AE-82F9-F0447A88C608}"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87B172A-1D03-4F01-A483-07F5B4FE8815}" type="datetimeFigureOut">
              <a:rPr lang="en-US" smtClean="0"/>
              <a:pPr/>
              <a:t>2/6/2024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8CBD28-4FE7-41AE-82F9-F0447A88C608}"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87B172A-1D03-4F01-A483-07F5B4FE8815}" type="datetimeFigureOut">
              <a:rPr lang="en-US" smtClean="0"/>
              <a:pPr/>
              <a:t>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8CBD28-4FE7-41AE-82F9-F0447A88C608}"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87B172A-1D03-4F01-A483-07F5B4FE8815}" type="datetimeFigureOut">
              <a:rPr lang="en-US" smtClean="0"/>
              <a:pPr/>
              <a:t>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8CBD28-4FE7-41AE-82F9-F0447A88C608}"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87B172A-1D03-4F01-A483-07F5B4FE8815}" type="datetimeFigureOut">
              <a:rPr lang="en-US" smtClean="0"/>
              <a:pPr/>
              <a:t>2/6/2024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78CBD28-4FE7-41AE-82F9-F0447A88C608}"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mailto:d.greenbaum@uwtsd.ac.uk"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mailto:d.collins@uwtsd.ac.uk" TargetMode="Externa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4.jpe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www.perseus.tufts.edu/hopper/text?doc=Perseus:text:2007.01.0043:book=1:section=1" TargetMode="External"/><Relationship Id="rId2" Type="http://schemas.openxmlformats.org/officeDocument/2006/relationships/hyperlink" Target="http://penelope.uchicago.edu/Thayer/E/Roman/Texts/Cicero/de_Divinatione/home.html"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greecepodcast.com/episode16.html"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penelope.uchicago.edu/Thayer/E/Roman/Texts/Plutarch/Moralia/De_defectu_oraculorum*.html"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hyperlink" Target="https://archive.org/details/plutarchsmoralia05plut" TargetMode="External"/><Relationship Id="rId4" Type="http://schemas.openxmlformats.org/officeDocument/2006/relationships/hyperlink" Target="http://www.perseus.tufts.edu/hopper/text?doc=Perseus:text:2008.01.0251" TargetMode="Externa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Rot="1" noChangeArrowheads="1"/>
          </p:cNvSpPr>
          <p:nvPr>
            <p:ph type="title"/>
          </p:nvPr>
        </p:nvSpPr>
        <p:spPr>
          <a:xfrm>
            <a:off x="214313" y="428625"/>
            <a:ext cx="8929687" cy="1857375"/>
          </a:xfrm>
        </p:spPr>
        <p:txBody>
          <a:bodyPr>
            <a:normAutofit fontScale="90000"/>
          </a:bodyPr>
          <a:lstStyle/>
          <a:p>
            <a:pPr eaLnBrk="1" hangingPunct="1"/>
            <a:r>
              <a:rPr lang="en-GB" altLang="zh-CN" sz="3200" dirty="0"/>
              <a:t/>
            </a:r>
            <a:br>
              <a:rPr lang="en-GB" altLang="zh-CN" sz="3200" dirty="0"/>
            </a:br>
            <a:r>
              <a:rPr lang="en-GB" altLang="zh-CN" sz="3200" b="1" dirty="0">
                <a:latin typeface="Bookman Old Style" pitchFamily="18" charset="0"/>
              </a:rPr>
              <a:t>COSMOLOGY, MAGIC AND DIVINATION </a:t>
            </a:r>
            <a:r>
              <a:rPr lang="en-GB" altLang="zh-CN" sz="3200" b="1" dirty="0" smtClean="0">
                <a:latin typeface="Bookman Old Style" pitchFamily="18" charset="0"/>
              </a:rPr>
              <a:t>2024  </a:t>
            </a:r>
            <a:r>
              <a:rPr lang="en-GB" altLang="zh-CN" sz="3200" dirty="0">
                <a:latin typeface="Bookman Old Style" pitchFamily="18" charset="0"/>
              </a:rPr>
              <a:t>(HPCA7027)</a:t>
            </a:r>
            <a:br>
              <a:rPr lang="en-GB" altLang="zh-CN" sz="3200" dirty="0">
                <a:latin typeface="Bookman Old Style" pitchFamily="18" charset="0"/>
              </a:rPr>
            </a:br>
            <a:endParaRPr lang="en-GB" altLang="en-US" sz="3200" dirty="0">
              <a:latin typeface="Bookman Old Style" pitchFamily="18" charset="0"/>
            </a:endParaRPr>
          </a:p>
        </p:txBody>
      </p:sp>
      <p:sp>
        <p:nvSpPr>
          <p:cNvPr id="2051" name="Rectangle 3"/>
          <p:cNvSpPr>
            <a:spLocks noGrp="1" noChangeArrowheads="1"/>
          </p:cNvSpPr>
          <p:nvPr>
            <p:ph idx="1"/>
          </p:nvPr>
        </p:nvSpPr>
        <p:spPr>
          <a:xfrm>
            <a:off x="428625" y="1857375"/>
            <a:ext cx="8218488" cy="5214938"/>
          </a:xfrm>
        </p:spPr>
        <p:txBody>
          <a:bodyPr/>
          <a:lstStyle/>
          <a:p>
            <a:pPr algn="ctr" eaLnBrk="1" hangingPunct="1">
              <a:buFont typeface="Wingdings" pitchFamily="2" charset="2"/>
              <a:buNone/>
            </a:pPr>
            <a:r>
              <a:rPr lang="en-GB" altLang="en-US" sz="4000" b="1" dirty="0">
                <a:latin typeface="Bookman Old Style" pitchFamily="18" charset="0"/>
              </a:rPr>
              <a:t>Seminar 1: Introduction to the Module</a:t>
            </a:r>
          </a:p>
          <a:p>
            <a:pPr eaLnBrk="1" hangingPunct="1"/>
            <a:endParaRPr lang="en-GB" altLang="en-US" sz="4000" b="1" dirty="0"/>
          </a:p>
          <a:p>
            <a:pPr algn="ctr" eaLnBrk="1" hangingPunct="1">
              <a:buFont typeface="Wingdings" pitchFamily="2" charset="2"/>
              <a:buNone/>
            </a:pPr>
            <a:endParaRPr lang="en-GB" altLang="en-US" sz="3600" i="1" dirty="0"/>
          </a:p>
        </p:txBody>
      </p:sp>
      <p:sp>
        <p:nvSpPr>
          <p:cNvPr id="2054" name="Slide Number Placeholder 5"/>
          <p:cNvSpPr>
            <a:spLocks noGrp="1"/>
          </p:cNvSpPr>
          <p:nvPr>
            <p:ph type="sldNum" sz="quarter" idx="12"/>
          </p:nvPr>
        </p:nvSpPr>
        <p:spPr bwMode="auto">
          <a:noFill/>
          <a:ln>
            <a:miter lim="800000"/>
            <a:headEnd/>
            <a:tailEnd/>
          </a:ln>
        </p:spPr>
        <p:txBody>
          <a:bodyPr/>
          <a:lstStyle/>
          <a:p>
            <a:fld id="{8F5DE1F8-B0EB-4E5D-97B9-57F680341FB1}" type="slidenum">
              <a:rPr lang="en-GB" altLang="en-US" smtClean="0"/>
              <a:pPr/>
              <a:t>1</a:t>
            </a:fld>
            <a:endParaRPr lang="en-GB" altLang="en-US"/>
          </a:p>
        </p:txBody>
      </p:sp>
      <p:pic>
        <p:nvPicPr>
          <p:cNvPr id="2052" name="Picture 3" descr="apollo-temple23"/>
          <p:cNvPicPr>
            <a:picLocks noChangeAspect="1" noChangeArrowheads="1"/>
          </p:cNvPicPr>
          <p:nvPr/>
        </p:nvPicPr>
        <p:blipFill>
          <a:blip r:embed="rId3"/>
          <a:srcRect/>
          <a:stretch>
            <a:fillRect/>
          </a:stretch>
        </p:blipFill>
        <p:spPr bwMode="auto">
          <a:xfrm>
            <a:off x="1066800" y="3124200"/>
            <a:ext cx="7169150" cy="3592247"/>
          </a:xfrm>
          <a:prstGeom prst="rect">
            <a:avLst/>
          </a:prstGeom>
          <a:noFill/>
          <a:ln w="9525">
            <a:noFill/>
            <a:miter lim="800000"/>
            <a:headEnd/>
            <a:tailEnd/>
          </a:ln>
        </p:spPr>
      </p:pic>
      <p:pic>
        <p:nvPicPr>
          <p:cNvPr id="2053" name="Picture 6" descr="TSD_logo high res"/>
          <p:cNvPicPr>
            <a:picLocks noChangeAspect="1" noChangeArrowheads="1"/>
          </p:cNvPicPr>
          <p:nvPr/>
        </p:nvPicPr>
        <p:blipFill>
          <a:blip r:embed="rId4"/>
          <a:srcRect/>
          <a:stretch>
            <a:fillRect/>
          </a:stretch>
        </p:blipFill>
        <p:spPr bwMode="auto">
          <a:xfrm>
            <a:off x="0" y="0"/>
            <a:ext cx="2133600" cy="879475"/>
          </a:xfrm>
          <a:prstGeom prst="rect">
            <a:avLst/>
          </a:prstGeom>
          <a:noFill/>
          <a:ln w="9525">
            <a:noFill/>
            <a:miter lim="800000"/>
            <a:headEnd/>
            <a:tailEnd/>
          </a:ln>
        </p:spPr>
      </p:pic>
      <p:sp>
        <p:nvSpPr>
          <p:cNvPr id="2055" name="TextBox 7"/>
          <p:cNvSpPr txBox="1">
            <a:spLocks noChangeArrowheads="1"/>
          </p:cNvSpPr>
          <p:nvPr/>
        </p:nvSpPr>
        <p:spPr bwMode="auto">
          <a:xfrm>
            <a:off x="2133600" y="281824"/>
            <a:ext cx="7010400" cy="400110"/>
          </a:xfrm>
          <a:prstGeom prst="rect">
            <a:avLst/>
          </a:prstGeom>
          <a:noFill/>
          <a:ln w="9525">
            <a:noFill/>
            <a:miter lim="800000"/>
            <a:headEnd/>
            <a:tailEnd/>
          </a:ln>
        </p:spPr>
        <p:txBody>
          <a:bodyPr wrap="square">
            <a:spAutoFit/>
          </a:bodyPr>
          <a:lstStyle/>
          <a:p>
            <a:r>
              <a:rPr lang="en-US" sz="2000" b="0" dirty="0">
                <a:solidFill>
                  <a:schemeClr val="tx1"/>
                </a:solidFill>
                <a:latin typeface="Bookman Old Style" pitchFamily="18" charset="0"/>
              </a:rPr>
              <a:t>Dr Dorian </a:t>
            </a:r>
            <a:r>
              <a:rPr lang="en-US" sz="2000" b="0" dirty="0" err="1">
                <a:solidFill>
                  <a:schemeClr val="tx1"/>
                </a:solidFill>
                <a:latin typeface="Bookman Old Style" pitchFamily="18" charset="0"/>
              </a:rPr>
              <a:t>Gieseler</a:t>
            </a:r>
            <a:r>
              <a:rPr lang="en-US" sz="2000" b="0" dirty="0">
                <a:solidFill>
                  <a:schemeClr val="tx1"/>
                </a:solidFill>
                <a:latin typeface="Bookman Old Style" pitchFamily="18" charset="0"/>
              </a:rPr>
              <a:t> Greenbaum </a:t>
            </a:r>
            <a:r>
              <a:rPr lang="en-US" sz="2000" dirty="0">
                <a:latin typeface="Bookman Old Style" pitchFamily="18" charset="0"/>
              </a:rPr>
              <a:t>&amp;</a:t>
            </a:r>
            <a:r>
              <a:rPr lang="en-US" sz="2000" b="0" dirty="0">
                <a:solidFill>
                  <a:schemeClr val="tx1"/>
                </a:solidFill>
                <a:latin typeface="Bookman Old Style" pitchFamily="18" charset="0"/>
              </a:rPr>
              <a:t> </a:t>
            </a:r>
            <a:r>
              <a:rPr lang="en-US" sz="2000" dirty="0">
                <a:latin typeface="Bookman Old Style" pitchFamily="18" charset="0"/>
              </a:rPr>
              <a:t>Dr Dawn H. Collins</a:t>
            </a:r>
            <a:endParaRPr lang="en-US" sz="2000" b="0" dirty="0">
              <a:solidFill>
                <a:schemeClr val="tx1"/>
              </a:solidFill>
              <a:latin typeface="Bookman Old Style" pitchFamily="18" charset="0"/>
            </a:endParaRPr>
          </a:p>
        </p:txBody>
      </p:sp>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title"/>
          </p:nvPr>
        </p:nvSpPr>
        <p:spPr>
          <a:xfrm>
            <a:off x="457200" y="274638"/>
            <a:ext cx="8229600" cy="868362"/>
          </a:xfrm>
        </p:spPr>
        <p:txBody>
          <a:bodyPr>
            <a:normAutofit/>
          </a:bodyPr>
          <a:lstStyle/>
          <a:p>
            <a:pPr eaLnBrk="1" hangingPunct="1"/>
            <a:r>
              <a:rPr lang="en-GB" altLang="en-US" sz="4000" dirty="0">
                <a:latin typeface="Bookman Old Style" pitchFamily="18" charset="0"/>
              </a:rPr>
              <a:t>Aims of the Module</a:t>
            </a:r>
          </a:p>
        </p:txBody>
      </p:sp>
      <p:sp>
        <p:nvSpPr>
          <p:cNvPr id="3075" name="Content Placeholder 2"/>
          <p:cNvSpPr>
            <a:spLocks noGrp="1"/>
          </p:cNvSpPr>
          <p:nvPr>
            <p:ph idx="1"/>
          </p:nvPr>
        </p:nvSpPr>
        <p:spPr>
          <a:xfrm>
            <a:off x="228600" y="1214438"/>
            <a:ext cx="8915400" cy="5338761"/>
          </a:xfrm>
        </p:spPr>
        <p:txBody>
          <a:bodyPr>
            <a:normAutofit fontScale="92500" lnSpcReduction="20000"/>
          </a:bodyPr>
          <a:lstStyle/>
          <a:p>
            <a:pPr>
              <a:buFont typeface="Arial" charset="0"/>
              <a:buNone/>
            </a:pPr>
            <a:r>
              <a:rPr lang="en-GB" sz="2800" dirty="0"/>
              <a:t>	</a:t>
            </a:r>
            <a:r>
              <a:rPr lang="en-GB" sz="2600" dirty="0">
                <a:latin typeface="Bookman Old Style" pitchFamily="18" charset="0"/>
              </a:rPr>
              <a:t>To:</a:t>
            </a:r>
          </a:p>
          <a:p>
            <a:r>
              <a:rPr lang="en-US" sz="2600" dirty="0">
                <a:latin typeface="Bookman Old Style" pitchFamily="18" charset="0"/>
              </a:rPr>
              <a:t>introduce students to the theory and practice of magic and divination as understood within the context of ancient Greek and Roman ritual and religious traditions</a:t>
            </a:r>
            <a:endParaRPr lang="en-GB" sz="2600" dirty="0">
              <a:latin typeface="Bookman Old Style" pitchFamily="18" charset="0"/>
            </a:endParaRPr>
          </a:p>
          <a:p>
            <a:r>
              <a:rPr lang="en-US" sz="2600" dirty="0">
                <a:latin typeface="Bookman Old Style" pitchFamily="18" charset="0"/>
              </a:rPr>
              <a:t>locate such practices within classical and Hellenistic cosmology and the development of astrology</a:t>
            </a:r>
            <a:endParaRPr lang="en-GB" sz="2600" dirty="0">
              <a:latin typeface="Bookman Old Style" pitchFamily="18" charset="0"/>
            </a:endParaRPr>
          </a:p>
          <a:p>
            <a:r>
              <a:rPr lang="en-US" sz="2600" dirty="0">
                <a:latin typeface="Bookman Old Style" pitchFamily="18" charset="0"/>
              </a:rPr>
              <a:t>explore the wider context of ancient Egyptian and Near Eastern divination and magic</a:t>
            </a:r>
            <a:endParaRPr lang="en-GB" sz="2600" dirty="0">
              <a:latin typeface="Bookman Old Style" pitchFamily="18" charset="0"/>
            </a:endParaRPr>
          </a:p>
          <a:p>
            <a:r>
              <a:rPr lang="en-US" sz="2600" dirty="0">
                <a:latin typeface="Bookman Old Style" pitchFamily="18" charset="0"/>
              </a:rPr>
              <a:t>consider the legacy of Hellenistic and Classical divinatory and magical practices in post-Classical culture, especially in Late Antiquity</a:t>
            </a:r>
          </a:p>
          <a:p>
            <a:r>
              <a:rPr lang="en-US" sz="2600" dirty="0">
                <a:latin typeface="Bookman Old Style" pitchFamily="18" charset="0"/>
              </a:rPr>
              <a:t>introduce students to oracles and divination in ancient Tibet</a:t>
            </a:r>
          </a:p>
          <a:p>
            <a:r>
              <a:rPr lang="en-US" sz="2600" dirty="0">
                <a:latin typeface="Bookman Old Style" pitchFamily="18" charset="0"/>
              </a:rPr>
              <a:t> consider the anthropological topics and themes that can be applied to ancient divinatory practices</a:t>
            </a:r>
            <a:endParaRPr lang="en-GB" sz="2600" dirty="0">
              <a:latin typeface="Bookman Old Style" pitchFamily="18" charset="0"/>
            </a:endParaRPr>
          </a:p>
          <a:p>
            <a:pPr eaLnBrk="1" hangingPunct="1">
              <a:lnSpc>
                <a:spcPct val="90000"/>
              </a:lnSpc>
            </a:pPr>
            <a:endParaRPr lang="en-GB" sz="3000" dirty="0"/>
          </a:p>
        </p:txBody>
      </p:sp>
      <p:sp>
        <p:nvSpPr>
          <p:cNvPr id="3076" name="Slide Number Placeholder 3"/>
          <p:cNvSpPr>
            <a:spLocks noGrp="1"/>
          </p:cNvSpPr>
          <p:nvPr>
            <p:ph type="sldNum" sz="quarter" idx="12"/>
          </p:nvPr>
        </p:nvSpPr>
        <p:spPr bwMode="auto">
          <a:noFill/>
          <a:ln>
            <a:miter lim="800000"/>
            <a:headEnd/>
            <a:tailEnd/>
          </a:ln>
        </p:spPr>
        <p:txBody>
          <a:bodyPr/>
          <a:lstStyle/>
          <a:p>
            <a:fld id="{AE750C28-F86F-49E6-A2B3-8936B8CF7FD3}" type="slidenum">
              <a:rPr lang="en-GB" altLang="en-US" smtClean="0"/>
              <a:pPr/>
              <a:t>2</a:t>
            </a:fld>
            <a:endParaRPr lang="en-GB" altLang="en-US"/>
          </a:p>
        </p:txBody>
      </p:sp>
    </p:spTree>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a:xfrm>
            <a:off x="304800" y="228600"/>
            <a:ext cx="8305800" cy="1143000"/>
          </a:xfrm>
        </p:spPr>
        <p:txBody>
          <a:bodyPr>
            <a:normAutofit fontScale="90000"/>
          </a:bodyPr>
          <a:lstStyle/>
          <a:p>
            <a:pPr eaLnBrk="1" hangingPunct="1"/>
            <a:r>
              <a:rPr lang="en-GB" altLang="en-US" dirty="0">
                <a:latin typeface="Bookman Old Style" pitchFamily="18" charset="0"/>
              </a:rPr>
              <a:t>Learning Outcomes of the Module</a:t>
            </a:r>
          </a:p>
        </p:txBody>
      </p:sp>
      <p:sp>
        <p:nvSpPr>
          <p:cNvPr id="4099" name="Content Placeholder 2"/>
          <p:cNvSpPr>
            <a:spLocks noGrp="1"/>
          </p:cNvSpPr>
          <p:nvPr>
            <p:ph idx="1"/>
          </p:nvPr>
        </p:nvSpPr>
        <p:spPr>
          <a:xfrm>
            <a:off x="304800" y="1600200"/>
            <a:ext cx="8610600" cy="5257800"/>
          </a:xfrm>
        </p:spPr>
        <p:txBody>
          <a:bodyPr>
            <a:normAutofit fontScale="77500" lnSpcReduction="20000"/>
          </a:bodyPr>
          <a:lstStyle/>
          <a:p>
            <a:pPr algn="ctr">
              <a:buNone/>
            </a:pPr>
            <a:r>
              <a:rPr lang="en-US" sz="2600" dirty="0">
                <a:latin typeface="Bookman Old Style" pitchFamily="18" charset="0"/>
              </a:rPr>
              <a:t>By the end of this module successful students should be able to:  </a:t>
            </a:r>
            <a:endParaRPr lang="en-GB" sz="2600" dirty="0">
              <a:latin typeface="Bookman Old Style" pitchFamily="18" charset="0"/>
            </a:endParaRPr>
          </a:p>
          <a:p>
            <a:r>
              <a:rPr lang="en-US" sz="2600" dirty="0">
                <a:latin typeface="Bookman Old Style" pitchFamily="18" charset="0"/>
              </a:rPr>
              <a:t>Demonstrate a sophisticated understanding of the theory of magic and divination.</a:t>
            </a:r>
            <a:endParaRPr lang="en-GB" sz="2600" dirty="0">
              <a:latin typeface="Bookman Old Style" pitchFamily="18" charset="0"/>
            </a:endParaRPr>
          </a:p>
          <a:p>
            <a:r>
              <a:rPr lang="en-US" sz="2600" dirty="0">
                <a:latin typeface="Bookman Old Style" pitchFamily="18" charset="0"/>
              </a:rPr>
              <a:t>Demonstrate a critical understanding of cosmological frameworks in the Classical and Hellenistic worlds, especially the notion of individual participation in cosmic processes, and their legacy in the Near East.</a:t>
            </a:r>
            <a:endParaRPr lang="en-GB" sz="2600" dirty="0">
              <a:latin typeface="Bookman Old Style" pitchFamily="18" charset="0"/>
            </a:endParaRPr>
          </a:p>
          <a:p>
            <a:r>
              <a:rPr lang="en-US" sz="2600" dirty="0">
                <a:latin typeface="Bookman Old Style" pitchFamily="18" charset="0"/>
              </a:rPr>
              <a:t> Display an advanced awareness of current academic debates on ancient divination and magic, and critical evaluation of scholarly theories.</a:t>
            </a:r>
            <a:endParaRPr lang="en-GB" sz="2600" dirty="0">
              <a:latin typeface="Bookman Old Style" pitchFamily="18" charset="0"/>
            </a:endParaRPr>
          </a:p>
          <a:p>
            <a:r>
              <a:rPr lang="en-US" sz="2600" dirty="0">
                <a:latin typeface="Bookman Old Style" pitchFamily="18" charset="0"/>
              </a:rPr>
              <a:t>Critically interpret the emergence of classical astrology, its nature and function, within a religious and divinatory context.</a:t>
            </a:r>
          </a:p>
          <a:p>
            <a:r>
              <a:rPr lang="en-US" sz="2600" dirty="0">
                <a:latin typeface="Bookman Old Style" pitchFamily="18" charset="0"/>
              </a:rPr>
              <a:t>Demonstrate a working knowledge of ancient Tibetan oracles and divination. </a:t>
            </a:r>
          </a:p>
          <a:p>
            <a:r>
              <a:rPr lang="en-US" sz="2600" dirty="0">
                <a:latin typeface="Bookman Old Style" pitchFamily="18" charset="0"/>
              </a:rPr>
              <a:t>Be able to apply theories and practices of anthropology to ancient divination and its practices.</a:t>
            </a:r>
            <a:endParaRPr lang="en-GB" sz="2200" dirty="0"/>
          </a:p>
        </p:txBody>
      </p:sp>
      <p:sp>
        <p:nvSpPr>
          <p:cNvPr id="4100" name="Slide Number Placeholder 3"/>
          <p:cNvSpPr>
            <a:spLocks noGrp="1"/>
          </p:cNvSpPr>
          <p:nvPr>
            <p:ph type="sldNum" sz="quarter" idx="12"/>
          </p:nvPr>
        </p:nvSpPr>
        <p:spPr bwMode="auto">
          <a:noFill/>
          <a:ln>
            <a:miter lim="800000"/>
            <a:headEnd/>
            <a:tailEnd/>
          </a:ln>
        </p:spPr>
        <p:txBody>
          <a:bodyPr/>
          <a:lstStyle/>
          <a:p>
            <a:fld id="{7CAECF98-17BB-4785-9B9B-760FD68FF551}" type="slidenum">
              <a:rPr lang="en-GB" altLang="en-US" smtClean="0"/>
              <a:pPr/>
              <a:t>3</a:t>
            </a:fld>
            <a:endParaRPr lang="en-GB" altLang="en-US"/>
          </a:p>
        </p:txBody>
      </p:sp>
    </p:spTree>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a:xfrm>
            <a:off x="381000" y="136525"/>
            <a:ext cx="8229600" cy="296862"/>
          </a:xfrm>
        </p:spPr>
        <p:txBody>
          <a:bodyPr>
            <a:noAutofit/>
          </a:bodyPr>
          <a:lstStyle/>
          <a:p>
            <a:pPr eaLnBrk="1" hangingPunct="1"/>
            <a:r>
              <a:rPr lang="en-GB" altLang="en-US" sz="3600" dirty="0">
                <a:latin typeface="Bookman Old Style" pitchFamily="18" charset="0"/>
              </a:rPr>
              <a:t>Essential Reading</a:t>
            </a:r>
          </a:p>
        </p:txBody>
      </p:sp>
      <p:sp>
        <p:nvSpPr>
          <p:cNvPr id="5123" name="Content Placeholder 2"/>
          <p:cNvSpPr>
            <a:spLocks noGrp="1"/>
          </p:cNvSpPr>
          <p:nvPr>
            <p:ph idx="1"/>
          </p:nvPr>
        </p:nvSpPr>
        <p:spPr>
          <a:xfrm>
            <a:off x="304801" y="609600"/>
            <a:ext cx="8839199" cy="6248400"/>
          </a:xfrm>
        </p:spPr>
        <p:txBody>
          <a:bodyPr>
            <a:noAutofit/>
          </a:bodyPr>
          <a:lstStyle/>
          <a:p>
            <a:r>
              <a:rPr lang="en-GB" sz="1700" dirty="0" err="1">
                <a:latin typeface="Bookman Old Style" panose="02050604050505020204" pitchFamily="18" charset="0"/>
              </a:rPr>
              <a:t>Addey</a:t>
            </a:r>
            <a:r>
              <a:rPr lang="en-GB" sz="1700" dirty="0">
                <a:latin typeface="Bookman Old Style" panose="02050604050505020204" pitchFamily="18" charset="0"/>
              </a:rPr>
              <a:t>, Crystal.  </a:t>
            </a:r>
            <a:r>
              <a:rPr lang="en-GB" sz="1700" i="1" dirty="0">
                <a:latin typeface="Bookman Old Style" panose="02050604050505020204" pitchFamily="18" charset="0"/>
              </a:rPr>
              <a:t>Divination and </a:t>
            </a:r>
            <a:r>
              <a:rPr lang="en-GB" sz="1700" i="1" dirty="0" err="1">
                <a:latin typeface="Bookman Old Style" panose="02050604050505020204" pitchFamily="18" charset="0"/>
              </a:rPr>
              <a:t>Theurgy</a:t>
            </a:r>
            <a:r>
              <a:rPr lang="en-GB" sz="1700" i="1" dirty="0">
                <a:latin typeface="Bookman Old Style" panose="02050604050505020204" pitchFamily="18" charset="0"/>
              </a:rPr>
              <a:t> in </a:t>
            </a:r>
            <a:r>
              <a:rPr lang="en-GB" sz="1700" i="1" dirty="0" err="1">
                <a:latin typeface="Bookman Old Style" panose="02050604050505020204" pitchFamily="18" charset="0"/>
              </a:rPr>
              <a:t>Neoplatonism</a:t>
            </a:r>
            <a:r>
              <a:rPr lang="en-GB" sz="1700" i="1" dirty="0">
                <a:latin typeface="Bookman Old Style" panose="02050604050505020204" pitchFamily="18" charset="0"/>
              </a:rPr>
              <a:t>: Oracles of the Gods</a:t>
            </a:r>
            <a:r>
              <a:rPr lang="en-GB" sz="1700" dirty="0">
                <a:latin typeface="Bookman Old Style" panose="02050604050505020204" pitchFamily="18" charset="0"/>
              </a:rPr>
              <a:t>, Farnham: </a:t>
            </a:r>
            <a:r>
              <a:rPr lang="en-GB" sz="1700" dirty="0" err="1">
                <a:latin typeface="Bookman Old Style" panose="02050604050505020204" pitchFamily="18" charset="0"/>
              </a:rPr>
              <a:t>Ashgate</a:t>
            </a:r>
            <a:r>
              <a:rPr lang="en-GB" sz="1700" dirty="0">
                <a:latin typeface="Bookman Old Style" pitchFamily="18" charset="0"/>
              </a:rPr>
              <a:t>, 2014 (available from TSD Library as an e-book)</a:t>
            </a:r>
          </a:p>
          <a:p>
            <a:r>
              <a:rPr lang="en-GB" sz="1700" dirty="0">
                <a:latin typeface="Bookman Old Style" pitchFamily="18" charset="0"/>
              </a:rPr>
              <a:t>Betz, Hans Dieter, </a:t>
            </a:r>
            <a:r>
              <a:rPr lang="en-GB" sz="1700" i="1" dirty="0">
                <a:latin typeface="Bookman Old Style" panose="02050604050505020204" pitchFamily="18" charset="0"/>
              </a:rPr>
              <a:t>The Greek Magical Papyri in Translation, including the Demotic Spells</a:t>
            </a:r>
            <a:r>
              <a:rPr lang="en-GB" sz="1700" dirty="0">
                <a:latin typeface="Bookman Old Style" panose="02050604050505020204" pitchFamily="18" charset="0"/>
              </a:rPr>
              <a:t>, 2</a:t>
            </a:r>
            <a:r>
              <a:rPr lang="en-GB" sz="1700" baseline="30000" dirty="0">
                <a:latin typeface="Bookman Old Style" panose="02050604050505020204" pitchFamily="18" charset="0"/>
              </a:rPr>
              <a:t>nd</a:t>
            </a:r>
            <a:r>
              <a:rPr lang="en-GB" sz="1700" dirty="0">
                <a:latin typeface="Bookman Old Style" panose="02050604050505020204" pitchFamily="18" charset="0"/>
              </a:rPr>
              <a:t> ed. Chicago: Chicago University Press, 1992. (1</a:t>
            </a:r>
            <a:r>
              <a:rPr lang="en-GB" sz="1700" baseline="30000" dirty="0">
                <a:latin typeface="Bookman Old Style" panose="02050604050505020204" pitchFamily="18" charset="0"/>
              </a:rPr>
              <a:t>st</a:t>
            </a:r>
            <a:r>
              <a:rPr lang="en-GB" sz="1700" dirty="0">
                <a:latin typeface="Bookman Old Style" panose="02050604050505020204" pitchFamily="18" charset="0"/>
              </a:rPr>
              <a:t> edition available at archive.org)</a:t>
            </a:r>
          </a:p>
          <a:p>
            <a:r>
              <a:rPr lang="en-US" sz="1700" dirty="0">
                <a:latin typeface="Bookman Old Style" panose="02050604050505020204" pitchFamily="18" charset="0"/>
              </a:rPr>
              <a:t>Campion, Nicholas, </a:t>
            </a:r>
            <a:r>
              <a:rPr lang="en-US" sz="1700" i="1" dirty="0">
                <a:latin typeface="Bookman Old Style" panose="02050604050505020204" pitchFamily="18" charset="0"/>
              </a:rPr>
              <a:t>The Dawn of Astrology</a:t>
            </a:r>
            <a:r>
              <a:rPr lang="en-US" sz="1700" dirty="0">
                <a:latin typeface="Bookman Old Style" panose="02050604050505020204" pitchFamily="18" charset="0"/>
              </a:rPr>
              <a:t>: </a:t>
            </a:r>
            <a:r>
              <a:rPr lang="en-US" sz="1700" i="1" dirty="0">
                <a:latin typeface="Bookman Old Style" panose="02050604050505020204" pitchFamily="18" charset="0"/>
              </a:rPr>
              <a:t>A Cultural History of Western Astrology</a:t>
            </a:r>
            <a:r>
              <a:rPr lang="en-US" sz="1700" dirty="0">
                <a:latin typeface="Bookman Old Style" pitchFamily="18" charset="0"/>
              </a:rPr>
              <a:t>, Vol. 1, The Ancient and Classical Worlds, London: Continuum, 2008. (available from TSD Library as an e-book)</a:t>
            </a:r>
          </a:p>
          <a:p>
            <a:r>
              <a:rPr lang="en-US" sz="1700" dirty="0">
                <a:latin typeface="Bookman Old Style" pitchFamily="18" charset="0"/>
              </a:rPr>
              <a:t>Flower, Michael </a:t>
            </a:r>
            <a:r>
              <a:rPr lang="en-US" sz="1700" dirty="0" err="1">
                <a:latin typeface="Bookman Old Style" panose="02050604050505020204" pitchFamily="18" charset="0"/>
              </a:rPr>
              <a:t>Attyah</a:t>
            </a:r>
            <a:r>
              <a:rPr lang="en-US" sz="1700" dirty="0">
                <a:latin typeface="Bookman Old Style" panose="02050604050505020204" pitchFamily="18" charset="0"/>
              </a:rPr>
              <a:t>, </a:t>
            </a:r>
            <a:r>
              <a:rPr lang="en-US" sz="1700" i="1" dirty="0">
                <a:latin typeface="Bookman Old Style" panose="02050604050505020204" pitchFamily="18" charset="0"/>
              </a:rPr>
              <a:t>The Seer in Ancient Greece</a:t>
            </a:r>
            <a:r>
              <a:rPr lang="en-US" sz="1700" dirty="0">
                <a:latin typeface="Bookman Old Style" panose="02050604050505020204" pitchFamily="18" charset="0"/>
              </a:rPr>
              <a:t>, Berkeley: University of California Press, 2007. (available from </a:t>
            </a:r>
            <a:r>
              <a:rPr lang="en-US" sz="1700" dirty="0" err="1">
                <a:latin typeface="Bookman Old Style" panose="02050604050505020204" pitchFamily="18" charset="0"/>
              </a:rPr>
              <a:t>Ebscohost</a:t>
            </a:r>
            <a:r>
              <a:rPr lang="en-US" sz="1700" dirty="0">
                <a:latin typeface="Bookman Old Style" panose="02050604050505020204" pitchFamily="18" charset="0"/>
              </a:rPr>
              <a:t> </a:t>
            </a:r>
            <a:r>
              <a:rPr lang="en-US" sz="1700" dirty="0" err="1">
                <a:latin typeface="Bookman Old Style" panose="02050604050505020204" pitchFamily="18" charset="0"/>
              </a:rPr>
              <a:t>ebook</a:t>
            </a:r>
            <a:r>
              <a:rPr lang="en-US" sz="1700" dirty="0">
                <a:latin typeface="Bookman Old Style" panose="02050604050505020204" pitchFamily="18" charset="0"/>
              </a:rPr>
              <a:t> collection)</a:t>
            </a:r>
            <a:endParaRPr lang="en-GB" sz="1700" dirty="0">
              <a:latin typeface="Bookman Old Style" panose="02050604050505020204" pitchFamily="18" charset="0"/>
            </a:endParaRPr>
          </a:p>
          <a:p>
            <a:r>
              <a:rPr lang="en-US" sz="1700" dirty="0" err="1">
                <a:latin typeface="Bookman Old Style" panose="02050604050505020204" pitchFamily="18" charset="0"/>
              </a:rPr>
              <a:t>Greenbaum</a:t>
            </a:r>
            <a:r>
              <a:rPr lang="en-US" sz="1700" dirty="0">
                <a:latin typeface="Bookman Old Style" panose="02050604050505020204" pitchFamily="18" charset="0"/>
              </a:rPr>
              <a:t>, Dorian </a:t>
            </a:r>
            <a:r>
              <a:rPr lang="en-US" sz="1700" dirty="0" err="1">
                <a:latin typeface="Bookman Old Style" panose="02050604050505020204" pitchFamily="18" charset="0"/>
              </a:rPr>
              <a:t>Gieseler</a:t>
            </a:r>
            <a:r>
              <a:rPr lang="en-US" sz="1700" dirty="0">
                <a:latin typeface="Bookman Old Style" panose="02050604050505020204" pitchFamily="18" charset="0"/>
              </a:rPr>
              <a:t>, </a:t>
            </a:r>
            <a:r>
              <a:rPr lang="en-US" sz="1700" i="1" dirty="0">
                <a:latin typeface="Bookman Old Style" panose="02050604050505020204" pitchFamily="18" charset="0"/>
              </a:rPr>
              <a:t>The </a:t>
            </a:r>
            <a:r>
              <a:rPr lang="en-US" sz="1700" i="1" dirty="0" err="1">
                <a:latin typeface="Bookman Old Style" panose="02050604050505020204" pitchFamily="18" charset="0"/>
              </a:rPr>
              <a:t>Daimon</a:t>
            </a:r>
            <a:r>
              <a:rPr lang="en-US" sz="1700" i="1" dirty="0">
                <a:latin typeface="Bookman Old Style" panose="02050604050505020204" pitchFamily="18" charset="0"/>
              </a:rPr>
              <a:t> in Hellenistic Astrology: Origins and </a:t>
            </a:r>
            <a:r>
              <a:rPr lang="en-US" sz="1700" i="1" dirty="0" smtClean="0">
                <a:latin typeface="Bookman Old Style" panose="02050604050505020204" pitchFamily="18" charset="0"/>
              </a:rPr>
              <a:t>Influence</a:t>
            </a:r>
            <a:r>
              <a:rPr lang="en-US" sz="1700" dirty="0" smtClean="0">
                <a:latin typeface="Bookman Old Style" panose="02050604050505020204" pitchFamily="18" charset="0"/>
              </a:rPr>
              <a:t>, </a:t>
            </a:r>
            <a:r>
              <a:rPr lang="en-US" sz="1700" dirty="0">
                <a:latin typeface="Bookman Old Style" panose="02050604050505020204" pitchFamily="18" charset="0"/>
              </a:rPr>
              <a:t>Leiden-Boston: Brill, 2015 (available from TSD Library as an e-book)</a:t>
            </a:r>
          </a:p>
          <a:p>
            <a:r>
              <a:rPr lang="en-GB" sz="1700" dirty="0" smtClean="0">
                <a:effectLst/>
                <a:latin typeface="Bookman Old Style" panose="02050604050505020204" pitchFamily="18" charset="0"/>
                <a:ea typeface="Times New Roman" panose="02020603050405020304" pitchFamily="18" charset="0"/>
              </a:rPr>
              <a:t>de </a:t>
            </a:r>
            <a:r>
              <a:rPr lang="en-GB" sz="1700" dirty="0" err="1" smtClean="0">
                <a:effectLst/>
                <a:latin typeface="Bookman Old Style" panose="02050604050505020204" pitchFamily="18" charset="0"/>
                <a:ea typeface="Times New Roman" panose="02020603050405020304" pitchFamily="18" charset="0"/>
              </a:rPr>
              <a:t>Nebesky-Wojkowitz</a:t>
            </a:r>
            <a:r>
              <a:rPr lang="en-GB" sz="1700" dirty="0">
                <a:effectLst/>
                <a:latin typeface="Bookman Old Style" panose="02050604050505020204" pitchFamily="18" charset="0"/>
                <a:ea typeface="Times New Roman" panose="02020603050405020304" pitchFamily="18" charset="0"/>
              </a:rPr>
              <a:t>, </a:t>
            </a:r>
            <a:r>
              <a:rPr lang="en-GB" sz="1700" dirty="0" smtClean="0">
                <a:effectLst/>
                <a:latin typeface="Bookman Old Style" panose="02050604050505020204" pitchFamily="18" charset="0"/>
                <a:ea typeface="Times New Roman" panose="02020603050405020304" pitchFamily="18" charset="0"/>
              </a:rPr>
              <a:t>René‚ </a:t>
            </a:r>
            <a:r>
              <a:rPr lang="en-GB" sz="1700" i="1" dirty="0" smtClean="0">
                <a:effectLst/>
                <a:latin typeface="Bookman Old Style" panose="02050604050505020204" pitchFamily="18" charset="0"/>
                <a:ea typeface="Times New Roman" panose="02020603050405020304" pitchFamily="18" charset="0"/>
              </a:rPr>
              <a:t>Oracles </a:t>
            </a:r>
            <a:r>
              <a:rPr lang="en-GB" sz="1700" i="1" dirty="0">
                <a:effectLst/>
                <a:latin typeface="Bookman Old Style" panose="02050604050505020204" pitchFamily="18" charset="0"/>
                <a:ea typeface="Times New Roman" panose="02020603050405020304" pitchFamily="18" charset="0"/>
              </a:rPr>
              <a:t>and Demons of Tibet: The Cult and Iconography of the Tibetan Protective Deities. </a:t>
            </a:r>
            <a:r>
              <a:rPr lang="en-GB" sz="1700" dirty="0">
                <a:effectLst/>
                <a:latin typeface="Bookman Old Style" panose="02050604050505020204" pitchFamily="18" charset="0"/>
                <a:ea typeface="Times New Roman" panose="02020603050405020304" pitchFamily="18" charset="0"/>
              </a:rPr>
              <a:t>Graz: </a:t>
            </a:r>
            <a:r>
              <a:rPr lang="en-GB" sz="1700" dirty="0" err="1">
                <a:effectLst/>
                <a:latin typeface="Bookman Old Style" panose="02050604050505020204" pitchFamily="18" charset="0"/>
                <a:ea typeface="Times New Roman" panose="02020603050405020304" pitchFamily="18" charset="0"/>
              </a:rPr>
              <a:t>Akademische</a:t>
            </a:r>
            <a:r>
              <a:rPr lang="en-GB" sz="1700" dirty="0">
                <a:effectLst/>
                <a:latin typeface="Bookman Old Style" panose="02050604050505020204" pitchFamily="18" charset="0"/>
                <a:ea typeface="Times New Roman" panose="02020603050405020304" pitchFamily="18" charset="0"/>
              </a:rPr>
              <a:t> </a:t>
            </a:r>
            <a:r>
              <a:rPr lang="en-GB" sz="1700" dirty="0" err="1">
                <a:effectLst/>
                <a:latin typeface="Bookman Old Style" panose="02050604050505020204" pitchFamily="18" charset="0"/>
                <a:ea typeface="Times New Roman" panose="02020603050405020304" pitchFamily="18" charset="0"/>
              </a:rPr>
              <a:t>Druck</a:t>
            </a:r>
            <a:r>
              <a:rPr lang="en-GB" sz="1700" dirty="0">
                <a:effectLst/>
                <a:latin typeface="Bookman Old Style" panose="02050604050505020204" pitchFamily="18" charset="0"/>
                <a:ea typeface="Times New Roman" panose="02020603050405020304" pitchFamily="18" charset="0"/>
              </a:rPr>
              <a:t>-u. </a:t>
            </a:r>
            <a:r>
              <a:rPr lang="en-GB" sz="1700" dirty="0" err="1" smtClean="0">
                <a:effectLst/>
                <a:latin typeface="Bookman Old Style" panose="02050604050505020204" pitchFamily="18" charset="0"/>
                <a:ea typeface="Times New Roman" panose="02020603050405020304" pitchFamily="18" charset="0"/>
              </a:rPr>
              <a:t>Verlagsanstalt</a:t>
            </a:r>
            <a:r>
              <a:rPr lang="en-GB" sz="1700" dirty="0" smtClean="0">
                <a:effectLst/>
                <a:latin typeface="Bookman Old Style" panose="02050604050505020204" pitchFamily="18" charset="0"/>
                <a:ea typeface="Times New Roman" panose="02020603050405020304" pitchFamily="18" charset="0"/>
              </a:rPr>
              <a:t>, 1956 (repr.1996).</a:t>
            </a:r>
            <a:endParaRPr lang="en-GB" sz="1700" dirty="0">
              <a:latin typeface="Bookman Old Style" panose="02050604050505020204" pitchFamily="18" charset="0"/>
            </a:endParaRPr>
          </a:p>
          <a:p>
            <a:r>
              <a:rPr lang="en-US" sz="1700" dirty="0">
                <a:latin typeface="Bookman Old Style" panose="02050604050505020204" pitchFamily="18" charset="0"/>
              </a:rPr>
              <a:t>Ogden, D., </a:t>
            </a:r>
            <a:r>
              <a:rPr lang="en-US" sz="1700" i="1" dirty="0">
                <a:latin typeface="Bookman Old Style" panose="02050604050505020204" pitchFamily="18" charset="0"/>
              </a:rPr>
              <a:t>Magic, Witchcraft and Ghosts in the Greek and Roman Worlds: A Sourcebook</a:t>
            </a:r>
            <a:r>
              <a:rPr lang="en-US" sz="1700" dirty="0">
                <a:latin typeface="Bookman Old Style" panose="02050604050505020204" pitchFamily="18" charset="0"/>
              </a:rPr>
              <a:t>, Oxford: Oxford University Press, 2002. (available from UWTSD database </a:t>
            </a:r>
            <a:r>
              <a:rPr lang="en-US" sz="1700" dirty="0" err="1">
                <a:latin typeface="Bookman Old Style" panose="02050604050505020204" pitchFamily="18" charset="0"/>
              </a:rPr>
              <a:t>EBSCOhost</a:t>
            </a:r>
            <a:r>
              <a:rPr lang="en-US" sz="1700" dirty="0" smtClean="0">
                <a:latin typeface="Bookman Old Style" panose="02050604050505020204" pitchFamily="18" charset="0"/>
              </a:rPr>
              <a:t>)</a:t>
            </a:r>
          </a:p>
          <a:p>
            <a:r>
              <a:rPr lang="en-US" sz="1700" b="1" dirty="0" smtClean="0">
                <a:latin typeface="Bookman Old Style" panose="02050604050505020204" pitchFamily="18" charset="0"/>
              </a:rPr>
              <a:t>*</a:t>
            </a:r>
            <a:r>
              <a:rPr lang="en-US" sz="1700" dirty="0" err="1" smtClean="0">
                <a:latin typeface="Bookman Old Style" panose="02050604050505020204" pitchFamily="18" charset="0"/>
              </a:rPr>
              <a:t>Iamblichus</a:t>
            </a:r>
            <a:r>
              <a:rPr lang="en-US" sz="1700" dirty="0" smtClean="0">
                <a:latin typeface="Bookman Old Style" panose="02050604050505020204" pitchFamily="18" charset="0"/>
              </a:rPr>
              <a:t>, </a:t>
            </a:r>
            <a:r>
              <a:rPr lang="en-US" sz="1700" i="1" dirty="0" smtClean="0">
                <a:latin typeface="Bookman Old Style" panose="02050604050505020204" pitchFamily="18" charset="0"/>
              </a:rPr>
              <a:t>On the Mysteries</a:t>
            </a:r>
            <a:r>
              <a:rPr lang="en-US" sz="1700" dirty="0" smtClean="0">
                <a:latin typeface="Bookman Old Style" panose="02050604050505020204" pitchFamily="18" charset="0"/>
              </a:rPr>
              <a:t> (</a:t>
            </a:r>
            <a:r>
              <a:rPr lang="en-US" sz="1700" i="1" dirty="0" smtClean="0">
                <a:latin typeface="Bookman Old Style" panose="02050604050505020204" pitchFamily="18" charset="0"/>
              </a:rPr>
              <a:t>De </a:t>
            </a:r>
            <a:r>
              <a:rPr lang="en-US" sz="1700" i="1" dirty="0" err="1" smtClean="0">
                <a:latin typeface="Bookman Old Style" panose="02050604050505020204" pitchFamily="18" charset="0"/>
              </a:rPr>
              <a:t>mysteriis</a:t>
            </a:r>
            <a:r>
              <a:rPr lang="en-US" sz="1700" dirty="0" smtClean="0">
                <a:latin typeface="Bookman Old Style" panose="02050604050505020204" pitchFamily="18" charset="0"/>
              </a:rPr>
              <a:t>): Emma C. Clarke, John M. Dillon and J.P. </a:t>
            </a:r>
            <a:r>
              <a:rPr lang="en-US" sz="1700" dirty="0" err="1" smtClean="0">
                <a:latin typeface="Bookman Old Style" panose="02050604050505020204" pitchFamily="18" charset="0"/>
              </a:rPr>
              <a:t>Hershbell</a:t>
            </a:r>
            <a:r>
              <a:rPr lang="en-US" sz="1700" dirty="0" smtClean="0">
                <a:latin typeface="Bookman Old Style" panose="02050604050505020204" pitchFamily="18" charset="0"/>
              </a:rPr>
              <a:t> (eds.), </a:t>
            </a:r>
            <a:r>
              <a:rPr lang="en-US" sz="1700" dirty="0" err="1" smtClean="0">
                <a:latin typeface="Bookman Old Style" panose="02050604050505020204" pitchFamily="18" charset="0"/>
              </a:rPr>
              <a:t>Iamblichus</a:t>
            </a:r>
            <a:r>
              <a:rPr lang="en-US" sz="1700" dirty="0" smtClean="0">
                <a:latin typeface="Bookman Old Style" panose="02050604050505020204" pitchFamily="18" charset="0"/>
              </a:rPr>
              <a:t>: </a:t>
            </a:r>
            <a:r>
              <a:rPr lang="en-US" sz="1700" i="1" dirty="0" smtClean="0">
                <a:latin typeface="Bookman Old Style" panose="02050604050505020204" pitchFamily="18" charset="0"/>
              </a:rPr>
              <a:t>On the Mysteries</a:t>
            </a:r>
            <a:r>
              <a:rPr lang="en-US" sz="1700" dirty="0" smtClean="0">
                <a:latin typeface="Bookman Old Style" panose="02050604050505020204" pitchFamily="18" charset="0"/>
              </a:rPr>
              <a:t>, Atlanta: Society of Biblical Literature, 2003 (available paperback for ca. </a:t>
            </a:r>
            <a:r>
              <a:rPr lang="en-US" sz="1700" dirty="0" smtClean="0">
                <a:latin typeface="Bookman Old Style" panose="02050604050505020204" pitchFamily="18" charset="0"/>
                <a:cs typeface="Times New Roman"/>
              </a:rPr>
              <a:t>£33) </a:t>
            </a:r>
            <a:r>
              <a:rPr lang="en-US" sz="1700" b="1" dirty="0" smtClean="0">
                <a:latin typeface="Bookman Old Style" panose="02050604050505020204" pitchFamily="18" charset="0"/>
                <a:cs typeface="Times New Roman"/>
              </a:rPr>
              <a:t>*not required </a:t>
            </a:r>
            <a:r>
              <a:rPr lang="en-US" sz="1700" dirty="0" smtClean="0">
                <a:latin typeface="Bookman Old Style" panose="02050604050505020204" pitchFamily="18" charset="0"/>
                <a:cs typeface="Times New Roman"/>
              </a:rPr>
              <a:t>but useful</a:t>
            </a:r>
          </a:p>
          <a:p>
            <a:endParaRPr lang="en-GB" sz="1700" dirty="0">
              <a:latin typeface="Bookman Old Style" panose="02050604050505020204" pitchFamily="18" charset="0"/>
            </a:endParaRPr>
          </a:p>
        </p:txBody>
      </p:sp>
      <p:sp>
        <p:nvSpPr>
          <p:cNvPr id="5124" name="Slide Number Placeholder 3"/>
          <p:cNvSpPr>
            <a:spLocks noGrp="1"/>
          </p:cNvSpPr>
          <p:nvPr>
            <p:ph type="sldNum" sz="quarter" idx="12"/>
          </p:nvPr>
        </p:nvSpPr>
        <p:spPr bwMode="auto">
          <a:noFill/>
          <a:ln>
            <a:miter lim="800000"/>
            <a:headEnd/>
            <a:tailEnd/>
          </a:ln>
        </p:spPr>
        <p:txBody>
          <a:bodyPr/>
          <a:lstStyle/>
          <a:p>
            <a:fld id="{2AE156E8-1FC1-4657-B5C2-493301BF2298}" type="slidenum">
              <a:rPr lang="en-GB" altLang="en-US" smtClean="0"/>
              <a:pPr/>
              <a:t>4</a:t>
            </a:fld>
            <a:endParaRPr lang="en-GB" altLang="en-US" dirty="0"/>
          </a:p>
        </p:txBody>
      </p:sp>
    </p:spTree>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82612"/>
          </a:xfrm>
        </p:spPr>
        <p:txBody>
          <a:bodyPr rtlCol="0">
            <a:normAutofit fontScale="90000"/>
          </a:bodyPr>
          <a:lstStyle/>
          <a:p>
            <a:pPr eaLnBrk="1" fontAlgn="auto" hangingPunct="1">
              <a:spcAft>
                <a:spcPts val="0"/>
              </a:spcAft>
              <a:defRPr/>
            </a:pPr>
            <a:r>
              <a:rPr lang="en-GB" dirty="0">
                <a:latin typeface="Bookman Old Style" pitchFamily="18" charset="0"/>
              </a:rPr>
              <a:t>Course Schedule</a:t>
            </a:r>
          </a:p>
        </p:txBody>
      </p:sp>
      <p:sp>
        <p:nvSpPr>
          <p:cNvPr id="3" name="Content Placeholder 2"/>
          <p:cNvSpPr>
            <a:spLocks noGrp="1"/>
          </p:cNvSpPr>
          <p:nvPr>
            <p:ph idx="1"/>
          </p:nvPr>
        </p:nvSpPr>
        <p:spPr>
          <a:xfrm>
            <a:off x="457200" y="1125538"/>
            <a:ext cx="8382000" cy="5503862"/>
          </a:xfrm>
        </p:spPr>
        <p:txBody>
          <a:bodyPr rtlCol="0">
            <a:normAutofit fontScale="77500" lnSpcReduction="20000"/>
          </a:bodyPr>
          <a:lstStyle/>
          <a:p>
            <a:pPr>
              <a:defRPr/>
            </a:pPr>
            <a:r>
              <a:rPr lang="en-GB" b="1" dirty="0">
                <a:latin typeface="Bookman Old Style" pitchFamily="18" charset="0"/>
              </a:rPr>
              <a:t>Week 1</a:t>
            </a:r>
            <a:r>
              <a:rPr lang="en-GB" dirty="0">
                <a:latin typeface="Bookman Old Style" pitchFamily="18" charset="0"/>
              </a:rPr>
              <a:t>: Introduction; Cicero’s </a:t>
            </a:r>
            <a:r>
              <a:rPr lang="en-GB" i="1" dirty="0">
                <a:latin typeface="Bookman Old Style" pitchFamily="18" charset="0"/>
              </a:rPr>
              <a:t>On Divination (De </a:t>
            </a:r>
            <a:r>
              <a:rPr lang="en-GB" i="1" dirty="0" err="1">
                <a:latin typeface="Bookman Old Style" pitchFamily="18" charset="0"/>
              </a:rPr>
              <a:t>Divinatione</a:t>
            </a:r>
            <a:r>
              <a:rPr lang="en-GB" i="1" dirty="0">
                <a:latin typeface="Bookman Old Style" pitchFamily="18" charset="0"/>
              </a:rPr>
              <a:t>) </a:t>
            </a:r>
            <a:r>
              <a:rPr lang="en-GB" dirty="0">
                <a:latin typeface="Bookman Old Style" pitchFamily="18" charset="0"/>
              </a:rPr>
              <a:t>and</a:t>
            </a:r>
            <a:r>
              <a:rPr lang="en-GB" i="1" dirty="0">
                <a:latin typeface="Bookman Old Style" pitchFamily="18" charset="0"/>
              </a:rPr>
              <a:t> </a:t>
            </a:r>
            <a:r>
              <a:rPr lang="en-GB" dirty="0" smtClean="0">
                <a:latin typeface="Bookman Old Style" pitchFamily="18" charset="0"/>
              </a:rPr>
              <a:t>Plutarch, </a:t>
            </a:r>
            <a:r>
              <a:rPr lang="en-GB" i="1" dirty="0">
                <a:latin typeface="Bookman Old Style" pitchFamily="18" charset="0"/>
              </a:rPr>
              <a:t>On the </a:t>
            </a:r>
            <a:r>
              <a:rPr lang="en-GB" i="1" dirty="0" smtClean="0">
                <a:latin typeface="Bookman Old Style" pitchFamily="18" charset="0"/>
              </a:rPr>
              <a:t>Obsolescence of Oracles </a:t>
            </a:r>
            <a:r>
              <a:rPr lang="en-GB" dirty="0">
                <a:latin typeface="Bookman Old Style" pitchFamily="18" charset="0"/>
              </a:rPr>
              <a:t>(</a:t>
            </a:r>
            <a:r>
              <a:rPr lang="en-GB" i="1" dirty="0">
                <a:latin typeface="Bookman Old Style" pitchFamily="18" charset="0"/>
              </a:rPr>
              <a:t>De </a:t>
            </a:r>
            <a:r>
              <a:rPr lang="en-GB" i="1" dirty="0" err="1" smtClean="0">
                <a:latin typeface="Bookman Old Style" pitchFamily="18" charset="0"/>
              </a:rPr>
              <a:t>defectu</a:t>
            </a:r>
            <a:r>
              <a:rPr lang="en-GB" i="1" dirty="0" smtClean="0">
                <a:latin typeface="Bookman Old Style" pitchFamily="18" charset="0"/>
              </a:rPr>
              <a:t> </a:t>
            </a:r>
            <a:r>
              <a:rPr lang="en-GB" i="1" dirty="0" err="1" smtClean="0">
                <a:latin typeface="Bookman Old Style" pitchFamily="18" charset="0"/>
              </a:rPr>
              <a:t>oraculorum</a:t>
            </a:r>
            <a:r>
              <a:rPr lang="en-GB" dirty="0" smtClean="0">
                <a:latin typeface="Bookman Old Style" pitchFamily="18" charset="0"/>
              </a:rPr>
              <a:t>)</a:t>
            </a:r>
            <a:endParaRPr lang="en-GB" i="1" dirty="0">
              <a:latin typeface="Bookman Old Style" pitchFamily="18" charset="0"/>
            </a:endParaRPr>
          </a:p>
          <a:p>
            <a:pPr>
              <a:defRPr/>
            </a:pPr>
            <a:r>
              <a:rPr lang="en-GB" b="1" dirty="0">
                <a:latin typeface="Bookman Old Style" pitchFamily="18" charset="0"/>
              </a:rPr>
              <a:t>Week 2</a:t>
            </a:r>
            <a:r>
              <a:rPr lang="en-GB" dirty="0">
                <a:latin typeface="Bookman Old Style" pitchFamily="18" charset="0"/>
              </a:rPr>
              <a:t>: Divination, Magic and Religion</a:t>
            </a:r>
          </a:p>
          <a:p>
            <a:pPr>
              <a:defRPr/>
            </a:pPr>
            <a:r>
              <a:rPr lang="en-GB" b="1" dirty="0">
                <a:latin typeface="Bookman Old Style" pitchFamily="18" charset="0"/>
              </a:rPr>
              <a:t>Week 3</a:t>
            </a:r>
            <a:r>
              <a:rPr lang="en-GB" dirty="0">
                <a:latin typeface="Bookman Old Style" pitchFamily="18" charset="0"/>
              </a:rPr>
              <a:t>: </a:t>
            </a:r>
            <a:r>
              <a:rPr lang="en-GB" dirty="0" smtClean="0">
                <a:latin typeface="Bookman Old Style" pitchFamily="18" charset="0"/>
              </a:rPr>
              <a:t>Anthropological Perspectives on Divination and Magic</a:t>
            </a:r>
            <a:endParaRPr lang="en-US" dirty="0">
              <a:latin typeface="Bookman Old Style" pitchFamily="18" charset="0"/>
            </a:endParaRPr>
          </a:p>
          <a:p>
            <a:pPr>
              <a:defRPr/>
            </a:pPr>
            <a:r>
              <a:rPr lang="en-GB" b="1" dirty="0">
                <a:latin typeface="Bookman Old Style" pitchFamily="18" charset="0"/>
              </a:rPr>
              <a:t>Week 4</a:t>
            </a:r>
            <a:r>
              <a:rPr lang="en-GB" dirty="0">
                <a:latin typeface="Bookman Old Style" pitchFamily="18" charset="0"/>
              </a:rPr>
              <a:t>: Divination and Oracles in Ancient Tibet</a:t>
            </a:r>
          </a:p>
          <a:p>
            <a:pPr>
              <a:defRPr/>
            </a:pPr>
            <a:r>
              <a:rPr lang="en-GB" b="1" dirty="0">
                <a:latin typeface="Bookman Old Style" pitchFamily="18" charset="0"/>
              </a:rPr>
              <a:t>Week 5</a:t>
            </a:r>
            <a:r>
              <a:rPr lang="en-GB" dirty="0">
                <a:latin typeface="Bookman Old Style" pitchFamily="18" charset="0"/>
              </a:rPr>
              <a:t>: </a:t>
            </a:r>
            <a:r>
              <a:rPr lang="en-GB" dirty="0" smtClean="0">
                <a:latin typeface="Bookman Old Style" pitchFamily="18" charset="0"/>
              </a:rPr>
              <a:t>Ancient Divination in Egypt and the Near East</a:t>
            </a:r>
            <a:endParaRPr lang="en-GB" dirty="0">
              <a:latin typeface="Bookman Old Style" pitchFamily="18" charset="0"/>
            </a:endParaRPr>
          </a:p>
          <a:p>
            <a:pPr>
              <a:defRPr/>
            </a:pPr>
            <a:r>
              <a:rPr lang="en-GB" b="1" dirty="0">
                <a:latin typeface="Bookman Old Style" pitchFamily="18" charset="0"/>
              </a:rPr>
              <a:t>Week 6</a:t>
            </a:r>
            <a:r>
              <a:rPr lang="en-GB" dirty="0">
                <a:latin typeface="Bookman Old Style" pitchFamily="18" charset="0"/>
              </a:rPr>
              <a:t>: Divination, </a:t>
            </a:r>
            <a:r>
              <a:rPr lang="en-GB" dirty="0" err="1">
                <a:latin typeface="Bookman Old Style" pitchFamily="18" charset="0"/>
              </a:rPr>
              <a:t>Theurgy</a:t>
            </a:r>
            <a:r>
              <a:rPr lang="en-GB" dirty="0">
                <a:latin typeface="Bookman Old Style" pitchFamily="18" charset="0"/>
              </a:rPr>
              <a:t> and </a:t>
            </a:r>
            <a:r>
              <a:rPr lang="en-GB" dirty="0" err="1">
                <a:latin typeface="Bookman Old Style" pitchFamily="18" charset="0"/>
              </a:rPr>
              <a:t>Tantra</a:t>
            </a:r>
            <a:endParaRPr lang="en-GB" dirty="0">
              <a:latin typeface="Bookman Old Style" pitchFamily="18" charset="0"/>
            </a:endParaRPr>
          </a:p>
          <a:p>
            <a:pPr>
              <a:defRPr/>
            </a:pPr>
            <a:r>
              <a:rPr lang="en-GB" b="1" dirty="0">
                <a:latin typeface="Bookman Old Style" pitchFamily="18" charset="0"/>
              </a:rPr>
              <a:t>Week 7</a:t>
            </a:r>
            <a:r>
              <a:rPr lang="en-GB" dirty="0">
                <a:latin typeface="Bookman Old Style" pitchFamily="18" charset="0"/>
              </a:rPr>
              <a:t>: </a:t>
            </a:r>
            <a:r>
              <a:rPr lang="en-GB" dirty="0" smtClean="0">
                <a:latin typeface="Bookman Old Style" pitchFamily="18" charset="0"/>
              </a:rPr>
              <a:t>Magic, Medicine, Religion and Divination in Ancient Greece</a:t>
            </a:r>
            <a:endParaRPr lang="en-GB" dirty="0">
              <a:latin typeface="Bookman Old Style" pitchFamily="18" charset="0"/>
            </a:endParaRPr>
          </a:p>
          <a:p>
            <a:pPr>
              <a:defRPr/>
            </a:pPr>
            <a:r>
              <a:rPr lang="en-GB" b="1" dirty="0">
                <a:latin typeface="Bookman Old Style" pitchFamily="18" charset="0"/>
              </a:rPr>
              <a:t>Week 8:</a:t>
            </a:r>
            <a:r>
              <a:rPr lang="en-GB" dirty="0">
                <a:latin typeface="Bookman Old Style" pitchFamily="18" charset="0"/>
              </a:rPr>
              <a:t> </a:t>
            </a:r>
            <a:r>
              <a:rPr lang="en-GB" dirty="0" smtClean="0">
                <a:latin typeface="Bookman Old Style" pitchFamily="18" charset="0"/>
              </a:rPr>
              <a:t>Hellenistic Astrology and its Place within Divinatory Practice</a:t>
            </a:r>
            <a:endParaRPr lang="en-GB" dirty="0">
              <a:latin typeface="Bookman Old Style" pitchFamily="18" charset="0"/>
            </a:endParaRPr>
          </a:p>
        </p:txBody>
      </p:sp>
      <p:sp>
        <p:nvSpPr>
          <p:cNvPr id="6148" name="Slide Number Placeholder 3"/>
          <p:cNvSpPr>
            <a:spLocks noGrp="1"/>
          </p:cNvSpPr>
          <p:nvPr>
            <p:ph type="sldNum" sz="quarter" idx="12"/>
          </p:nvPr>
        </p:nvSpPr>
        <p:spPr bwMode="auto">
          <a:noFill/>
          <a:ln>
            <a:miter lim="800000"/>
            <a:headEnd/>
            <a:tailEnd/>
          </a:ln>
        </p:spPr>
        <p:txBody>
          <a:bodyPr/>
          <a:lstStyle/>
          <a:p>
            <a:fld id="{65CCA5C6-3BA8-4EE0-BE31-DE04C4BBDC39}" type="slidenum">
              <a:rPr lang="en-GB" altLang="en-US" smtClean="0"/>
              <a:pPr/>
              <a:t>5</a:t>
            </a:fld>
            <a:endParaRPr lang="en-GB" altLang="en-US"/>
          </a:p>
        </p:txBody>
      </p:sp>
    </p:spTree>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pPr eaLnBrk="1" hangingPunct="1"/>
            <a:r>
              <a:rPr lang="en-GB" altLang="en-US" dirty="0">
                <a:latin typeface="Bookman Old Style" pitchFamily="18" charset="0"/>
              </a:rPr>
              <a:t>Course Schedule</a:t>
            </a:r>
          </a:p>
        </p:txBody>
      </p:sp>
      <p:sp>
        <p:nvSpPr>
          <p:cNvPr id="7171" name="Content Placeholder 2"/>
          <p:cNvSpPr>
            <a:spLocks noGrp="1"/>
          </p:cNvSpPr>
          <p:nvPr>
            <p:ph idx="1"/>
          </p:nvPr>
        </p:nvSpPr>
        <p:spPr>
          <a:xfrm>
            <a:off x="457200" y="1428750"/>
            <a:ext cx="8229600" cy="5124450"/>
          </a:xfrm>
        </p:spPr>
        <p:txBody>
          <a:bodyPr>
            <a:normAutofit fontScale="85000" lnSpcReduction="10000"/>
          </a:bodyPr>
          <a:lstStyle/>
          <a:p>
            <a:pPr eaLnBrk="1" hangingPunct="1"/>
            <a:r>
              <a:rPr lang="en-GB" altLang="en-US" dirty="0">
                <a:latin typeface="Bookman Old Style" pitchFamily="18" charset="0"/>
              </a:rPr>
              <a:t>Keep up with the weekly reading listed in the bibliography in the Course Handbook (p.7 onwards); read recommended reading both before and after the relevant seminars</a:t>
            </a:r>
          </a:p>
          <a:p>
            <a:pPr eaLnBrk="1" hangingPunct="1"/>
            <a:r>
              <a:rPr lang="en-GB" altLang="en-US" dirty="0">
                <a:latin typeface="Bookman Old Style" pitchFamily="18" charset="0"/>
              </a:rPr>
              <a:t>Read the weekly lecture notes, handouts and slides on </a:t>
            </a:r>
            <a:r>
              <a:rPr lang="en-GB" altLang="en-US" dirty="0" err="1">
                <a:latin typeface="Bookman Old Style" pitchFamily="18" charset="0"/>
              </a:rPr>
              <a:t>Moodle</a:t>
            </a:r>
            <a:endParaRPr lang="en-GB" altLang="en-US" dirty="0">
              <a:latin typeface="Bookman Old Style" pitchFamily="18" charset="0"/>
            </a:endParaRPr>
          </a:p>
          <a:p>
            <a:pPr eaLnBrk="1" hangingPunct="1"/>
            <a:r>
              <a:rPr lang="en-GB" altLang="en-US" dirty="0">
                <a:latin typeface="Bookman Old Style" pitchFamily="18" charset="0"/>
              </a:rPr>
              <a:t>If you have any queries or questions:</a:t>
            </a:r>
          </a:p>
          <a:p>
            <a:r>
              <a:rPr lang="en-GB" altLang="en-US" dirty="0">
                <a:latin typeface="Bookman Old Style" pitchFamily="18" charset="0"/>
              </a:rPr>
              <a:t>Email Dorian (</a:t>
            </a:r>
            <a:r>
              <a:rPr lang="en-GB" altLang="en-US" dirty="0">
                <a:latin typeface="Bookman Old Style" pitchFamily="18" charset="0"/>
                <a:hlinkClick r:id="rId3"/>
              </a:rPr>
              <a:t>d.greenbaum@uwtsd.ac.uk</a:t>
            </a:r>
            <a:r>
              <a:rPr lang="en-GB" altLang="en-US" dirty="0">
                <a:latin typeface="Bookman Old Style" pitchFamily="18" charset="0"/>
              </a:rPr>
              <a:t>) or Dawn (</a:t>
            </a:r>
            <a:r>
              <a:rPr lang="en-GB" altLang="en-US" dirty="0">
                <a:latin typeface="Bookman Old Style" pitchFamily="18" charset="0"/>
                <a:hlinkClick r:id="rId4"/>
              </a:rPr>
              <a:t>d.collins@uwtsd.ac.uk</a:t>
            </a:r>
            <a:r>
              <a:rPr lang="en-GB" altLang="en-US" dirty="0">
                <a:latin typeface="Bookman Old Style" pitchFamily="18" charset="0"/>
              </a:rPr>
              <a:t>)</a:t>
            </a:r>
          </a:p>
          <a:p>
            <a:pPr eaLnBrk="1" hangingPunct="1"/>
            <a:endParaRPr lang="en-GB" altLang="en-US" dirty="0">
              <a:latin typeface="Bookman Old Style" pitchFamily="18" charset="0"/>
            </a:endParaRPr>
          </a:p>
          <a:p>
            <a:pPr eaLnBrk="1" hangingPunct="1"/>
            <a:r>
              <a:rPr lang="en-GB" altLang="en-US" dirty="0">
                <a:latin typeface="Bookman Old Style" pitchFamily="18" charset="0"/>
              </a:rPr>
              <a:t>The Oracle Cafe is also open!</a:t>
            </a:r>
          </a:p>
        </p:txBody>
      </p:sp>
      <p:sp>
        <p:nvSpPr>
          <p:cNvPr id="7172" name="Slide Number Placeholder 3"/>
          <p:cNvSpPr>
            <a:spLocks noGrp="1"/>
          </p:cNvSpPr>
          <p:nvPr>
            <p:ph type="sldNum" sz="quarter" idx="12"/>
          </p:nvPr>
        </p:nvSpPr>
        <p:spPr bwMode="auto">
          <a:noFill/>
          <a:ln>
            <a:miter lim="800000"/>
            <a:headEnd/>
            <a:tailEnd/>
          </a:ln>
        </p:spPr>
        <p:txBody>
          <a:bodyPr/>
          <a:lstStyle/>
          <a:p>
            <a:fld id="{E0F35EA8-5054-4989-8B67-79BE26F544F2}" type="slidenum">
              <a:rPr lang="en-GB" altLang="en-US" smtClean="0"/>
              <a:pPr/>
              <a:t>6</a:t>
            </a:fld>
            <a:endParaRPr lang="en-GB" altLang="en-US"/>
          </a:p>
        </p:txBody>
      </p:sp>
    </p:spTree>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eaLnBrk="1" fontAlgn="auto" hangingPunct="1">
              <a:spcAft>
                <a:spcPts val="0"/>
              </a:spcAft>
              <a:defRPr/>
            </a:pPr>
            <a:r>
              <a:rPr lang="en-GB" sz="3600" dirty="0">
                <a:latin typeface="Bookman Old Style" pitchFamily="18" charset="0"/>
              </a:rPr>
              <a:t>Cosmology, Magic and Divination: </a:t>
            </a:r>
            <a:r>
              <a:rPr lang="en-GB" sz="3600" i="1" dirty="0">
                <a:latin typeface="Bookman Old Style" pitchFamily="18" charset="0"/>
              </a:rPr>
              <a:t>Zoom Seminar Schedule (all times London/UK time 1600-1800)</a:t>
            </a:r>
          </a:p>
        </p:txBody>
      </p:sp>
      <p:sp>
        <p:nvSpPr>
          <p:cNvPr id="3" name="Content Placeholder 2"/>
          <p:cNvSpPr>
            <a:spLocks noGrp="1"/>
          </p:cNvSpPr>
          <p:nvPr>
            <p:ph idx="1"/>
          </p:nvPr>
        </p:nvSpPr>
        <p:spPr>
          <a:xfrm>
            <a:off x="0" y="1676400"/>
            <a:ext cx="9144000" cy="4724400"/>
          </a:xfrm>
        </p:spPr>
        <p:txBody>
          <a:bodyPr rtlCol="0">
            <a:normAutofit fontScale="70000" lnSpcReduction="20000"/>
          </a:bodyPr>
          <a:lstStyle/>
          <a:p>
            <a:pPr eaLnBrk="1" fontAlgn="auto" hangingPunct="1">
              <a:spcAft>
                <a:spcPts val="0"/>
              </a:spcAft>
              <a:buFont typeface="Arial" panose="020B0604020202020204" pitchFamily="34" charset="0"/>
              <a:buChar char="•"/>
              <a:defRPr/>
            </a:pPr>
            <a:r>
              <a:rPr lang="en-GB" sz="3100" b="1" u="sng" dirty="0">
                <a:latin typeface="Bookman Old Style" pitchFamily="18" charset="0"/>
              </a:rPr>
              <a:t>Week 1: Seminar 1: Tuesday </a:t>
            </a:r>
            <a:r>
              <a:rPr lang="en-GB" sz="3100" b="1" u="sng" dirty="0" smtClean="0">
                <a:latin typeface="Bookman Old Style" pitchFamily="18" charset="0"/>
              </a:rPr>
              <a:t>6 </a:t>
            </a:r>
            <a:r>
              <a:rPr lang="en-GB" sz="3100" b="1" u="sng" dirty="0">
                <a:latin typeface="Bookman Old Style" pitchFamily="18" charset="0"/>
              </a:rPr>
              <a:t>February </a:t>
            </a:r>
            <a:r>
              <a:rPr lang="en-GB" sz="3100" b="1" u="sng" dirty="0" smtClean="0">
                <a:latin typeface="Bookman Old Style" pitchFamily="18" charset="0"/>
              </a:rPr>
              <a:t>2024, </a:t>
            </a:r>
            <a:r>
              <a:rPr lang="en-GB" sz="3100" b="1" u="sng" dirty="0">
                <a:latin typeface="Bookman Old Style" pitchFamily="18" charset="0"/>
              </a:rPr>
              <a:t>4-6 pm </a:t>
            </a:r>
          </a:p>
          <a:p>
            <a:pPr eaLnBrk="1" fontAlgn="auto" hangingPunct="1">
              <a:spcAft>
                <a:spcPts val="0"/>
              </a:spcAft>
              <a:buFont typeface="Wingdings" pitchFamily="2" charset="2"/>
              <a:buNone/>
              <a:defRPr/>
            </a:pPr>
            <a:r>
              <a:rPr lang="en-GB" sz="2100" dirty="0">
                <a:latin typeface="Bookman Old Style" pitchFamily="18" charset="0"/>
              </a:rPr>
              <a:t>	</a:t>
            </a:r>
            <a:r>
              <a:rPr lang="en-GB" sz="2700" dirty="0">
                <a:latin typeface="Bookman Old Style" pitchFamily="18" charset="0"/>
              </a:rPr>
              <a:t>Dr Dorian </a:t>
            </a:r>
            <a:r>
              <a:rPr lang="en-GB" sz="2700" dirty="0" err="1">
                <a:latin typeface="Bookman Old Style" pitchFamily="18" charset="0"/>
              </a:rPr>
              <a:t>Greenbaum</a:t>
            </a:r>
            <a:r>
              <a:rPr lang="en-GB" sz="2700" dirty="0">
                <a:latin typeface="Bookman Old Style" pitchFamily="18" charset="0"/>
              </a:rPr>
              <a:t>, Dr Dawn Collins	</a:t>
            </a:r>
          </a:p>
          <a:p>
            <a:pPr eaLnBrk="1" fontAlgn="auto" hangingPunct="1">
              <a:spcAft>
                <a:spcPts val="0"/>
              </a:spcAft>
              <a:buFont typeface="Wingdings" pitchFamily="2" charset="2"/>
              <a:buNone/>
              <a:defRPr/>
            </a:pPr>
            <a:r>
              <a:rPr lang="en-GB" sz="2700" dirty="0">
                <a:latin typeface="Bookman Old Style" pitchFamily="18" charset="0"/>
              </a:rPr>
              <a:t>	</a:t>
            </a:r>
            <a:r>
              <a:rPr lang="en-GB" sz="2700" i="1" dirty="0">
                <a:latin typeface="Bookman Old Style" pitchFamily="18" charset="0"/>
              </a:rPr>
              <a:t>Introduction to the Module and Writing your Critical Review</a:t>
            </a:r>
          </a:p>
          <a:p>
            <a:pPr eaLnBrk="1" fontAlgn="auto" hangingPunct="1">
              <a:spcAft>
                <a:spcPts val="0"/>
              </a:spcAft>
              <a:buFont typeface="Wingdings" pitchFamily="2" charset="2"/>
              <a:buNone/>
              <a:defRPr/>
            </a:pPr>
            <a:r>
              <a:rPr lang="en-GB" sz="2700" i="1" dirty="0">
                <a:latin typeface="Bookman Old Style" pitchFamily="18" charset="0"/>
              </a:rPr>
              <a:t>	Introduction to Cicero’s </a:t>
            </a:r>
            <a:r>
              <a:rPr lang="en-GB" sz="2700" dirty="0">
                <a:latin typeface="Bookman Old Style" pitchFamily="18" charset="0"/>
              </a:rPr>
              <a:t>On Divination, </a:t>
            </a:r>
            <a:r>
              <a:rPr lang="en-GB" sz="2700" i="1" dirty="0">
                <a:latin typeface="Bookman Old Style" pitchFamily="18" charset="0"/>
              </a:rPr>
              <a:t>Porphyry’s </a:t>
            </a:r>
            <a:r>
              <a:rPr lang="en-GB" sz="2700" dirty="0">
                <a:latin typeface="Bookman Old Style" pitchFamily="18" charset="0"/>
              </a:rPr>
              <a:t>On the Obsolescence of Oracles</a:t>
            </a:r>
          </a:p>
          <a:p>
            <a:pPr eaLnBrk="1" fontAlgn="auto" hangingPunct="1">
              <a:spcAft>
                <a:spcPts val="0"/>
              </a:spcAft>
              <a:buFont typeface="Arial" panose="020B0604020202020204" pitchFamily="34" charset="0"/>
              <a:buChar char="•"/>
              <a:defRPr/>
            </a:pPr>
            <a:r>
              <a:rPr lang="en-GB" sz="3100" b="1" u="sng" dirty="0">
                <a:latin typeface="Bookman Old Style" pitchFamily="18" charset="0"/>
              </a:rPr>
              <a:t>Week 2: Seminar 2: Tuesday </a:t>
            </a:r>
            <a:r>
              <a:rPr lang="en-GB" sz="3100" b="1" u="sng" dirty="0" smtClean="0">
                <a:latin typeface="Bookman Old Style" pitchFamily="18" charset="0"/>
              </a:rPr>
              <a:t>13 </a:t>
            </a:r>
            <a:r>
              <a:rPr lang="en-GB" sz="3100" b="1" u="sng" dirty="0">
                <a:latin typeface="Bookman Old Style" pitchFamily="18" charset="0"/>
              </a:rPr>
              <a:t>February </a:t>
            </a:r>
            <a:r>
              <a:rPr lang="en-GB" sz="3100" b="1" u="sng" dirty="0" smtClean="0">
                <a:latin typeface="Bookman Old Style" pitchFamily="18" charset="0"/>
              </a:rPr>
              <a:t>2024</a:t>
            </a:r>
            <a:r>
              <a:rPr lang="en-GB" b="1" u="sng" dirty="0" smtClean="0">
                <a:latin typeface="Bookman Old Style" pitchFamily="18" charset="0"/>
              </a:rPr>
              <a:t>, </a:t>
            </a:r>
            <a:r>
              <a:rPr lang="en-GB" b="1" u="sng" dirty="0">
                <a:latin typeface="Bookman Old Style" pitchFamily="18" charset="0"/>
              </a:rPr>
              <a:t>4-6 pm</a:t>
            </a:r>
          </a:p>
          <a:p>
            <a:pPr eaLnBrk="1" fontAlgn="auto" hangingPunct="1">
              <a:spcAft>
                <a:spcPts val="0"/>
              </a:spcAft>
              <a:buFont typeface="Arial" charset="0"/>
              <a:buNone/>
              <a:defRPr/>
            </a:pPr>
            <a:r>
              <a:rPr lang="en-GB" dirty="0">
                <a:latin typeface="Bookman Old Style" pitchFamily="18" charset="0"/>
              </a:rPr>
              <a:t>	</a:t>
            </a:r>
            <a:r>
              <a:rPr lang="en-GB" sz="2700" dirty="0">
                <a:latin typeface="Bookman Old Style" pitchFamily="18" charset="0"/>
              </a:rPr>
              <a:t>Dr Dorian Greenbaum	  </a:t>
            </a:r>
          </a:p>
          <a:p>
            <a:pPr>
              <a:buNone/>
              <a:defRPr/>
            </a:pPr>
            <a:r>
              <a:rPr lang="en-GB" sz="2700" dirty="0">
                <a:latin typeface="Bookman Old Style" pitchFamily="18" charset="0"/>
              </a:rPr>
              <a:t>	</a:t>
            </a:r>
            <a:r>
              <a:rPr lang="en-GB" sz="2700" i="1" dirty="0">
                <a:latin typeface="Bookman Old Style" pitchFamily="18" charset="0"/>
              </a:rPr>
              <a:t> Divination, Magic and Religion in Antiquity</a:t>
            </a:r>
          </a:p>
          <a:p>
            <a:pPr eaLnBrk="1" fontAlgn="auto" hangingPunct="1">
              <a:spcAft>
                <a:spcPts val="0"/>
              </a:spcAft>
              <a:buFont typeface="Arial" panose="020B0604020202020204" pitchFamily="34" charset="0"/>
              <a:buChar char="•"/>
              <a:defRPr/>
            </a:pPr>
            <a:r>
              <a:rPr lang="en-GB" sz="3100" b="1" u="sng" dirty="0">
                <a:latin typeface="Bookman Old Style" pitchFamily="18" charset="0"/>
              </a:rPr>
              <a:t>Week 3: Seminar 3: Tuesday </a:t>
            </a:r>
            <a:r>
              <a:rPr lang="en-GB" sz="3100" b="1" u="sng" dirty="0" smtClean="0">
                <a:latin typeface="Bookman Old Style" pitchFamily="18" charset="0"/>
              </a:rPr>
              <a:t>20 </a:t>
            </a:r>
            <a:r>
              <a:rPr lang="en-GB" sz="3100" b="1" u="sng" dirty="0">
                <a:latin typeface="Bookman Old Style" pitchFamily="18" charset="0"/>
              </a:rPr>
              <a:t>February </a:t>
            </a:r>
            <a:r>
              <a:rPr lang="en-GB" sz="3100" b="1" u="sng" dirty="0" smtClean="0">
                <a:latin typeface="Bookman Old Style" pitchFamily="18" charset="0"/>
              </a:rPr>
              <a:t>2024, </a:t>
            </a:r>
            <a:r>
              <a:rPr lang="en-GB" sz="3100" b="1" u="sng" dirty="0">
                <a:latin typeface="Bookman Old Style" pitchFamily="18" charset="0"/>
              </a:rPr>
              <a:t>4-6 pm</a:t>
            </a:r>
          </a:p>
          <a:p>
            <a:pPr eaLnBrk="1" fontAlgn="auto" hangingPunct="1">
              <a:spcAft>
                <a:spcPts val="0"/>
              </a:spcAft>
              <a:buFont typeface="Wingdings" pitchFamily="2" charset="2"/>
              <a:buNone/>
              <a:defRPr/>
            </a:pPr>
            <a:r>
              <a:rPr lang="en-GB" dirty="0">
                <a:latin typeface="Bookman Old Style" pitchFamily="18" charset="0"/>
              </a:rPr>
              <a:t>	</a:t>
            </a:r>
            <a:r>
              <a:rPr lang="en-GB" sz="2700" dirty="0">
                <a:latin typeface="Bookman Old Style" pitchFamily="18" charset="0"/>
              </a:rPr>
              <a:t>Dr </a:t>
            </a:r>
            <a:r>
              <a:rPr lang="en-GB" sz="2700" dirty="0" smtClean="0">
                <a:latin typeface="Bookman Old Style" pitchFamily="18" charset="0"/>
              </a:rPr>
              <a:t>Dawn Collins</a:t>
            </a:r>
          </a:p>
          <a:p>
            <a:pPr eaLnBrk="1" fontAlgn="auto" hangingPunct="1">
              <a:spcAft>
                <a:spcPts val="0"/>
              </a:spcAft>
              <a:buFont typeface="Wingdings" pitchFamily="2" charset="2"/>
              <a:buNone/>
              <a:defRPr/>
            </a:pPr>
            <a:r>
              <a:rPr lang="en-GB" sz="2700" dirty="0">
                <a:latin typeface="Bookman Old Style" pitchFamily="18" charset="0"/>
              </a:rPr>
              <a:t>	</a:t>
            </a:r>
            <a:r>
              <a:rPr lang="en-GB" sz="2700" i="1" dirty="0" smtClean="0">
                <a:latin typeface="Bookman Old Style" pitchFamily="18" charset="0"/>
              </a:rPr>
              <a:t>Anthropological Perspectives on Divination and Magic</a:t>
            </a:r>
            <a:endParaRPr lang="en-GB" sz="2700" i="1" dirty="0">
              <a:latin typeface="Bookman Old Style" pitchFamily="18" charset="0"/>
            </a:endParaRPr>
          </a:p>
          <a:p>
            <a:pPr eaLnBrk="1" fontAlgn="auto" hangingPunct="1">
              <a:spcAft>
                <a:spcPts val="0"/>
              </a:spcAft>
              <a:buFont typeface="Arial" panose="020B0604020202020204" pitchFamily="34" charset="0"/>
              <a:buChar char="•"/>
              <a:defRPr/>
            </a:pPr>
            <a:r>
              <a:rPr lang="en-GB" b="1" u="sng" dirty="0">
                <a:latin typeface="Bookman Old Style" pitchFamily="18" charset="0"/>
              </a:rPr>
              <a:t>Week 4: Seminar 4: Tuesday </a:t>
            </a:r>
            <a:r>
              <a:rPr lang="en-GB" b="1" u="sng" dirty="0" smtClean="0">
                <a:latin typeface="Bookman Old Style" pitchFamily="18" charset="0"/>
              </a:rPr>
              <a:t>27 </a:t>
            </a:r>
            <a:r>
              <a:rPr lang="en-GB" b="1" u="sng" dirty="0">
                <a:latin typeface="Bookman Old Style" pitchFamily="18" charset="0"/>
              </a:rPr>
              <a:t>February </a:t>
            </a:r>
            <a:r>
              <a:rPr lang="en-GB" b="1" u="sng" dirty="0" smtClean="0">
                <a:latin typeface="Bookman Old Style" pitchFamily="18" charset="0"/>
              </a:rPr>
              <a:t>2024, </a:t>
            </a:r>
            <a:r>
              <a:rPr lang="en-GB" b="1" u="sng" dirty="0">
                <a:latin typeface="Bookman Old Style" pitchFamily="18" charset="0"/>
              </a:rPr>
              <a:t>4-6 pm</a:t>
            </a:r>
          </a:p>
          <a:p>
            <a:pPr eaLnBrk="1" fontAlgn="auto" hangingPunct="1">
              <a:spcAft>
                <a:spcPts val="0"/>
              </a:spcAft>
              <a:buNone/>
              <a:defRPr/>
            </a:pPr>
            <a:r>
              <a:rPr lang="en-GB" sz="2400" dirty="0">
                <a:latin typeface="Bookman Old Style" pitchFamily="18" charset="0"/>
              </a:rPr>
              <a:t>	</a:t>
            </a:r>
            <a:r>
              <a:rPr lang="en-GB" sz="2700" dirty="0">
                <a:latin typeface="Bookman Old Style" pitchFamily="18" charset="0"/>
              </a:rPr>
              <a:t>Dr Dawn Collins</a:t>
            </a:r>
          </a:p>
          <a:p>
            <a:pPr>
              <a:buNone/>
              <a:defRPr/>
            </a:pPr>
            <a:r>
              <a:rPr lang="en-GB" sz="2700" i="1" dirty="0">
                <a:latin typeface="Bookman Old Style" pitchFamily="18" charset="0"/>
              </a:rPr>
              <a:t>	</a:t>
            </a:r>
            <a:r>
              <a:rPr lang="en-GB" altLang="en-US" sz="2700" i="1" dirty="0">
                <a:latin typeface="Bookman Old Style" pitchFamily="18" charset="0"/>
              </a:rPr>
              <a:t> Divination and Oracles in Ancient Tibet</a:t>
            </a:r>
            <a:endParaRPr lang="en-GB" sz="2700" i="1" dirty="0">
              <a:latin typeface="Bookman Old Style" pitchFamily="18" charset="0"/>
            </a:endParaRPr>
          </a:p>
        </p:txBody>
      </p:sp>
      <p:sp>
        <p:nvSpPr>
          <p:cNvPr id="8196" name="Slide Number Placeholder 3"/>
          <p:cNvSpPr>
            <a:spLocks noGrp="1"/>
          </p:cNvSpPr>
          <p:nvPr>
            <p:ph type="sldNum" sz="quarter" idx="12"/>
          </p:nvPr>
        </p:nvSpPr>
        <p:spPr bwMode="auto">
          <a:noFill/>
          <a:ln>
            <a:miter lim="800000"/>
            <a:headEnd/>
            <a:tailEnd/>
          </a:ln>
        </p:spPr>
        <p:txBody>
          <a:bodyPr/>
          <a:lstStyle/>
          <a:p>
            <a:fld id="{05E2B929-C7CC-41BB-91E6-14E4F205FF1E}" type="slidenum">
              <a:rPr lang="en-GB" altLang="en-US" smtClean="0"/>
              <a:pPr/>
              <a:t>7</a:t>
            </a:fld>
            <a:endParaRPr lang="en-GB" altLang="en-US" dirty="0"/>
          </a:p>
        </p:txBody>
      </p:sp>
    </p:spTree>
  </p:cSld>
  <p:clrMapOvr>
    <a:masterClrMapping/>
  </p:clrMapOv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a:xfrm>
            <a:off x="457200" y="274638"/>
            <a:ext cx="8229600" cy="725487"/>
          </a:xfrm>
        </p:spPr>
        <p:txBody>
          <a:bodyPr>
            <a:normAutofit fontScale="90000"/>
          </a:bodyPr>
          <a:lstStyle/>
          <a:p>
            <a:pPr eaLnBrk="1" hangingPunct="1"/>
            <a:r>
              <a:rPr lang="en-GB" sz="3600" dirty="0">
                <a:latin typeface="Bookman Old Style" pitchFamily="18" charset="0"/>
              </a:rPr>
              <a:t>Cosmology, Magic and Divination: Zoom Seminar Schedule (continued)</a:t>
            </a:r>
          </a:p>
        </p:txBody>
      </p:sp>
      <p:sp>
        <p:nvSpPr>
          <p:cNvPr id="9219" name="Content Placeholder 2"/>
          <p:cNvSpPr>
            <a:spLocks noGrp="1"/>
          </p:cNvSpPr>
          <p:nvPr>
            <p:ph idx="1"/>
          </p:nvPr>
        </p:nvSpPr>
        <p:spPr>
          <a:xfrm>
            <a:off x="0" y="1143000"/>
            <a:ext cx="8839200" cy="5715000"/>
          </a:xfrm>
        </p:spPr>
        <p:txBody>
          <a:bodyPr>
            <a:normAutofit fontScale="92500"/>
          </a:bodyPr>
          <a:lstStyle/>
          <a:p>
            <a:pPr eaLnBrk="1" hangingPunct="1"/>
            <a:r>
              <a:rPr lang="en-GB" altLang="en-US" sz="2600" b="1" u="sng" dirty="0">
                <a:latin typeface="Bookman Old Style" pitchFamily="18" charset="0"/>
              </a:rPr>
              <a:t>Week 5: Seminar 5: Tuesday </a:t>
            </a:r>
            <a:r>
              <a:rPr lang="en-GB" altLang="en-US" sz="2600" b="1" u="sng" dirty="0" smtClean="0">
                <a:latin typeface="Bookman Old Style" pitchFamily="18" charset="0"/>
              </a:rPr>
              <a:t>5 </a:t>
            </a:r>
            <a:r>
              <a:rPr lang="en-GB" altLang="en-US" sz="2600" b="1" u="sng" dirty="0">
                <a:latin typeface="Bookman Old Style" pitchFamily="18" charset="0"/>
              </a:rPr>
              <a:t>March </a:t>
            </a:r>
            <a:r>
              <a:rPr lang="en-GB" altLang="en-US" sz="2600" b="1" u="sng" dirty="0" smtClean="0">
                <a:latin typeface="Bookman Old Style" pitchFamily="18" charset="0"/>
              </a:rPr>
              <a:t>2024, </a:t>
            </a:r>
            <a:r>
              <a:rPr lang="en-GB" altLang="en-US" sz="2600" b="1" u="sng" dirty="0">
                <a:latin typeface="Bookman Old Style" pitchFamily="18" charset="0"/>
              </a:rPr>
              <a:t>4-6pm</a:t>
            </a:r>
          </a:p>
          <a:p>
            <a:pPr eaLnBrk="1" hangingPunct="1">
              <a:buFont typeface="Arial" charset="0"/>
              <a:buNone/>
            </a:pPr>
            <a:r>
              <a:rPr lang="en-GB" altLang="en-US" sz="2400" dirty="0">
                <a:latin typeface="Bookman Old Style" pitchFamily="18" charset="0"/>
              </a:rPr>
              <a:t>	</a:t>
            </a:r>
            <a:r>
              <a:rPr lang="en-GB" altLang="en-US" sz="2000" dirty="0">
                <a:latin typeface="Bookman Old Style" pitchFamily="18" charset="0"/>
              </a:rPr>
              <a:t>Dr Dorian </a:t>
            </a:r>
            <a:r>
              <a:rPr lang="en-GB" altLang="en-US" sz="2000" dirty="0" err="1">
                <a:latin typeface="Bookman Old Style" pitchFamily="18" charset="0"/>
              </a:rPr>
              <a:t>Greenbaum</a:t>
            </a:r>
            <a:endParaRPr lang="en-GB" altLang="en-US" sz="2000" dirty="0">
              <a:latin typeface="Bookman Old Style" pitchFamily="18" charset="0"/>
            </a:endParaRPr>
          </a:p>
          <a:p>
            <a:pPr>
              <a:buNone/>
            </a:pPr>
            <a:r>
              <a:rPr lang="en-GB" altLang="en-US" sz="2000" dirty="0">
                <a:latin typeface="Bookman Old Style" pitchFamily="18" charset="0"/>
              </a:rPr>
              <a:t>	</a:t>
            </a:r>
            <a:r>
              <a:rPr lang="en-GB" altLang="en-US" sz="2000" i="1" dirty="0" smtClean="0">
                <a:latin typeface="Bookman Old Style" pitchFamily="18" charset="0"/>
              </a:rPr>
              <a:t>Ancient Divination in Egypt and the Near East</a:t>
            </a:r>
            <a:endParaRPr lang="en-GB" sz="2000" i="1" dirty="0">
              <a:latin typeface="Bookman Old Style" pitchFamily="18" charset="0"/>
            </a:endParaRPr>
          </a:p>
          <a:p>
            <a:pPr eaLnBrk="1" hangingPunct="1"/>
            <a:r>
              <a:rPr lang="en-GB" altLang="en-US" sz="2600" b="1" u="sng" dirty="0" smtClean="0">
                <a:latin typeface="Bookman Old Style" pitchFamily="18" charset="0"/>
              </a:rPr>
              <a:t>Week </a:t>
            </a:r>
            <a:r>
              <a:rPr lang="en-GB" altLang="en-US" sz="2600" b="1" u="sng" dirty="0">
                <a:latin typeface="Bookman Old Style" pitchFamily="18" charset="0"/>
              </a:rPr>
              <a:t>6: Seminar 6: Tuesday </a:t>
            </a:r>
            <a:r>
              <a:rPr lang="en-GB" altLang="en-US" sz="2600" b="1" u="sng" dirty="0" smtClean="0">
                <a:latin typeface="Bookman Old Style" pitchFamily="18" charset="0"/>
              </a:rPr>
              <a:t>12 </a:t>
            </a:r>
            <a:r>
              <a:rPr lang="en-GB" altLang="en-US" sz="2600" b="1" u="sng" dirty="0">
                <a:latin typeface="Bookman Old Style" pitchFamily="18" charset="0"/>
              </a:rPr>
              <a:t>March </a:t>
            </a:r>
            <a:r>
              <a:rPr lang="en-GB" altLang="en-US" sz="2600" b="1" u="sng" dirty="0" smtClean="0">
                <a:latin typeface="Bookman Old Style" pitchFamily="18" charset="0"/>
              </a:rPr>
              <a:t>2024, </a:t>
            </a:r>
            <a:r>
              <a:rPr lang="en-GB" altLang="en-US" sz="2600" b="1" u="sng" dirty="0">
                <a:latin typeface="Bookman Old Style" pitchFamily="18" charset="0"/>
              </a:rPr>
              <a:t>4-6pm</a:t>
            </a:r>
          </a:p>
          <a:p>
            <a:pPr>
              <a:buNone/>
            </a:pPr>
            <a:r>
              <a:rPr lang="en-GB" altLang="en-US" sz="2400" dirty="0">
                <a:latin typeface="Bookman Old Style" pitchFamily="18" charset="0"/>
              </a:rPr>
              <a:t>	</a:t>
            </a:r>
            <a:r>
              <a:rPr lang="en-GB" altLang="en-US" sz="2000" dirty="0">
                <a:latin typeface="Bookman Old Style" pitchFamily="18" charset="0"/>
              </a:rPr>
              <a:t>Dr Dawn Collins</a:t>
            </a:r>
          </a:p>
          <a:p>
            <a:pPr>
              <a:buNone/>
            </a:pPr>
            <a:r>
              <a:rPr lang="en-GB" altLang="en-US" sz="2000" i="1" dirty="0">
                <a:latin typeface="Bookman Old Style" pitchFamily="18" charset="0"/>
              </a:rPr>
              <a:t>	Divination, </a:t>
            </a:r>
            <a:r>
              <a:rPr lang="en-GB" altLang="en-US" sz="2000" i="1" dirty="0" err="1">
                <a:latin typeface="Bookman Old Style" pitchFamily="18" charset="0"/>
              </a:rPr>
              <a:t>Theurgy</a:t>
            </a:r>
            <a:r>
              <a:rPr lang="en-GB" altLang="en-US" sz="2000" i="1" dirty="0">
                <a:latin typeface="Bookman Old Style" pitchFamily="18" charset="0"/>
              </a:rPr>
              <a:t> and </a:t>
            </a:r>
            <a:r>
              <a:rPr lang="en-GB" altLang="en-US" sz="2000" i="1" dirty="0" err="1">
                <a:latin typeface="Bookman Old Style" pitchFamily="18" charset="0"/>
              </a:rPr>
              <a:t>Tantra</a:t>
            </a:r>
            <a:endParaRPr lang="en-GB" altLang="en-US" sz="2000" i="1" dirty="0">
              <a:latin typeface="Bookman Old Style" pitchFamily="18" charset="0"/>
            </a:endParaRPr>
          </a:p>
          <a:p>
            <a:r>
              <a:rPr lang="en-GB" altLang="en-US" sz="2600" b="1" u="sng" dirty="0">
                <a:latin typeface="Bookman Old Style" pitchFamily="18" charset="0"/>
              </a:rPr>
              <a:t>Week 7: Seminar 7: Tuesday </a:t>
            </a:r>
            <a:r>
              <a:rPr lang="en-GB" altLang="en-US" sz="2600" b="1" u="sng" dirty="0" smtClean="0">
                <a:latin typeface="Bookman Old Style" pitchFamily="18" charset="0"/>
              </a:rPr>
              <a:t>19 </a:t>
            </a:r>
            <a:r>
              <a:rPr lang="en-GB" altLang="en-US" sz="2600" b="1" u="sng" dirty="0">
                <a:latin typeface="Bookman Old Style" pitchFamily="18" charset="0"/>
              </a:rPr>
              <a:t>March </a:t>
            </a:r>
            <a:r>
              <a:rPr lang="en-GB" altLang="en-US" sz="2600" b="1" u="sng" dirty="0" smtClean="0">
                <a:latin typeface="Bookman Old Style" pitchFamily="18" charset="0"/>
              </a:rPr>
              <a:t>2024, </a:t>
            </a:r>
            <a:r>
              <a:rPr lang="en-GB" altLang="en-US" sz="2600" b="1" u="sng" dirty="0">
                <a:latin typeface="Bookman Old Style" pitchFamily="18" charset="0"/>
              </a:rPr>
              <a:t>4-6pm</a:t>
            </a:r>
          </a:p>
          <a:p>
            <a:pPr>
              <a:buNone/>
            </a:pPr>
            <a:r>
              <a:rPr lang="en-GB" altLang="en-US" sz="2400" dirty="0">
                <a:latin typeface="Bookman Old Style" pitchFamily="18" charset="0"/>
              </a:rPr>
              <a:t>	</a:t>
            </a:r>
            <a:r>
              <a:rPr lang="en-GB" altLang="en-US" sz="2000" dirty="0">
                <a:latin typeface="Bookman Old Style" pitchFamily="18" charset="0"/>
              </a:rPr>
              <a:t>Dr Dorian </a:t>
            </a:r>
            <a:r>
              <a:rPr lang="en-GB" altLang="en-US" sz="2000" dirty="0" err="1">
                <a:latin typeface="Bookman Old Style" pitchFamily="18" charset="0"/>
              </a:rPr>
              <a:t>Greenbaum</a:t>
            </a:r>
            <a:endParaRPr lang="en-GB" altLang="en-US" sz="2000" dirty="0">
              <a:latin typeface="Bookman Old Style" pitchFamily="18" charset="0"/>
            </a:endParaRPr>
          </a:p>
          <a:p>
            <a:pPr>
              <a:buNone/>
            </a:pPr>
            <a:r>
              <a:rPr lang="en-GB" altLang="en-US" sz="2000" dirty="0">
                <a:latin typeface="Bookman Old Style" pitchFamily="18" charset="0"/>
              </a:rPr>
              <a:t>	</a:t>
            </a:r>
            <a:r>
              <a:rPr lang="en-GB" sz="2000" i="1" dirty="0" smtClean="0">
                <a:latin typeface="Bookman Old Style" pitchFamily="18" charset="0"/>
              </a:rPr>
              <a:t> Magic, Medicine, Religion and Divination in Ancient Greece</a:t>
            </a:r>
            <a:endParaRPr lang="en-GB" altLang="en-US" sz="2000" i="1" dirty="0">
              <a:latin typeface="Bookman Old Style" pitchFamily="18" charset="0"/>
            </a:endParaRPr>
          </a:p>
          <a:p>
            <a:r>
              <a:rPr lang="en-GB" altLang="en-US" sz="2600" b="1" u="sng" dirty="0">
                <a:latin typeface="Bookman Old Style" pitchFamily="18" charset="0"/>
              </a:rPr>
              <a:t>Week 8: Seminar 8: Tuesday </a:t>
            </a:r>
            <a:r>
              <a:rPr lang="en-GB" altLang="en-US" sz="2600" b="1" u="sng" dirty="0" smtClean="0">
                <a:latin typeface="Bookman Old Style" pitchFamily="18" charset="0"/>
              </a:rPr>
              <a:t>26 March 2024, </a:t>
            </a:r>
            <a:r>
              <a:rPr lang="en-GB" altLang="en-US" sz="2600" b="1" u="sng" dirty="0">
                <a:latin typeface="Bookman Old Style" pitchFamily="18" charset="0"/>
              </a:rPr>
              <a:t>4-6 pm</a:t>
            </a:r>
          </a:p>
          <a:p>
            <a:pPr>
              <a:buNone/>
            </a:pPr>
            <a:r>
              <a:rPr lang="en-GB" altLang="en-US" sz="1800" dirty="0">
                <a:latin typeface="Bookman Old Style" pitchFamily="18" charset="0"/>
              </a:rPr>
              <a:t>	</a:t>
            </a:r>
            <a:r>
              <a:rPr lang="en-GB" altLang="en-US" sz="2100" dirty="0">
                <a:latin typeface="Bookman Old Style" pitchFamily="18" charset="0"/>
              </a:rPr>
              <a:t>Dr </a:t>
            </a:r>
            <a:r>
              <a:rPr lang="en-GB" altLang="en-US" sz="2100" dirty="0" smtClean="0">
                <a:latin typeface="Bookman Old Style" pitchFamily="18" charset="0"/>
              </a:rPr>
              <a:t>Dorian </a:t>
            </a:r>
            <a:r>
              <a:rPr lang="en-GB" altLang="en-US" sz="2100" dirty="0" err="1" smtClean="0">
                <a:latin typeface="Bookman Old Style" pitchFamily="18" charset="0"/>
              </a:rPr>
              <a:t>Greenbaum</a:t>
            </a:r>
            <a:endParaRPr lang="en-GB" altLang="en-US" sz="2100" dirty="0">
              <a:latin typeface="Bookman Old Style" pitchFamily="18" charset="0"/>
            </a:endParaRPr>
          </a:p>
          <a:p>
            <a:pPr>
              <a:buNone/>
            </a:pPr>
            <a:r>
              <a:rPr lang="en-GB" altLang="en-US" sz="2100" i="1" dirty="0">
                <a:latin typeface="Bookman Old Style" pitchFamily="18" charset="0"/>
              </a:rPr>
              <a:t>	</a:t>
            </a:r>
            <a:r>
              <a:rPr lang="en-GB" altLang="en-US" sz="2400" i="1" dirty="0" smtClean="0">
                <a:latin typeface="Bookman Old Style" pitchFamily="18" charset="0"/>
              </a:rPr>
              <a:t> </a:t>
            </a:r>
            <a:r>
              <a:rPr lang="en-GB" altLang="en-US" sz="2100" i="1" dirty="0" smtClean="0">
                <a:latin typeface="Bookman Old Style" pitchFamily="18" charset="0"/>
              </a:rPr>
              <a:t>Hellenistic Astrology and its Place within Divinatory Practice</a:t>
            </a:r>
            <a:endParaRPr lang="en-GB" altLang="en-US" sz="2100" i="1" dirty="0">
              <a:latin typeface="Bookman Old Style" pitchFamily="18" charset="0"/>
            </a:endParaRPr>
          </a:p>
          <a:p>
            <a:pPr>
              <a:buNone/>
            </a:pPr>
            <a:endParaRPr lang="en-GB" altLang="en-US" sz="2000" i="1" dirty="0">
              <a:latin typeface="Bookman Old Style" pitchFamily="18" charset="0"/>
            </a:endParaRPr>
          </a:p>
          <a:p>
            <a:pPr eaLnBrk="1" hangingPunct="1"/>
            <a:endParaRPr lang="en-GB" altLang="en-US" sz="1600" dirty="0"/>
          </a:p>
          <a:p>
            <a:pPr eaLnBrk="1" hangingPunct="1">
              <a:buFont typeface="Arial" charset="0"/>
              <a:buNone/>
            </a:pPr>
            <a:endParaRPr lang="en-GB" altLang="en-US" sz="1600" dirty="0"/>
          </a:p>
          <a:p>
            <a:pPr eaLnBrk="1" hangingPunct="1"/>
            <a:endParaRPr lang="en-GB" altLang="en-US" sz="1600" dirty="0"/>
          </a:p>
        </p:txBody>
      </p:sp>
      <p:sp>
        <p:nvSpPr>
          <p:cNvPr id="9220" name="Slide Number Placeholder 3"/>
          <p:cNvSpPr>
            <a:spLocks noGrp="1"/>
          </p:cNvSpPr>
          <p:nvPr>
            <p:ph type="sldNum" sz="quarter" idx="12"/>
          </p:nvPr>
        </p:nvSpPr>
        <p:spPr bwMode="auto">
          <a:noFill/>
          <a:ln>
            <a:miter lim="800000"/>
            <a:headEnd/>
            <a:tailEnd/>
          </a:ln>
        </p:spPr>
        <p:txBody>
          <a:bodyPr/>
          <a:lstStyle/>
          <a:p>
            <a:fld id="{204E6206-44FB-4758-9802-25832C630694}" type="slidenum">
              <a:rPr lang="en-GB" altLang="en-US" smtClean="0"/>
              <a:pPr/>
              <a:t>8</a:t>
            </a:fld>
            <a:endParaRPr lang="en-GB" altLang="en-US"/>
          </a:p>
        </p:txBody>
      </p:sp>
    </p:spTree>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a:xfrm>
            <a:off x="381000" y="0"/>
            <a:ext cx="8229600" cy="1143000"/>
          </a:xfrm>
        </p:spPr>
        <p:txBody>
          <a:bodyPr>
            <a:normAutofit fontScale="90000"/>
          </a:bodyPr>
          <a:lstStyle/>
          <a:p>
            <a:pPr eaLnBrk="1" hangingPunct="1"/>
            <a:r>
              <a:rPr lang="en-GB" altLang="en-US" dirty="0">
                <a:latin typeface="Bookman Old Style" pitchFamily="18" charset="0"/>
              </a:rPr>
              <a:t>Assignment 1: Critical Review</a:t>
            </a:r>
          </a:p>
        </p:txBody>
      </p:sp>
      <p:sp>
        <p:nvSpPr>
          <p:cNvPr id="10243" name="Content Placeholder 2"/>
          <p:cNvSpPr>
            <a:spLocks noGrp="1"/>
          </p:cNvSpPr>
          <p:nvPr>
            <p:ph idx="1"/>
          </p:nvPr>
        </p:nvSpPr>
        <p:spPr>
          <a:xfrm>
            <a:off x="457200" y="1214438"/>
            <a:ext cx="8229600" cy="5643562"/>
          </a:xfrm>
        </p:spPr>
        <p:txBody>
          <a:bodyPr>
            <a:normAutofit lnSpcReduction="10000"/>
          </a:bodyPr>
          <a:lstStyle/>
          <a:p>
            <a:pPr eaLnBrk="1" hangingPunct="1"/>
            <a:r>
              <a:rPr lang="en-GB" altLang="en-US" sz="2400" b="1" dirty="0">
                <a:latin typeface="Bookman Old Style" pitchFamily="18" charset="0"/>
              </a:rPr>
              <a:t>Assignment 1:  Critical Review: Analysis of a Primary Source Document</a:t>
            </a:r>
          </a:p>
          <a:p>
            <a:pPr eaLnBrk="1" hangingPunct="1"/>
            <a:r>
              <a:rPr lang="en-GB" altLang="en-US" sz="2400" b="1" dirty="0">
                <a:latin typeface="Bookman Old Style" pitchFamily="18" charset="0"/>
              </a:rPr>
              <a:t>One 3,000 word assignment (40% of marks). Write:</a:t>
            </a:r>
          </a:p>
          <a:p>
            <a:pPr eaLnBrk="1" hangingPunct="1"/>
            <a:r>
              <a:rPr lang="en-GB" altLang="en-US" sz="2400" b="1" dirty="0">
                <a:latin typeface="Bookman Old Style" pitchFamily="18" charset="0"/>
              </a:rPr>
              <a:t>A Critical Review of Cicero’s Arguments against divination in </a:t>
            </a:r>
            <a:r>
              <a:rPr lang="en-GB" altLang="en-US" sz="2400" b="1" i="1" dirty="0">
                <a:latin typeface="Bookman Old Style" pitchFamily="18" charset="0"/>
              </a:rPr>
              <a:t>De </a:t>
            </a:r>
            <a:r>
              <a:rPr lang="en-GB" altLang="en-US" sz="2400" b="1" i="1" dirty="0" err="1">
                <a:latin typeface="Bookman Old Style" pitchFamily="18" charset="0"/>
              </a:rPr>
              <a:t>Divinatione</a:t>
            </a:r>
            <a:r>
              <a:rPr lang="en-GB" altLang="en-US" sz="2400" b="1" i="1" dirty="0">
                <a:latin typeface="Bookman Old Style" pitchFamily="18" charset="0"/>
              </a:rPr>
              <a:t> (On Divination)</a:t>
            </a:r>
            <a:endParaRPr lang="en-GB" altLang="en-US" sz="2400" b="1" dirty="0">
              <a:latin typeface="Bookman Old Style" pitchFamily="18" charset="0"/>
            </a:endParaRPr>
          </a:p>
          <a:p>
            <a:pPr eaLnBrk="1" hangingPunct="1"/>
            <a:r>
              <a:rPr lang="en-GB" altLang="en-US" sz="2400" b="1" u="sng" dirty="0">
                <a:latin typeface="Bookman Old Style" pitchFamily="18" charset="0"/>
              </a:rPr>
              <a:t>(use the Loeb edition of Cicero’s </a:t>
            </a:r>
            <a:r>
              <a:rPr lang="en-GB" altLang="en-US" sz="2400" b="1" i="1" u="sng" dirty="0">
                <a:latin typeface="Bookman Old Style" pitchFamily="18" charset="0"/>
              </a:rPr>
              <a:t>De </a:t>
            </a:r>
            <a:r>
              <a:rPr lang="en-GB" altLang="en-US" sz="2400" b="1" i="1" u="sng" dirty="0" err="1">
                <a:latin typeface="Bookman Old Style" pitchFamily="18" charset="0"/>
              </a:rPr>
              <a:t>Divinatione</a:t>
            </a:r>
            <a:r>
              <a:rPr lang="en-GB" altLang="en-US" sz="2400" b="1" i="1" u="sng" dirty="0">
                <a:latin typeface="Bookman Old Style" pitchFamily="18" charset="0"/>
              </a:rPr>
              <a:t> </a:t>
            </a:r>
            <a:r>
              <a:rPr lang="en-GB" altLang="en-US" sz="2400" b="1" u="sng" dirty="0">
                <a:latin typeface="Bookman Old Style" pitchFamily="18" charset="0"/>
              </a:rPr>
              <a:t>available through </a:t>
            </a:r>
            <a:r>
              <a:rPr lang="en-US" sz="2400" b="1" dirty="0">
                <a:latin typeface="Bookman Old Style" pitchFamily="18" charset="0"/>
              </a:rPr>
              <a:t>UWTSD database: Loeb Classical Library</a:t>
            </a:r>
            <a:r>
              <a:rPr lang="en-GB" altLang="en-US" sz="2400" b="1" u="sng" dirty="0">
                <a:latin typeface="Bookman Old Style" pitchFamily="18" charset="0"/>
              </a:rPr>
              <a:t>)</a:t>
            </a:r>
            <a:endParaRPr lang="en-GB" altLang="en-US" sz="2400" b="1" dirty="0">
              <a:latin typeface="Bookman Old Style" pitchFamily="18" charset="0"/>
            </a:endParaRPr>
          </a:p>
          <a:p>
            <a:pPr eaLnBrk="1" hangingPunct="1">
              <a:buNone/>
            </a:pPr>
            <a:r>
              <a:rPr lang="en-GB" altLang="en-US" sz="2400" b="1" u="sng" dirty="0">
                <a:solidFill>
                  <a:srgbClr val="FF0000"/>
                </a:solidFill>
                <a:latin typeface="Bookman Old Style" pitchFamily="18" charset="0"/>
              </a:rPr>
              <a:t>OR</a:t>
            </a:r>
          </a:p>
          <a:p>
            <a:pPr eaLnBrk="1" hangingPunct="1"/>
            <a:r>
              <a:rPr lang="en-GB" altLang="en-US" sz="2400" b="1" dirty="0">
                <a:latin typeface="Bookman Old Style" pitchFamily="18" charset="0"/>
              </a:rPr>
              <a:t>A Critical Review of </a:t>
            </a:r>
            <a:r>
              <a:rPr lang="en-GB" altLang="en-US" sz="2400" b="1" dirty="0" err="1">
                <a:latin typeface="Bookman Old Style" pitchFamily="18" charset="0"/>
              </a:rPr>
              <a:t>Plutarch’s</a:t>
            </a:r>
            <a:r>
              <a:rPr lang="en-GB" altLang="en-US" sz="2400" b="1" dirty="0">
                <a:latin typeface="Bookman Old Style" pitchFamily="18" charset="0"/>
              </a:rPr>
              <a:t> </a:t>
            </a:r>
            <a:r>
              <a:rPr lang="en-GB" altLang="en-US" sz="2400" b="1" i="1" dirty="0">
                <a:latin typeface="Bookman Old Style" pitchFamily="18" charset="0"/>
              </a:rPr>
              <a:t>De </a:t>
            </a:r>
            <a:r>
              <a:rPr lang="en-GB" altLang="en-US" sz="2400" b="1" i="1" dirty="0" err="1">
                <a:latin typeface="Bookman Old Style" pitchFamily="18" charset="0"/>
              </a:rPr>
              <a:t>defectu</a:t>
            </a:r>
            <a:r>
              <a:rPr lang="en-GB" altLang="en-US" sz="2400" b="1" i="1" dirty="0">
                <a:latin typeface="Bookman Old Style" pitchFamily="18" charset="0"/>
              </a:rPr>
              <a:t> </a:t>
            </a:r>
            <a:r>
              <a:rPr lang="en-GB" altLang="en-US" sz="2400" b="1" i="1" dirty="0" err="1">
                <a:latin typeface="Bookman Old Style" pitchFamily="18" charset="0"/>
              </a:rPr>
              <a:t>oraculorum</a:t>
            </a:r>
            <a:r>
              <a:rPr lang="en-GB" altLang="en-US" sz="2400" b="1" i="1" dirty="0">
                <a:latin typeface="Bookman Old Style" pitchFamily="18" charset="0"/>
              </a:rPr>
              <a:t> </a:t>
            </a:r>
            <a:r>
              <a:rPr lang="en-GB" altLang="en-US" sz="2400" b="1" dirty="0">
                <a:latin typeface="Bookman Old Style" pitchFamily="18" charset="0"/>
              </a:rPr>
              <a:t>(</a:t>
            </a:r>
            <a:r>
              <a:rPr lang="en-GB" altLang="en-US" sz="2400" b="1" i="1" dirty="0">
                <a:latin typeface="Bookman Old Style" pitchFamily="18" charset="0"/>
              </a:rPr>
              <a:t>On the Obsolescence of Oracles</a:t>
            </a:r>
            <a:r>
              <a:rPr lang="en-GB" altLang="en-US" sz="2400" b="1" dirty="0">
                <a:latin typeface="Bookman Old Style" pitchFamily="18" charset="0"/>
              </a:rPr>
              <a:t>)</a:t>
            </a:r>
          </a:p>
          <a:p>
            <a:r>
              <a:rPr lang="en-GB" altLang="en-US" sz="2400" b="1" dirty="0">
                <a:latin typeface="Bookman Old Style" pitchFamily="18" charset="0"/>
              </a:rPr>
              <a:t>(</a:t>
            </a:r>
            <a:r>
              <a:rPr lang="en-GB" altLang="en-US" sz="2400" b="1" u="sng" dirty="0">
                <a:latin typeface="Bookman Old Style" pitchFamily="18" charset="0"/>
              </a:rPr>
              <a:t>use the Loeb edition translated by Frank Cole Babbitt available </a:t>
            </a:r>
            <a:r>
              <a:rPr lang="en-GB" altLang="en-US" sz="2400" b="1" dirty="0">
                <a:latin typeface="Bookman Old Style" pitchFamily="18" charset="0"/>
              </a:rPr>
              <a:t>through the UWTSD database: Loeb Classical Library)</a:t>
            </a:r>
          </a:p>
          <a:p>
            <a:pPr eaLnBrk="1" hangingPunct="1">
              <a:buFont typeface="Arial" charset="0"/>
              <a:buNone/>
            </a:pPr>
            <a:endParaRPr lang="en-GB" altLang="en-US" dirty="0"/>
          </a:p>
        </p:txBody>
      </p:sp>
      <p:sp>
        <p:nvSpPr>
          <p:cNvPr id="10244" name="Slide Number Placeholder 3"/>
          <p:cNvSpPr>
            <a:spLocks noGrp="1"/>
          </p:cNvSpPr>
          <p:nvPr>
            <p:ph type="sldNum" sz="quarter" idx="12"/>
          </p:nvPr>
        </p:nvSpPr>
        <p:spPr bwMode="auto">
          <a:noFill/>
          <a:ln>
            <a:miter lim="800000"/>
            <a:headEnd/>
            <a:tailEnd/>
          </a:ln>
        </p:spPr>
        <p:txBody>
          <a:bodyPr/>
          <a:lstStyle/>
          <a:p>
            <a:fld id="{4D833F42-F233-4215-93A5-8B666FE9BEC6}" type="slidenum">
              <a:rPr lang="en-GB" altLang="en-US" smtClean="0"/>
              <a:pPr/>
              <a:t>9</a:t>
            </a:fld>
            <a:endParaRPr lang="en-GB" altLang="en-US"/>
          </a:p>
        </p:txBody>
      </p:sp>
    </p:spTree>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normAutofit fontScale="90000"/>
          </a:bodyPr>
          <a:lstStyle/>
          <a:p>
            <a:pPr eaLnBrk="1" hangingPunct="1"/>
            <a:r>
              <a:rPr lang="en-GB" altLang="en-US" dirty="0">
                <a:latin typeface="Bookman Old Style" pitchFamily="18" charset="0"/>
              </a:rPr>
              <a:t>Assignment 1: Critical Review</a:t>
            </a:r>
          </a:p>
        </p:txBody>
      </p:sp>
      <p:sp>
        <p:nvSpPr>
          <p:cNvPr id="11267" name="Content Placeholder 2"/>
          <p:cNvSpPr>
            <a:spLocks noGrp="1"/>
          </p:cNvSpPr>
          <p:nvPr>
            <p:ph sz="half" idx="1"/>
          </p:nvPr>
        </p:nvSpPr>
        <p:spPr>
          <a:xfrm>
            <a:off x="228600" y="1600200"/>
            <a:ext cx="4572000" cy="4525963"/>
          </a:xfrm>
        </p:spPr>
        <p:txBody>
          <a:bodyPr>
            <a:normAutofit lnSpcReduction="10000"/>
          </a:bodyPr>
          <a:lstStyle/>
          <a:p>
            <a:pPr eaLnBrk="1" hangingPunct="1"/>
            <a:r>
              <a:rPr lang="en-GB" altLang="en-US" b="1" dirty="0">
                <a:latin typeface="Bookman Old Style" pitchFamily="18" charset="0"/>
              </a:rPr>
              <a:t>Assignment 1 Due Dates: </a:t>
            </a:r>
          </a:p>
          <a:p>
            <a:pPr eaLnBrk="1" hangingPunct="1">
              <a:buFont typeface="Arial" charset="0"/>
              <a:buNone/>
            </a:pPr>
            <a:endParaRPr lang="en-GB" altLang="en-US" dirty="0">
              <a:latin typeface="Bookman Old Style" pitchFamily="18" charset="0"/>
            </a:endParaRPr>
          </a:p>
          <a:p>
            <a:r>
              <a:rPr lang="en-GB" b="1" dirty="0">
                <a:latin typeface="Bookman Old Style" pitchFamily="18" charset="0"/>
              </a:rPr>
              <a:t>Completion: Monday </a:t>
            </a:r>
            <a:r>
              <a:rPr lang="en-GB" b="1" dirty="0" smtClean="0">
                <a:latin typeface="Bookman Old Style" pitchFamily="18" charset="0"/>
              </a:rPr>
              <a:t>4 </a:t>
            </a:r>
            <a:r>
              <a:rPr lang="en-GB" b="1" dirty="0">
                <a:latin typeface="Bookman Old Style" pitchFamily="18" charset="0"/>
              </a:rPr>
              <a:t>March </a:t>
            </a:r>
            <a:r>
              <a:rPr lang="en-GB" b="1" dirty="0" smtClean="0">
                <a:latin typeface="Bookman Old Style" pitchFamily="18" charset="0"/>
              </a:rPr>
              <a:t>2024</a:t>
            </a:r>
            <a:endParaRPr lang="en-GB" b="1" dirty="0">
              <a:latin typeface="Bookman Old Style" pitchFamily="18" charset="0"/>
            </a:endParaRPr>
          </a:p>
          <a:p>
            <a:pPr>
              <a:buFont typeface="Arial" charset="0"/>
              <a:buNone/>
            </a:pPr>
            <a:endParaRPr lang="en-GB" b="1" dirty="0">
              <a:latin typeface="Bookman Old Style" pitchFamily="18" charset="0"/>
            </a:endParaRPr>
          </a:p>
          <a:p>
            <a:r>
              <a:rPr lang="en-GB" b="1" dirty="0">
                <a:latin typeface="Bookman Old Style" pitchFamily="18" charset="0"/>
              </a:rPr>
              <a:t>Final date for Submission: Monday </a:t>
            </a:r>
            <a:r>
              <a:rPr lang="en-GB" b="1" dirty="0" smtClean="0">
                <a:latin typeface="Bookman Old Style" pitchFamily="18" charset="0"/>
              </a:rPr>
              <a:t>11 </a:t>
            </a:r>
            <a:r>
              <a:rPr lang="en-GB" b="1" dirty="0">
                <a:latin typeface="Bookman Old Style" pitchFamily="18" charset="0"/>
              </a:rPr>
              <a:t>March 2023, 23:59</a:t>
            </a:r>
            <a:endParaRPr lang="en-GB" dirty="0">
              <a:latin typeface="Bookman Old Style" pitchFamily="18" charset="0"/>
            </a:endParaRPr>
          </a:p>
          <a:p>
            <a:pPr eaLnBrk="1" hangingPunct="1"/>
            <a:endParaRPr lang="en-GB" altLang="en-US" dirty="0"/>
          </a:p>
          <a:p>
            <a:pPr eaLnBrk="1" hangingPunct="1"/>
            <a:endParaRPr lang="en-GB" altLang="en-US" dirty="0"/>
          </a:p>
        </p:txBody>
      </p:sp>
      <p:sp>
        <p:nvSpPr>
          <p:cNvPr id="11269" name="Slide Number Placeholder 4"/>
          <p:cNvSpPr>
            <a:spLocks noGrp="1"/>
          </p:cNvSpPr>
          <p:nvPr>
            <p:ph type="sldNum" sz="quarter" idx="12"/>
          </p:nvPr>
        </p:nvSpPr>
        <p:spPr bwMode="auto">
          <a:noFill/>
          <a:ln>
            <a:miter lim="800000"/>
            <a:headEnd/>
            <a:tailEnd/>
          </a:ln>
        </p:spPr>
        <p:txBody>
          <a:bodyPr/>
          <a:lstStyle/>
          <a:p>
            <a:fld id="{9014783B-1884-44DA-B901-49936CF1E7A6}" type="slidenum">
              <a:rPr lang="en-GB" altLang="en-US" smtClean="0"/>
              <a:pPr/>
              <a:t>10</a:t>
            </a:fld>
            <a:endParaRPr lang="en-GB" altLang="en-US"/>
          </a:p>
        </p:txBody>
      </p:sp>
      <p:pic>
        <p:nvPicPr>
          <p:cNvPr id="7" name="Content Placeholder 6" descr="Cicero_-_Musei_Capitolini WikimediaCommons.JPG"/>
          <p:cNvPicPr>
            <a:picLocks noGrp="1" noChangeAspect="1"/>
          </p:cNvPicPr>
          <p:nvPr>
            <p:ph sz="half" idx="2"/>
          </p:nvPr>
        </p:nvPicPr>
        <p:blipFill>
          <a:blip r:embed="rId3" cstate="print"/>
          <a:stretch>
            <a:fillRect/>
          </a:stretch>
        </p:blipFill>
        <p:spPr>
          <a:xfrm>
            <a:off x="4724400" y="1295400"/>
            <a:ext cx="2040136" cy="2720182"/>
          </a:xfrm>
        </p:spPr>
      </p:pic>
      <p:sp>
        <p:nvSpPr>
          <p:cNvPr id="8" name="TextBox 7"/>
          <p:cNvSpPr txBox="1"/>
          <p:nvPr/>
        </p:nvSpPr>
        <p:spPr>
          <a:xfrm>
            <a:off x="0" y="6119336"/>
            <a:ext cx="9144000" cy="738664"/>
          </a:xfrm>
          <a:prstGeom prst="rect">
            <a:avLst/>
          </a:prstGeom>
          <a:noFill/>
        </p:spPr>
        <p:txBody>
          <a:bodyPr wrap="square" rtlCol="0">
            <a:spAutoFit/>
          </a:bodyPr>
          <a:lstStyle/>
          <a:p>
            <a:r>
              <a:rPr lang="en-US" sz="1400" dirty="0">
                <a:latin typeface="Book Antiqua" pitchFamily="18" charset="0"/>
              </a:rPr>
              <a:t>Image above: Cicero, Bust in the Capitoline Museum, Rome, 1</a:t>
            </a:r>
            <a:r>
              <a:rPr lang="en-US" sz="1400" baseline="30000" dirty="0">
                <a:latin typeface="Book Antiqua" pitchFamily="18" charset="0"/>
              </a:rPr>
              <a:t>st</a:t>
            </a:r>
            <a:r>
              <a:rPr lang="en-US" sz="1400" dirty="0">
                <a:latin typeface="Book Antiqua" pitchFamily="18" charset="0"/>
              </a:rPr>
              <a:t> c. CE (GNU Free Documentation License, Wikimedia Commons. Image below: Bust said to be of Plutarch, 2</a:t>
            </a:r>
            <a:r>
              <a:rPr lang="en-US" sz="1400" baseline="30000" dirty="0">
                <a:latin typeface="Book Antiqua" pitchFamily="18" charset="0"/>
              </a:rPr>
              <a:t>nd</a:t>
            </a:r>
            <a:r>
              <a:rPr lang="en-US" sz="1400" dirty="0">
                <a:latin typeface="Book Antiqua" pitchFamily="18" charset="0"/>
              </a:rPr>
              <a:t>-3</a:t>
            </a:r>
            <a:r>
              <a:rPr lang="en-US" sz="1400" baseline="30000" dirty="0">
                <a:latin typeface="Book Antiqua" pitchFamily="18" charset="0"/>
              </a:rPr>
              <a:t>rd</a:t>
            </a:r>
            <a:r>
              <a:rPr lang="en-US" sz="1400" dirty="0">
                <a:latin typeface="Book Antiqua" pitchFamily="18" charset="0"/>
              </a:rPr>
              <a:t> c. CE, Delphi Museum (photo by </a:t>
            </a:r>
            <a:r>
              <a:rPr lang="en-US" sz="1400" dirty="0" err="1">
                <a:latin typeface="Book Antiqua" pitchFamily="18" charset="0"/>
              </a:rPr>
              <a:t>Odysses</a:t>
            </a:r>
            <a:r>
              <a:rPr lang="en-US" sz="1400" dirty="0">
                <a:latin typeface="Book Antiqua" pitchFamily="18" charset="0"/>
              </a:rPr>
              <a:t>, Creative Commons Attribution)</a:t>
            </a:r>
          </a:p>
        </p:txBody>
      </p:sp>
      <p:pic>
        <p:nvPicPr>
          <p:cNvPr id="9" name="Picture 8" descr="SaidtobePlutarchDelphiCreativeCommonsphotoOdysses.jpg"/>
          <p:cNvPicPr>
            <a:picLocks noChangeAspect="1"/>
          </p:cNvPicPr>
          <p:nvPr/>
        </p:nvPicPr>
        <p:blipFill>
          <a:blip r:embed="rId4" cstate="print"/>
          <a:stretch>
            <a:fillRect/>
          </a:stretch>
        </p:blipFill>
        <p:spPr>
          <a:xfrm>
            <a:off x="6781800" y="3505200"/>
            <a:ext cx="2218664" cy="2370574"/>
          </a:xfrm>
          <a:prstGeom prst="rect">
            <a:avLst/>
          </a:prstGeom>
        </p:spPr>
      </p:pic>
    </p:spTree>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981075"/>
          </a:xfrm>
        </p:spPr>
        <p:txBody>
          <a:bodyPr rtlCol="0">
            <a:noAutofit/>
          </a:bodyPr>
          <a:lstStyle/>
          <a:p>
            <a:pPr eaLnBrk="1" fontAlgn="auto" hangingPunct="1">
              <a:spcAft>
                <a:spcPts val="0"/>
              </a:spcAft>
              <a:defRPr/>
            </a:pPr>
            <a:r>
              <a:rPr lang="en-GB" sz="3400" dirty="0">
                <a:latin typeface="Bookman Old Style" pitchFamily="18" charset="0"/>
              </a:rPr>
              <a:t>Assignment 1: Writing your critical review</a:t>
            </a:r>
          </a:p>
        </p:txBody>
      </p:sp>
      <p:sp>
        <p:nvSpPr>
          <p:cNvPr id="12291" name="Content Placeholder 2"/>
          <p:cNvSpPr>
            <a:spLocks noGrp="1"/>
          </p:cNvSpPr>
          <p:nvPr>
            <p:ph idx="1"/>
          </p:nvPr>
        </p:nvSpPr>
        <p:spPr>
          <a:xfrm>
            <a:off x="457200" y="908050"/>
            <a:ext cx="8382000" cy="5949950"/>
          </a:xfrm>
        </p:spPr>
        <p:txBody>
          <a:bodyPr>
            <a:normAutofit fontScale="92500"/>
          </a:bodyPr>
          <a:lstStyle/>
          <a:p>
            <a:pPr eaLnBrk="1" hangingPunct="1">
              <a:lnSpc>
                <a:spcPct val="90000"/>
              </a:lnSpc>
            </a:pPr>
            <a:r>
              <a:rPr lang="en-GB" b="1" u="sng" dirty="0">
                <a:latin typeface="Bookman Old Style" pitchFamily="18" charset="0"/>
              </a:rPr>
              <a:t>Read the ancient source first</a:t>
            </a:r>
            <a:r>
              <a:rPr lang="en-GB" dirty="0">
                <a:latin typeface="Bookman Old Style" pitchFamily="18" charset="0"/>
              </a:rPr>
              <a:t>: it is important to read Cicero’s </a:t>
            </a:r>
            <a:r>
              <a:rPr lang="en-GB" i="1" dirty="0">
                <a:latin typeface="Bookman Old Style" pitchFamily="18" charset="0"/>
              </a:rPr>
              <a:t>De </a:t>
            </a:r>
            <a:r>
              <a:rPr lang="en-GB" i="1" dirty="0" err="1">
                <a:latin typeface="Bookman Old Style" pitchFamily="18" charset="0"/>
              </a:rPr>
              <a:t>Divinatione</a:t>
            </a:r>
            <a:r>
              <a:rPr lang="en-GB" i="1" dirty="0">
                <a:latin typeface="Bookman Old Style" pitchFamily="18" charset="0"/>
              </a:rPr>
              <a:t> </a:t>
            </a:r>
            <a:r>
              <a:rPr lang="en-GB" dirty="0">
                <a:latin typeface="Bookman Old Style" pitchFamily="18" charset="0"/>
              </a:rPr>
              <a:t>(Books 1 and 2)</a:t>
            </a:r>
            <a:r>
              <a:rPr lang="en-GB" i="1" dirty="0">
                <a:latin typeface="Bookman Old Style" pitchFamily="18" charset="0"/>
              </a:rPr>
              <a:t> </a:t>
            </a:r>
            <a:r>
              <a:rPr lang="en-GB" dirty="0">
                <a:latin typeface="Bookman Old Style" pitchFamily="18" charset="0"/>
              </a:rPr>
              <a:t>or </a:t>
            </a:r>
            <a:r>
              <a:rPr lang="en-GB" dirty="0" err="1">
                <a:latin typeface="Bookman Old Style" pitchFamily="18" charset="0"/>
              </a:rPr>
              <a:t>Plutarch’s</a:t>
            </a:r>
            <a:r>
              <a:rPr lang="en-GB" dirty="0">
                <a:latin typeface="Bookman Old Style" pitchFamily="18" charset="0"/>
              </a:rPr>
              <a:t> </a:t>
            </a:r>
            <a:r>
              <a:rPr lang="en-GB" i="1" dirty="0">
                <a:latin typeface="Bookman Old Style" pitchFamily="18" charset="0"/>
              </a:rPr>
              <a:t>De </a:t>
            </a:r>
            <a:r>
              <a:rPr lang="en-GB" i="1" dirty="0" err="1" smtClean="0">
                <a:latin typeface="Bookman Old Style" pitchFamily="18" charset="0"/>
              </a:rPr>
              <a:t>defectu</a:t>
            </a:r>
            <a:r>
              <a:rPr lang="en-GB" i="1" dirty="0" smtClean="0">
                <a:latin typeface="Bookman Old Style" pitchFamily="18" charset="0"/>
              </a:rPr>
              <a:t> </a:t>
            </a:r>
            <a:r>
              <a:rPr lang="en-GB" i="1" dirty="0" err="1">
                <a:latin typeface="Bookman Old Style" pitchFamily="18" charset="0"/>
              </a:rPr>
              <a:t>oraculorum</a:t>
            </a:r>
            <a:r>
              <a:rPr lang="en-GB" i="1" dirty="0">
                <a:latin typeface="Bookman Old Style" pitchFamily="18" charset="0"/>
              </a:rPr>
              <a:t> </a:t>
            </a:r>
            <a:r>
              <a:rPr lang="en-GB" dirty="0">
                <a:latin typeface="Bookman Old Style" pitchFamily="18" charset="0"/>
              </a:rPr>
              <a:t>before you start.</a:t>
            </a:r>
          </a:p>
          <a:p>
            <a:pPr eaLnBrk="1" hangingPunct="1">
              <a:lnSpc>
                <a:spcPct val="90000"/>
              </a:lnSpc>
            </a:pPr>
            <a:r>
              <a:rPr lang="en-GB" dirty="0">
                <a:latin typeface="Bookman Old Style" pitchFamily="18" charset="0"/>
              </a:rPr>
              <a:t>Make notes on the ancient source.</a:t>
            </a:r>
          </a:p>
          <a:p>
            <a:pPr eaLnBrk="1" hangingPunct="1">
              <a:lnSpc>
                <a:spcPct val="90000"/>
              </a:lnSpc>
            </a:pPr>
            <a:r>
              <a:rPr lang="en-GB" dirty="0">
                <a:latin typeface="Bookman Old Style" pitchFamily="18" charset="0"/>
              </a:rPr>
              <a:t>Then read secondary sources (the modern works of scholars) on these works.</a:t>
            </a:r>
          </a:p>
          <a:p>
            <a:pPr eaLnBrk="1" hangingPunct="1">
              <a:lnSpc>
                <a:spcPct val="90000"/>
              </a:lnSpc>
            </a:pPr>
            <a:r>
              <a:rPr lang="en-GB" dirty="0">
                <a:latin typeface="Bookman Old Style" pitchFamily="18" charset="0"/>
              </a:rPr>
              <a:t>Why?  </a:t>
            </a:r>
          </a:p>
          <a:p>
            <a:pPr lvl="1" eaLnBrk="1" hangingPunct="1">
              <a:lnSpc>
                <a:spcPct val="90000"/>
              </a:lnSpc>
            </a:pPr>
            <a:r>
              <a:rPr lang="en-GB" dirty="0">
                <a:latin typeface="Bookman Old Style" pitchFamily="18" charset="0"/>
              </a:rPr>
              <a:t>The importance of examining the evidence directly</a:t>
            </a:r>
          </a:p>
          <a:p>
            <a:pPr lvl="1" eaLnBrk="1" hangingPunct="1">
              <a:lnSpc>
                <a:spcPct val="90000"/>
              </a:lnSpc>
            </a:pPr>
            <a:r>
              <a:rPr lang="en-GB" dirty="0">
                <a:latin typeface="Bookman Old Style" pitchFamily="18" charset="0"/>
              </a:rPr>
              <a:t>The importance of developing your own views</a:t>
            </a:r>
          </a:p>
          <a:p>
            <a:pPr lvl="1" eaLnBrk="1" hangingPunct="1">
              <a:lnSpc>
                <a:spcPct val="90000"/>
              </a:lnSpc>
            </a:pPr>
            <a:r>
              <a:rPr lang="en-GB" dirty="0">
                <a:latin typeface="Bookman Old Style" pitchFamily="18" charset="0"/>
              </a:rPr>
              <a:t>The importance of critical analysis</a:t>
            </a:r>
          </a:p>
          <a:p>
            <a:pPr eaLnBrk="1" hangingPunct="1">
              <a:lnSpc>
                <a:spcPct val="90000"/>
              </a:lnSpc>
            </a:pPr>
            <a:endParaRPr lang="en-GB" dirty="0"/>
          </a:p>
        </p:txBody>
      </p:sp>
      <p:sp>
        <p:nvSpPr>
          <p:cNvPr id="12292" name="Slide Number Placeholder 3"/>
          <p:cNvSpPr>
            <a:spLocks noGrp="1"/>
          </p:cNvSpPr>
          <p:nvPr>
            <p:ph type="sldNum" sz="quarter" idx="12"/>
          </p:nvPr>
        </p:nvSpPr>
        <p:spPr bwMode="auto">
          <a:noFill/>
          <a:ln>
            <a:miter lim="800000"/>
            <a:headEnd/>
            <a:tailEnd/>
          </a:ln>
        </p:spPr>
        <p:txBody>
          <a:bodyPr/>
          <a:lstStyle/>
          <a:p>
            <a:fld id="{4745D6F5-3D53-4F01-ADBC-EF1626D89F97}" type="slidenum">
              <a:rPr lang="en-GB" altLang="en-US" smtClean="0"/>
              <a:pPr/>
              <a:t>11</a:t>
            </a:fld>
            <a:endParaRPr lang="en-GB" altLang="en-US"/>
          </a:p>
        </p:txBody>
      </p:sp>
    </p:spTree>
  </p:cSld>
  <p:clrMapOvr>
    <a:masterClrMapping/>
  </p:clrMapOv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normAutofit fontScale="90000"/>
          </a:bodyPr>
          <a:lstStyle/>
          <a:p>
            <a:pPr eaLnBrk="1" hangingPunct="1"/>
            <a:r>
              <a:rPr lang="en-GB" altLang="en-US" dirty="0">
                <a:latin typeface="Bookman Old Style" pitchFamily="18" charset="0"/>
              </a:rPr>
              <a:t>Assignment 1: Writing your critical review</a:t>
            </a:r>
          </a:p>
        </p:txBody>
      </p:sp>
      <p:sp>
        <p:nvSpPr>
          <p:cNvPr id="3" name="Content Placeholder 2"/>
          <p:cNvSpPr>
            <a:spLocks noGrp="1"/>
          </p:cNvSpPr>
          <p:nvPr>
            <p:ph idx="1"/>
          </p:nvPr>
        </p:nvSpPr>
        <p:spPr>
          <a:xfrm>
            <a:off x="457200" y="1600200"/>
            <a:ext cx="8229600" cy="4876800"/>
          </a:xfrm>
        </p:spPr>
        <p:txBody>
          <a:bodyPr rtlCol="0">
            <a:normAutofit lnSpcReduction="10000"/>
          </a:bodyPr>
          <a:lstStyle/>
          <a:p>
            <a:pPr eaLnBrk="1" fontAlgn="auto" hangingPunct="1">
              <a:spcAft>
                <a:spcPts val="0"/>
              </a:spcAft>
              <a:buFont typeface="Arial" panose="020B0604020202020204" pitchFamily="34" charset="0"/>
              <a:buChar char="•"/>
              <a:defRPr/>
            </a:pPr>
            <a:r>
              <a:rPr lang="en-GB" dirty="0">
                <a:latin typeface="Bookman Old Style" pitchFamily="18" charset="0"/>
              </a:rPr>
              <a:t>Introduction:</a:t>
            </a:r>
          </a:p>
          <a:p>
            <a:pPr eaLnBrk="1" fontAlgn="auto" hangingPunct="1">
              <a:spcAft>
                <a:spcPts val="0"/>
              </a:spcAft>
              <a:buFont typeface="Arial" panose="020B0604020202020204" pitchFamily="34" charset="0"/>
              <a:buChar char="•"/>
              <a:defRPr/>
            </a:pPr>
            <a:r>
              <a:rPr lang="en-GB" dirty="0">
                <a:latin typeface="Bookman Old Style" pitchFamily="18" charset="0"/>
              </a:rPr>
              <a:t>What is the source? </a:t>
            </a:r>
          </a:p>
          <a:p>
            <a:pPr eaLnBrk="1" fontAlgn="auto" hangingPunct="1">
              <a:spcAft>
                <a:spcPts val="0"/>
              </a:spcAft>
              <a:buFont typeface="Arial" panose="020B0604020202020204" pitchFamily="34" charset="0"/>
              <a:buChar char="•"/>
              <a:defRPr/>
            </a:pPr>
            <a:r>
              <a:rPr lang="en-GB" dirty="0">
                <a:latin typeface="Bookman Old Style" pitchFamily="18" charset="0"/>
              </a:rPr>
              <a:t>Who created the source? </a:t>
            </a:r>
          </a:p>
          <a:p>
            <a:pPr eaLnBrk="1" fontAlgn="auto" hangingPunct="1">
              <a:spcAft>
                <a:spcPts val="0"/>
              </a:spcAft>
              <a:buFont typeface="Arial" panose="020B0604020202020204" pitchFamily="34" charset="0"/>
              <a:buChar char="•"/>
              <a:defRPr/>
            </a:pPr>
            <a:r>
              <a:rPr lang="en-GB" dirty="0">
                <a:latin typeface="Bookman Old Style" pitchFamily="18" charset="0"/>
              </a:rPr>
              <a:t>When was the source created? </a:t>
            </a:r>
          </a:p>
          <a:p>
            <a:pPr eaLnBrk="1" fontAlgn="auto" hangingPunct="1">
              <a:spcAft>
                <a:spcPts val="0"/>
              </a:spcAft>
              <a:buFont typeface="Arial" panose="020B0604020202020204" pitchFamily="34" charset="0"/>
              <a:buChar char="•"/>
              <a:defRPr/>
            </a:pPr>
            <a:r>
              <a:rPr lang="en-GB" dirty="0">
                <a:latin typeface="Bookman Old Style" pitchFamily="18" charset="0"/>
              </a:rPr>
              <a:t>Where was the source created? </a:t>
            </a:r>
          </a:p>
          <a:p>
            <a:pPr eaLnBrk="1" fontAlgn="auto" hangingPunct="1">
              <a:spcAft>
                <a:spcPts val="0"/>
              </a:spcAft>
              <a:buFont typeface="Arial" panose="020B0604020202020204" pitchFamily="34" charset="0"/>
              <a:buChar char="•"/>
              <a:defRPr/>
            </a:pPr>
            <a:r>
              <a:rPr lang="en-GB" dirty="0">
                <a:latin typeface="Bookman Old Style" pitchFamily="18" charset="0"/>
              </a:rPr>
              <a:t>Why was the source created? </a:t>
            </a:r>
          </a:p>
          <a:p>
            <a:pPr eaLnBrk="1" fontAlgn="auto" hangingPunct="1">
              <a:spcAft>
                <a:spcPts val="0"/>
              </a:spcAft>
              <a:buFont typeface="Arial" panose="020B0604020202020204" pitchFamily="34" charset="0"/>
              <a:buChar char="•"/>
              <a:defRPr/>
            </a:pPr>
            <a:r>
              <a:rPr lang="en-GB" dirty="0">
                <a:latin typeface="Bookman Old Style" pitchFamily="18" charset="0"/>
              </a:rPr>
              <a:t>Introduce Cicero or Plutarch, their work and their historical and religious contexts.</a:t>
            </a:r>
          </a:p>
        </p:txBody>
      </p:sp>
      <p:sp>
        <p:nvSpPr>
          <p:cNvPr id="13316" name="Slide Number Placeholder 3"/>
          <p:cNvSpPr>
            <a:spLocks noGrp="1"/>
          </p:cNvSpPr>
          <p:nvPr>
            <p:ph type="sldNum" sz="quarter" idx="12"/>
          </p:nvPr>
        </p:nvSpPr>
        <p:spPr bwMode="auto">
          <a:noFill/>
          <a:ln>
            <a:miter lim="800000"/>
            <a:headEnd/>
            <a:tailEnd/>
          </a:ln>
        </p:spPr>
        <p:txBody>
          <a:bodyPr/>
          <a:lstStyle/>
          <a:p>
            <a:fld id="{74F4A570-D495-43EE-ADB3-A62383CEBA9C}" type="slidenum">
              <a:rPr lang="en-GB" altLang="en-US" smtClean="0"/>
              <a:pPr/>
              <a:t>12</a:t>
            </a:fld>
            <a:endParaRPr lang="en-GB" altLang="en-US"/>
          </a:p>
        </p:txBody>
      </p:sp>
    </p:spTree>
  </p:cSld>
  <p:clrMapOvr>
    <a:masterClrMapping/>
  </p:clrMapOv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25487"/>
          </a:xfrm>
        </p:spPr>
        <p:txBody>
          <a:bodyPr rtlCol="0">
            <a:normAutofit fontScale="90000"/>
          </a:bodyPr>
          <a:lstStyle/>
          <a:p>
            <a:pPr eaLnBrk="1" fontAlgn="auto" hangingPunct="1">
              <a:spcAft>
                <a:spcPts val="0"/>
              </a:spcAft>
              <a:defRPr/>
            </a:pPr>
            <a:r>
              <a:rPr lang="en-GB" dirty="0">
                <a:latin typeface="Bookman Old Style" pitchFamily="18" charset="0"/>
              </a:rPr>
              <a:t>Assignment 1: Writing your critical review</a:t>
            </a:r>
          </a:p>
        </p:txBody>
      </p:sp>
      <p:sp>
        <p:nvSpPr>
          <p:cNvPr id="14339" name="Content Placeholder 2"/>
          <p:cNvSpPr>
            <a:spLocks noGrp="1"/>
          </p:cNvSpPr>
          <p:nvPr>
            <p:ph idx="1"/>
          </p:nvPr>
        </p:nvSpPr>
        <p:spPr>
          <a:xfrm>
            <a:off x="457200" y="1484313"/>
            <a:ext cx="8229600" cy="4641850"/>
          </a:xfrm>
        </p:spPr>
        <p:txBody>
          <a:bodyPr>
            <a:normAutofit fontScale="92500" lnSpcReduction="10000"/>
          </a:bodyPr>
          <a:lstStyle/>
          <a:p>
            <a:pPr eaLnBrk="1" hangingPunct="1"/>
            <a:r>
              <a:rPr lang="en-GB" altLang="en-US" sz="2800" dirty="0">
                <a:latin typeface="Bookman Old Style" pitchFamily="18" charset="0"/>
              </a:rPr>
              <a:t>What arguments are given for or against divination?</a:t>
            </a:r>
          </a:p>
          <a:p>
            <a:pPr eaLnBrk="1" hangingPunct="1"/>
            <a:r>
              <a:rPr lang="en-GB" altLang="en-US" sz="2800" dirty="0">
                <a:latin typeface="Bookman Old Style" pitchFamily="18" charset="0"/>
              </a:rPr>
              <a:t>What context do these arguments occur within?  	Hint: think about the dialogue form in each case.  </a:t>
            </a:r>
            <a:r>
              <a:rPr lang="en-GB" altLang="en-US" sz="2800" dirty="0" smtClean="0">
                <a:latin typeface="Bookman Old Style" pitchFamily="18" charset="0"/>
              </a:rPr>
              <a:t>Why </a:t>
            </a:r>
            <a:r>
              <a:rPr lang="en-GB" altLang="en-US" sz="2800" dirty="0">
                <a:latin typeface="Bookman Old Style" pitchFamily="18" charset="0"/>
              </a:rPr>
              <a:t>might dialogue be used?  How important is the literary form?  How does the use of dialogue relate to philosophy and to religious practices?</a:t>
            </a:r>
          </a:p>
          <a:p>
            <a:pPr eaLnBrk="1" hangingPunct="1"/>
            <a:r>
              <a:rPr lang="en-GB" altLang="en-US" sz="2800" dirty="0">
                <a:latin typeface="Bookman Old Style" pitchFamily="18" charset="0"/>
              </a:rPr>
              <a:t>Read modern scholarly works on these ancient texts.</a:t>
            </a:r>
          </a:p>
          <a:p>
            <a:pPr eaLnBrk="1" hangingPunct="1"/>
            <a:r>
              <a:rPr lang="en-GB" altLang="en-US" sz="2800" u="sng" dirty="0">
                <a:latin typeface="Bookman Old Style" pitchFamily="18" charset="0"/>
              </a:rPr>
              <a:t>Include plenty of references (citations) and examples to support and illustrate your points</a:t>
            </a:r>
            <a:r>
              <a:rPr lang="en-GB" altLang="en-US" sz="2800" dirty="0">
                <a:latin typeface="Bookman Old Style" pitchFamily="18" charset="0"/>
              </a:rPr>
              <a:t>.</a:t>
            </a:r>
          </a:p>
        </p:txBody>
      </p:sp>
      <p:sp>
        <p:nvSpPr>
          <p:cNvPr id="14340" name="Slide Number Placeholder 3"/>
          <p:cNvSpPr>
            <a:spLocks noGrp="1"/>
          </p:cNvSpPr>
          <p:nvPr>
            <p:ph type="sldNum" sz="quarter" idx="12"/>
          </p:nvPr>
        </p:nvSpPr>
        <p:spPr bwMode="auto">
          <a:noFill/>
          <a:ln>
            <a:miter lim="800000"/>
            <a:headEnd/>
            <a:tailEnd/>
          </a:ln>
        </p:spPr>
        <p:txBody>
          <a:bodyPr/>
          <a:lstStyle/>
          <a:p>
            <a:fld id="{E95BE8CE-5E7E-4CDE-97D8-FF19E5A3EE31}" type="slidenum">
              <a:rPr lang="en-GB" altLang="en-US" smtClean="0"/>
              <a:pPr/>
              <a:t>13</a:t>
            </a:fld>
            <a:endParaRPr lang="en-GB" altLang="en-US"/>
          </a:p>
        </p:txBody>
      </p:sp>
    </p:spTree>
  </p:cSld>
  <p:clrMapOvr>
    <a:masterClrMapping/>
  </p:clrMapOv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457200" y="274638"/>
            <a:ext cx="8229600" cy="511175"/>
          </a:xfrm>
        </p:spPr>
        <p:txBody>
          <a:bodyPr>
            <a:normAutofit fontScale="90000"/>
          </a:bodyPr>
          <a:lstStyle/>
          <a:p>
            <a:pPr eaLnBrk="1" hangingPunct="1"/>
            <a:r>
              <a:rPr lang="en-GB" altLang="en-US" dirty="0">
                <a:latin typeface="Bookman Old Style" pitchFamily="18" charset="0"/>
              </a:rPr>
              <a:t>Assignment 2: Essay</a:t>
            </a:r>
          </a:p>
        </p:txBody>
      </p:sp>
      <p:sp>
        <p:nvSpPr>
          <p:cNvPr id="15363" name="Content Placeholder 2"/>
          <p:cNvSpPr>
            <a:spLocks noGrp="1"/>
          </p:cNvSpPr>
          <p:nvPr>
            <p:ph idx="1"/>
          </p:nvPr>
        </p:nvSpPr>
        <p:spPr>
          <a:xfrm>
            <a:off x="457200" y="1066800"/>
            <a:ext cx="8229600" cy="5268913"/>
          </a:xfrm>
        </p:spPr>
        <p:txBody>
          <a:bodyPr>
            <a:normAutofit lnSpcReduction="10000"/>
          </a:bodyPr>
          <a:lstStyle/>
          <a:p>
            <a:pPr eaLnBrk="1" hangingPunct="1"/>
            <a:r>
              <a:rPr lang="en-GB" altLang="en-US" b="1" dirty="0">
                <a:latin typeface="Bookman Old Style" pitchFamily="18" charset="0"/>
              </a:rPr>
              <a:t>One 4500 word essay (60% of marks) on one of the following topics (essay titles listed on next slide)</a:t>
            </a:r>
          </a:p>
          <a:p>
            <a:pPr eaLnBrk="1" hangingPunct="1"/>
            <a:r>
              <a:rPr lang="en-GB" altLang="en-US" b="1" dirty="0">
                <a:latin typeface="Bookman Old Style" pitchFamily="18" charset="0"/>
              </a:rPr>
              <a:t>Assignment 2 Due Dates: </a:t>
            </a:r>
            <a:endParaRPr lang="en-GB" altLang="en-US" dirty="0">
              <a:latin typeface="Bookman Old Style" pitchFamily="18" charset="0"/>
            </a:endParaRPr>
          </a:p>
          <a:p>
            <a:r>
              <a:rPr lang="en-GB" b="1" dirty="0">
                <a:latin typeface="Bookman Old Style" pitchFamily="18" charset="0"/>
              </a:rPr>
              <a:t>Completion: Monday </a:t>
            </a:r>
            <a:r>
              <a:rPr lang="en-GB" b="1" dirty="0" smtClean="0">
                <a:latin typeface="Bookman Old Style" pitchFamily="18" charset="0"/>
              </a:rPr>
              <a:t>22 </a:t>
            </a:r>
            <a:r>
              <a:rPr lang="en-GB" b="1" dirty="0">
                <a:latin typeface="Bookman Old Style" pitchFamily="18" charset="0"/>
              </a:rPr>
              <a:t>April </a:t>
            </a:r>
            <a:r>
              <a:rPr lang="en-GB" b="1" dirty="0" smtClean="0">
                <a:latin typeface="Bookman Old Style" pitchFamily="18" charset="0"/>
              </a:rPr>
              <a:t>2024</a:t>
            </a:r>
            <a:endParaRPr lang="en-GB" b="1" dirty="0">
              <a:latin typeface="Bookman Old Style" pitchFamily="18" charset="0"/>
            </a:endParaRPr>
          </a:p>
          <a:p>
            <a:r>
              <a:rPr lang="en-GB" b="1" dirty="0">
                <a:latin typeface="Bookman Old Style" pitchFamily="18" charset="0"/>
              </a:rPr>
              <a:t>Final date for Submission: Monday </a:t>
            </a:r>
            <a:r>
              <a:rPr lang="en-GB" b="1" dirty="0" smtClean="0">
                <a:latin typeface="Bookman Old Style" pitchFamily="18" charset="0"/>
              </a:rPr>
              <a:t>29 </a:t>
            </a:r>
            <a:r>
              <a:rPr lang="en-GB" b="1" dirty="0">
                <a:latin typeface="Bookman Old Style" pitchFamily="18" charset="0"/>
              </a:rPr>
              <a:t>April </a:t>
            </a:r>
            <a:r>
              <a:rPr lang="en-GB" b="1" dirty="0" smtClean="0">
                <a:latin typeface="Bookman Old Style" pitchFamily="18" charset="0"/>
              </a:rPr>
              <a:t>2024, </a:t>
            </a:r>
            <a:r>
              <a:rPr lang="en-GB" b="1" dirty="0">
                <a:latin typeface="Bookman Old Style" pitchFamily="18" charset="0"/>
              </a:rPr>
              <a:t>23:59</a:t>
            </a:r>
            <a:endParaRPr lang="en-GB" dirty="0">
              <a:latin typeface="Bookman Old Style" pitchFamily="18" charset="0"/>
            </a:endParaRPr>
          </a:p>
          <a:p>
            <a:pPr eaLnBrk="1" hangingPunct="1">
              <a:buFont typeface="Arial" charset="0"/>
              <a:buNone/>
            </a:pPr>
            <a:r>
              <a:rPr lang="en-GB" altLang="en-US" dirty="0"/>
              <a:t> </a:t>
            </a:r>
            <a:endParaRPr lang="en-GB" altLang="en-US" b="1" dirty="0"/>
          </a:p>
          <a:p>
            <a:pPr eaLnBrk="1" hangingPunct="1">
              <a:buFont typeface="Arial" charset="0"/>
              <a:buNone/>
            </a:pPr>
            <a:r>
              <a:rPr lang="en-GB" altLang="en-US" dirty="0"/>
              <a:t> </a:t>
            </a:r>
            <a:endParaRPr lang="en-GB" altLang="en-US" b="1" dirty="0"/>
          </a:p>
          <a:p>
            <a:pPr eaLnBrk="1" hangingPunct="1">
              <a:buFont typeface="Arial" charset="0"/>
              <a:buNone/>
            </a:pPr>
            <a:endParaRPr lang="en-GB" altLang="en-US" dirty="0"/>
          </a:p>
        </p:txBody>
      </p:sp>
      <p:sp>
        <p:nvSpPr>
          <p:cNvPr id="15365" name="Slide Number Placeholder 4"/>
          <p:cNvSpPr>
            <a:spLocks noGrp="1"/>
          </p:cNvSpPr>
          <p:nvPr>
            <p:ph type="sldNum" sz="quarter" idx="12"/>
          </p:nvPr>
        </p:nvSpPr>
        <p:spPr bwMode="auto">
          <a:noFill/>
          <a:ln>
            <a:miter lim="800000"/>
            <a:headEnd/>
            <a:tailEnd/>
          </a:ln>
        </p:spPr>
        <p:txBody>
          <a:bodyPr/>
          <a:lstStyle/>
          <a:p>
            <a:fld id="{FB9482FD-688B-4273-AEB3-0DDC4BC93F6D}" type="slidenum">
              <a:rPr lang="en-GB" altLang="en-US" smtClean="0"/>
              <a:pPr/>
              <a:t>14</a:t>
            </a:fld>
            <a:endParaRPr lang="en-GB" altLang="en-US"/>
          </a:p>
        </p:txBody>
      </p:sp>
    </p:spTree>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582612"/>
          </a:xfrm>
        </p:spPr>
        <p:txBody>
          <a:bodyPr rtlCol="0">
            <a:normAutofit fontScale="90000"/>
          </a:bodyPr>
          <a:lstStyle/>
          <a:p>
            <a:pPr eaLnBrk="1" fontAlgn="auto" hangingPunct="1">
              <a:spcAft>
                <a:spcPts val="0"/>
              </a:spcAft>
              <a:defRPr/>
            </a:pPr>
            <a:r>
              <a:rPr lang="en-GB" dirty="0">
                <a:latin typeface="Bookman Old Style" pitchFamily="18" charset="0"/>
              </a:rPr>
              <a:t>Assignment 2 Essay Titles</a:t>
            </a:r>
          </a:p>
        </p:txBody>
      </p:sp>
      <p:sp>
        <p:nvSpPr>
          <p:cNvPr id="3" name="Content Placeholder 2"/>
          <p:cNvSpPr>
            <a:spLocks noGrp="1"/>
          </p:cNvSpPr>
          <p:nvPr>
            <p:ph idx="1"/>
          </p:nvPr>
        </p:nvSpPr>
        <p:spPr>
          <a:xfrm>
            <a:off x="228600" y="609600"/>
            <a:ext cx="8915400" cy="6248400"/>
          </a:xfrm>
        </p:spPr>
        <p:txBody>
          <a:bodyPr>
            <a:normAutofit fontScale="70000" lnSpcReduction="20000"/>
          </a:bodyPr>
          <a:lstStyle/>
          <a:p>
            <a:pPr eaLnBrk="1" hangingPunct="1">
              <a:lnSpc>
                <a:spcPct val="80000"/>
              </a:lnSpc>
              <a:buFont typeface="Arial" charset="0"/>
              <a:buNone/>
              <a:defRPr/>
            </a:pPr>
            <a:endParaRPr lang="en-GB" sz="5000" b="1" dirty="0"/>
          </a:p>
          <a:p>
            <a:r>
              <a:rPr lang="en-GB" sz="2600" dirty="0">
                <a:latin typeface="Bookman Old Style" pitchFamily="18" charset="0"/>
              </a:rPr>
              <a:t>1. Analyse the roles of, and relationship between, cosmology and divination in </a:t>
            </a:r>
            <a:r>
              <a:rPr lang="en-GB" sz="2600" b="1" dirty="0">
                <a:latin typeface="Bookman Old Style" pitchFamily="18" charset="0"/>
              </a:rPr>
              <a:t>ONE</a:t>
            </a:r>
            <a:r>
              <a:rPr lang="en-GB" sz="2600" dirty="0">
                <a:latin typeface="Bookman Old Style" pitchFamily="18" charset="0"/>
              </a:rPr>
              <a:t> of the following: </a:t>
            </a:r>
            <a:endParaRPr lang="en-US" sz="2600" b="1" dirty="0">
              <a:latin typeface="Bookman Old Style" pitchFamily="18" charset="0"/>
            </a:endParaRPr>
          </a:p>
          <a:p>
            <a:pPr lvl="0">
              <a:buNone/>
            </a:pPr>
            <a:r>
              <a:rPr lang="en-GB" sz="2600" dirty="0">
                <a:latin typeface="Bookman Old Style" pitchFamily="18" charset="0"/>
              </a:rPr>
              <a:t>		1. Ancient Egypt</a:t>
            </a:r>
            <a:endParaRPr lang="en-US" sz="2600" b="1" dirty="0">
              <a:latin typeface="Bookman Old Style" pitchFamily="18" charset="0"/>
            </a:endParaRPr>
          </a:p>
          <a:p>
            <a:pPr lvl="0">
              <a:buNone/>
            </a:pPr>
            <a:r>
              <a:rPr lang="en-GB" sz="2600" dirty="0">
                <a:latin typeface="Bookman Old Style" pitchFamily="18" charset="0"/>
              </a:rPr>
              <a:t>		2. Ancient Mesopotamia</a:t>
            </a:r>
            <a:endParaRPr lang="en-US" sz="2600" b="1" dirty="0">
              <a:latin typeface="Bookman Old Style" pitchFamily="18" charset="0"/>
            </a:endParaRPr>
          </a:p>
          <a:p>
            <a:pPr lvl="0">
              <a:buNone/>
            </a:pPr>
            <a:r>
              <a:rPr lang="en-GB" sz="2600" dirty="0">
                <a:latin typeface="Bookman Old Style" pitchFamily="18" charset="0"/>
              </a:rPr>
              <a:t>		3. Hellenistic astrology</a:t>
            </a:r>
            <a:endParaRPr lang="en-US" sz="2600" b="1" dirty="0">
              <a:latin typeface="Bookman Old Style" pitchFamily="18" charset="0"/>
            </a:endParaRPr>
          </a:p>
          <a:p>
            <a:pPr>
              <a:buNone/>
            </a:pPr>
            <a:endParaRPr lang="en-GB" sz="1900" dirty="0">
              <a:latin typeface="Bookman Old Style" pitchFamily="18" charset="0"/>
            </a:endParaRPr>
          </a:p>
          <a:p>
            <a:r>
              <a:rPr lang="en-GB" sz="2600" dirty="0">
                <a:latin typeface="Bookman Old Style" pitchFamily="18" charset="0"/>
              </a:rPr>
              <a:t>2. Critically analyse a text from the Greek or Demotic Magical Papyri in </a:t>
            </a:r>
            <a:r>
              <a:rPr lang="en-GB" sz="2600" b="1" dirty="0">
                <a:latin typeface="Bookman Old Style" pitchFamily="18" charset="0"/>
              </a:rPr>
              <a:t>ONE</a:t>
            </a:r>
            <a:r>
              <a:rPr lang="en-GB" sz="2600" dirty="0">
                <a:latin typeface="Bookman Old Style" pitchFamily="18" charset="0"/>
              </a:rPr>
              <a:t> of the following in terms of:</a:t>
            </a:r>
            <a:endParaRPr lang="en-US" sz="2600" b="1" dirty="0">
              <a:latin typeface="Bookman Old Style" pitchFamily="18" charset="0"/>
            </a:endParaRPr>
          </a:p>
          <a:p>
            <a:pPr>
              <a:buNone/>
            </a:pPr>
            <a:r>
              <a:rPr lang="en-GB" sz="2600" dirty="0">
                <a:latin typeface="Bookman Old Style" pitchFamily="18" charset="0"/>
              </a:rPr>
              <a:t>           1.  its cosmology and astrology</a:t>
            </a:r>
            <a:endParaRPr lang="en-US" sz="2600" b="1" dirty="0">
              <a:latin typeface="Bookman Old Style" pitchFamily="18" charset="0"/>
            </a:endParaRPr>
          </a:p>
          <a:p>
            <a:pPr>
              <a:buNone/>
            </a:pPr>
            <a:r>
              <a:rPr lang="en-GB" sz="2600" dirty="0">
                <a:latin typeface="Bookman Old Style" pitchFamily="18" charset="0"/>
              </a:rPr>
              <a:t>           2.  its magic and divination</a:t>
            </a:r>
            <a:endParaRPr lang="en-US" sz="2600" b="1" dirty="0">
              <a:latin typeface="Bookman Old Style" pitchFamily="18" charset="0"/>
            </a:endParaRPr>
          </a:p>
          <a:p>
            <a:pPr>
              <a:buNone/>
            </a:pPr>
            <a:r>
              <a:rPr lang="en-GB" sz="1700" dirty="0">
                <a:latin typeface="Bookman Old Style" pitchFamily="18" charset="0"/>
              </a:rPr>
              <a:t> </a:t>
            </a:r>
          </a:p>
          <a:p>
            <a:r>
              <a:rPr lang="en-GB" sz="2600" dirty="0">
                <a:latin typeface="Bookman Old Style" pitchFamily="18" charset="0"/>
              </a:rPr>
              <a:t>3. Analyse the role of divination within the theory and practice of ancient Greek medicine.</a:t>
            </a:r>
            <a:endParaRPr lang="en-US" sz="2600" b="1" dirty="0">
              <a:latin typeface="Bookman Old Style" pitchFamily="18" charset="0"/>
            </a:endParaRPr>
          </a:p>
          <a:p>
            <a:pPr>
              <a:buNone/>
            </a:pPr>
            <a:r>
              <a:rPr lang="en-GB" sz="1900" dirty="0">
                <a:latin typeface="Bookman Old Style" pitchFamily="18" charset="0"/>
              </a:rPr>
              <a:t> </a:t>
            </a:r>
            <a:endParaRPr lang="en-US" sz="1900" b="1" dirty="0">
              <a:latin typeface="Bookman Old Style" pitchFamily="18" charset="0"/>
            </a:endParaRPr>
          </a:p>
          <a:p>
            <a:r>
              <a:rPr lang="en-GB" sz="2600" dirty="0">
                <a:latin typeface="Bookman Old Style" pitchFamily="18" charset="0"/>
              </a:rPr>
              <a:t>4. Can the theory and practice of divination help distinguish between magic and religion?</a:t>
            </a:r>
            <a:endParaRPr lang="en-US" sz="2600" b="1" dirty="0">
              <a:latin typeface="Bookman Old Style" pitchFamily="18" charset="0"/>
            </a:endParaRPr>
          </a:p>
          <a:p>
            <a:pPr>
              <a:buNone/>
            </a:pPr>
            <a:r>
              <a:rPr lang="en-GB" sz="2400" dirty="0">
                <a:latin typeface="Bookman Old Style" pitchFamily="18" charset="0"/>
              </a:rPr>
              <a:t> </a:t>
            </a:r>
            <a:endParaRPr lang="en-US" sz="1700" b="1" dirty="0">
              <a:latin typeface="Bookman Old Style" pitchFamily="18" charset="0"/>
            </a:endParaRPr>
          </a:p>
          <a:p>
            <a:r>
              <a:rPr lang="en-GB" sz="2600" dirty="0">
                <a:latin typeface="Bookman Old Style" pitchFamily="18" charset="0"/>
              </a:rPr>
              <a:t>5. What relevance do anthropological theories and observations have to the study of divination and magic in antiquity?</a:t>
            </a:r>
            <a:endParaRPr lang="en-US" sz="2600" b="1" dirty="0">
              <a:latin typeface="Bookman Old Style" pitchFamily="18" charset="0"/>
            </a:endParaRPr>
          </a:p>
          <a:p>
            <a:pPr>
              <a:buNone/>
            </a:pPr>
            <a:r>
              <a:rPr lang="en-GB" sz="1700" dirty="0">
                <a:latin typeface="Bookman Old Style" pitchFamily="18" charset="0"/>
              </a:rPr>
              <a:t> </a:t>
            </a:r>
            <a:endParaRPr lang="en-US" sz="1700" b="1" dirty="0">
              <a:latin typeface="Bookman Old Style" pitchFamily="18" charset="0"/>
            </a:endParaRPr>
          </a:p>
          <a:p>
            <a:r>
              <a:rPr lang="en-GB" sz="2600" dirty="0">
                <a:latin typeface="Bookman Old Style" pitchFamily="18" charset="0"/>
              </a:rPr>
              <a:t>6. Explain how the insights regarding science and knowledge gained by Evans-Pritchard in his anthropological fieldwork among the </a:t>
            </a:r>
            <a:r>
              <a:rPr lang="en-GB" sz="2600" dirty="0" err="1">
                <a:latin typeface="Bookman Old Style" pitchFamily="18" charset="0"/>
              </a:rPr>
              <a:t>Azande</a:t>
            </a:r>
            <a:r>
              <a:rPr lang="en-GB" sz="2600" dirty="0">
                <a:latin typeface="Bookman Old Style" pitchFamily="18" charset="0"/>
              </a:rPr>
              <a:t> can assist us in our study of divination and religion in the ancient Greco-Roman world. </a:t>
            </a:r>
            <a:endParaRPr lang="en-US" sz="2600" b="1" dirty="0">
              <a:latin typeface="Bookman Old Style" pitchFamily="18" charset="0"/>
            </a:endParaRPr>
          </a:p>
          <a:p>
            <a:pPr>
              <a:lnSpc>
                <a:spcPct val="120000"/>
              </a:lnSpc>
              <a:defRPr/>
            </a:pPr>
            <a:endParaRPr lang="en-US" sz="7200" dirty="0">
              <a:latin typeface="Bookman Old Style" pitchFamily="18" charset="0"/>
            </a:endParaRPr>
          </a:p>
          <a:p>
            <a:pPr eaLnBrk="1" hangingPunct="1">
              <a:lnSpc>
                <a:spcPct val="120000"/>
              </a:lnSpc>
              <a:defRPr/>
            </a:pPr>
            <a:endParaRPr lang="en-GB" sz="7200" b="1" dirty="0">
              <a:latin typeface="Bookman Old Style" pitchFamily="18" charset="0"/>
            </a:endParaRPr>
          </a:p>
          <a:p>
            <a:pPr eaLnBrk="1" hangingPunct="1">
              <a:lnSpc>
                <a:spcPct val="80000"/>
              </a:lnSpc>
              <a:defRPr/>
            </a:pPr>
            <a:endParaRPr lang="en-GB" sz="800" dirty="0"/>
          </a:p>
        </p:txBody>
      </p:sp>
      <p:sp>
        <p:nvSpPr>
          <p:cNvPr id="16388" name="Slide Number Placeholder 3"/>
          <p:cNvSpPr>
            <a:spLocks noGrp="1"/>
          </p:cNvSpPr>
          <p:nvPr>
            <p:ph type="sldNum" sz="quarter" idx="12"/>
          </p:nvPr>
        </p:nvSpPr>
        <p:spPr bwMode="auto">
          <a:noFill/>
          <a:ln>
            <a:miter lim="800000"/>
            <a:headEnd/>
            <a:tailEnd/>
          </a:ln>
        </p:spPr>
        <p:txBody>
          <a:bodyPr/>
          <a:lstStyle/>
          <a:p>
            <a:fld id="{AF8392DF-3EA0-4224-B395-8DCB130CFB44}" type="slidenum">
              <a:rPr lang="en-GB" altLang="en-US" smtClean="0"/>
              <a:pPr/>
              <a:t>15</a:t>
            </a:fld>
            <a:endParaRPr lang="en-GB" altLang="en-US" dirty="0"/>
          </a:p>
        </p:txBody>
      </p:sp>
    </p:spTree>
  </p:cSld>
  <p:clrMapOvr>
    <a:masterClrMapping/>
  </p:clrMapOv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457200" y="274638"/>
            <a:ext cx="8229600" cy="939800"/>
          </a:xfrm>
        </p:spPr>
        <p:txBody>
          <a:bodyPr/>
          <a:lstStyle/>
          <a:p>
            <a:r>
              <a:rPr lang="en-US" dirty="0">
                <a:latin typeface="Bookman Old Style" pitchFamily="18" charset="0"/>
              </a:rPr>
              <a:t>Week 1 Student Activity</a:t>
            </a:r>
          </a:p>
        </p:txBody>
      </p:sp>
      <p:sp>
        <p:nvSpPr>
          <p:cNvPr id="17411" name="Content Placeholder 2"/>
          <p:cNvSpPr>
            <a:spLocks noGrp="1"/>
          </p:cNvSpPr>
          <p:nvPr>
            <p:ph idx="1"/>
          </p:nvPr>
        </p:nvSpPr>
        <p:spPr>
          <a:xfrm>
            <a:off x="457200" y="1371600"/>
            <a:ext cx="8229600" cy="4983163"/>
          </a:xfrm>
        </p:spPr>
        <p:txBody>
          <a:bodyPr>
            <a:normAutofit fontScale="92500" lnSpcReduction="20000"/>
          </a:bodyPr>
          <a:lstStyle/>
          <a:p>
            <a:r>
              <a:rPr lang="en-GB" dirty="0">
                <a:latin typeface="Bookman Old Style" pitchFamily="18" charset="0"/>
              </a:rPr>
              <a:t>This course is going to introduce you to ancient divination, magic and cosmology. Of course you are not expected to know all about these topics before taking this module.</a:t>
            </a:r>
          </a:p>
          <a:p>
            <a:r>
              <a:rPr lang="en-GB" dirty="0">
                <a:latin typeface="Bookman Old Style" pitchFamily="18" charset="0"/>
              </a:rPr>
              <a:t> But as an exercise before the module begins, think about your conception of divination right now. (You don’t need to Google it – this is an exercise in your impressions.) How would you define it? Do you think it is real? Do you think it still exists? Have you ever practised divination? </a:t>
            </a:r>
          </a:p>
        </p:txBody>
      </p:sp>
      <p:sp>
        <p:nvSpPr>
          <p:cNvPr id="17412" name="Slide Number Placeholder 3"/>
          <p:cNvSpPr>
            <a:spLocks noGrp="1"/>
          </p:cNvSpPr>
          <p:nvPr>
            <p:ph type="sldNum" sz="quarter" idx="12"/>
          </p:nvPr>
        </p:nvSpPr>
        <p:spPr bwMode="auto">
          <a:noFill/>
          <a:ln>
            <a:miter lim="800000"/>
            <a:headEnd/>
            <a:tailEnd/>
          </a:ln>
        </p:spPr>
        <p:txBody>
          <a:bodyPr/>
          <a:lstStyle/>
          <a:p>
            <a:fld id="{4975C7F7-2347-469C-A50D-F3E79CEB761A}" type="slidenum">
              <a:rPr lang="en-GB" altLang="en-US" smtClean="0"/>
              <a:pPr/>
              <a:t>16</a:t>
            </a:fld>
            <a:endParaRPr lang="en-GB" altLang="en-US"/>
          </a:p>
        </p:txBody>
      </p:sp>
    </p:spTree>
  </p:cSld>
  <p:clrMapOvr>
    <a:masterClrMapping/>
  </p:clrMapOv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normAutofit fontScale="90000"/>
          </a:bodyPr>
          <a:lstStyle/>
          <a:p>
            <a:r>
              <a:rPr lang="en-GB" dirty="0"/>
              <a:t/>
            </a:r>
            <a:br>
              <a:rPr lang="en-GB" dirty="0"/>
            </a:br>
            <a:r>
              <a:rPr lang="en-GB" dirty="0"/>
              <a:t/>
            </a:r>
            <a:br>
              <a:rPr lang="en-GB" dirty="0"/>
            </a:br>
            <a:r>
              <a:rPr lang="en-GB" dirty="0">
                <a:latin typeface="Bookman Old Style" pitchFamily="18" charset="0"/>
              </a:rPr>
              <a:t>Task for Seminar 2 (Tuesday 14 Feb 2023): </a:t>
            </a:r>
            <a:r>
              <a:rPr lang="en-GB" i="1" dirty="0">
                <a:latin typeface="Bookman Old Style" pitchFamily="18" charset="0"/>
              </a:rPr>
              <a:t>Divination, Magic and Religion in Antiquity</a:t>
            </a:r>
            <a:r>
              <a:rPr lang="en-GB" b="1" dirty="0"/>
              <a:t/>
            </a:r>
            <a:br>
              <a:rPr lang="en-GB" b="1" dirty="0"/>
            </a:br>
            <a:endParaRPr lang="en-GB" dirty="0"/>
          </a:p>
        </p:txBody>
      </p:sp>
      <p:sp>
        <p:nvSpPr>
          <p:cNvPr id="18435" name="Content Placeholder 2"/>
          <p:cNvSpPr>
            <a:spLocks noGrp="1"/>
          </p:cNvSpPr>
          <p:nvPr>
            <p:ph idx="1"/>
          </p:nvPr>
        </p:nvSpPr>
        <p:spPr>
          <a:xfrm>
            <a:off x="457200" y="2286000"/>
            <a:ext cx="8382000" cy="4267200"/>
          </a:xfrm>
        </p:spPr>
        <p:txBody>
          <a:bodyPr>
            <a:normAutofit fontScale="77500" lnSpcReduction="20000"/>
          </a:bodyPr>
          <a:lstStyle/>
          <a:p>
            <a:pPr algn="ctr">
              <a:buNone/>
            </a:pPr>
            <a:r>
              <a:rPr lang="en-US" sz="2800" b="1" dirty="0">
                <a:latin typeface="Georgia" pitchFamily="18" charset="0"/>
              </a:rPr>
              <a:t>Magical and Religious Rites: What is magical and what is religious?</a:t>
            </a:r>
            <a:endParaRPr lang="en-US" sz="2800" dirty="0">
              <a:latin typeface="Georgia" pitchFamily="18" charset="0"/>
            </a:endParaRPr>
          </a:p>
          <a:p>
            <a:pPr>
              <a:buNone/>
            </a:pPr>
            <a:r>
              <a:rPr lang="en-US" sz="2800" dirty="0"/>
              <a:t>	</a:t>
            </a:r>
            <a:r>
              <a:rPr lang="en-US" sz="2800" dirty="0">
                <a:latin typeface="Georgia" pitchFamily="18" charset="0"/>
              </a:rPr>
              <a:t>Compare and contrast the Christian rite of communion, with a spell in the Greek Magical Papyri. The spell we are asking you to compare with Christian communion is from PGM XIII, lines 760-1050. Why and how is the god being invoked? Within the spell you will find different sections, which give instructions for invoking the god, the reasons for the invocation, the methods of invocation and the physical instructions for performing the spell. You may consider all of these in your analysis and comparison with Christian communion. </a:t>
            </a:r>
          </a:p>
          <a:p>
            <a:pPr>
              <a:buNone/>
            </a:pPr>
            <a:r>
              <a:rPr lang="en-US" sz="2800" dirty="0">
                <a:latin typeface="Georgia" pitchFamily="18" charset="0"/>
              </a:rPr>
              <a:t>Questions to consider: why has one procedure been classified as religious, and the other magical? What parameters make them magical or religious? Do you agree with these classifications? Why or why not?</a:t>
            </a:r>
          </a:p>
          <a:p>
            <a:pPr>
              <a:buFont typeface="Arial" charset="0"/>
              <a:buNone/>
            </a:pPr>
            <a:endParaRPr lang="en-US" dirty="0"/>
          </a:p>
        </p:txBody>
      </p:sp>
      <p:sp>
        <p:nvSpPr>
          <p:cNvPr id="18436" name="Slide Number Placeholder 3"/>
          <p:cNvSpPr>
            <a:spLocks noGrp="1"/>
          </p:cNvSpPr>
          <p:nvPr>
            <p:ph type="sldNum" sz="quarter" idx="12"/>
          </p:nvPr>
        </p:nvSpPr>
        <p:spPr bwMode="auto">
          <a:noFill/>
          <a:ln>
            <a:miter lim="800000"/>
            <a:headEnd/>
            <a:tailEnd/>
          </a:ln>
        </p:spPr>
        <p:txBody>
          <a:bodyPr/>
          <a:lstStyle/>
          <a:p>
            <a:fld id="{ADC166CD-4712-4C59-BC80-CB4B6E421CAA}" type="slidenum">
              <a:rPr lang="en-GB" altLang="en-US" smtClean="0"/>
              <a:pPr/>
              <a:t>17</a:t>
            </a:fld>
            <a:endParaRPr lang="en-GB" altLang="en-US"/>
          </a:p>
        </p:txBody>
      </p:sp>
    </p:spTree>
  </p:cSld>
  <p:clrMapOvr>
    <a:masterClrMapping/>
  </p:clrMapOv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4"/>
          <p:cNvSpPr>
            <a:spLocks noGrp="1"/>
          </p:cNvSpPr>
          <p:nvPr>
            <p:ph type="title"/>
          </p:nvPr>
        </p:nvSpPr>
        <p:spPr>
          <a:xfrm>
            <a:off x="0" y="381000"/>
            <a:ext cx="9144000" cy="1143000"/>
          </a:xfrm>
        </p:spPr>
        <p:txBody>
          <a:bodyPr>
            <a:noAutofit/>
          </a:bodyPr>
          <a:lstStyle/>
          <a:p>
            <a:r>
              <a:rPr lang="en-GB" altLang="en-US" sz="3600" dirty="0">
                <a:latin typeface="Bookman Old Style" pitchFamily="18" charset="0"/>
              </a:rPr>
              <a:t>Ancient Mediterranean Religions: Egypt, the Near East, Greece and Rome</a:t>
            </a:r>
          </a:p>
        </p:txBody>
      </p:sp>
      <p:sp>
        <p:nvSpPr>
          <p:cNvPr id="19459" name="Content Placeholder 5"/>
          <p:cNvSpPr>
            <a:spLocks noGrp="1"/>
          </p:cNvSpPr>
          <p:nvPr>
            <p:ph idx="1"/>
          </p:nvPr>
        </p:nvSpPr>
        <p:spPr>
          <a:xfrm>
            <a:off x="457200" y="1828800"/>
            <a:ext cx="8229600" cy="4876800"/>
          </a:xfrm>
        </p:spPr>
        <p:txBody>
          <a:bodyPr>
            <a:normAutofit fontScale="92500" lnSpcReduction="10000"/>
          </a:bodyPr>
          <a:lstStyle/>
          <a:p>
            <a:r>
              <a:rPr lang="en-GB" altLang="en-US" sz="2800" dirty="0">
                <a:latin typeface="Bookman Old Style" pitchFamily="18" charset="0"/>
              </a:rPr>
              <a:t>Polytheistic and pagan: involving worshipping and honouring many gods, goddesses and divine beings</a:t>
            </a:r>
          </a:p>
          <a:p>
            <a:r>
              <a:rPr lang="en-GB" altLang="en-US" sz="2800" dirty="0">
                <a:latin typeface="Bookman Old Style" pitchFamily="18" charset="0"/>
              </a:rPr>
              <a:t>Mythological</a:t>
            </a:r>
          </a:p>
          <a:p>
            <a:r>
              <a:rPr lang="en-GB" altLang="en-US" sz="2800" dirty="0">
                <a:latin typeface="Bookman Old Style" pitchFamily="18" charset="0"/>
              </a:rPr>
              <a:t>Mystery cults: optional.  Initiation.</a:t>
            </a:r>
          </a:p>
          <a:p>
            <a:r>
              <a:rPr lang="en-GB" altLang="en-US" sz="2800" dirty="0">
                <a:latin typeface="Bookman Old Style" pitchFamily="18" charset="0"/>
              </a:rPr>
              <a:t>‘Embedded’ within everyday life (no Greek word for ‘religion’; Roman </a:t>
            </a:r>
            <a:r>
              <a:rPr lang="en-GB" altLang="en-US" sz="2800" i="1" dirty="0" err="1">
                <a:latin typeface="Bookman Old Style" pitchFamily="18" charset="0"/>
              </a:rPr>
              <a:t>religio</a:t>
            </a:r>
            <a:r>
              <a:rPr lang="en-GB" altLang="en-US" sz="2800" dirty="0">
                <a:latin typeface="Bookman Old Style" pitchFamily="18" charset="0"/>
              </a:rPr>
              <a:t>)</a:t>
            </a:r>
          </a:p>
          <a:p>
            <a:r>
              <a:rPr lang="en-GB" altLang="en-US" sz="2800" dirty="0">
                <a:latin typeface="Bookman Old Style" pitchFamily="18" charset="0"/>
              </a:rPr>
              <a:t>No dogma or orthodoxy but systematic use of divination</a:t>
            </a:r>
          </a:p>
          <a:p>
            <a:r>
              <a:rPr lang="en-GB" altLang="en-US" sz="2800" dirty="0">
                <a:latin typeface="Bookman Old Style" pitchFamily="18" charset="0"/>
              </a:rPr>
              <a:t>Orthopraxy: Action rather than belief?  But shared worldview and sense of meaning and efficacy.</a:t>
            </a:r>
          </a:p>
          <a:p>
            <a:endParaRPr lang="en-GB" altLang="en-US" dirty="0"/>
          </a:p>
        </p:txBody>
      </p:sp>
      <p:sp>
        <p:nvSpPr>
          <p:cNvPr id="19460" name="Slide Number Placeholder 3"/>
          <p:cNvSpPr>
            <a:spLocks noGrp="1"/>
          </p:cNvSpPr>
          <p:nvPr>
            <p:ph type="sldNum" sz="quarter" idx="12"/>
          </p:nvPr>
        </p:nvSpPr>
        <p:spPr bwMode="auto">
          <a:noFill/>
          <a:ln>
            <a:miter lim="800000"/>
            <a:headEnd/>
            <a:tailEnd/>
          </a:ln>
        </p:spPr>
        <p:txBody>
          <a:bodyPr/>
          <a:lstStyle/>
          <a:p>
            <a:fld id="{9BF8C491-F8FA-4C44-AC75-09000776C22A}" type="slidenum">
              <a:rPr lang="en-GB" altLang="en-US" smtClean="0"/>
              <a:pPr/>
              <a:t>18</a:t>
            </a:fld>
            <a:endParaRPr lang="en-GB" altLang="en-US"/>
          </a:p>
        </p:txBody>
      </p:sp>
    </p:spTree>
  </p:cSld>
  <p:clrMapOvr>
    <a:masterClrMapping/>
  </p:clrMapOv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8"/>
          <p:cNvSpPr>
            <a:spLocks noGrp="1"/>
          </p:cNvSpPr>
          <p:nvPr>
            <p:ph type="title"/>
          </p:nvPr>
        </p:nvSpPr>
        <p:spPr>
          <a:xfrm>
            <a:off x="381000" y="0"/>
            <a:ext cx="8229600" cy="850900"/>
          </a:xfrm>
        </p:spPr>
        <p:txBody>
          <a:bodyPr>
            <a:normAutofit fontScale="90000"/>
          </a:bodyPr>
          <a:lstStyle/>
          <a:p>
            <a:r>
              <a:rPr lang="en-GB" sz="3600" dirty="0">
                <a:latin typeface="Bookman Old Style" pitchFamily="18" charset="0"/>
              </a:rPr>
              <a:t>Cicero’s </a:t>
            </a:r>
            <a:r>
              <a:rPr lang="en-GB" sz="3600" i="1" dirty="0">
                <a:latin typeface="Bookman Old Style" pitchFamily="18" charset="0"/>
              </a:rPr>
              <a:t>On Divination </a:t>
            </a:r>
            <a:r>
              <a:rPr lang="en-GB" sz="3600" dirty="0">
                <a:latin typeface="Bookman Old Style" pitchFamily="18" charset="0"/>
              </a:rPr>
              <a:t>(</a:t>
            </a:r>
            <a:r>
              <a:rPr lang="en-GB" sz="3600" i="1" dirty="0">
                <a:latin typeface="Bookman Old Style" pitchFamily="18" charset="0"/>
              </a:rPr>
              <a:t>De </a:t>
            </a:r>
            <a:r>
              <a:rPr lang="en-GB" sz="3600" i="1" dirty="0" err="1">
                <a:latin typeface="Bookman Old Style" pitchFamily="18" charset="0"/>
              </a:rPr>
              <a:t>divinatione</a:t>
            </a:r>
            <a:r>
              <a:rPr lang="en-GB" sz="3600" dirty="0">
                <a:latin typeface="Bookman Old Style" pitchFamily="18" charset="0"/>
              </a:rPr>
              <a:t>)</a:t>
            </a:r>
          </a:p>
        </p:txBody>
      </p:sp>
      <p:sp>
        <p:nvSpPr>
          <p:cNvPr id="20483" name="Content Placeholder 9"/>
          <p:cNvSpPr>
            <a:spLocks noGrp="1"/>
          </p:cNvSpPr>
          <p:nvPr>
            <p:ph idx="1"/>
          </p:nvPr>
        </p:nvSpPr>
        <p:spPr>
          <a:xfrm>
            <a:off x="457200" y="981074"/>
            <a:ext cx="8229600" cy="5648326"/>
          </a:xfrm>
        </p:spPr>
        <p:txBody>
          <a:bodyPr>
            <a:normAutofit fontScale="92500" lnSpcReduction="20000"/>
          </a:bodyPr>
          <a:lstStyle/>
          <a:p>
            <a:r>
              <a:rPr lang="en-GB" sz="3000" dirty="0">
                <a:latin typeface="Bookman Old Style" pitchFamily="18" charset="0"/>
              </a:rPr>
              <a:t>Text available Loeb Classical Library database at UWTSD</a:t>
            </a:r>
          </a:p>
          <a:p>
            <a:r>
              <a:rPr lang="en-GB" sz="3000" dirty="0">
                <a:latin typeface="Bookman Old Style" pitchFamily="18" charset="0"/>
              </a:rPr>
              <a:t>Bill Thayer has transcribed the English of the Loeb edition here:</a:t>
            </a:r>
            <a:endParaRPr lang="en-US" sz="3000" b="1" dirty="0">
              <a:latin typeface="Bookman Old Style" pitchFamily="18" charset="0"/>
            </a:endParaRPr>
          </a:p>
          <a:p>
            <a:r>
              <a:rPr lang="en-GB" sz="3000" u="sng" dirty="0">
                <a:latin typeface="Bookman Old Style" pitchFamily="18" charset="0"/>
                <a:hlinkClick r:id="rId2"/>
              </a:rPr>
              <a:t>http://penelope.uchicago.edu/Thayer/E/Roman/Texts/Cicero/de_Divinatione/home.html</a:t>
            </a:r>
            <a:endParaRPr lang="en-US" sz="3000" dirty="0">
              <a:latin typeface="Bookman Old Style" pitchFamily="18" charset="0"/>
            </a:endParaRPr>
          </a:p>
          <a:p>
            <a:pPr>
              <a:buNone/>
            </a:pPr>
            <a:endParaRPr lang="en-US" sz="3000" dirty="0">
              <a:latin typeface="Bookman Old Style" pitchFamily="18" charset="0"/>
            </a:endParaRPr>
          </a:p>
          <a:p>
            <a:r>
              <a:rPr lang="en-GB" sz="3000" dirty="0">
                <a:latin typeface="Bookman Old Style" pitchFamily="18" charset="0"/>
              </a:rPr>
              <a:t>The </a:t>
            </a:r>
            <a:r>
              <a:rPr lang="en-GB" sz="3000" dirty="0" err="1">
                <a:latin typeface="Bookman Old Style" pitchFamily="18" charset="0"/>
              </a:rPr>
              <a:t>Perseus</a:t>
            </a:r>
            <a:r>
              <a:rPr lang="en-GB" sz="3000" dirty="0">
                <a:latin typeface="Bookman Old Style" pitchFamily="18" charset="0"/>
              </a:rPr>
              <a:t> site at Tufts has the Falconer translation here:</a:t>
            </a:r>
            <a:endParaRPr lang="en-US" sz="3000" dirty="0">
              <a:latin typeface="Bookman Old Style" pitchFamily="18" charset="0"/>
            </a:endParaRPr>
          </a:p>
          <a:p>
            <a:r>
              <a:rPr lang="en-GB" sz="3000" u="sng" dirty="0">
                <a:latin typeface="Bookman Old Style" pitchFamily="18" charset="0"/>
                <a:hlinkClick r:id="rId3"/>
              </a:rPr>
              <a:t>http://www.perseus.tufts.edu/hopper/text?doc=Perseus%3Atext%3A2007.01.0043%3Abook%3D1%3Asection%3D1</a:t>
            </a:r>
            <a:r>
              <a:rPr lang="en-GB" sz="3000" dirty="0">
                <a:latin typeface="Bookman Old Style" pitchFamily="18" charset="0"/>
              </a:rPr>
              <a:t> This can be toggled to see the Latin original.</a:t>
            </a:r>
            <a:endParaRPr lang="en-US" sz="3000" dirty="0">
              <a:latin typeface="Bookman Old Style" pitchFamily="18" charset="0"/>
            </a:endParaRPr>
          </a:p>
          <a:p>
            <a:endParaRPr lang="en-GB" dirty="0"/>
          </a:p>
        </p:txBody>
      </p:sp>
      <p:sp>
        <p:nvSpPr>
          <p:cNvPr id="20484" name="Slide Number Placeholder 3"/>
          <p:cNvSpPr>
            <a:spLocks noGrp="1"/>
          </p:cNvSpPr>
          <p:nvPr>
            <p:ph type="sldNum" sz="quarter" idx="12"/>
          </p:nvPr>
        </p:nvSpPr>
        <p:spPr bwMode="auto">
          <a:noFill/>
          <a:ln>
            <a:miter lim="800000"/>
            <a:headEnd/>
            <a:tailEnd/>
          </a:ln>
        </p:spPr>
        <p:txBody>
          <a:bodyPr/>
          <a:lstStyle/>
          <a:p>
            <a:fld id="{B40FE70C-FE45-43F9-81E4-5B7D7782092F}" type="slidenum">
              <a:rPr lang="en-GB" altLang="en-US" smtClean="0"/>
              <a:pPr/>
              <a:t>19</a:t>
            </a:fld>
            <a:endParaRPr lang="en-GB" altLang="en-US"/>
          </a:p>
        </p:txBody>
      </p:sp>
    </p:spTree>
  </p:cSld>
  <p:clrMapOvr>
    <a:masterClrMapping/>
  </p:clrMapOvr>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8"/>
          <p:cNvSpPr>
            <a:spLocks noGrp="1"/>
          </p:cNvSpPr>
          <p:nvPr>
            <p:ph type="title"/>
          </p:nvPr>
        </p:nvSpPr>
        <p:spPr>
          <a:xfrm>
            <a:off x="381000" y="0"/>
            <a:ext cx="8534400" cy="850900"/>
          </a:xfrm>
        </p:spPr>
        <p:txBody>
          <a:bodyPr>
            <a:normAutofit/>
          </a:bodyPr>
          <a:lstStyle/>
          <a:p>
            <a:r>
              <a:rPr lang="en-GB" sz="3600" dirty="0">
                <a:latin typeface="Bookman Old Style" pitchFamily="18" charset="0"/>
              </a:rPr>
              <a:t>Cicero</a:t>
            </a:r>
          </a:p>
        </p:txBody>
      </p:sp>
      <p:sp>
        <p:nvSpPr>
          <p:cNvPr id="20483" name="Content Placeholder 9"/>
          <p:cNvSpPr>
            <a:spLocks noGrp="1"/>
          </p:cNvSpPr>
          <p:nvPr>
            <p:ph idx="1"/>
          </p:nvPr>
        </p:nvSpPr>
        <p:spPr>
          <a:xfrm>
            <a:off x="457200" y="981074"/>
            <a:ext cx="8229600" cy="5648326"/>
          </a:xfrm>
        </p:spPr>
        <p:txBody>
          <a:bodyPr>
            <a:normAutofit fontScale="70000" lnSpcReduction="20000"/>
          </a:bodyPr>
          <a:lstStyle/>
          <a:p>
            <a:r>
              <a:rPr lang="en-GB" dirty="0">
                <a:latin typeface="Bookman Old Style" pitchFamily="18" charset="0"/>
              </a:rPr>
              <a:t>Marcus </a:t>
            </a:r>
            <a:r>
              <a:rPr lang="en-GB" dirty="0" err="1">
                <a:latin typeface="Bookman Old Style" pitchFamily="18" charset="0"/>
              </a:rPr>
              <a:t>Tullius</a:t>
            </a:r>
            <a:r>
              <a:rPr lang="en-GB" dirty="0">
                <a:latin typeface="Bookman Old Style" pitchFamily="18" charset="0"/>
              </a:rPr>
              <a:t> Cicero: orator, philosopher, politician and augur at the end of the Roman Republic.</a:t>
            </a:r>
          </a:p>
          <a:p>
            <a:r>
              <a:rPr lang="en-GB" dirty="0">
                <a:latin typeface="Bookman Old Style" pitchFamily="18" charset="0"/>
              </a:rPr>
              <a:t>Born 3 January 106 BCE, probably at </a:t>
            </a:r>
            <a:r>
              <a:rPr lang="en-GB" dirty="0" err="1">
                <a:latin typeface="Bookman Old Style" pitchFamily="18" charset="0"/>
              </a:rPr>
              <a:t>Arpinum</a:t>
            </a:r>
            <a:r>
              <a:rPr lang="en-GB" dirty="0">
                <a:latin typeface="Bookman Old Style" pitchFamily="18" charset="0"/>
              </a:rPr>
              <a:t>, Latium (now </a:t>
            </a:r>
            <a:r>
              <a:rPr lang="en-GB" dirty="0" err="1">
                <a:latin typeface="Bookman Old Style" pitchFamily="18" charset="0"/>
              </a:rPr>
              <a:t>Arpino</a:t>
            </a:r>
            <a:r>
              <a:rPr lang="en-GB" dirty="0">
                <a:latin typeface="Bookman Old Style" pitchFamily="18" charset="0"/>
              </a:rPr>
              <a:t>, Italy); murdered 7 December 43 BCE at </a:t>
            </a:r>
            <a:r>
              <a:rPr lang="en-GB" dirty="0" err="1">
                <a:latin typeface="Bookman Old Style" pitchFamily="18" charset="0"/>
              </a:rPr>
              <a:t>Formio</a:t>
            </a:r>
            <a:endParaRPr lang="en-GB" dirty="0">
              <a:latin typeface="Bookman Old Style" pitchFamily="18" charset="0"/>
            </a:endParaRPr>
          </a:p>
          <a:p>
            <a:r>
              <a:rPr lang="en-GB" dirty="0">
                <a:latin typeface="Bookman Old Style" pitchFamily="18" charset="0"/>
              </a:rPr>
              <a:t>Consulted the oracle at Delphi: </a:t>
            </a:r>
          </a:p>
          <a:p>
            <a:pPr>
              <a:buNone/>
            </a:pPr>
            <a:r>
              <a:rPr lang="en-US" dirty="0">
                <a:latin typeface="Bookman Old Style" pitchFamily="18" charset="0"/>
              </a:rPr>
              <a:t>‘...when he asked the god at Delphi how he might become most renowned, the </a:t>
            </a:r>
            <a:r>
              <a:rPr lang="en-US" dirty="0" err="1">
                <a:latin typeface="Bookman Old Style" pitchFamily="18" charset="0"/>
              </a:rPr>
              <a:t>Pythia</a:t>
            </a:r>
            <a:r>
              <a:rPr lang="en-US" dirty="0">
                <a:latin typeface="Bookman Old Style" pitchFamily="18" charset="0"/>
              </a:rPr>
              <a:t> enjoined him to make his own nature, and not the opinion of the masses, the guide of his life.’ (my trans. based on Perrin)</a:t>
            </a:r>
          </a:p>
          <a:p>
            <a:r>
              <a:rPr lang="en-US" dirty="0">
                <a:latin typeface="Bookman Old Style" pitchFamily="18" charset="0"/>
              </a:rPr>
              <a:t>Became a lawyer, and orator and a politician; also appointed to the college of augurs in Rome</a:t>
            </a:r>
          </a:p>
          <a:p>
            <a:r>
              <a:rPr lang="en-US" dirty="0">
                <a:latin typeface="Bookman Old Style" pitchFamily="18" charset="0"/>
              </a:rPr>
              <a:t>Wrote prolifically, including books of his orations, philosophical treatises and letters</a:t>
            </a:r>
          </a:p>
          <a:p>
            <a:pPr>
              <a:buNone/>
            </a:pPr>
            <a:endParaRPr lang="en-GB" dirty="0">
              <a:latin typeface="Bookman Old Style" pitchFamily="18" charset="0"/>
            </a:endParaRPr>
          </a:p>
          <a:p>
            <a:r>
              <a:rPr lang="en-GB" i="1" dirty="0">
                <a:latin typeface="Bookman Old Style" pitchFamily="18" charset="0"/>
              </a:rPr>
              <a:t>On Divination</a:t>
            </a:r>
            <a:r>
              <a:rPr lang="en-GB" dirty="0">
                <a:latin typeface="Bookman Old Style" pitchFamily="18" charset="0"/>
              </a:rPr>
              <a:t>: written in Latin around 45 BCE to supplement his work </a:t>
            </a:r>
            <a:r>
              <a:rPr lang="en-GB" i="1" dirty="0">
                <a:latin typeface="Bookman Old Style" pitchFamily="18" charset="0"/>
              </a:rPr>
              <a:t>On the Nature of the Gods </a:t>
            </a:r>
            <a:r>
              <a:rPr lang="en-GB" dirty="0">
                <a:latin typeface="Bookman Old Style" pitchFamily="18" charset="0"/>
              </a:rPr>
              <a:t>(</a:t>
            </a:r>
            <a:r>
              <a:rPr lang="en-GB" i="1" dirty="0">
                <a:latin typeface="Bookman Old Style" pitchFamily="18" charset="0"/>
              </a:rPr>
              <a:t>De </a:t>
            </a:r>
            <a:r>
              <a:rPr lang="en-GB" i="1" dirty="0" err="1">
                <a:latin typeface="Bookman Old Style" pitchFamily="18" charset="0"/>
              </a:rPr>
              <a:t>Natura</a:t>
            </a:r>
            <a:r>
              <a:rPr lang="en-GB" i="1" dirty="0">
                <a:latin typeface="Bookman Old Style" pitchFamily="18" charset="0"/>
              </a:rPr>
              <a:t> </a:t>
            </a:r>
            <a:r>
              <a:rPr lang="en-GB" i="1" dirty="0" err="1">
                <a:latin typeface="Bookman Old Style" pitchFamily="18" charset="0"/>
              </a:rPr>
              <a:t>Deorum</a:t>
            </a:r>
            <a:r>
              <a:rPr lang="en-GB" dirty="0">
                <a:latin typeface="Bookman Old Style" pitchFamily="18" charset="0"/>
              </a:rPr>
              <a:t>)</a:t>
            </a:r>
          </a:p>
          <a:p>
            <a:endParaRPr lang="en-GB" dirty="0"/>
          </a:p>
        </p:txBody>
      </p:sp>
      <p:sp>
        <p:nvSpPr>
          <p:cNvPr id="20484" name="Slide Number Placeholder 3"/>
          <p:cNvSpPr>
            <a:spLocks noGrp="1"/>
          </p:cNvSpPr>
          <p:nvPr>
            <p:ph type="sldNum" sz="quarter" idx="12"/>
          </p:nvPr>
        </p:nvSpPr>
        <p:spPr bwMode="auto">
          <a:noFill/>
          <a:ln>
            <a:miter lim="800000"/>
            <a:headEnd/>
            <a:tailEnd/>
          </a:ln>
        </p:spPr>
        <p:txBody>
          <a:bodyPr/>
          <a:lstStyle/>
          <a:p>
            <a:fld id="{B40FE70C-FE45-43F9-81E4-5B7D7782092F}" type="slidenum">
              <a:rPr lang="en-GB" altLang="en-US" smtClean="0"/>
              <a:pPr/>
              <a:t>20</a:t>
            </a:fld>
            <a:endParaRPr lang="en-GB" altLang="en-US"/>
          </a:p>
        </p:txBody>
      </p:sp>
    </p:spTree>
  </p:cSld>
  <p:clrMapOvr>
    <a:masterClrMapping/>
  </p:clrMapOvr>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8"/>
          <p:cNvSpPr>
            <a:spLocks noGrp="1"/>
          </p:cNvSpPr>
          <p:nvPr>
            <p:ph type="title"/>
          </p:nvPr>
        </p:nvSpPr>
        <p:spPr>
          <a:xfrm>
            <a:off x="457200" y="274638"/>
            <a:ext cx="8229600" cy="850900"/>
          </a:xfrm>
        </p:spPr>
        <p:txBody>
          <a:bodyPr>
            <a:normAutofit fontScale="90000"/>
          </a:bodyPr>
          <a:lstStyle/>
          <a:p>
            <a:r>
              <a:rPr lang="en-GB" sz="3600" dirty="0">
                <a:latin typeface="Bookman Old Style" pitchFamily="18" charset="0"/>
              </a:rPr>
              <a:t>Cicero’s </a:t>
            </a:r>
            <a:r>
              <a:rPr lang="en-GB" sz="3600" i="1" dirty="0">
                <a:latin typeface="Bookman Old Style" pitchFamily="18" charset="0"/>
              </a:rPr>
              <a:t>On Divination </a:t>
            </a:r>
            <a:r>
              <a:rPr lang="en-GB" sz="3600" dirty="0">
                <a:latin typeface="Bookman Old Style" pitchFamily="18" charset="0"/>
              </a:rPr>
              <a:t>(</a:t>
            </a:r>
            <a:r>
              <a:rPr lang="en-GB" sz="3600" i="1" dirty="0">
                <a:latin typeface="Bookman Old Style" pitchFamily="18" charset="0"/>
              </a:rPr>
              <a:t>De </a:t>
            </a:r>
            <a:r>
              <a:rPr lang="en-GB" sz="3600" i="1" dirty="0" err="1">
                <a:latin typeface="Bookman Old Style" pitchFamily="18" charset="0"/>
              </a:rPr>
              <a:t>divinatione</a:t>
            </a:r>
            <a:r>
              <a:rPr lang="en-GB" sz="3600" dirty="0">
                <a:latin typeface="Bookman Old Style" pitchFamily="18" charset="0"/>
              </a:rPr>
              <a:t>)</a:t>
            </a:r>
          </a:p>
        </p:txBody>
      </p:sp>
      <p:sp>
        <p:nvSpPr>
          <p:cNvPr id="20483" name="Content Placeholder 9"/>
          <p:cNvSpPr>
            <a:spLocks noGrp="1"/>
          </p:cNvSpPr>
          <p:nvPr>
            <p:ph idx="1"/>
          </p:nvPr>
        </p:nvSpPr>
        <p:spPr>
          <a:xfrm>
            <a:off x="457200" y="1219200"/>
            <a:ext cx="8229600" cy="5145088"/>
          </a:xfrm>
        </p:spPr>
        <p:txBody>
          <a:bodyPr>
            <a:normAutofit fontScale="92500" lnSpcReduction="20000"/>
          </a:bodyPr>
          <a:lstStyle/>
          <a:p>
            <a:pPr>
              <a:buNone/>
            </a:pPr>
            <a:r>
              <a:rPr lang="en-GB" sz="2800" i="1" dirty="0">
                <a:latin typeface="Bookman Old Style" pitchFamily="18" charset="0"/>
              </a:rPr>
              <a:t>On Divination</a:t>
            </a:r>
            <a:r>
              <a:rPr lang="en-GB" sz="2800" dirty="0">
                <a:latin typeface="Bookman Old Style" pitchFamily="18" charset="0"/>
              </a:rPr>
              <a:t>: written in Latin around 45 BC to supplement his work </a:t>
            </a:r>
            <a:r>
              <a:rPr lang="en-GB" sz="2800" i="1" dirty="0">
                <a:latin typeface="Bookman Old Style" pitchFamily="18" charset="0"/>
              </a:rPr>
              <a:t>On the Nature of the Gods </a:t>
            </a:r>
            <a:r>
              <a:rPr lang="en-GB" sz="2800" dirty="0">
                <a:latin typeface="Bookman Old Style" pitchFamily="18" charset="0"/>
              </a:rPr>
              <a:t>(</a:t>
            </a:r>
            <a:r>
              <a:rPr lang="en-GB" sz="2800" i="1" dirty="0">
                <a:latin typeface="Bookman Old Style" pitchFamily="18" charset="0"/>
              </a:rPr>
              <a:t>De </a:t>
            </a:r>
            <a:r>
              <a:rPr lang="en-GB" sz="2800" i="1" dirty="0" err="1">
                <a:latin typeface="Bookman Old Style" pitchFamily="18" charset="0"/>
              </a:rPr>
              <a:t>Natura</a:t>
            </a:r>
            <a:r>
              <a:rPr lang="en-GB" sz="2800" i="1" dirty="0">
                <a:latin typeface="Bookman Old Style" pitchFamily="18" charset="0"/>
              </a:rPr>
              <a:t> </a:t>
            </a:r>
            <a:r>
              <a:rPr lang="en-GB" sz="2800" i="1" dirty="0" err="1">
                <a:latin typeface="Bookman Old Style" pitchFamily="18" charset="0"/>
              </a:rPr>
              <a:t>Deorum</a:t>
            </a:r>
            <a:r>
              <a:rPr lang="en-GB" sz="2800" dirty="0">
                <a:latin typeface="Bookman Old Style" pitchFamily="18" charset="0"/>
              </a:rPr>
              <a:t>)</a:t>
            </a:r>
          </a:p>
          <a:p>
            <a:pPr>
              <a:buNone/>
            </a:pPr>
            <a:endParaRPr lang="en-GB" sz="2800" dirty="0">
              <a:latin typeface="Bookman Old Style" pitchFamily="18" charset="0"/>
            </a:endParaRPr>
          </a:p>
          <a:p>
            <a:r>
              <a:rPr lang="en-GB" sz="2800" dirty="0">
                <a:latin typeface="Bookman Old Style" pitchFamily="18" charset="0"/>
              </a:rPr>
              <a:t>Characters: Marcus Cicero and his brother Quintus Cicero</a:t>
            </a:r>
          </a:p>
          <a:p>
            <a:r>
              <a:rPr lang="en-GB" sz="2800" dirty="0">
                <a:latin typeface="Bookman Old Style" pitchFamily="18" charset="0"/>
              </a:rPr>
              <a:t>Purpose: Philosophical dialogue about divination</a:t>
            </a:r>
          </a:p>
          <a:p>
            <a:pPr lvl="1"/>
            <a:r>
              <a:rPr lang="en-GB" dirty="0">
                <a:latin typeface="Bookman Old Style" pitchFamily="18" charset="0"/>
              </a:rPr>
              <a:t>Book 1: Quintus argues for divination</a:t>
            </a:r>
          </a:p>
          <a:p>
            <a:pPr lvl="1"/>
            <a:r>
              <a:rPr lang="en-GB" dirty="0">
                <a:latin typeface="Bookman Old Style" pitchFamily="18" charset="0"/>
              </a:rPr>
              <a:t>Book 2: Marcus argues against divination</a:t>
            </a:r>
          </a:p>
          <a:p>
            <a:pPr lvl="1"/>
            <a:r>
              <a:rPr lang="en-GB" dirty="0">
                <a:latin typeface="Bookman Old Style" pitchFamily="18" charset="0"/>
              </a:rPr>
              <a:t>Why use the dialogue form and give </a:t>
            </a:r>
            <a:r>
              <a:rPr lang="en-GB" i="1" dirty="0">
                <a:latin typeface="Bookman Old Style" pitchFamily="18" charset="0"/>
              </a:rPr>
              <a:t>pro</a:t>
            </a:r>
            <a:r>
              <a:rPr lang="en-GB" dirty="0">
                <a:latin typeface="Bookman Old Style" pitchFamily="18" charset="0"/>
              </a:rPr>
              <a:t> and </a:t>
            </a:r>
            <a:r>
              <a:rPr lang="en-GB" i="1" dirty="0">
                <a:latin typeface="Bookman Old Style" pitchFamily="18" charset="0"/>
              </a:rPr>
              <a:t>contra</a:t>
            </a:r>
            <a:r>
              <a:rPr lang="en-GB" dirty="0">
                <a:latin typeface="Bookman Old Style" pitchFamily="18" charset="0"/>
              </a:rPr>
              <a:t> arguments?</a:t>
            </a:r>
          </a:p>
          <a:p>
            <a:pPr lvl="1"/>
            <a:r>
              <a:rPr lang="en-GB" dirty="0">
                <a:latin typeface="Bookman Old Style" pitchFamily="18" charset="0"/>
              </a:rPr>
              <a:t>The philosophical context</a:t>
            </a:r>
          </a:p>
        </p:txBody>
      </p:sp>
      <p:sp>
        <p:nvSpPr>
          <p:cNvPr id="20484" name="Slide Number Placeholder 3"/>
          <p:cNvSpPr>
            <a:spLocks noGrp="1"/>
          </p:cNvSpPr>
          <p:nvPr>
            <p:ph type="sldNum" sz="quarter" idx="12"/>
          </p:nvPr>
        </p:nvSpPr>
        <p:spPr bwMode="auto">
          <a:noFill/>
          <a:ln>
            <a:miter lim="800000"/>
            <a:headEnd/>
            <a:tailEnd/>
          </a:ln>
        </p:spPr>
        <p:txBody>
          <a:bodyPr/>
          <a:lstStyle/>
          <a:p>
            <a:fld id="{B40FE70C-FE45-43F9-81E4-5B7D7782092F}" type="slidenum">
              <a:rPr lang="en-GB" altLang="en-US" smtClean="0"/>
              <a:pPr/>
              <a:t>21</a:t>
            </a:fld>
            <a:endParaRPr lang="en-GB" altLang="en-US"/>
          </a:p>
        </p:txBody>
      </p:sp>
    </p:spTree>
  </p:cSld>
  <p:clrMapOvr>
    <a:masterClrMapping/>
  </p:clrMapOvr>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a:xfrm>
            <a:off x="228600" y="0"/>
            <a:ext cx="8915400" cy="1417638"/>
          </a:xfrm>
        </p:spPr>
        <p:txBody>
          <a:bodyPr>
            <a:noAutofit/>
          </a:bodyPr>
          <a:lstStyle/>
          <a:p>
            <a:r>
              <a:rPr lang="en-GB" altLang="en-US" sz="3600" dirty="0">
                <a:latin typeface="Bookman Old Style" pitchFamily="18" charset="0"/>
              </a:rPr>
              <a:t/>
            </a:r>
            <a:br>
              <a:rPr lang="en-GB" altLang="en-US" sz="3600" dirty="0">
                <a:latin typeface="Bookman Old Style" pitchFamily="18" charset="0"/>
              </a:rPr>
            </a:br>
            <a:r>
              <a:rPr lang="en-GB" altLang="en-US" sz="3600" i="1" dirty="0">
                <a:latin typeface="Bookman Old Style" pitchFamily="18" charset="0"/>
              </a:rPr>
              <a:t> Dialogue as a literary form</a:t>
            </a:r>
            <a:r>
              <a:rPr lang="en-GB" altLang="en-US" sz="3600" dirty="0">
                <a:latin typeface="Bookman Old Style" pitchFamily="18" charset="0"/>
              </a:rPr>
              <a:t/>
            </a:r>
            <a:br>
              <a:rPr lang="en-GB" altLang="en-US" sz="3600" dirty="0">
                <a:latin typeface="Bookman Old Style" pitchFamily="18" charset="0"/>
              </a:rPr>
            </a:br>
            <a:endParaRPr lang="en-US" altLang="en-US" sz="3600" dirty="0">
              <a:latin typeface="Bookman Old Style" pitchFamily="18" charset="0"/>
            </a:endParaRPr>
          </a:p>
        </p:txBody>
      </p:sp>
      <p:sp>
        <p:nvSpPr>
          <p:cNvPr id="4" name="Content Placeholder 3"/>
          <p:cNvSpPr>
            <a:spLocks noGrp="1"/>
          </p:cNvSpPr>
          <p:nvPr>
            <p:ph idx="1"/>
          </p:nvPr>
        </p:nvSpPr>
        <p:spPr>
          <a:xfrm>
            <a:off x="457200" y="1219200"/>
            <a:ext cx="8382000" cy="5486400"/>
          </a:xfrm>
        </p:spPr>
        <p:txBody>
          <a:bodyPr>
            <a:normAutofit fontScale="85000" lnSpcReduction="20000"/>
          </a:bodyPr>
          <a:lstStyle/>
          <a:p>
            <a:pPr marL="274320" indent="-274320">
              <a:defRPr/>
            </a:pPr>
            <a:r>
              <a:rPr lang="en-GB" sz="2800" dirty="0">
                <a:latin typeface="Bookman Old Style" pitchFamily="18" charset="0"/>
              </a:rPr>
              <a:t>Came into being with Plato (‘Socratic Dialogue’)</a:t>
            </a:r>
          </a:p>
          <a:p>
            <a:pPr marL="274320" indent="-274320">
              <a:defRPr/>
            </a:pPr>
            <a:r>
              <a:rPr lang="en-GB" sz="2800" dirty="0">
                <a:latin typeface="Bookman Old Style" pitchFamily="18" charset="0"/>
              </a:rPr>
              <a:t>Also used by Xenophon, Aristotle, Plutarch, Porphyry and </a:t>
            </a:r>
            <a:r>
              <a:rPr lang="en-GB" sz="2800" dirty="0" err="1">
                <a:latin typeface="Bookman Old Style" pitchFamily="18" charset="0"/>
              </a:rPr>
              <a:t>Iamblichus</a:t>
            </a:r>
            <a:endParaRPr lang="en-GB" sz="2800" dirty="0">
              <a:latin typeface="Bookman Old Style" pitchFamily="18" charset="0"/>
            </a:endParaRPr>
          </a:p>
          <a:p>
            <a:pPr marL="274320" indent="-274320">
              <a:defRPr/>
            </a:pPr>
            <a:r>
              <a:rPr lang="en-GB" sz="2800" dirty="0">
                <a:latin typeface="Bookman Old Style" pitchFamily="18" charset="0"/>
              </a:rPr>
              <a:t>Effective as a teaching strategy</a:t>
            </a:r>
          </a:p>
          <a:p>
            <a:pPr marL="274320" indent="-274320">
              <a:defRPr/>
            </a:pPr>
            <a:r>
              <a:rPr lang="en-GB" sz="2800" dirty="0">
                <a:latin typeface="Bookman Old Style" pitchFamily="18" charset="0"/>
              </a:rPr>
              <a:t>‘dramatize[s] inquiry’*</a:t>
            </a:r>
          </a:p>
          <a:p>
            <a:pPr marL="274320" indent="-274320">
              <a:defRPr/>
            </a:pPr>
            <a:r>
              <a:rPr lang="en-GB" sz="2800" dirty="0">
                <a:latin typeface="Bookman Old Style" pitchFamily="18" charset="0"/>
              </a:rPr>
              <a:t>Often uses the technique of questions and answers;  makes us pay attention to the relationship between questions and answers</a:t>
            </a:r>
          </a:p>
          <a:p>
            <a:pPr marL="274320" indent="-274320">
              <a:defRPr/>
            </a:pPr>
            <a:r>
              <a:rPr lang="en-GB" sz="2800" dirty="0">
                <a:latin typeface="Bookman Old Style" pitchFamily="18" charset="0"/>
              </a:rPr>
              <a:t>Excellent for exploring a topic in depth</a:t>
            </a:r>
          </a:p>
          <a:p>
            <a:pPr marL="274320" indent="-274320">
              <a:defRPr/>
            </a:pPr>
            <a:r>
              <a:rPr lang="en-GB" sz="2800" dirty="0">
                <a:latin typeface="Bookman Old Style" pitchFamily="18" charset="0"/>
              </a:rPr>
              <a:t>Forces consideration of more than one side of an argument</a:t>
            </a:r>
          </a:p>
          <a:p>
            <a:pPr marL="274320" indent="-274320">
              <a:defRPr/>
            </a:pPr>
            <a:r>
              <a:rPr lang="en-GB" sz="2800" dirty="0">
                <a:latin typeface="Bookman Old Style" pitchFamily="18" charset="0"/>
              </a:rPr>
              <a:t>Demands interpretation by the reader</a:t>
            </a:r>
          </a:p>
          <a:p>
            <a:pPr marL="274320" indent="-274320">
              <a:buNone/>
              <a:defRPr/>
            </a:pPr>
            <a:endParaRPr lang="en-GB" sz="2100" dirty="0">
              <a:latin typeface="Bookman Old Style" pitchFamily="18" charset="0"/>
            </a:endParaRPr>
          </a:p>
          <a:p>
            <a:pPr marL="274320" indent="-274320">
              <a:buNone/>
              <a:defRPr/>
            </a:pPr>
            <a:r>
              <a:rPr lang="en-GB" sz="2100" dirty="0">
                <a:latin typeface="Bookman Old Style" pitchFamily="18" charset="0"/>
              </a:rPr>
              <a:t>	*R. </a:t>
            </a:r>
            <a:r>
              <a:rPr lang="en-GB" sz="2100" dirty="0" err="1">
                <a:latin typeface="Bookman Old Style" pitchFamily="18" charset="0"/>
              </a:rPr>
              <a:t>Lamberton</a:t>
            </a:r>
            <a:r>
              <a:rPr lang="en-GB" sz="2100" dirty="0">
                <a:latin typeface="Bookman Old Style" pitchFamily="18" charset="0"/>
              </a:rPr>
              <a:t>, </a:t>
            </a:r>
            <a:r>
              <a:rPr lang="en-GB" sz="2100" i="1" dirty="0">
                <a:latin typeface="Bookman Old Style" pitchFamily="18" charset="0"/>
              </a:rPr>
              <a:t>Plutarch</a:t>
            </a:r>
            <a:r>
              <a:rPr lang="en-GB" sz="2100" dirty="0">
                <a:latin typeface="Bookman Old Style" pitchFamily="18" charset="0"/>
              </a:rPr>
              <a:t>, New Haven: Yale U. Press, 2001, p. 26</a:t>
            </a:r>
          </a:p>
          <a:p>
            <a:pPr marL="274320" indent="-274320">
              <a:buFont typeface="Arial" charset="0"/>
              <a:buChar char="•"/>
              <a:defRPr/>
            </a:pPr>
            <a:r>
              <a:rPr lang="en-US" sz="2400" u="sng" dirty="0">
                <a:latin typeface="Bookman Old Style" pitchFamily="18" charset="0"/>
                <a:hlinkClick r:id="rId2"/>
              </a:rPr>
              <a:t>http://greecepodcast.com/episode16.html</a:t>
            </a:r>
            <a:r>
              <a:rPr lang="en-US" sz="2400" dirty="0">
                <a:latin typeface="Bookman Old Style" pitchFamily="18" charset="0"/>
              </a:rPr>
              <a:t>  (MM McCabe podcast on Platonic dialogue</a:t>
            </a:r>
          </a:p>
        </p:txBody>
      </p:sp>
      <p:sp>
        <p:nvSpPr>
          <p:cNvPr id="28676" name="Slide Number Placeholder 4"/>
          <p:cNvSpPr>
            <a:spLocks noGrp="1"/>
          </p:cNvSpPr>
          <p:nvPr>
            <p:ph type="sldNum" sz="quarter" idx="12"/>
          </p:nvPr>
        </p:nvSpPr>
        <p:spPr bwMode="auto">
          <a:noFill/>
          <a:ln>
            <a:miter lim="800000"/>
            <a:headEnd/>
            <a:tailEnd/>
          </a:ln>
        </p:spPr>
        <p:txBody>
          <a:bodyPr/>
          <a:lstStyle/>
          <a:p>
            <a:fld id="{A776ED67-656C-497F-86B9-32B6DA887D22}" type="slidenum">
              <a:rPr lang="en-GB" altLang="en-US" smtClean="0"/>
              <a:pPr/>
              <a:t>22</a:t>
            </a:fld>
            <a:endParaRPr lang="en-GB" altLang="en-US"/>
          </a:p>
        </p:txBody>
      </p:sp>
    </p:spTree>
  </p:cSld>
  <p:clrMapOvr>
    <a:masterClrMapping/>
  </p:clrMapOvr>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4313" y="533400"/>
            <a:ext cx="8929687" cy="511175"/>
          </a:xfrm>
        </p:spPr>
        <p:txBody>
          <a:bodyPr rtlCol="0">
            <a:noAutofit/>
          </a:bodyPr>
          <a:lstStyle/>
          <a:p>
            <a:pPr eaLnBrk="1" fontAlgn="auto" hangingPunct="1">
              <a:spcAft>
                <a:spcPts val="0"/>
              </a:spcAft>
              <a:defRPr/>
            </a:pPr>
            <a:r>
              <a:rPr lang="en-GB" sz="3600" dirty="0">
                <a:latin typeface="Bookman Old Style" pitchFamily="18" charset="0"/>
              </a:rPr>
              <a:t>Plutarch, </a:t>
            </a:r>
            <a:r>
              <a:rPr lang="en-GB" sz="3600" i="1" dirty="0">
                <a:latin typeface="Bookman Old Style" pitchFamily="18" charset="0"/>
              </a:rPr>
              <a:t>On the Obsolescence of Oracles </a:t>
            </a:r>
          </a:p>
        </p:txBody>
      </p:sp>
      <p:sp>
        <p:nvSpPr>
          <p:cNvPr id="21507" name="Content Placeholder 2"/>
          <p:cNvSpPr>
            <a:spLocks noGrp="1"/>
          </p:cNvSpPr>
          <p:nvPr>
            <p:ph idx="1"/>
          </p:nvPr>
        </p:nvSpPr>
        <p:spPr>
          <a:xfrm>
            <a:off x="457200" y="1428750"/>
            <a:ext cx="8229600" cy="5124450"/>
          </a:xfrm>
        </p:spPr>
        <p:txBody>
          <a:bodyPr>
            <a:normAutofit fontScale="70000" lnSpcReduction="20000"/>
          </a:bodyPr>
          <a:lstStyle/>
          <a:p>
            <a:pPr eaLnBrk="1" hangingPunct="1">
              <a:lnSpc>
                <a:spcPct val="120000"/>
              </a:lnSpc>
            </a:pPr>
            <a:r>
              <a:rPr lang="en-US" sz="3000" dirty="0">
                <a:latin typeface="Bookman Old Style" pitchFamily="18" charset="0"/>
              </a:rPr>
              <a:t>Plutarch, </a:t>
            </a:r>
            <a:r>
              <a:rPr lang="en-US" sz="3000" i="1" dirty="0">
                <a:latin typeface="Bookman Old Style" pitchFamily="18" charset="0"/>
              </a:rPr>
              <a:t>The Obsolescence of Oracles (De </a:t>
            </a:r>
            <a:r>
              <a:rPr lang="en-US" sz="3000" i="1" dirty="0" err="1">
                <a:latin typeface="Bookman Old Style" pitchFamily="18" charset="0"/>
              </a:rPr>
              <a:t>defectu</a:t>
            </a:r>
            <a:r>
              <a:rPr lang="en-US" sz="3000" i="1" dirty="0">
                <a:latin typeface="Bookman Old Style" pitchFamily="18" charset="0"/>
              </a:rPr>
              <a:t> </a:t>
            </a:r>
            <a:r>
              <a:rPr lang="en-US" sz="3000" i="1" dirty="0" err="1">
                <a:latin typeface="Bookman Old Style" pitchFamily="18" charset="0"/>
              </a:rPr>
              <a:t>oraculorum</a:t>
            </a:r>
            <a:r>
              <a:rPr lang="en-US" sz="3000" dirty="0">
                <a:latin typeface="Bookman Old Style" pitchFamily="18" charset="0"/>
              </a:rPr>
              <a:t>), Frank Cole Babbitt (trans.), Loeb Classical Library, </a:t>
            </a:r>
            <a:r>
              <a:rPr lang="en-US" sz="3000" dirty="0" err="1">
                <a:latin typeface="Bookman Old Style" pitchFamily="18" charset="0"/>
              </a:rPr>
              <a:t>Moralia</a:t>
            </a:r>
            <a:r>
              <a:rPr lang="en-US" sz="3000" dirty="0">
                <a:latin typeface="Bookman Old Style" pitchFamily="18" charset="0"/>
              </a:rPr>
              <a:t> vol. V, Cambridge, MA: Harvard University Press, 1936 (UWTSD database: Loeb Classical Library)</a:t>
            </a:r>
          </a:p>
          <a:p>
            <a:pPr eaLnBrk="1" hangingPunct="1">
              <a:lnSpc>
                <a:spcPct val="80000"/>
              </a:lnSpc>
              <a:buNone/>
            </a:pPr>
            <a:endParaRPr lang="en-US" sz="2800" dirty="0"/>
          </a:p>
          <a:p>
            <a:pPr eaLnBrk="1" hangingPunct="1">
              <a:lnSpc>
                <a:spcPct val="120000"/>
              </a:lnSpc>
            </a:pPr>
            <a:r>
              <a:rPr lang="en-GB" sz="3000" dirty="0">
                <a:latin typeface="Bookman Old Style" pitchFamily="18" charset="0"/>
              </a:rPr>
              <a:t>Also available here: </a:t>
            </a:r>
            <a:r>
              <a:rPr lang="en-GB" sz="3000" dirty="0">
                <a:latin typeface="Bookman Old Style" pitchFamily="18" charset="0"/>
                <a:hlinkClick r:id="rId3"/>
              </a:rPr>
              <a:t>http://penelope.uchicago.edu/Thayer/E/Roman/Texts/Plutarch/Moralia/De_defectu_oraculorum*.html</a:t>
            </a:r>
            <a:r>
              <a:rPr lang="en-GB" sz="3000" dirty="0">
                <a:latin typeface="Bookman Old Style" pitchFamily="18" charset="0"/>
              </a:rPr>
              <a:t>  </a:t>
            </a:r>
          </a:p>
          <a:p>
            <a:pPr eaLnBrk="1" hangingPunct="1">
              <a:lnSpc>
                <a:spcPct val="120000"/>
              </a:lnSpc>
            </a:pPr>
            <a:r>
              <a:rPr lang="en-GB" sz="3000" dirty="0">
                <a:latin typeface="Bookman Old Style" pitchFamily="18" charset="0"/>
              </a:rPr>
              <a:t>And here: </a:t>
            </a:r>
            <a:r>
              <a:rPr lang="en-GB" sz="3000" dirty="0">
                <a:latin typeface="Bookman Old Style" pitchFamily="18" charset="0"/>
                <a:hlinkClick r:id="rId4"/>
              </a:rPr>
              <a:t>http://www.perseus.tufts.edu/hopper/text?doc=Perseus%3Atext%3A2008.01.0251</a:t>
            </a:r>
            <a:r>
              <a:rPr lang="en-GB" sz="3000" dirty="0">
                <a:latin typeface="Bookman Old Style" pitchFamily="18" charset="0"/>
              </a:rPr>
              <a:t> </a:t>
            </a:r>
          </a:p>
          <a:p>
            <a:pPr eaLnBrk="1" hangingPunct="1">
              <a:lnSpc>
                <a:spcPct val="120000"/>
              </a:lnSpc>
              <a:buNone/>
            </a:pPr>
            <a:endParaRPr lang="en-GB" sz="1200" dirty="0">
              <a:latin typeface="Bookman Old Style" pitchFamily="18" charset="0"/>
            </a:endParaRPr>
          </a:p>
          <a:p>
            <a:pPr eaLnBrk="1" hangingPunct="1">
              <a:lnSpc>
                <a:spcPct val="80000"/>
              </a:lnSpc>
            </a:pPr>
            <a:r>
              <a:rPr lang="en-GB" sz="3000" dirty="0">
                <a:latin typeface="Bookman Old Style" pitchFamily="18" charset="0"/>
              </a:rPr>
              <a:t>It can also be borrowed from archive.org, here:</a:t>
            </a:r>
          </a:p>
          <a:p>
            <a:pPr eaLnBrk="1" hangingPunct="1">
              <a:lnSpc>
                <a:spcPct val="120000"/>
              </a:lnSpc>
              <a:buFont typeface="Arial" charset="0"/>
              <a:buNone/>
            </a:pPr>
            <a:r>
              <a:rPr lang="en-GB" sz="3000" dirty="0">
                <a:latin typeface="Bookman Old Style" pitchFamily="18" charset="0"/>
                <a:hlinkClick r:id="rId5"/>
              </a:rPr>
              <a:t>https://archive.org/details/plutarchsmoralia05plut</a:t>
            </a:r>
            <a:r>
              <a:rPr lang="en-GB" sz="3000" dirty="0">
                <a:latin typeface="Bookman Old Style" pitchFamily="18" charset="0"/>
              </a:rPr>
              <a:t> </a:t>
            </a:r>
          </a:p>
          <a:p>
            <a:pPr eaLnBrk="1" hangingPunct="1">
              <a:lnSpc>
                <a:spcPct val="80000"/>
              </a:lnSpc>
              <a:buFont typeface="Arial" charset="0"/>
              <a:buNone/>
            </a:pPr>
            <a:endParaRPr lang="en-GB" sz="2700" dirty="0"/>
          </a:p>
          <a:p>
            <a:pPr eaLnBrk="1" hangingPunct="1">
              <a:lnSpc>
                <a:spcPct val="80000"/>
              </a:lnSpc>
              <a:buFont typeface="Arial" charset="0"/>
              <a:buNone/>
            </a:pPr>
            <a:endParaRPr lang="en-GB" sz="2700" dirty="0"/>
          </a:p>
        </p:txBody>
      </p:sp>
      <p:sp>
        <p:nvSpPr>
          <p:cNvPr id="21508" name="Slide Number Placeholder 3"/>
          <p:cNvSpPr>
            <a:spLocks noGrp="1"/>
          </p:cNvSpPr>
          <p:nvPr>
            <p:ph type="sldNum" sz="quarter" idx="12"/>
          </p:nvPr>
        </p:nvSpPr>
        <p:spPr bwMode="auto">
          <a:noFill/>
          <a:ln>
            <a:miter lim="800000"/>
            <a:headEnd/>
            <a:tailEnd/>
          </a:ln>
        </p:spPr>
        <p:txBody>
          <a:bodyPr/>
          <a:lstStyle/>
          <a:p>
            <a:fld id="{A47C7B40-A4CC-4FF7-A4B5-9B737491BC3D}" type="slidenum">
              <a:rPr lang="en-GB" altLang="en-US" smtClean="0"/>
              <a:pPr/>
              <a:t>23</a:t>
            </a:fld>
            <a:endParaRPr lang="en-GB" altLang="en-US"/>
          </a:p>
        </p:txBody>
      </p:sp>
    </p:spTree>
  </p:cSld>
  <p:clrMapOvr>
    <a:masterClrMapping/>
  </p:clrMapOvr>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4313" y="228600"/>
            <a:ext cx="8929687" cy="511175"/>
          </a:xfrm>
        </p:spPr>
        <p:txBody>
          <a:bodyPr rtlCol="0">
            <a:noAutofit/>
          </a:bodyPr>
          <a:lstStyle/>
          <a:p>
            <a:pPr eaLnBrk="1" fontAlgn="auto" hangingPunct="1">
              <a:spcAft>
                <a:spcPts val="0"/>
              </a:spcAft>
              <a:defRPr/>
            </a:pPr>
            <a:r>
              <a:rPr lang="en-GB" sz="3600" dirty="0">
                <a:latin typeface="Bookman Old Style" pitchFamily="18" charset="0"/>
              </a:rPr>
              <a:t>Plutarch</a:t>
            </a:r>
            <a:endParaRPr lang="en-GB" sz="3600" i="1" dirty="0">
              <a:latin typeface="Bookman Old Style" pitchFamily="18" charset="0"/>
            </a:endParaRPr>
          </a:p>
        </p:txBody>
      </p:sp>
      <p:sp>
        <p:nvSpPr>
          <p:cNvPr id="21507" name="Content Placeholder 2"/>
          <p:cNvSpPr>
            <a:spLocks noGrp="1"/>
          </p:cNvSpPr>
          <p:nvPr>
            <p:ph idx="1"/>
          </p:nvPr>
        </p:nvSpPr>
        <p:spPr>
          <a:xfrm>
            <a:off x="457200" y="1066800"/>
            <a:ext cx="8382000" cy="5486400"/>
          </a:xfrm>
        </p:spPr>
        <p:txBody>
          <a:bodyPr>
            <a:normAutofit fontScale="92500" lnSpcReduction="10000"/>
          </a:bodyPr>
          <a:lstStyle/>
          <a:p>
            <a:pPr eaLnBrk="1" hangingPunct="1">
              <a:lnSpc>
                <a:spcPct val="110000"/>
              </a:lnSpc>
              <a:buNone/>
            </a:pPr>
            <a:r>
              <a:rPr lang="en-US" sz="2800" dirty="0">
                <a:latin typeface="Bookman Old Style" pitchFamily="18" charset="0"/>
              </a:rPr>
              <a:t>‘oracular Plutarch’ … ‘the grace and lyre of all philosophy…’  </a:t>
            </a:r>
          </a:p>
          <a:p>
            <a:pPr eaLnBrk="1" hangingPunct="1">
              <a:lnSpc>
                <a:spcPts val="2160"/>
              </a:lnSpc>
              <a:buNone/>
            </a:pPr>
            <a:r>
              <a:rPr lang="en-US" sz="3800" dirty="0">
                <a:latin typeface="Bookman Old Style" pitchFamily="18" charset="0"/>
              </a:rPr>
              <a:t>			</a:t>
            </a:r>
            <a:r>
              <a:rPr lang="en-US" sz="2400" dirty="0">
                <a:latin typeface="Bookman Old Style" pitchFamily="18" charset="0"/>
              </a:rPr>
              <a:t>- </a:t>
            </a:r>
            <a:r>
              <a:rPr lang="en-US" sz="2400" dirty="0" err="1">
                <a:latin typeface="Bookman Old Style" pitchFamily="18" charset="0"/>
              </a:rPr>
              <a:t>Eunapius</a:t>
            </a:r>
            <a:r>
              <a:rPr lang="en-US" sz="2400" dirty="0">
                <a:latin typeface="Bookman Old Style" pitchFamily="18" charset="0"/>
              </a:rPr>
              <a:t>, </a:t>
            </a:r>
            <a:r>
              <a:rPr lang="en-US" sz="2400" i="1" dirty="0">
                <a:latin typeface="Bookman Old Style" pitchFamily="18" charset="0"/>
              </a:rPr>
              <a:t>Lives of the Sophists</a:t>
            </a:r>
            <a:r>
              <a:rPr lang="en-US" sz="2400" dirty="0">
                <a:latin typeface="Bookman Old Style" pitchFamily="18" charset="0"/>
              </a:rPr>
              <a:t>, 454</a:t>
            </a:r>
          </a:p>
          <a:p>
            <a:pPr eaLnBrk="1" hangingPunct="1">
              <a:lnSpc>
                <a:spcPct val="120000"/>
              </a:lnSpc>
            </a:pPr>
            <a:r>
              <a:rPr lang="en-US" sz="2800" dirty="0">
                <a:latin typeface="Bookman Old Style" pitchFamily="18" charset="0"/>
              </a:rPr>
              <a:t>Born: ca. 45 CE in Chaeronea, Boeotia</a:t>
            </a:r>
          </a:p>
          <a:p>
            <a:pPr>
              <a:lnSpc>
                <a:spcPct val="120000"/>
              </a:lnSpc>
            </a:pPr>
            <a:r>
              <a:rPr lang="en-US" sz="2800" dirty="0">
                <a:latin typeface="Bookman Old Style" pitchFamily="18" charset="0"/>
              </a:rPr>
              <a:t>Died: ca. 120, in his 70s, early in the reign of Hadrian</a:t>
            </a:r>
            <a:r>
              <a:rPr lang="en-US" sz="2800" dirty="0"/>
              <a:t> </a:t>
            </a:r>
          </a:p>
          <a:p>
            <a:pPr>
              <a:lnSpc>
                <a:spcPct val="120000"/>
              </a:lnSpc>
            </a:pPr>
            <a:r>
              <a:rPr lang="en-US" sz="2800" dirty="0">
                <a:latin typeface="Bookman Old Style" pitchFamily="18" charset="0"/>
              </a:rPr>
              <a:t>Trained in rhetoric and philosophy</a:t>
            </a:r>
          </a:p>
          <a:p>
            <a:pPr>
              <a:lnSpc>
                <a:spcPct val="120000"/>
              </a:lnSpc>
            </a:pPr>
            <a:r>
              <a:rPr lang="en-US" sz="2800" dirty="0">
                <a:latin typeface="Bookman Old Style" pitchFamily="18" charset="0"/>
              </a:rPr>
              <a:t>Priest at Delphi for more than 30 years</a:t>
            </a:r>
          </a:p>
          <a:p>
            <a:pPr>
              <a:lnSpc>
                <a:spcPct val="120000"/>
              </a:lnSpc>
            </a:pPr>
            <a:r>
              <a:rPr lang="en-US" sz="2800" dirty="0">
                <a:latin typeface="Bookman Old Style" pitchFamily="18" charset="0"/>
              </a:rPr>
              <a:t>Wife and at least one son; brother </a:t>
            </a:r>
            <a:r>
              <a:rPr lang="en-US" sz="2800" dirty="0" err="1">
                <a:latin typeface="Bookman Old Style" pitchFamily="18" charset="0"/>
              </a:rPr>
              <a:t>Lamprias</a:t>
            </a:r>
            <a:endParaRPr lang="en-US" sz="2800" dirty="0">
              <a:latin typeface="Bookman Old Style" pitchFamily="18" charset="0"/>
            </a:endParaRPr>
          </a:p>
          <a:p>
            <a:pPr>
              <a:lnSpc>
                <a:spcPct val="120000"/>
              </a:lnSpc>
            </a:pPr>
            <a:r>
              <a:rPr lang="en-US" sz="2800" dirty="0">
                <a:latin typeface="Bookman Old Style" pitchFamily="18" charset="0"/>
              </a:rPr>
              <a:t>Works: histories, biographies, </a:t>
            </a:r>
            <a:r>
              <a:rPr lang="en-US" sz="2800" dirty="0" err="1">
                <a:latin typeface="Bookman Old Style" pitchFamily="18" charset="0"/>
              </a:rPr>
              <a:t>Moralia</a:t>
            </a:r>
            <a:r>
              <a:rPr lang="en-US" sz="2800" dirty="0">
                <a:latin typeface="Bookman Old Style" pitchFamily="18" charset="0"/>
              </a:rPr>
              <a:t> (‘ethical’ essays: a misnomer)</a:t>
            </a:r>
          </a:p>
          <a:p>
            <a:pPr>
              <a:lnSpc>
                <a:spcPct val="120000"/>
              </a:lnSpc>
            </a:pPr>
            <a:endParaRPr lang="en-US" sz="3800" dirty="0">
              <a:latin typeface="Bookman Old Style" pitchFamily="18" charset="0"/>
            </a:endParaRPr>
          </a:p>
          <a:p>
            <a:pPr>
              <a:lnSpc>
                <a:spcPct val="120000"/>
              </a:lnSpc>
            </a:pPr>
            <a:endParaRPr lang="en-US" sz="3800" dirty="0"/>
          </a:p>
          <a:p>
            <a:pPr>
              <a:lnSpc>
                <a:spcPct val="120000"/>
              </a:lnSpc>
            </a:pPr>
            <a:endParaRPr lang="en-US" sz="3800" dirty="0"/>
          </a:p>
          <a:p>
            <a:pPr>
              <a:lnSpc>
                <a:spcPct val="120000"/>
              </a:lnSpc>
              <a:buNone/>
            </a:pPr>
            <a:endParaRPr lang="en-US" sz="3000" dirty="0">
              <a:latin typeface="Bookman Old Style" pitchFamily="18" charset="0"/>
            </a:endParaRPr>
          </a:p>
          <a:p>
            <a:pPr eaLnBrk="1" hangingPunct="1">
              <a:lnSpc>
                <a:spcPct val="80000"/>
              </a:lnSpc>
              <a:buNone/>
            </a:pPr>
            <a:endParaRPr lang="en-US" sz="2800" dirty="0"/>
          </a:p>
          <a:p>
            <a:pPr eaLnBrk="1" hangingPunct="1">
              <a:lnSpc>
                <a:spcPct val="80000"/>
              </a:lnSpc>
              <a:buFont typeface="Arial" charset="0"/>
              <a:buNone/>
            </a:pPr>
            <a:endParaRPr lang="en-GB" sz="2700" dirty="0"/>
          </a:p>
          <a:p>
            <a:pPr eaLnBrk="1" hangingPunct="1">
              <a:lnSpc>
                <a:spcPct val="80000"/>
              </a:lnSpc>
              <a:buFont typeface="Arial" charset="0"/>
              <a:buNone/>
            </a:pPr>
            <a:endParaRPr lang="en-GB" sz="2700" dirty="0"/>
          </a:p>
        </p:txBody>
      </p:sp>
      <p:sp>
        <p:nvSpPr>
          <p:cNvPr id="21508" name="Slide Number Placeholder 3"/>
          <p:cNvSpPr>
            <a:spLocks noGrp="1"/>
          </p:cNvSpPr>
          <p:nvPr>
            <p:ph type="sldNum" sz="quarter" idx="12"/>
          </p:nvPr>
        </p:nvSpPr>
        <p:spPr bwMode="auto">
          <a:noFill/>
          <a:ln>
            <a:miter lim="800000"/>
            <a:headEnd/>
            <a:tailEnd/>
          </a:ln>
        </p:spPr>
        <p:txBody>
          <a:bodyPr/>
          <a:lstStyle/>
          <a:p>
            <a:fld id="{A47C7B40-A4CC-4FF7-A4B5-9B737491BC3D}" type="slidenum">
              <a:rPr lang="en-GB" altLang="en-US" smtClean="0"/>
              <a:pPr/>
              <a:t>24</a:t>
            </a:fld>
            <a:endParaRPr lang="en-GB" altLang="en-US"/>
          </a:p>
        </p:txBody>
      </p:sp>
    </p:spTree>
  </p:cSld>
  <p:clrMapOvr>
    <a:masterClrMapping/>
  </p:clrMapOvr>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4313" y="228600"/>
            <a:ext cx="8929687" cy="511175"/>
          </a:xfrm>
        </p:spPr>
        <p:txBody>
          <a:bodyPr rtlCol="0">
            <a:noAutofit/>
          </a:bodyPr>
          <a:lstStyle/>
          <a:p>
            <a:pPr>
              <a:defRPr/>
            </a:pPr>
            <a:r>
              <a:rPr lang="en-US" sz="3600" dirty="0">
                <a:latin typeface="Bookman Old Style" pitchFamily="18" charset="0"/>
              </a:rPr>
              <a:t>Plutarch and Divination</a:t>
            </a:r>
            <a:endParaRPr lang="en-GB" sz="3600" i="1" dirty="0">
              <a:latin typeface="Bookman Old Style" pitchFamily="18" charset="0"/>
            </a:endParaRPr>
          </a:p>
        </p:txBody>
      </p:sp>
      <p:sp>
        <p:nvSpPr>
          <p:cNvPr id="21507" name="Content Placeholder 2"/>
          <p:cNvSpPr>
            <a:spLocks noGrp="1"/>
          </p:cNvSpPr>
          <p:nvPr>
            <p:ph idx="1"/>
          </p:nvPr>
        </p:nvSpPr>
        <p:spPr>
          <a:xfrm>
            <a:off x="457200" y="1066800"/>
            <a:ext cx="8382000" cy="5486400"/>
          </a:xfrm>
        </p:spPr>
        <p:txBody>
          <a:bodyPr>
            <a:normAutofit/>
          </a:bodyPr>
          <a:lstStyle/>
          <a:p>
            <a:r>
              <a:rPr lang="en-US" sz="2800" dirty="0">
                <a:latin typeface="Bookman Old Style" pitchFamily="18" charset="0"/>
              </a:rPr>
              <a:t>The Delphic Dialogues: The E at Delphi; The Oracles at Delphi No Longer Given in Verse; On the </a:t>
            </a:r>
            <a:r>
              <a:rPr lang="en-US" sz="2800" dirty="0" err="1">
                <a:latin typeface="Bookman Old Style" pitchFamily="18" charset="0"/>
              </a:rPr>
              <a:t>Obolescence</a:t>
            </a:r>
            <a:r>
              <a:rPr lang="en-US" sz="2800" dirty="0">
                <a:latin typeface="Bookman Old Style" pitchFamily="18" charset="0"/>
              </a:rPr>
              <a:t> of Oracles</a:t>
            </a:r>
          </a:p>
          <a:p>
            <a:r>
              <a:rPr lang="en-US" sz="2800" i="1" dirty="0">
                <a:latin typeface="Bookman Old Style" pitchFamily="18" charset="0"/>
              </a:rPr>
              <a:t>De </a:t>
            </a:r>
            <a:r>
              <a:rPr lang="en-US" sz="2800" i="1" dirty="0" err="1">
                <a:latin typeface="Bookman Old Style" pitchFamily="18" charset="0"/>
              </a:rPr>
              <a:t>defectu</a:t>
            </a:r>
            <a:r>
              <a:rPr lang="en-US" sz="2800" i="1" dirty="0">
                <a:latin typeface="Bookman Old Style" pitchFamily="18" charset="0"/>
              </a:rPr>
              <a:t> </a:t>
            </a:r>
            <a:r>
              <a:rPr lang="en-US" sz="2800" i="1" dirty="0" err="1">
                <a:latin typeface="Bookman Old Style" pitchFamily="18" charset="0"/>
              </a:rPr>
              <a:t>oraculorum</a:t>
            </a:r>
            <a:endParaRPr lang="en-US" sz="2800" i="1" dirty="0">
              <a:latin typeface="Bookman Old Style" pitchFamily="18" charset="0"/>
            </a:endParaRPr>
          </a:p>
          <a:p>
            <a:pPr>
              <a:buNone/>
            </a:pPr>
            <a:r>
              <a:rPr lang="en-US" sz="2800" dirty="0">
                <a:latin typeface="Bookman Old Style" pitchFamily="18" charset="0"/>
              </a:rPr>
              <a:t>	- Characters: </a:t>
            </a:r>
            <a:r>
              <a:rPr lang="en-US" sz="2800" dirty="0" err="1">
                <a:latin typeface="Bookman Old Style" pitchFamily="18" charset="0"/>
              </a:rPr>
              <a:t>Lamprias</a:t>
            </a:r>
            <a:r>
              <a:rPr lang="en-US" sz="2800" dirty="0">
                <a:latin typeface="Bookman Old Style" pitchFamily="18" charset="0"/>
              </a:rPr>
              <a:t>, often thought to represent </a:t>
            </a:r>
            <a:r>
              <a:rPr lang="en-US" sz="2800" dirty="0" err="1">
                <a:latin typeface="Bookman Old Style" pitchFamily="18" charset="0"/>
              </a:rPr>
              <a:t>Plutarch’s</a:t>
            </a:r>
            <a:r>
              <a:rPr lang="en-US" sz="2800" dirty="0">
                <a:latin typeface="Bookman Old Style" pitchFamily="18" charset="0"/>
              </a:rPr>
              <a:t> views in this dialogue; </a:t>
            </a:r>
            <a:r>
              <a:rPr lang="en-US" sz="2800" dirty="0" err="1">
                <a:latin typeface="Bookman Old Style" pitchFamily="18" charset="0"/>
              </a:rPr>
              <a:t>Ammonius</a:t>
            </a:r>
            <a:r>
              <a:rPr lang="en-US" sz="2800" dirty="0">
                <a:latin typeface="Bookman Old Style" pitchFamily="18" charset="0"/>
              </a:rPr>
              <a:t>, a philosopher and </a:t>
            </a:r>
            <a:r>
              <a:rPr lang="en-US" sz="2800" dirty="0" err="1">
                <a:latin typeface="Bookman Old Style" pitchFamily="18" charset="0"/>
              </a:rPr>
              <a:t>Plutarch’s</a:t>
            </a:r>
            <a:r>
              <a:rPr lang="en-US" sz="2800" dirty="0">
                <a:latin typeface="Bookman Old Style" pitchFamily="18" charset="0"/>
              </a:rPr>
              <a:t> teacher; Demetrius, a grammarian; </a:t>
            </a:r>
            <a:r>
              <a:rPr lang="en-US" sz="2800" dirty="0" err="1">
                <a:latin typeface="Bookman Old Style" pitchFamily="18" charset="0"/>
              </a:rPr>
              <a:t>Cleombrotus</a:t>
            </a:r>
            <a:r>
              <a:rPr lang="en-US" sz="2800" dirty="0">
                <a:latin typeface="Bookman Old Style" pitchFamily="18" charset="0"/>
              </a:rPr>
              <a:t> of Sparta; Philip; </a:t>
            </a:r>
            <a:r>
              <a:rPr lang="en-US" sz="2800" dirty="0" err="1">
                <a:latin typeface="Bookman Old Style" pitchFamily="18" charset="0"/>
              </a:rPr>
              <a:t>Didymus</a:t>
            </a:r>
            <a:r>
              <a:rPr lang="en-US" sz="2800" dirty="0">
                <a:latin typeface="Bookman Old Style" pitchFamily="18" charset="0"/>
              </a:rPr>
              <a:t>, a Cynic; </a:t>
            </a:r>
            <a:r>
              <a:rPr lang="en-US" sz="2800" dirty="0" err="1">
                <a:latin typeface="Bookman Old Style" pitchFamily="18" charset="0"/>
              </a:rPr>
              <a:t>Heracleon</a:t>
            </a:r>
            <a:r>
              <a:rPr lang="en-US" sz="2800" dirty="0">
                <a:latin typeface="Bookman Old Style" pitchFamily="18" charset="0"/>
              </a:rPr>
              <a:t> </a:t>
            </a:r>
          </a:p>
          <a:p>
            <a:pPr>
              <a:buNone/>
            </a:pPr>
            <a:r>
              <a:rPr lang="en-US" sz="2800" dirty="0">
                <a:latin typeface="Bookman Old Style" pitchFamily="18" charset="0"/>
              </a:rPr>
              <a:t>	- Setting: Delphi </a:t>
            </a:r>
          </a:p>
          <a:p>
            <a:pPr>
              <a:lnSpc>
                <a:spcPct val="120000"/>
              </a:lnSpc>
            </a:pPr>
            <a:endParaRPr lang="en-US" sz="3800" dirty="0">
              <a:latin typeface="Bookman Old Style" pitchFamily="18" charset="0"/>
            </a:endParaRPr>
          </a:p>
          <a:p>
            <a:pPr>
              <a:lnSpc>
                <a:spcPct val="120000"/>
              </a:lnSpc>
            </a:pPr>
            <a:endParaRPr lang="en-US" sz="3800" dirty="0"/>
          </a:p>
          <a:p>
            <a:pPr>
              <a:lnSpc>
                <a:spcPct val="120000"/>
              </a:lnSpc>
            </a:pPr>
            <a:endParaRPr lang="en-US" sz="3800" dirty="0"/>
          </a:p>
          <a:p>
            <a:pPr>
              <a:lnSpc>
                <a:spcPct val="120000"/>
              </a:lnSpc>
              <a:buNone/>
            </a:pPr>
            <a:endParaRPr lang="en-US" sz="3000" dirty="0">
              <a:latin typeface="Bookman Old Style" pitchFamily="18" charset="0"/>
            </a:endParaRPr>
          </a:p>
          <a:p>
            <a:pPr eaLnBrk="1" hangingPunct="1">
              <a:lnSpc>
                <a:spcPct val="80000"/>
              </a:lnSpc>
              <a:buNone/>
            </a:pPr>
            <a:endParaRPr lang="en-US" sz="2800" dirty="0"/>
          </a:p>
          <a:p>
            <a:pPr eaLnBrk="1" hangingPunct="1">
              <a:lnSpc>
                <a:spcPct val="80000"/>
              </a:lnSpc>
              <a:buFont typeface="Arial" charset="0"/>
              <a:buNone/>
            </a:pPr>
            <a:endParaRPr lang="en-GB" sz="2700" dirty="0"/>
          </a:p>
          <a:p>
            <a:pPr eaLnBrk="1" hangingPunct="1">
              <a:lnSpc>
                <a:spcPct val="80000"/>
              </a:lnSpc>
              <a:buFont typeface="Arial" charset="0"/>
              <a:buNone/>
            </a:pPr>
            <a:endParaRPr lang="en-GB" sz="2700" dirty="0"/>
          </a:p>
        </p:txBody>
      </p:sp>
      <p:sp>
        <p:nvSpPr>
          <p:cNvPr id="21508" name="Slide Number Placeholder 3"/>
          <p:cNvSpPr>
            <a:spLocks noGrp="1"/>
          </p:cNvSpPr>
          <p:nvPr>
            <p:ph type="sldNum" sz="quarter" idx="12"/>
          </p:nvPr>
        </p:nvSpPr>
        <p:spPr bwMode="auto">
          <a:noFill/>
          <a:ln>
            <a:miter lim="800000"/>
            <a:headEnd/>
            <a:tailEnd/>
          </a:ln>
        </p:spPr>
        <p:txBody>
          <a:bodyPr/>
          <a:lstStyle/>
          <a:p>
            <a:fld id="{A47C7B40-A4CC-4FF7-A4B5-9B737491BC3D}" type="slidenum">
              <a:rPr lang="en-GB" altLang="en-US" smtClean="0"/>
              <a:pPr/>
              <a:t>25</a:t>
            </a:fld>
            <a:endParaRPr lang="en-GB" altLang="en-US"/>
          </a:p>
        </p:txBody>
      </p:sp>
    </p:spTree>
  </p:cSld>
  <p:clrMapOvr>
    <a:masterClrMapping/>
  </p:clrMapOvr>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4313" y="228600"/>
            <a:ext cx="8929687" cy="511175"/>
          </a:xfrm>
        </p:spPr>
        <p:txBody>
          <a:bodyPr rtlCol="0">
            <a:noAutofit/>
          </a:bodyPr>
          <a:lstStyle/>
          <a:p>
            <a:pPr>
              <a:defRPr/>
            </a:pPr>
            <a:r>
              <a:rPr lang="en-US" sz="3600" dirty="0">
                <a:latin typeface="Bookman Old Style" pitchFamily="18" charset="0"/>
              </a:rPr>
              <a:t>Plutarch and Divination</a:t>
            </a:r>
            <a:endParaRPr lang="en-GB" sz="3600" i="1" dirty="0">
              <a:latin typeface="Bookman Old Style" pitchFamily="18" charset="0"/>
            </a:endParaRPr>
          </a:p>
        </p:txBody>
      </p:sp>
      <p:sp>
        <p:nvSpPr>
          <p:cNvPr id="21507" name="Content Placeholder 2"/>
          <p:cNvSpPr>
            <a:spLocks noGrp="1"/>
          </p:cNvSpPr>
          <p:nvPr>
            <p:ph idx="1"/>
          </p:nvPr>
        </p:nvSpPr>
        <p:spPr>
          <a:xfrm>
            <a:off x="457200" y="1066800"/>
            <a:ext cx="8382000" cy="5486400"/>
          </a:xfrm>
        </p:spPr>
        <p:txBody>
          <a:bodyPr>
            <a:normAutofit lnSpcReduction="10000"/>
          </a:bodyPr>
          <a:lstStyle/>
          <a:p>
            <a:r>
              <a:rPr lang="en-US" sz="2800" dirty="0">
                <a:latin typeface="Bookman Old Style" pitchFamily="18" charset="0"/>
              </a:rPr>
              <a:t>Reason for the dialogue: the oracles are in crisis</a:t>
            </a:r>
          </a:p>
          <a:p>
            <a:r>
              <a:rPr lang="en-US" sz="2800" dirty="0">
                <a:latin typeface="Bookman Old Style" pitchFamily="18" charset="0"/>
              </a:rPr>
              <a:t>All participants except for </a:t>
            </a:r>
            <a:r>
              <a:rPr lang="en-US" sz="2800" dirty="0" err="1">
                <a:latin typeface="Bookman Old Style" pitchFamily="18" charset="0"/>
              </a:rPr>
              <a:t>Didymus</a:t>
            </a:r>
            <a:r>
              <a:rPr lang="en-US" sz="2800" dirty="0">
                <a:latin typeface="Bookman Old Style" pitchFamily="18" charset="0"/>
              </a:rPr>
              <a:t> are mystery initiates</a:t>
            </a:r>
          </a:p>
          <a:p>
            <a:r>
              <a:rPr lang="en-US" sz="2800" dirty="0">
                <a:latin typeface="Bookman Old Style" pitchFamily="18" charset="0"/>
              </a:rPr>
              <a:t>Looking for the reasons for the crisis and what can be done</a:t>
            </a:r>
          </a:p>
          <a:p>
            <a:r>
              <a:rPr lang="en-US" sz="2800" dirty="0">
                <a:latin typeface="Bookman Old Style" pitchFamily="18" charset="0"/>
              </a:rPr>
              <a:t>Read the entire dialogue for context and information, but helpful in terms of </a:t>
            </a:r>
            <a:r>
              <a:rPr lang="en-US" sz="2800" dirty="0" err="1">
                <a:latin typeface="Bookman Old Style" pitchFamily="18" charset="0"/>
              </a:rPr>
              <a:t>Plutarch’s</a:t>
            </a:r>
            <a:r>
              <a:rPr lang="en-US" sz="2800" dirty="0">
                <a:latin typeface="Bookman Old Style" pitchFamily="18" charset="0"/>
              </a:rPr>
              <a:t> views of divination are 431a-433e; 436d-438e</a:t>
            </a:r>
          </a:p>
          <a:p>
            <a:r>
              <a:rPr lang="en-US" sz="2800" dirty="0">
                <a:latin typeface="Bookman Old Style" pitchFamily="18" charset="0"/>
              </a:rPr>
              <a:t>This is not an easy dialogue, but it is chock full of interesting material, especially that on </a:t>
            </a:r>
            <a:r>
              <a:rPr lang="en-US" sz="2800" i="1" dirty="0" err="1">
                <a:latin typeface="Bookman Old Style" pitchFamily="18" charset="0"/>
              </a:rPr>
              <a:t>daimones</a:t>
            </a:r>
            <a:r>
              <a:rPr lang="en-US" sz="2800" dirty="0">
                <a:latin typeface="Bookman Old Style" pitchFamily="18" charset="0"/>
              </a:rPr>
              <a:t> and their connections with oracles</a:t>
            </a:r>
            <a:endParaRPr lang="en-US" sz="2400" dirty="0">
              <a:latin typeface="Bookman Old Style" pitchFamily="18" charset="0"/>
            </a:endParaRPr>
          </a:p>
          <a:p>
            <a:pPr>
              <a:lnSpc>
                <a:spcPct val="120000"/>
              </a:lnSpc>
            </a:pPr>
            <a:endParaRPr lang="en-US" sz="3800" dirty="0">
              <a:latin typeface="Bookman Old Style" pitchFamily="18" charset="0"/>
            </a:endParaRPr>
          </a:p>
          <a:p>
            <a:pPr>
              <a:lnSpc>
                <a:spcPct val="120000"/>
              </a:lnSpc>
            </a:pPr>
            <a:endParaRPr lang="en-US" sz="3800" dirty="0"/>
          </a:p>
          <a:p>
            <a:pPr>
              <a:lnSpc>
                <a:spcPct val="120000"/>
              </a:lnSpc>
            </a:pPr>
            <a:endParaRPr lang="en-US" sz="3800" dirty="0"/>
          </a:p>
          <a:p>
            <a:pPr>
              <a:lnSpc>
                <a:spcPct val="120000"/>
              </a:lnSpc>
              <a:buNone/>
            </a:pPr>
            <a:endParaRPr lang="en-US" sz="3000" dirty="0">
              <a:latin typeface="Bookman Old Style" pitchFamily="18" charset="0"/>
            </a:endParaRPr>
          </a:p>
          <a:p>
            <a:pPr eaLnBrk="1" hangingPunct="1">
              <a:lnSpc>
                <a:spcPct val="80000"/>
              </a:lnSpc>
              <a:buNone/>
            </a:pPr>
            <a:endParaRPr lang="en-US" sz="2800" dirty="0"/>
          </a:p>
          <a:p>
            <a:pPr eaLnBrk="1" hangingPunct="1">
              <a:lnSpc>
                <a:spcPct val="80000"/>
              </a:lnSpc>
              <a:buFont typeface="Arial" charset="0"/>
              <a:buNone/>
            </a:pPr>
            <a:endParaRPr lang="en-GB" sz="2700" dirty="0"/>
          </a:p>
          <a:p>
            <a:pPr eaLnBrk="1" hangingPunct="1">
              <a:lnSpc>
                <a:spcPct val="80000"/>
              </a:lnSpc>
              <a:buFont typeface="Arial" charset="0"/>
              <a:buNone/>
            </a:pPr>
            <a:endParaRPr lang="en-GB" sz="2700" dirty="0"/>
          </a:p>
        </p:txBody>
      </p:sp>
      <p:sp>
        <p:nvSpPr>
          <p:cNvPr id="21508" name="Slide Number Placeholder 3"/>
          <p:cNvSpPr>
            <a:spLocks noGrp="1"/>
          </p:cNvSpPr>
          <p:nvPr>
            <p:ph type="sldNum" sz="quarter" idx="12"/>
          </p:nvPr>
        </p:nvSpPr>
        <p:spPr bwMode="auto">
          <a:noFill/>
          <a:ln>
            <a:miter lim="800000"/>
            <a:headEnd/>
            <a:tailEnd/>
          </a:ln>
        </p:spPr>
        <p:txBody>
          <a:bodyPr/>
          <a:lstStyle/>
          <a:p>
            <a:fld id="{A47C7B40-A4CC-4FF7-A4B5-9B737491BC3D}" type="slidenum">
              <a:rPr lang="en-GB" altLang="en-US" smtClean="0"/>
              <a:pPr/>
              <a:t>26</a:t>
            </a:fld>
            <a:endParaRPr lang="en-GB" altLang="en-US"/>
          </a:p>
        </p:txBody>
      </p:sp>
    </p:spTree>
  </p:cSld>
  <p:clrMapOvr>
    <a:masterClrMapping/>
  </p:clrMapOvr>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4313" y="228600"/>
            <a:ext cx="8929687" cy="511175"/>
          </a:xfrm>
        </p:spPr>
        <p:txBody>
          <a:bodyPr rtlCol="0">
            <a:noAutofit/>
          </a:bodyPr>
          <a:lstStyle/>
          <a:p>
            <a:pPr>
              <a:defRPr/>
            </a:pPr>
            <a:r>
              <a:rPr lang="en-US" sz="3600" dirty="0">
                <a:latin typeface="Bookman Old Style" pitchFamily="18" charset="0"/>
              </a:rPr>
              <a:t>Plutarch and Divination</a:t>
            </a:r>
            <a:endParaRPr lang="en-GB" sz="3600" i="1" dirty="0">
              <a:latin typeface="Bookman Old Style" pitchFamily="18" charset="0"/>
            </a:endParaRPr>
          </a:p>
        </p:txBody>
      </p:sp>
      <p:sp>
        <p:nvSpPr>
          <p:cNvPr id="21507" name="Content Placeholder 2"/>
          <p:cNvSpPr>
            <a:spLocks noGrp="1"/>
          </p:cNvSpPr>
          <p:nvPr>
            <p:ph idx="1"/>
          </p:nvPr>
        </p:nvSpPr>
        <p:spPr>
          <a:xfrm>
            <a:off x="457200" y="1066800"/>
            <a:ext cx="8686800" cy="5486400"/>
          </a:xfrm>
        </p:spPr>
        <p:txBody>
          <a:bodyPr>
            <a:normAutofit/>
          </a:bodyPr>
          <a:lstStyle/>
          <a:p>
            <a:pPr algn="ctr">
              <a:lnSpc>
                <a:spcPct val="120000"/>
              </a:lnSpc>
              <a:buNone/>
            </a:pPr>
            <a:r>
              <a:rPr lang="el-GR" sz="2800" dirty="0"/>
              <a:t>Περὶ τῶν ἐκλελοιπότων χρηστηρίων </a:t>
            </a:r>
            <a:endParaRPr lang="en-US" sz="2800" dirty="0"/>
          </a:p>
          <a:p>
            <a:pPr algn="ctr">
              <a:buNone/>
            </a:pPr>
            <a:r>
              <a:rPr lang="en-US" sz="2800" dirty="0" err="1"/>
              <a:t>Peri</a:t>
            </a:r>
            <a:r>
              <a:rPr lang="en-US" sz="2800" dirty="0"/>
              <a:t> </a:t>
            </a:r>
            <a:r>
              <a:rPr lang="en-US" sz="2800" dirty="0" err="1"/>
              <a:t>tōn</a:t>
            </a:r>
            <a:r>
              <a:rPr lang="en-US" sz="2800" dirty="0"/>
              <a:t> </a:t>
            </a:r>
            <a:r>
              <a:rPr lang="en-US" sz="2800" dirty="0" err="1"/>
              <a:t>ekleloipotōn</a:t>
            </a:r>
            <a:r>
              <a:rPr lang="en-US" sz="2800" dirty="0"/>
              <a:t> </a:t>
            </a:r>
            <a:r>
              <a:rPr lang="en-US" sz="2800" dirty="0" err="1"/>
              <a:t>chrēstēriōn</a:t>
            </a:r>
            <a:endParaRPr lang="en-US" sz="2800" dirty="0"/>
          </a:p>
          <a:p>
            <a:pPr algn="ctr">
              <a:lnSpc>
                <a:spcPct val="120000"/>
              </a:lnSpc>
              <a:buNone/>
            </a:pPr>
            <a:r>
              <a:rPr lang="en-US" sz="2800" u="sng" dirty="0">
                <a:latin typeface="Bookman Old Style" pitchFamily="18" charset="0"/>
              </a:rPr>
              <a:t>Translations of the title</a:t>
            </a:r>
          </a:p>
          <a:p>
            <a:r>
              <a:rPr lang="en-US" sz="2400" i="1" dirty="0">
                <a:latin typeface="Bookman Old Style" pitchFamily="18" charset="0"/>
              </a:rPr>
              <a:t>On the Decline of Oracles</a:t>
            </a:r>
          </a:p>
          <a:p>
            <a:r>
              <a:rPr lang="en-US" sz="2400" i="1" dirty="0">
                <a:latin typeface="Bookman Old Style" pitchFamily="18" charset="0"/>
              </a:rPr>
              <a:t>Sur la </a:t>
            </a:r>
            <a:r>
              <a:rPr lang="en-US" sz="2400" i="1" dirty="0" err="1">
                <a:latin typeface="Bookman Old Style" pitchFamily="18" charset="0"/>
              </a:rPr>
              <a:t>Disparition</a:t>
            </a:r>
            <a:r>
              <a:rPr lang="en-US" sz="2400" i="1" dirty="0">
                <a:latin typeface="Bookman Old Style" pitchFamily="18" charset="0"/>
              </a:rPr>
              <a:t> des Oracles </a:t>
            </a:r>
            <a:r>
              <a:rPr lang="en-US" sz="1800" dirty="0">
                <a:latin typeface="Bookman Old Style" pitchFamily="18" charset="0"/>
              </a:rPr>
              <a:t>(R. </a:t>
            </a:r>
            <a:r>
              <a:rPr lang="en-US" sz="1800" dirty="0" err="1">
                <a:latin typeface="Bookman Old Style" pitchFamily="18" charset="0"/>
              </a:rPr>
              <a:t>Flacelière</a:t>
            </a:r>
            <a:r>
              <a:rPr lang="en-US" sz="1800" dirty="0">
                <a:latin typeface="Bookman Old Style" pitchFamily="18" charset="0"/>
              </a:rPr>
              <a:t>, 1947)</a:t>
            </a:r>
          </a:p>
          <a:p>
            <a:r>
              <a:rPr lang="en-US" sz="2400" i="1" dirty="0">
                <a:latin typeface="Bookman Old Style" pitchFamily="18" charset="0"/>
              </a:rPr>
              <a:t>On the Obsolescence of Oracles </a:t>
            </a:r>
            <a:r>
              <a:rPr lang="en-US" sz="1800" dirty="0">
                <a:latin typeface="Bookman Old Style" pitchFamily="18" charset="0"/>
              </a:rPr>
              <a:t>(Frank Cole Babbitt, 1936)</a:t>
            </a:r>
          </a:p>
          <a:p>
            <a:r>
              <a:rPr lang="en-US" sz="2400" i="1" dirty="0">
                <a:latin typeface="Bookman Old Style" pitchFamily="18" charset="0"/>
              </a:rPr>
              <a:t>On the Failure of Oracles </a:t>
            </a:r>
            <a:r>
              <a:rPr lang="en-US" sz="1800" dirty="0">
                <a:latin typeface="Bookman Old Style" pitchFamily="18" charset="0"/>
              </a:rPr>
              <a:t>(Bill Thayer)</a:t>
            </a:r>
          </a:p>
          <a:p>
            <a:r>
              <a:rPr lang="en-US" sz="2400" i="1" dirty="0">
                <a:latin typeface="Bookman Old Style" pitchFamily="18" charset="0"/>
              </a:rPr>
              <a:t>On the Cessation of Oracles </a:t>
            </a:r>
            <a:r>
              <a:rPr lang="en-US" sz="1800" dirty="0">
                <a:latin typeface="Bookman Old Style" pitchFamily="18" charset="0"/>
              </a:rPr>
              <a:t>(Charles William King, 1908)</a:t>
            </a:r>
          </a:p>
          <a:p>
            <a:endParaRPr lang="en-US" sz="1800" dirty="0">
              <a:latin typeface="Bookman Old Style" pitchFamily="18" charset="0"/>
            </a:endParaRPr>
          </a:p>
          <a:p>
            <a:r>
              <a:rPr lang="en-US" sz="2400" i="1" dirty="0" err="1">
                <a:latin typeface="Bookman Old Style" pitchFamily="18" charset="0"/>
              </a:rPr>
              <a:t>ekleipō</a:t>
            </a:r>
            <a:r>
              <a:rPr lang="en-US" sz="2400" dirty="0">
                <a:latin typeface="Bookman Old Style" pitchFamily="18" charset="0"/>
              </a:rPr>
              <a:t> is the verb &gt; eclipse</a:t>
            </a:r>
          </a:p>
          <a:p>
            <a:pPr>
              <a:buNone/>
            </a:pPr>
            <a:endParaRPr lang="en-US" sz="3800" dirty="0"/>
          </a:p>
          <a:p>
            <a:pPr>
              <a:lnSpc>
                <a:spcPct val="120000"/>
              </a:lnSpc>
              <a:buNone/>
            </a:pPr>
            <a:endParaRPr lang="en-US" sz="3800" dirty="0"/>
          </a:p>
          <a:p>
            <a:pPr>
              <a:lnSpc>
                <a:spcPct val="120000"/>
              </a:lnSpc>
              <a:buNone/>
            </a:pPr>
            <a:endParaRPr lang="en-US" sz="3000" dirty="0">
              <a:latin typeface="Bookman Old Style" pitchFamily="18" charset="0"/>
            </a:endParaRPr>
          </a:p>
          <a:p>
            <a:pPr eaLnBrk="1" hangingPunct="1">
              <a:lnSpc>
                <a:spcPct val="80000"/>
              </a:lnSpc>
              <a:buNone/>
            </a:pPr>
            <a:endParaRPr lang="en-US" sz="2800" dirty="0"/>
          </a:p>
          <a:p>
            <a:pPr eaLnBrk="1" hangingPunct="1">
              <a:lnSpc>
                <a:spcPct val="80000"/>
              </a:lnSpc>
              <a:buFont typeface="Arial" charset="0"/>
              <a:buNone/>
            </a:pPr>
            <a:endParaRPr lang="en-GB" sz="2700" dirty="0"/>
          </a:p>
          <a:p>
            <a:pPr eaLnBrk="1" hangingPunct="1">
              <a:lnSpc>
                <a:spcPct val="80000"/>
              </a:lnSpc>
              <a:buFont typeface="Arial" charset="0"/>
              <a:buNone/>
            </a:pPr>
            <a:endParaRPr lang="en-GB" sz="2700" dirty="0"/>
          </a:p>
        </p:txBody>
      </p:sp>
      <p:sp>
        <p:nvSpPr>
          <p:cNvPr id="21508" name="Slide Number Placeholder 3"/>
          <p:cNvSpPr>
            <a:spLocks noGrp="1"/>
          </p:cNvSpPr>
          <p:nvPr>
            <p:ph type="sldNum" sz="quarter" idx="12"/>
          </p:nvPr>
        </p:nvSpPr>
        <p:spPr bwMode="auto">
          <a:noFill/>
          <a:ln>
            <a:miter lim="800000"/>
            <a:headEnd/>
            <a:tailEnd/>
          </a:ln>
        </p:spPr>
        <p:txBody>
          <a:bodyPr/>
          <a:lstStyle/>
          <a:p>
            <a:fld id="{A47C7B40-A4CC-4FF7-A4B5-9B737491BC3D}" type="slidenum">
              <a:rPr lang="en-GB" altLang="en-US" smtClean="0"/>
              <a:pPr/>
              <a:t>27</a:t>
            </a:fld>
            <a:endParaRPr lang="en-GB" altLang="en-US"/>
          </a:p>
        </p:txBody>
      </p:sp>
    </p:spTree>
  </p:cSld>
  <p:clrMapOvr>
    <a:masterClrMapping/>
  </p:clrMapOvr>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4313" y="228600"/>
            <a:ext cx="8929687" cy="511175"/>
          </a:xfrm>
        </p:spPr>
        <p:txBody>
          <a:bodyPr rtlCol="0">
            <a:noAutofit/>
          </a:bodyPr>
          <a:lstStyle/>
          <a:p>
            <a:pPr>
              <a:defRPr/>
            </a:pPr>
            <a:r>
              <a:rPr lang="en-US" sz="3600" dirty="0">
                <a:latin typeface="Bookman Old Style" pitchFamily="18" charset="0"/>
              </a:rPr>
              <a:t>Plutarch and Divination</a:t>
            </a:r>
            <a:endParaRPr lang="en-GB" sz="3600" i="1" dirty="0">
              <a:latin typeface="Bookman Old Style" pitchFamily="18" charset="0"/>
            </a:endParaRPr>
          </a:p>
        </p:txBody>
      </p:sp>
      <p:sp>
        <p:nvSpPr>
          <p:cNvPr id="21507" name="Content Placeholder 2"/>
          <p:cNvSpPr>
            <a:spLocks noGrp="1"/>
          </p:cNvSpPr>
          <p:nvPr>
            <p:ph idx="1"/>
          </p:nvPr>
        </p:nvSpPr>
        <p:spPr>
          <a:xfrm>
            <a:off x="304800" y="1066800"/>
            <a:ext cx="8534400" cy="5486400"/>
          </a:xfrm>
        </p:spPr>
        <p:txBody>
          <a:bodyPr>
            <a:normAutofit/>
          </a:bodyPr>
          <a:lstStyle/>
          <a:p>
            <a:pPr>
              <a:buNone/>
            </a:pPr>
            <a:r>
              <a:rPr lang="en-US" sz="2800" dirty="0">
                <a:latin typeface="Bookman Old Style" pitchFamily="18" charset="0"/>
              </a:rPr>
              <a:t>‘my contention is that no prophetic shrine or oracle is ever abolished by the </a:t>
            </a:r>
            <a:r>
              <a:rPr lang="en-US" sz="2800" dirty="0" smtClean="0">
                <a:latin typeface="Bookman Old Style" pitchFamily="18" charset="0"/>
              </a:rPr>
              <a:t>instrumentality </a:t>
            </a:r>
            <a:r>
              <a:rPr lang="en-US" sz="2800" dirty="0">
                <a:latin typeface="Bookman Old Style" pitchFamily="18" charset="0"/>
              </a:rPr>
              <a:t>of the god. He creates and provides many other things for us, and upon some of these Nature brings destruction and </a:t>
            </a:r>
            <a:r>
              <a:rPr lang="en-US" sz="2800" dirty="0" smtClean="0">
                <a:latin typeface="Bookman Old Style" pitchFamily="18" charset="0"/>
              </a:rPr>
              <a:t>disintegration ... </a:t>
            </a:r>
            <a:r>
              <a:rPr lang="en-US" sz="2800" dirty="0">
                <a:latin typeface="Bookman Old Style" pitchFamily="18" charset="0"/>
              </a:rPr>
              <a:t>for while the god gives many fair things to humankind, he gives nothing imperishable, so that, as Sophocles puts it, ‘the works of the gods may die, but not the gods.’</a:t>
            </a:r>
          </a:p>
          <a:p>
            <a:pPr>
              <a:buNone/>
            </a:pPr>
            <a:r>
              <a:rPr lang="en-US" sz="2800" dirty="0">
                <a:latin typeface="Bookman Old Style" pitchFamily="18" charset="0"/>
              </a:rPr>
              <a:t>				</a:t>
            </a:r>
            <a:r>
              <a:rPr lang="en-US" sz="2000" dirty="0">
                <a:latin typeface="Bookman Old Style" pitchFamily="18" charset="0"/>
              </a:rPr>
              <a:t>- Plutarch, </a:t>
            </a:r>
            <a:r>
              <a:rPr lang="en-US" sz="2000" i="1" dirty="0">
                <a:latin typeface="Bookman Old Style" pitchFamily="18" charset="0"/>
              </a:rPr>
              <a:t>De </a:t>
            </a:r>
            <a:r>
              <a:rPr lang="en-US" sz="2000" i="1" dirty="0" err="1">
                <a:latin typeface="Bookman Old Style" pitchFamily="18" charset="0"/>
              </a:rPr>
              <a:t>defectu</a:t>
            </a:r>
            <a:r>
              <a:rPr lang="en-US" sz="2000" i="1" dirty="0">
                <a:latin typeface="Bookman Old Style" pitchFamily="18" charset="0"/>
              </a:rPr>
              <a:t> </a:t>
            </a:r>
            <a:r>
              <a:rPr lang="en-US" sz="2000" i="1" dirty="0" err="1">
                <a:latin typeface="Bookman Old Style" pitchFamily="18" charset="0"/>
              </a:rPr>
              <a:t>oraculorum</a:t>
            </a:r>
            <a:r>
              <a:rPr lang="en-US" sz="2000" dirty="0">
                <a:latin typeface="Bookman Old Style" pitchFamily="18" charset="0"/>
              </a:rPr>
              <a:t>, 414d 			(trans. Falconer, slightly modified)</a:t>
            </a:r>
            <a:endParaRPr lang="en-US" sz="2800" dirty="0">
              <a:latin typeface="Bookman Old Style" pitchFamily="18" charset="0"/>
            </a:endParaRPr>
          </a:p>
          <a:p>
            <a:pPr>
              <a:lnSpc>
                <a:spcPct val="120000"/>
              </a:lnSpc>
            </a:pPr>
            <a:endParaRPr lang="en-US" sz="3800" dirty="0">
              <a:latin typeface="Bookman Old Style" pitchFamily="18" charset="0"/>
            </a:endParaRPr>
          </a:p>
          <a:p>
            <a:pPr>
              <a:lnSpc>
                <a:spcPct val="120000"/>
              </a:lnSpc>
            </a:pPr>
            <a:endParaRPr lang="en-US" sz="3800" dirty="0"/>
          </a:p>
          <a:p>
            <a:pPr>
              <a:lnSpc>
                <a:spcPct val="120000"/>
              </a:lnSpc>
            </a:pPr>
            <a:endParaRPr lang="en-US" sz="3800" dirty="0"/>
          </a:p>
          <a:p>
            <a:pPr>
              <a:lnSpc>
                <a:spcPct val="120000"/>
              </a:lnSpc>
              <a:buNone/>
            </a:pPr>
            <a:endParaRPr lang="en-US" sz="3000" dirty="0">
              <a:latin typeface="Bookman Old Style" pitchFamily="18" charset="0"/>
            </a:endParaRPr>
          </a:p>
          <a:p>
            <a:pPr eaLnBrk="1" hangingPunct="1">
              <a:lnSpc>
                <a:spcPct val="80000"/>
              </a:lnSpc>
              <a:buNone/>
            </a:pPr>
            <a:endParaRPr lang="en-US" sz="2800" dirty="0"/>
          </a:p>
          <a:p>
            <a:pPr eaLnBrk="1" hangingPunct="1">
              <a:lnSpc>
                <a:spcPct val="80000"/>
              </a:lnSpc>
              <a:buFont typeface="Arial" charset="0"/>
              <a:buNone/>
            </a:pPr>
            <a:endParaRPr lang="en-GB" sz="2700" dirty="0"/>
          </a:p>
          <a:p>
            <a:pPr eaLnBrk="1" hangingPunct="1">
              <a:lnSpc>
                <a:spcPct val="80000"/>
              </a:lnSpc>
              <a:buFont typeface="Arial" charset="0"/>
              <a:buNone/>
            </a:pPr>
            <a:endParaRPr lang="en-GB" sz="2700" dirty="0"/>
          </a:p>
        </p:txBody>
      </p:sp>
      <p:sp>
        <p:nvSpPr>
          <p:cNvPr id="21508" name="Slide Number Placeholder 3"/>
          <p:cNvSpPr>
            <a:spLocks noGrp="1"/>
          </p:cNvSpPr>
          <p:nvPr>
            <p:ph type="sldNum" sz="quarter" idx="12"/>
          </p:nvPr>
        </p:nvSpPr>
        <p:spPr bwMode="auto">
          <a:noFill/>
          <a:ln>
            <a:miter lim="800000"/>
            <a:headEnd/>
            <a:tailEnd/>
          </a:ln>
        </p:spPr>
        <p:txBody>
          <a:bodyPr/>
          <a:lstStyle/>
          <a:p>
            <a:fld id="{A47C7B40-A4CC-4FF7-A4B5-9B737491BC3D}" type="slidenum">
              <a:rPr lang="en-GB" altLang="en-US" smtClean="0"/>
              <a:pPr/>
              <a:t>28</a:t>
            </a:fld>
            <a:endParaRPr lang="en-GB" altLang="en-US"/>
          </a:p>
        </p:txBody>
      </p:sp>
    </p:spTree>
  </p:cSld>
  <p:clrMapOvr>
    <a:masterClrMapping/>
  </p:clrMapOvr>
  <p:transition/>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4647</TotalTime>
  <Words>2005</Words>
  <Application>Microsoft Office PowerPoint</Application>
  <PresentationFormat>On-screen Show (4:3)</PresentationFormat>
  <Paragraphs>301</Paragraphs>
  <Slides>28</Slides>
  <Notes>21</Notes>
  <HiddenSlides>0</HiddenSlides>
  <MMClips>0</MMClip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Office Theme</vt:lpstr>
      <vt:lpstr> COSMOLOGY, MAGIC AND DIVINATION 2024  (HPCA7027) </vt:lpstr>
      <vt:lpstr>Aims of the Module</vt:lpstr>
      <vt:lpstr>Learning Outcomes of the Module</vt:lpstr>
      <vt:lpstr>Essential Reading</vt:lpstr>
      <vt:lpstr>Course Schedule</vt:lpstr>
      <vt:lpstr>Course Schedule</vt:lpstr>
      <vt:lpstr>Cosmology, Magic and Divination: Zoom Seminar Schedule (all times London/UK time 1600-1800)</vt:lpstr>
      <vt:lpstr>Cosmology, Magic and Divination: Zoom Seminar Schedule (continued)</vt:lpstr>
      <vt:lpstr>Assignment 1: Critical Review</vt:lpstr>
      <vt:lpstr>Assignment 1: Critical Review</vt:lpstr>
      <vt:lpstr>Assignment 1: Writing your critical review</vt:lpstr>
      <vt:lpstr>Assignment 1: Writing your critical review</vt:lpstr>
      <vt:lpstr>Assignment 1: Writing your critical review</vt:lpstr>
      <vt:lpstr>Assignment 2: Essay</vt:lpstr>
      <vt:lpstr>Assignment 2 Essay Titles</vt:lpstr>
      <vt:lpstr>Week 1 Student Activity</vt:lpstr>
      <vt:lpstr>  Task for Seminar 2 (Tuesday 14 Feb 2023): Divination, Magic and Religion in Antiquity </vt:lpstr>
      <vt:lpstr>Ancient Mediterranean Religions: Egypt, the Near East, Greece and Rome</vt:lpstr>
      <vt:lpstr>Cicero’s On Divination (De divinatione)</vt:lpstr>
      <vt:lpstr>Cicero</vt:lpstr>
      <vt:lpstr>Cicero’s On Divination (De divinatione)</vt:lpstr>
      <vt:lpstr>  Dialogue as a literary form </vt:lpstr>
      <vt:lpstr>Plutarch, On the Obsolescence of Oracles </vt:lpstr>
      <vt:lpstr>Plutarch</vt:lpstr>
      <vt:lpstr>Plutarch and Divination</vt:lpstr>
      <vt:lpstr>Plutarch and Divination</vt:lpstr>
      <vt:lpstr>Plutarch and Divination</vt:lpstr>
      <vt:lpstr>Plutarch and Divination</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COSMOLOGY, MAGIC AND DIVINATION 2020  (HPCA7005)</dc:title>
  <dc:creator>Dorian</dc:creator>
  <cp:lastModifiedBy>Dorian</cp:lastModifiedBy>
  <cp:revision>337</cp:revision>
  <dcterms:created xsi:type="dcterms:W3CDTF">2020-04-25T18:02:21Z</dcterms:created>
  <dcterms:modified xsi:type="dcterms:W3CDTF">2024-02-06T23:00:31Z</dcterms:modified>
</cp:coreProperties>
</file>