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316" r:id="rId2"/>
    <p:sldId id="311" r:id="rId3"/>
    <p:sldId id="313" r:id="rId4"/>
    <p:sldId id="314" r:id="rId5"/>
    <p:sldId id="315" r:id="rId6"/>
    <p:sldId id="317" r:id="rId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3" d="100"/>
          <a:sy n="63" d="100"/>
        </p:scale>
        <p:origin x="660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D6274A-8E61-4438-BA75-80869F05DB86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0CABA-0558-41FF-986C-09BD4C609A1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362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6CFB8-E52E-4890-8505-2CE77E7D45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63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6CFB8-E52E-4890-8505-2CE77E7D45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011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6CFB8-E52E-4890-8505-2CE77E7D45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188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6CFB8-E52E-4890-8505-2CE77E7D45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03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A5C271-5BC7-1055-A4B0-A68F8D4F2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52B4A946-E53A-A2AD-DB7D-CC45AFA0BA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8289D9F-F7E4-8744-82AE-F3CD359B9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6FAE0DD-DB2C-D143-9DA4-3064F5534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347538D-54F5-BFEB-795C-6C0F17D3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3105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A69110-DFFE-95C4-7F8C-77F339F3F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0436025-DD67-2353-C14D-459B568DE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667F08F-7B6C-5427-51B8-3F91C4700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25BE001-CC6D-4C63-A7E4-9E4747B67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100EB36-C144-C6D5-327F-DAD583506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2267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0FB6AE8-F801-F73F-040A-CA7F51E19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015AC1C-2095-5995-1B67-D53409AF3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F606D3C-83D9-A925-7035-F1B340F4A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EEA1455-955E-1E0F-4F85-C19C45965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C662980-4A6D-353D-95A5-B4D81C5CE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9536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933F6F-3F7B-8172-6798-8DCB701ED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25D137A-86B0-7875-F839-8A088B4A3E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864EE03-A8E6-F149-8C81-3CED1BCE8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BD3138F-FF70-3A1B-FAAF-5C2B78526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176CB7D-F87B-5222-C1B5-7B9727924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27CBD2D-5890-98A3-D9D3-B411DD0DB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0130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4FD4105-A8B8-551E-7C6D-9859A1EC7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22E390A-C38D-B6CC-2447-A5DCF7560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72416CD-12A1-0A96-8116-7468421E1E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3FC314B3-C91D-778E-35B9-20F1C9D9B7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5FA5664-5FE5-3C46-08E1-AFC09FE5D4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365BFAA-EEAC-D79E-7F13-BB5CB54BB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B0C08A9B-04FE-746B-A929-483BC6A09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919412BE-80C8-45A9-133D-E7C51A54C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0341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4B70CA-28D1-78A7-2F13-41505EDE5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FE0EDCA-43C7-F312-57D4-6F659421A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68D97C2-DEC3-D3E0-FF51-BEFE77514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D079BC40-4D1F-4270-A1E3-4CFC23BF0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075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356E76A-1C14-C717-7B25-4A26BF315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1FBD940-B9D0-DA73-2490-09E9C889C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30641054-FC51-3A86-2559-3D7C4DC44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9414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973AC21-60E8-3C6F-8A94-E8EF670EE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F5B145B-57AE-CCAC-6CB2-4F33EDB42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D939F90-6010-A392-A327-CB6039E4DD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B6854FF-9AF6-9C4C-FA23-45F9761E2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7E2604C-FC91-0855-F11A-C460314A6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66C9A3B-2ACD-58E7-56D7-E1A8AC522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9140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6CC2EF2-3A6B-613B-8DAE-D9025287D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93D00D3-2FD3-419A-1B5D-03DF859881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9D72716-2E47-EC5B-9316-1D0FDE51C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5F32766-AB44-1BEF-EE82-FFD2A78DF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3E45423-911A-00A2-3D6C-8C993096D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7E1817F-FD1B-C11A-BBB4-41229C54A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9282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3B373E0-F16C-65C9-338C-D310B29EB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957D9E7-81B7-082D-6E2F-00569BA84A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BE92F6E-30EF-7EF0-6F66-A2AE329AE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91C9A46-3089-597A-1C9D-E54BC0254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FCE1334-E753-FB04-4245-721F847F9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539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D6A76B15-66AA-DFDA-A902-1DBBEAF463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FF19165-DCBD-1302-9996-75FC46071F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67EDA56-C740-3961-4495-EC831DF58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5B705E9-C74B-EEDD-E9D6-7FC6589FE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59C9D12-5DDC-72DA-07CB-0B93ECC25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243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8E311E24-F7DE-5472-5057-B88520B74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D82E7AB-1E8C-99D0-7813-CD5ADAAF8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DE393B6-5C7F-55DA-1224-4E51E65364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15435E-AE5C-4026-BF60-E6F7CA800AFD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4321CD9-6930-5E0B-6480-A0DDFD3774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242D56E-3D19-0B8C-6F22-8109B292C8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547827-31F0-4F5E-A847-FACD483F38E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695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3.png"/><Relationship Id="rId7" Type="http://schemas.openxmlformats.org/officeDocument/2006/relationships/image" Target="../media/image1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737F3A11-197B-EF9A-0425-1C1AB23494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5" name="Picture 4" descr="Close-up of a server network panel with lights and cables">
            <a:extLst>
              <a:ext uri="{FF2B5EF4-FFF2-40B4-BE49-F238E27FC236}">
                <a16:creationId xmlns:a16="http://schemas.microsoft.com/office/drawing/2014/main" id="{5C57142F-D2E9-762C-BC5C-FC0A0EC6CD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524" b="13207"/>
          <a:stretch/>
        </p:blipFill>
        <p:spPr>
          <a:xfrm>
            <a:off x="0" y="0"/>
            <a:ext cx="12191980" cy="685799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8FE9BFF-8569-2AE3-A67A-7A88F0D71B00}"/>
              </a:ext>
            </a:extLst>
          </p:cNvPr>
          <p:cNvSpPr txBox="1">
            <a:spLocks/>
          </p:cNvSpPr>
          <p:nvPr/>
        </p:nvSpPr>
        <p:spPr>
          <a:xfrm>
            <a:off x="2499360" y="528482"/>
            <a:ext cx="7193280" cy="44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2400" b="1" dirty="0">
                <a:solidFill>
                  <a:srgbClr val="FFFFFF"/>
                </a:solidFill>
              </a:rPr>
              <a:t>Change and Stability Management</a:t>
            </a:r>
            <a:r>
              <a:rPr lang="en-US" altLang="zh-CN" sz="2400" dirty="0"/>
              <a:t> </a:t>
            </a:r>
            <a:r>
              <a:rPr lang="en-US" altLang="zh-CN" sz="2400" dirty="0">
                <a:solidFill>
                  <a:schemeClr val="bg1"/>
                </a:solidFill>
              </a:rPr>
              <a:t>(BMMB7000)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23DC150-0197-9664-74CA-AB8BAAB63AD7}"/>
              </a:ext>
            </a:extLst>
          </p:cNvPr>
          <p:cNvSpPr txBox="1"/>
          <p:nvPr/>
        </p:nvSpPr>
        <p:spPr>
          <a:xfrm flipH="1">
            <a:off x="1310639" y="1906862"/>
            <a:ext cx="9570721" cy="2195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800" b="1" dirty="0">
                <a:solidFill>
                  <a:schemeClr val="bg1"/>
                </a:solidFill>
              </a:rPr>
              <a:t>Research report based on Kurt Lewin’s Planned Change theory</a:t>
            </a:r>
            <a:endParaRPr lang="zh-CN" altLang="en-US" sz="4800" b="1" dirty="0">
              <a:solidFill>
                <a:schemeClr val="bg1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6DCE6FA-BB40-D704-3140-E91A59430B06}"/>
              </a:ext>
            </a:extLst>
          </p:cNvPr>
          <p:cNvSpPr txBox="1"/>
          <p:nvPr/>
        </p:nvSpPr>
        <p:spPr>
          <a:xfrm>
            <a:off x="8257540" y="4951138"/>
            <a:ext cx="28701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 err="1">
                <a:solidFill>
                  <a:schemeClr val="bg1"/>
                </a:solidFill>
              </a:rPr>
              <a:t>DongXue</a:t>
            </a:r>
            <a:r>
              <a:rPr lang="en-US" altLang="zh-CN" sz="2000" b="1" dirty="0">
                <a:solidFill>
                  <a:schemeClr val="bg1"/>
                </a:solidFill>
              </a:rPr>
              <a:t>  Huang</a:t>
            </a:r>
            <a:br>
              <a:rPr lang="en-US" altLang="zh-CN" sz="2000" b="1" i="0" dirty="0">
                <a:effectLst/>
                <a:latin typeface="Arial" panose="020B0604020202020204" pitchFamily="34" charset="0"/>
              </a:rPr>
            </a:br>
            <a:endParaRPr lang="en-US" altLang="zh-CN" sz="2000" b="1" i="0" dirty="0">
              <a:solidFill>
                <a:srgbClr val="FDFDFD"/>
              </a:solidFill>
              <a:effectLst/>
              <a:latin typeface="Arial" panose="020B0604020202020204" pitchFamily="34" charset="0"/>
            </a:endParaRPr>
          </a:p>
          <a:p>
            <a:pPr algn="l" rtl="0"/>
            <a:r>
              <a:rPr lang="en-US" altLang="zh-CN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February 27</a:t>
            </a:r>
            <a:r>
              <a:rPr lang="zh-CN" altLang="en-US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，</a:t>
            </a:r>
            <a:r>
              <a:rPr lang="en-US" altLang="zh-CN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2023</a:t>
            </a:r>
            <a:endParaRPr lang="en-US" altLang="zh-CN" sz="2000" b="1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ED6F4FE7-42C6-4DD1-5431-586868A6D3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8246" y="10240"/>
            <a:ext cx="2243734" cy="74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26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>
            <a:extLst>
              <a:ext uri="{FF2B5EF4-FFF2-40B4-BE49-F238E27FC236}">
                <a16:creationId xmlns:a16="http://schemas.microsoft.com/office/drawing/2014/main" id="{188AEF91-8CD6-8EDE-EC54-0C1AFD5269BA}"/>
              </a:ext>
            </a:extLst>
          </p:cNvPr>
          <p:cNvSpPr/>
          <p:nvPr/>
        </p:nvSpPr>
        <p:spPr>
          <a:xfrm>
            <a:off x="-424070" y="86415"/>
            <a:ext cx="4068418" cy="569844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808BE7-5473-E04A-FA03-5CE409FC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78" y="142599"/>
            <a:ext cx="5377070" cy="573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b="0" i="0" dirty="0">
                <a:solidFill>
                  <a:srgbClr val="333333"/>
                </a:solidFill>
                <a:effectLst/>
                <a:latin typeface="system-ui"/>
              </a:rPr>
              <a:t>Research Background 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F2CF789-5AC8-082B-C4C3-C9BB3EFCCF57}"/>
              </a:ext>
            </a:extLst>
          </p:cNvPr>
          <p:cNvSpPr txBox="1"/>
          <p:nvPr/>
        </p:nvSpPr>
        <p:spPr>
          <a:xfrm>
            <a:off x="1240968" y="1977717"/>
            <a:ext cx="9742715" cy="73763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4400" b="1" i="0" dirty="0">
                <a:solidFill>
                  <a:srgbClr val="333333"/>
                </a:solidFill>
                <a:effectLst/>
                <a:latin typeface="system-ui"/>
              </a:rPr>
              <a:t>Zhuhai</a:t>
            </a:r>
            <a:r>
              <a:rPr lang="en-US" altLang="zh-CN" sz="3200" b="1" i="0" dirty="0">
                <a:solidFill>
                  <a:srgbClr val="333333"/>
                </a:solidFill>
                <a:effectLst/>
                <a:latin typeface="system-ui"/>
              </a:rPr>
              <a:t> </a:t>
            </a:r>
            <a:r>
              <a:rPr lang="en-US" altLang="zh-CN" sz="4400" b="1" i="0" dirty="0" err="1">
                <a:solidFill>
                  <a:srgbClr val="333333"/>
                </a:solidFill>
                <a:effectLst/>
                <a:latin typeface="system-ui"/>
              </a:rPr>
              <a:t>Yingmi</a:t>
            </a:r>
            <a:r>
              <a:rPr lang="en-US" altLang="zh-CN" sz="4400" b="1" i="0" dirty="0">
                <a:solidFill>
                  <a:srgbClr val="333333"/>
                </a:solidFill>
                <a:effectLst/>
                <a:latin typeface="system-ui"/>
              </a:rPr>
              <a:t> Fund Sales Co., Ltd. </a:t>
            </a:r>
            <a:endParaRPr lang="zh-CN" altLang="en-US" sz="4400" b="1" dirty="0">
              <a:latin typeface="system-ui"/>
            </a:endParaRP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16A4F26-2C9A-D7D2-E879-362D8FBE6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5760" y="1131827"/>
            <a:ext cx="2740479" cy="681271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08C98636-A04C-5F94-FBEE-FD07346707E2}"/>
              </a:ext>
            </a:extLst>
          </p:cNvPr>
          <p:cNvSpPr txBox="1"/>
          <p:nvPr/>
        </p:nvSpPr>
        <p:spPr>
          <a:xfrm>
            <a:off x="413657" y="3977456"/>
            <a:ext cx="5679976" cy="253220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400" i="1" dirty="0">
                <a:latin typeface="system-ui"/>
              </a:rPr>
              <a:t>Guiding Opinions on Regulating the Asset Management Business of Financial Institutions</a:t>
            </a:r>
          </a:p>
          <a:p>
            <a:endParaRPr lang="en-US" altLang="zh-CN" sz="2400" i="1" dirty="0">
              <a:latin typeface="system-ui"/>
            </a:endParaRPr>
          </a:p>
          <a:p>
            <a:r>
              <a:rPr lang="en-US" altLang="zh-CN" sz="2400" i="1" dirty="0">
                <a:latin typeface="system-ui"/>
              </a:rPr>
              <a:t>Notice on Doing Well the Pilot Work of Investment Advisory Business of Publicly Offered Securities Investment Funds</a:t>
            </a:r>
          </a:p>
          <a:p>
            <a:endParaRPr lang="en-US" altLang="zh-CN" sz="2400" dirty="0">
              <a:latin typeface="system-ui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FB070AC7-7247-B61F-F983-8666A528ED51}"/>
              </a:ext>
            </a:extLst>
          </p:cNvPr>
          <p:cNvSpPr txBox="1"/>
          <p:nvPr/>
        </p:nvSpPr>
        <p:spPr>
          <a:xfrm>
            <a:off x="413657" y="3136612"/>
            <a:ext cx="48672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u"/>
            </a:pPr>
            <a:r>
              <a:rPr lang="zh-CN" altLang="en-US" sz="3200" b="1" dirty="0">
                <a:solidFill>
                  <a:schemeClr val="accent5">
                    <a:lumMod val="75000"/>
                  </a:schemeClr>
                </a:solidFill>
                <a:latin typeface="system-ui"/>
              </a:rPr>
              <a:t>Two important policies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5ABA719E-20DF-8B14-52EA-A134BDEB6608}"/>
              </a:ext>
            </a:extLst>
          </p:cNvPr>
          <p:cNvSpPr txBox="1"/>
          <p:nvPr/>
        </p:nvSpPr>
        <p:spPr>
          <a:xfrm>
            <a:off x="6861168" y="4441371"/>
            <a:ext cx="40354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system-ui"/>
              </a:rPr>
              <a:t>Products with committed yield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376449B-2DCC-ABF0-4B73-129BFF374B6C}"/>
              </a:ext>
            </a:extLst>
          </p:cNvPr>
          <p:cNvSpPr txBox="1"/>
          <p:nvPr/>
        </p:nvSpPr>
        <p:spPr>
          <a:xfrm>
            <a:off x="6844392" y="5585051"/>
            <a:ext cx="44985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system-ui"/>
              </a:rPr>
              <a:t>operate customer investment accounts</a:t>
            </a:r>
          </a:p>
        </p:txBody>
      </p:sp>
      <p:sp>
        <p:nvSpPr>
          <p:cNvPr id="17" name="箭头: 右 16">
            <a:extLst>
              <a:ext uri="{FF2B5EF4-FFF2-40B4-BE49-F238E27FC236}">
                <a16:creationId xmlns:a16="http://schemas.microsoft.com/office/drawing/2014/main" id="{4CE7D0D9-90E8-4809-B33F-F0B924F7C1BB}"/>
              </a:ext>
            </a:extLst>
          </p:cNvPr>
          <p:cNvSpPr/>
          <p:nvPr/>
        </p:nvSpPr>
        <p:spPr>
          <a:xfrm>
            <a:off x="6093633" y="4441371"/>
            <a:ext cx="459566" cy="369332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/>
          </a:p>
        </p:txBody>
      </p:sp>
      <p:sp>
        <p:nvSpPr>
          <p:cNvPr id="18" name="箭头: 右 17">
            <a:extLst>
              <a:ext uri="{FF2B5EF4-FFF2-40B4-BE49-F238E27FC236}">
                <a16:creationId xmlns:a16="http://schemas.microsoft.com/office/drawing/2014/main" id="{BE3C1BBB-E03E-FA71-72C9-68D2DB06073E}"/>
              </a:ext>
            </a:extLst>
          </p:cNvPr>
          <p:cNvSpPr/>
          <p:nvPr/>
        </p:nvSpPr>
        <p:spPr>
          <a:xfrm>
            <a:off x="6093633" y="5606039"/>
            <a:ext cx="459566" cy="369332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000"/>
          </a:p>
        </p:txBody>
      </p:sp>
      <p:pic>
        <p:nvPicPr>
          <p:cNvPr id="20" name="图形 19" descr="关闭">
            <a:extLst>
              <a:ext uri="{FF2B5EF4-FFF2-40B4-BE49-F238E27FC236}">
                <a16:creationId xmlns:a16="http://schemas.microsoft.com/office/drawing/2014/main" id="{E37083AD-8E6A-E277-57DB-FF90F66B4A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125198" y="4306703"/>
            <a:ext cx="504000" cy="504000"/>
          </a:xfrm>
          <a:prstGeom prst="rect">
            <a:avLst/>
          </a:prstGeom>
        </p:spPr>
      </p:pic>
      <p:pic>
        <p:nvPicPr>
          <p:cNvPr id="22" name="图形 21" descr="复选标记">
            <a:extLst>
              <a:ext uri="{FF2B5EF4-FFF2-40B4-BE49-F238E27FC236}">
                <a16:creationId xmlns:a16="http://schemas.microsoft.com/office/drawing/2014/main" id="{ADE6DFB3-B822-D996-4211-0E7A524A6E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153506" y="5504317"/>
            <a:ext cx="504000" cy="5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949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>
            <a:extLst>
              <a:ext uri="{FF2B5EF4-FFF2-40B4-BE49-F238E27FC236}">
                <a16:creationId xmlns:a16="http://schemas.microsoft.com/office/drawing/2014/main" id="{188AEF91-8CD6-8EDE-EC54-0C1AFD5269BA}"/>
              </a:ext>
            </a:extLst>
          </p:cNvPr>
          <p:cNvSpPr/>
          <p:nvPr/>
        </p:nvSpPr>
        <p:spPr>
          <a:xfrm>
            <a:off x="-424070" y="86415"/>
            <a:ext cx="4068418" cy="569844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808BE7-5473-E04A-FA03-5CE409FC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78" y="131714"/>
            <a:ext cx="5377070" cy="573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b="0" i="0" dirty="0">
                <a:solidFill>
                  <a:srgbClr val="333333"/>
                </a:solidFill>
                <a:effectLst/>
                <a:latin typeface="system-ui"/>
              </a:rPr>
              <a:t>Research Questions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16A4F26-2C9A-D7D2-E879-362D8FBE6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331" y="1210650"/>
            <a:ext cx="2740479" cy="681271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08C98636-A04C-5F94-FBEE-FD07346707E2}"/>
              </a:ext>
            </a:extLst>
          </p:cNvPr>
          <p:cNvSpPr txBox="1"/>
          <p:nvPr/>
        </p:nvSpPr>
        <p:spPr>
          <a:xfrm>
            <a:off x="413657" y="5225535"/>
            <a:ext cx="3600000" cy="43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Change marketing mode</a:t>
            </a:r>
          </a:p>
          <a:p>
            <a:pPr algn="ctr"/>
            <a:endParaRPr lang="en-US" altLang="zh-CN" sz="2400" dirty="0">
              <a:latin typeface="system-ui"/>
            </a:endParaRPr>
          </a:p>
          <a:p>
            <a:pPr algn="ctr"/>
            <a:endParaRPr lang="en-US" altLang="zh-CN" sz="2400" dirty="0">
              <a:latin typeface="system-ui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FB070AC7-7247-B61F-F983-8666A528ED51}"/>
              </a:ext>
            </a:extLst>
          </p:cNvPr>
          <p:cNvSpPr txBox="1"/>
          <p:nvPr/>
        </p:nvSpPr>
        <p:spPr>
          <a:xfrm>
            <a:off x="413657" y="2429898"/>
            <a:ext cx="44196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u"/>
            </a:pPr>
            <a:r>
              <a:rPr lang="en-US" altLang="zh-CN" sz="3200" b="1" dirty="0">
                <a:solidFill>
                  <a:schemeClr val="accent5">
                    <a:lumMod val="75000"/>
                  </a:schemeClr>
                </a:solidFill>
                <a:latin typeface="system-ui"/>
              </a:rPr>
              <a:t>Three main directions</a:t>
            </a:r>
            <a:endParaRPr lang="zh-CN" altLang="en-US" sz="3200" b="1" dirty="0">
              <a:solidFill>
                <a:schemeClr val="accent5">
                  <a:lumMod val="75000"/>
                </a:schemeClr>
              </a:solidFill>
              <a:latin typeface="system-ui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20030CC-AADB-8EC2-A106-1E52FFA79D1A}"/>
              </a:ext>
            </a:extLst>
          </p:cNvPr>
          <p:cNvSpPr txBox="1"/>
          <p:nvPr/>
        </p:nvSpPr>
        <p:spPr>
          <a:xfrm>
            <a:off x="4417233" y="880163"/>
            <a:ext cx="729443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latin typeface="system-ui"/>
              </a:rPr>
              <a:t>The new situation of wealth management</a:t>
            </a:r>
          </a:p>
          <a:p>
            <a:pPr algn="ctr"/>
            <a:r>
              <a:rPr lang="en-US" altLang="zh-CN" sz="6000" dirty="0">
                <a:solidFill>
                  <a:srgbClr val="C00000"/>
                </a:solidFill>
              </a:rPr>
              <a:t>HOW to change </a:t>
            </a:r>
            <a:r>
              <a:rPr lang="zh-CN" altLang="en-US" sz="6000" dirty="0">
                <a:solidFill>
                  <a:srgbClr val="C00000"/>
                </a:solidFill>
              </a:rPr>
              <a:t>？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61E11BC-1D41-9797-9A39-99463E3D116E}"/>
              </a:ext>
            </a:extLst>
          </p:cNvPr>
          <p:cNvSpPr txBox="1"/>
          <p:nvPr/>
        </p:nvSpPr>
        <p:spPr>
          <a:xfrm>
            <a:off x="8085364" y="5225535"/>
            <a:ext cx="360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Change organizational cooperation mode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7009149B-62A5-63B4-AF33-CA513D98ECF4}"/>
              </a:ext>
            </a:extLst>
          </p:cNvPr>
          <p:cNvSpPr txBox="1"/>
          <p:nvPr/>
        </p:nvSpPr>
        <p:spPr>
          <a:xfrm>
            <a:off x="4249511" y="5225535"/>
            <a:ext cx="360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Change the performance appraisal </a:t>
            </a:r>
            <a:r>
              <a:rPr lang="en-US" altLang="zh-CN" sz="2400" dirty="0" err="1">
                <a:latin typeface="system-ui"/>
              </a:rPr>
              <a:t>methodmethod</a:t>
            </a:r>
            <a:endParaRPr lang="en-US" altLang="zh-CN" sz="2400" dirty="0">
              <a:latin typeface="system-ui"/>
            </a:endParaRPr>
          </a:p>
        </p:txBody>
      </p:sp>
      <p:sp>
        <p:nvSpPr>
          <p:cNvPr id="13" name="椭圆 12">
            <a:extLst>
              <a:ext uri="{FF2B5EF4-FFF2-40B4-BE49-F238E27FC236}">
                <a16:creationId xmlns:a16="http://schemas.microsoft.com/office/drawing/2014/main" id="{5951B5AA-772F-9D3F-ECCC-2CC68A63BD06}"/>
              </a:ext>
            </a:extLst>
          </p:cNvPr>
          <p:cNvSpPr/>
          <p:nvPr/>
        </p:nvSpPr>
        <p:spPr>
          <a:xfrm>
            <a:off x="1382487" y="3439858"/>
            <a:ext cx="1620000" cy="16200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椭圆 14">
            <a:extLst>
              <a:ext uri="{FF2B5EF4-FFF2-40B4-BE49-F238E27FC236}">
                <a16:creationId xmlns:a16="http://schemas.microsoft.com/office/drawing/2014/main" id="{E0EA171B-0287-82CC-C96D-2A302F827B3F}"/>
              </a:ext>
            </a:extLst>
          </p:cNvPr>
          <p:cNvSpPr/>
          <p:nvPr/>
        </p:nvSpPr>
        <p:spPr>
          <a:xfrm>
            <a:off x="5287323" y="3439858"/>
            <a:ext cx="1620000" cy="1620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椭圆 18">
            <a:extLst>
              <a:ext uri="{FF2B5EF4-FFF2-40B4-BE49-F238E27FC236}">
                <a16:creationId xmlns:a16="http://schemas.microsoft.com/office/drawing/2014/main" id="{F831E4A3-F58A-D67C-EB27-2221BB39C886}"/>
              </a:ext>
            </a:extLst>
          </p:cNvPr>
          <p:cNvSpPr/>
          <p:nvPr/>
        </p:nvSpPr>
        <p:spPr>
          <a:xfrm>
            <a:off x="9192159" y="3418297"/>
            <a:ext cx="1620000" cy="162000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3" name="图形 22" descr="上升趋势条形图">
            <a:extLst>
              <a:ext uri="{FF2B5EF4-FFF2-40B4-BE49-F238E27FC236}">
                <a16:creationId xmlns:a16="http://schemas.microsoft.com/office/drawing/2014/main" id="{11E4FD2D-B893-D602-AC78-8152C90CB6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19416" y="3754829"/>
            <a:ext cx="972000" cy="972000"/>
          </a:xfrm>
          <a:prstGeom prst="rect">
            <a:avLst/>
          </a:prstGeom>
        </p:spPr>
      </p:pic>
      <p:pic>
        <p:nvPicPr>
          <p:cNvPr id="25" name="图形 24" descr="元">
            <a:extLst>
              <a:ext uri="{FF2B5EF4-FFF2-40B4-BE49-F238E27FC236}">
                <a16:creationId xmlns:a16="http://schemas.microsoft.com/office/drawing/2014/main" id="{2860ADA4-DBD4-207D-8EA4-E7FC697931F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15859" y="3754829"/>
            <a:ext cx="972000" cy="972000"/>
          </a:xfrm>
          <a:prstGeom prst="rect">
            <a:avLst/>
          </a:prstGeom>
        </p:spPr>
      </p:pic>
      <p:pic>
        <p:nvPicPr>
          <p:cNvPr id="27" name="图形 26" descr="会议室">
            <a:extLst>
              <a:ext uri="{FF2B5EF4-FFF2-40B4-BE49-F238E27FC236}">
                <a16:creationId xmlns:a16="http://schemas.microsoft.com/office/drawing/2014/main" id="{4B855A42-081C-A25D-0183-C6D3A5EEF8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23187" y="3754829"/>
            <a:ext cx="972000" cy="9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214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图片 50">
            <a:extLst>
              <a:ext uri="{FF2B5EF4-FFF2-40B4-BE49-F238E27FC236}">
                <a16:creationId xmlns:a16="http://schemas.microsoft.com/office/drawing/2014/main" id="{1A24A6FB-098D-FE26-2556-892B5E0A03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250" y="1574269"/>
            <a:ext cx="1712131" cy="1492978"/>
          </a:xfrm>
          <a:prstGeom prst="rect">
            <a:avLst/>
          </a:prstGeom>
        </p:spPr>
      </p:pic>
      <p:sp>
        <p:nvSpPr>
          <p:cNvPr id="4" name="椭圆 3">
            <a:extLst>
              <a:ext uri="{FF2B5EF4-FFF2-40B4-BE49-F238E27FC236}">
                <a16:creationId xmlns:a16="http://schemas.microsoft.com/office/drawing/2014/main" id="{188AEF91-8CD6-8EDE-EC54-0C1AFD5269BA}"/>
              </a:ext>
            </a:extLst>
          </p:cNvPr>
          <p:cNvSpPr/>
          <p:nvPr/>
        </p:nvSpPr>
        <p:spPr>
          <a:xfrm>
            <a:off x="-424070" y="86415"/>
            <a:ext cx="4068418" cy="569844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808BE7-5473-E04A-FA03-5CE409FC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78" y="142599"/>
            <a:ext cx="4068418" cy="573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b="0" i="0" dirty="0">
                <a:solidFill>
                  <a:srgbClr val="333333"/>
                </a:solidFill>
                <a:effectLst/>
                <a:latin typeface="system-ui"/>
              </a:rPr>
              <a:t>Research Methods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16A4F26-2C9A-D7D2-E879-362D8FBE68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646" y="195939"/>
            <a:ext cx="2740479" cy="681271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08C98636-A04C-5F94-FBEE-FD07346707E2}"/>
              </a:ext>
            </a:extLst>
          </p:cNvPr>
          <p:cNvSpPr txBox="1"/>
          <p:nvPr/>
        </p:nvSpPr>
        <p:spPr>
          <a:xfrm>
            <a:off x="489076" y="3012376"/>
            <a:ext cx="4320000" cy="8316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Cultivate long-term trust relationship with customers</a:t>
            </a:r>
          </a:p>
          <a:p>
            <a:pPr algn="ctr"/>
            <a:endParaRPr lang="en-US" altLang="zh-CN" sz="2400" dirty="0">
              <a:latin typeface="system-ui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FB070AC7-7247-B61F-F983-8666A528ED51}"/>
              </a:ext>
            </a:extLst>
          </p:cNvPr>
          <p:cNvSpPr txBox="1"/>
          <p:nvPr/>
        </p:nvSpPr>
        <p:spPr>
          <a:xfrm>
            <a:off x="3594121" y="927881"/>
            <a:ext cx="53770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u"/>
            </a:pPr>
            <a:r>
              <a:rPr lang="en-US" altLang="zh-CN" sz="3200" b="1" dirty="0">
                <a:solidFill>
                  <a:schemeClr val="accent5">
                    <a:lumMod val="75000"/>
                  </a:schemeClr>
                </a:solidFill>
                <a:latin typeface="system-ui"/>
              </a:rPr>
              <a:t>Lewin’s Force field analysis</a:t>
            </a:r>
            <a:endParaRPr lang="zh-CN" altLang="en-US" sz="3200" b="1" dirty="0">
              <a:solidFill>
                <a:schemeClr val="accent5">
                  <a:lumMod val="75000"/>
                </a:schemeClr>
              </a:solidFill>
              <a:latin typeface="system-ui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BEEB9A2-0CCF-AE70-A7BD-E17D78BBE76B}"/>
              </a:ext>
            </a:extLst>
          </p:cNvPr>
          <p:cNvSpPr txBox="1"/>
          <p:nvPr/>
        </p:nvSpPr>
        <p:spPr>
          <a:xfrm>
            <a:off x="902734" y="4403236"/>
            <a:ext cx="3524581" cy="8316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Reduce sales difficulty in the long run</a:t>
            </a:r>
          </a:p>
          <a:p>
            <a:pPr algn="ctr"/>
            <a:endParaRPr lang="en-US" altLang="zh-CN" sz="2400" dirty="0">
              <a:latin typeface="system-ui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B3F41B7A-AF70-BE59-1577-A9D3D7F90C2D}"/>
              </a:ext>
            </a:extLst>
          </p:cNvPr>
          <p:cNvSpPr txBox="1"/>
          <p:nvPr/>
        </p:nvSpPr>
        <p:spPr>
          <a:xfrm>
            <a:off x="489076" y="5794096"/>
            <a:ext cx="4320000" cy="43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Increase income in the long run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1BC4E0B-1E02-680E-443A-D946EB131045}"/>
              </a:ext>
            </a:extLst>
          </p:cNvPr>
          <p:cNvSpPr txBox="1"/>
          <p:nvPr/>
        </p:nvSpPr>
        <p:spPr>
          <a:xfrm>
            <a:off x="805543" y="1835456"/>
            <a:ext cx="3600000" cy="43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The driving force of change</a:t>
            </a:r>
          </a:p>
          <a:p>
            <a:pPr algn="ctr"/>
            <a:endParaRPr lang="en-US" altLang="zh-CN" sz="2400" dirty="0">
              <a:latin typeface="system-ui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1DBDCA9-0F71-A4C1-0966-440FF16E67BB}"/>
              </a:ext>
            </a:extLst>
          </p:cNvPr>
          <p:cNvSpPr txBox="1"/>
          <p:nvPr/>
        </p:nvSpPr>
        <p:spPr>
          <a:xfrm>
            <a:off x="7585985" y="1817456"/>
            <a:ext cx="3600000" cy="43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en-US" altLang="zh-CN" sz="2400" dirty="0">
                <a:latin typeface="system-ui"/>
              </a:rPr>
              <a:t>restraining forces resisting the change</a:t>
            </a: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167877DA-1D35-F8FF-BEA5-90244AEDF766}"/>
              </a:ext>
            </a:extLst>
          </p:cNvPr>
          <p:cNvSpPr txBox="1"/>
          <p:nvPr/>
        </p:nvSpPr>
        <p:spPr>
          <a:xfrm>
            <a:off x="7241728" y="3012376"/>
            <a:ext cx="432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dirty="0">
                <a:latin typeface="system-ui"/>
              </a:rPr>
              <a:t>Worried about being incompetent for new content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07884331-05DF-596A-E223-2379AC5FB31C}"/>
              </a:ext>
            </a:extLst>
          </p:cNvPr>
          <p:cNvSpPr txBox="1"/>
          <p:nvPr/>
        </p:nvSpPr>
        <p:spPr>
          <a:xfrm>
            <a:off x="7241728" y="5764431"/>
            <a:ext cx="432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dirty="0">
                <a:latin typeface="system-ui"/>
              </a:rPr>
              <a:t>Worried about affecting short-term income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BD4159EE-33D5-44A6-ED10-0959AFFBFD9E}"/>
              </a:ext>
            </a:extLst>
          </p:cNvPr>
          <p:cNvSpPr txBox="1"/>
          <p:nvPr/>
        </p:nvSpPr>
        <p:spPr>
          <a:xfrm>
            <a:off x="7241728" y="4382963"/>
            <a:ext cx="432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dirty="0">
                <a:latin typeface="system-ui"/>
              </a:rPr>
              <a:t>Worried that customer trust will not promote sales</a:t>
            </a:r>
          </a:p>
        </p:txBody>
      </p:sp>
      <p:sp>
        <p:nvSpPr>
          <p:cNvPr id="30" name="圆: 空心 29">
            <a:extLst>
              <a:ext uri="{FF2B5EF4-FFF2-40B4-BE49-F238E27FC236}">
                <a16:creationId xmlns:a16="http://schemas.microsoft.com/office/drawing/2014/main" id="{AF05DAD5-AC3E-86DF-8D2C-A62B8BFB9621}"/>
              </a:ext>
            </a:extLst>
          </p:cNvPr>
          <p:cNvSpPr/>
          <p:nvPr/>
        </p:nvSpPr>
        <p:spPr>
          <a:xfrm>
            <a:off x="348343" y="1817456"/>
            <a:ext cx="450000" cy="450000"/>
          </a:xfrm>
          <a:prstGeom prst="donu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禁止符 30">
            <a:extLst>
              <a:ext uri="{FF2B5EF4-FFF2-40B4-BE49-F238E27FC236}">
                <a16:creationId xmlns:a16="http://schemas.microsoft.com/office/drawing/2014/main" id="{60EEF7ED-027C-5D74-0506-E0A9D1B5B0B0}"/>
              </a:ext>
            </a:extLst>
          </p:cNvPr>
          <p:cNvSpPr/>
          <p:nvPr/>
        </p:nvSpPr>
        <p:spPr>
          <a:xfrm>
            <a:off x="7241728" y="1817456"/>
            <a:ext cx="450000" cy="450000"/>
          </a:xfrm>
          <a:prstGeom prst="noSmoking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5" name="直接箭头连接符 34">
            <a:extLst>
              <a:ext uri="{FF2B5EF4-FFF2-40B4-BE49-F238E27FC236}">
                <a16:creationId xmlns:a16="http://schemas.microsoft.com/office/drawing/2014/main" id="{86932B07-CFEF-2776-00C1-0826B0209CF0}"/>
              </a:ext>
            </a:extLst>
          </p:cNvPr>
          <p:cNvCxnSpPr>
            <a:cxnSpLocks/>
          </p:cNvCxnSpPr>
          <p:nvPr/>
        </p:nvCxnSpPr>
        <p:spPr>
          <a:xfrm flipH="1">
            <a:off x="4808990" y="3429000"/>
            <a:ext cx="900000" cy="0"/>
          </a:xfrm>
          <a:prstGeom prst="straightConnector1">
            <a:avLst/>
          </a:prstGeom>
          <a:ln w="50800" cmpd="tri">
            <a:headEnd type="stealth" w="lg" len="lg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箭头连接符 37">
            <a:extLst>
              <a:ext uri="{FF2B5EF4-FFF2-40B4-BE49-F238E27FC236}">
                <a16:creationId xmlns:a16="http://schemas.microsoft.com/office/drawing/2014/main" id="{D3126371-2FE9-6178-0F21-7928AC127E7D}"/>
              </a:ext>
            </a:extLst>
          </p:cNvPr>
          <p:cNvCxnSpPr>
            <a:cxnSpLocks/>
          </p:cNvCxnSpPr>
          <p:nvPr/>
        </p:nvCxnSpPr>
        <p:spPr>
          <a:xfrm flipH="1">
            <a:off x="4808990" y="4702628"/>
            <a:ext cx="900000" cy="0"/>
          </a:xfrm>
          <a:prstGeom prst="straightConnector1">
            <a:avLst/>
          </a:prstGeom>
          <a:ln w="50800" cmpd="tri">
            <a:headEnd type="stealth" w="lg" len="lg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>
            <a:extLst>
              <a:ext uri="{FF2B5EF4-FFF2-40B4-BE49-F238E27FC236}">
                <a16:creationId xmlns:a16="http://schemas.microsoft.com/office/drawing/2014/main" id="{B98542FF-80AC-7473-8ECF-500F7F35056B}"/>
              </a:ext>
            </a:extLst>
          </p:cNvPr>
          <p:cNvCxnSpPr>
            <a:cxnSpLocks/>
          </p:cNvCxnSpPr>
          <p:nvPr/>
        </p:nvCxnSpPr>
        <p:spPr>
          <a:xfrm flipH="1">
            <a:off x="4808990" y="6064525"/>
            <a:ext cx="900000" cy="0"/>
          </a:xfrm>
          <a:prstGeom prst="straightConnector1">
            <a:avLst/>
          </a:prstGeom>
          <a:ln w="50800" cmpd="tri">
            <a:headEnd type="stealth" w="lg" len="lg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箭头连接符 41">
            <a:extLst>
              <a:ext uri="{FF2B5EF4-FFF2-40B4-BE49-F238E27FC236}">
                <a16:creationId xmlns:a16="http://schemas.microsoft.com/office/drawing/2014/main" id="{7C13F057-344B-24D2-143B-580F3F26EBE9}"/>
              </a:ext>
            </a:extLst>
          </p:cNvPr>
          <p:cNvCxnSpPr>
            <a:cxnSpLocks/>
          </p:cNvCxnSpPr>
          <p:nvPr/>
        </p:nvCxnSpPr>
        <p:spPr>
          <a:xfrm flipV="1">
            <a:off x="6404402" y="3429000"/>
            <a:ext cx="900000" cy="0"/>
          </a:xfrm>
          <a:prstGeom prst="straightConnector1">
            <a:avLst/>
          </a:prstGeom>
          <a:ln w="50800" cmpd="tri">
            <a:headEnd type="stealth" w="lg" len="lg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箭头连接符 43">
            <a:extLst>
              <a:ext uri="{FF2B5EF4-FFF2-40B4-BE49-F238E27FC236}">
                <a16:creationId xmlns:a16="http://schemas.microsoft.com/office/drawing/2014/main" id="{19F2999C-CFD1-72BC-14C3-ED2A2277063C}"/>
              </a:ext>
            </a:extLst>
          </p:cNvPr>
          <p:cNvCxnSpPr>
            <a:cxnSpLocks/>
          </p:cNvCxnSpPr>
          <p:nvPr/>
        </p:nvCxnSpPr>
        <p:spPr>
          <a:xfrm flipV="1">
            <a:off x="6404402" y="6010096"/>
            <a:ext cx="900000" cy="0"/>
          </a:xfrm>
          <a:prstGeom prst="straightConnector1">
            <a:avLst/>
          </a:prstGeom>
          <a:ln w="50800" cmpd="tri">
            <a:headEnd type="stealth" w="lg" len="lg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箭头连接符 44">
            <a:extLst>
              <a:ext uri="{FF2B5EF4-FFF2-40B4-BE49-F238E27FC236}">
                <a16:creationId xmlns:a16="http://schemas.microsoft.com/office/drawing/2014/main" id="{95D014F4-7690-8A0C-34D6-57248DABD9BD}"/>
              </a:ext>
            </a:extLst>
          </p:cNvPr>
          <p:cNvCxnSpPr>
            <a:cxnSpLocks/>
          </p:cNvCxnSpPr>
          <p:nvPr/>
        </p:nvCxnSpPr>
        <p:spPr>
          <a:xfrm flipV="1">
            <a:off x="6404402" y="4702628"/>
            <a:ext cx="900000" cy="0"/>
          </a:xfrm>
          <a:prstGeom prst="straightConnector1">
            <a:avLst/>
          </a:prstGeom>
          <a:ln w="50800" cmpd="tri">
            <a:headEnd type="stealth" w="lg" len="lg"/>
            <a:tailEnd type="non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: 剪去对角 45">
            <a:extLst>
              <a:ext uri="{FF2B5EF4-FFF2-40B4-BE49-F238E27FC236}">
                <a16:creationId xmlns:a16="http://schemas.microsoft.com/office/drawing/2014/main" id="{B2A3E784-55AB-4FF6-BD51-AC32443F0FC3}"/>
              </a:ext>
            </a:extLst>
          </p:cNvPr>
          <p:cNvSpPr/>
          <p:nvPr/>
        </p:nvSpPr>
        <p:spPr>
          <a:xfrm>
            <a:off x="5921914" y="2622014"/>
            <a:ext cx="335668" cy="3800812"/>
          </a:xfrm>
          <a:prstGeom prst="snip2DiagRect">
            <a:avLst>
              <a:gd name="adj1" fmla="val 50000"/>
              <a:gd name="adj2" fmla="val 0"/>
            </a:avLst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8892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椭圆 3">
            <a:extLst>
              <a:ext uri="{FF2B5EF4-FFF2-40B4-BE49-F238E27FC236}">
                <a16:creationId xmlns:a16="http://schemas.microsoft.com/office/drawing/2014/main" id="{188AEF91-8CD6-8EDE-EC54-0C1AFD5269BA}"/>
              </a:ext>
            </a:extLst>
          </p:cNvPr>
          <p:cNvSpPr/>
          <p:nvPr/>
        </p:nvSpPr>
        <p:spPr>
          <a:xfrm>
            <a:off x="-424070" y="86415"/>
            <a:ext cx="4068418" cy="569844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808BE7-5473-E04A-FA03-5CE409FC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78" y="142599"/>
            <a:ext cx="4068418" cy="5730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b="0" i="0" dirty="0">
                <a:solidFill>
                  <a:srgbClr val="333333"/>
                </a:solidFill>
                <a:effectLst/>
                <a:latin typeface="system-ui"/>
              </a:rPr>
              <a:t>Discuss and Conclusion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916A4F26-2C9A-D7D2-E879-362D8FBE68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967" y="1077288"/>
            <a:ext cx="2740479" cy="681271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FB070AC7-7247-B61F-F983-8666A528ED51}"/>
              </a:ext>
            </a:extLst>
          </p:cNvPr>
          <p:cNvSpPr txBox="1"/>
          <p:nvPr/>
        </p:nvSpPr>
        <p:spPr>
          <a:xfrm>
            <a:off x="6096000" y="3429000"/>
            <a:ext cx="53770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u"/>
            </a:pPr>
            <a:r>
              <a:rPr lang="en-US" altLang="zh-CN" sz="3200" b="1" dirty="0">
                <a:solidFill>
                  <a:schemeClr val="accent5">
                    <a:lumMod val="75000"/>
                  </a:schemeClr>
                </a:solidFill>
                <a:latin typeface="system-ui"/>
              </a:rPr>
              <a:t>Some uncertainties</a:t>
            </a:r>
            <a:endParaRPr lang="zh-CN" altLang="en-US" sz="3200" b="1" dirty="0">
              <a:solidFill>
                <a:schemeClr val="accent5">
                  <a:lumMod val="75000"/>
                </a:schemeClr>
              </a:solidFill>
              <a:latin typeface="system-ui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79DC609-B54F-533B-A947-FD17EB029C33}"/>
              </a:ext>
            </a:extLst>
          </p:cNvPr>
          <p:cNvSpPr txBox="1"/>
          <p:nvPr/>
        </p:nvSpPr>
        <p:spPr>
          <a:xfrm>
            <a:off x="489668" y="2501384"/>
            <a:ext cx="540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system-ui"/>
              </a:rPr>
              <a:t>Following Lewin’s Field Theory and Group Dynamics Theory</a:t>
            </a:r>
            <a:endParaRPr lang="zh-CN" altLang="en-US" sz="2400" dirty="0">
              <a:latin typeface="system-ui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D6F303C-9F15-3C89-9E44-7BF9EDB7F6D6}"/>
              </a:ext>
            </a:extLst>
          </p:cNvPr>
          <p:cNvSpPr txBox="1"/>
          <p:nvPr/>
        </p:nvSpPr>
        <p:spPr>
          <a:xfrm>
            <a:off x="489668" y="3475299"/>
            <a:ext cx="540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system-ui"/>
              </a:rPr>
              <a:t>Takes into account the new environment that may come in the future</a:t>
            </a:r>
            <a:endParaRPr lang="en-GB" altLang="zh-CN" sz="2400" dirty="0">
              <a:latin typeface="system-ui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115F3498-67CE-7D44-484B-CA390BFCFF9C}"/>
              </a:ext>
            </a:extLst>
          </p:cNvPr>
          <p:cNvSpPr txBox="1"/>
          <p:nvPr/>
        </p:nvSpPr>
        <p:spPr>
          <a:xfrm>
            <a:off x="489668" y="4593966"/>
            <a:ext cx="5400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400" dirty="0">
                <a:latin typeface="system-ui"/>
              </a:rPr>
              <a:t>T</a:t>
            </a:r>
            <a:r>
              <a:rPr lang="en-US" altLang="zh-CN" sz="2400" dirty="0">
                <a:latin typeface="system-ui"/>
              </a:rPr>
              <a:t>he change is </a:t>
            </a:r>
            <a:r>
              <a:rPr lang="en-GB" altLang="zh-CN" sz="2400" dirty="0" err="1">
                <a:latin typeface="system-ui"/>
              </a:rPr>
              <a:t>groundbreaking</a:t>
            </a:r>
            <a:r>
              <a:rPr lang="en-GB" altLang="zh-CN" sz="2400" dirty="0">
                <a:latin typeface="system-ui"/>
              </a:rPr>
              <a:t> and predictable</a:t>
            </a: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5C73C45F-F119-72DF-8832-10E4113F6056}"/>
              </a:ext>
            </a:extLst>
          </p:cNvPr>
          <p:cNvSpPr txBox="1"/>
          <p:nvPr/>
        </p:nvSpPr>
        <p:spPr>
          <a:xfrm>
            <a:off x="6382344" y="4224635"/>
            <a:ext cx="603182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>
                <a:latin typeface="system-ui"/>
              </a:rPr>
              <a:t>The new marketing model has reduced revenue in a short period of time without reducing investment costs. This change is a great test for the company's cash flow.</a:t>
            </a:r>
          </a:p>
        </p:txBody>
      </p:sp>
      <p:pic>
        <p:nvPicPr>
          <p:cNvPr id="22" name="图形 21" descr="叹号">
            <a:extLst>
              <a:ext uri="{FF2B5EF4-FFF2-40B4-BE49-F238E27FC236}">
                <a16:creationId xmlns:a16="http://schemas.microsoft.com/office/drawing/2014/main" id="{1041EE01-04D3-5114-B513-435F6F719E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04291" y="3018099"/>
            <a:ext cx="914400" cy="9144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C1CDE21-54AB-5EF2-E5A2-EE2C09364E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7405" y="395937"/>
            <a:ext cx="2495550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858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065CC363-A1B8-F121-B3C7-695C2994D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8246" y="10240"/>
            <a:ext cx="2243734" cy="741681"/>
          </a:xfrm>
          <a:prstGeom prst="rect">
            <a:avLst/>
          </a:prstGeom>
        </p:spPr>
      </p:pic>
      <p:sp>
        <p:nvSpPr>
          <p:cNvPr id="5" name="椭圆 4">
            <a:extLst>
              <a:ext uri="{FF2B5EF4-FFF2-40B4-BE49-F238E27FC236}">
                <a16:creationId xmlns:a16="http://schemas.microsoft.com/office/drawing/2014/main" id="{9768F38E-FEFB-E610-7FE7-6C84314E89FD}"/>
              </a:ext>
            </a:extLst>
          </p:cNvPr>
          <p:cNvSpPr/>
          <p:nvPr/>
        </p:nvSpPr>
        <p:spPr>
          <a:xfrm>
            <a:off x="1635760" y="3434080"/>
            <a:ext cx="8922086" cy="601472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82856D7-16F5-12BF-3175-290CA1854A9F}"/>
              </a:ext>
            </a:extLst>
          </p:cNvPr>
          <p:cNvSpPr txBox="1"/>
          <p:nvPr/>
        </p:nvSpPr>
        <p:spPr>
          <a:xfrm>
            <a:off x="2164080" y="1513840"/>
            <a:ext cx="943864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9900" dirty="0">
                <a:latin typeface="+mn-ea"/>
              </a:rPr>
              <a:t>Thanks</a:t>
            </a:r>
            <a:endParaRPr lang="zh-CN" altLang="en-US" sz="199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7193538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225</Words>
  <Application>Microsoft Office PowerPoint</Application>
  <PresentationFormat>宽屏</PresentationFormat>
  <Paragraphs>40</Paragraphs>
  <Slides>6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2" baseType="lpstr">
      <vt:lpstr>system-ui</vt:lpstr>
      <vt:lpstr>等线</vt:lpstr>
      <vt:lpstr>等线 Light</vt:lpstr>
      <vt:lpstr>Arial</vt:lpstr>
      <vt:lpstr>Wingdings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and Stability Management (BMMB7000)</dc:title>
  <dc:creator>huangdongxue@csc.com.cn</dc:creator>
  <cp:lastModifiedBy>huangdongxue@csc.com.cn</cp:lastModifiedBy>
  <cp:revision>4</cp:revision>
  <dcterms:created xsi:type="dcterms:W3CDTF">2023-02-26T23:21:27Z</dcterms:created>
  <dcterms:modified xsi:type="dcterms:W3CDTF">2023-02-27T08:07:23Z</dcterms:modified>
</cp:coreProperties>
</file>