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3" r:id="rId3"/>
    <p:sldId id="264" r:id="rId4"/>
    <p:sldId id="278" r:id="rId5"/>
    <p:sldId id="257" r:id="rId6"/>
    <p:sldId id="265" r:id="rId7"/>
    <p:sldId id="258" r:id="rId8"/>
    <p:sldId id="276" r:id="rId9"/>
    <p:sldId id="277" r:id="rId10"/>
    <p:sldId id="267" r:id="rId11"/>
    <p:sldId id="268" r:id="rId12"/>
    <p:sldId id="269" r:id="rId13"/>
    <p:sldId id="272" r:id="rId14"/>
    <p:sldId id="271" r:id="rId15"/>
    <p:sldId id="273" r:id="rId16"/>
    <p:sldId id="274" r:id="rId17"/>
    <p:sldId id="260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7918339-BFAE-4EDD-A084-9487CEDDB5F7}" type="datetimeFigureOut">
              <a:rPr lang="en-US" smtClean="0"/>
              <a:t>2/8/2017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B643AF4-B201-464D-9EB1-F664B4E5470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3ITw2ZyS7U" TargetMode="External"/><Relationship Id="rId2" Type="http://schemas.openxmlformats.org/officeDocument/2006/relationships/hyperlink" Target="https://www.youtube.com/watch?v=uku5whzn41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85_xetpZPPY" TargetMode="External"/><Relationship Id="rId4" Type="http://schemas.openxmlformats.org/officeDocument/2006/relationships/hyperlink" Target="https://www.youtube.com/watch?v=-g8U-0-xQkI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47800" y="838200"/>
            <a:ext cx="6477000" cy="1828800"/>
          </a:xfrm>
        </p:spPr>
        <p:txBody>
          <a:bodyPr/>
          <a:lstStyle/>
          <a:p>
            <a:r>
              <a:rPr lang="en-GB" dirty="0" smtClean="0"/>
              <a:t>Sport Psychology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2819400"/>
            <a:ext cx="7162800" cy="1752600"/>
          </a:xfrm>
        </p:spPr>
        <p:txBody>
          <a:bodyPr/>
          <a:lstStyle/>
          <a:p>
            <a:r>
              <a:rPr lang="en-GB" dirty="0" smtClean="0"/>
              <a:t>SHSS5079 – Introduction to the Module (Week 1)</a:t>
            </a:r>
          </a:p>
          <a:p>
            <a:r>
              <a:rPr lang="en-GB" dirty="0" smtClean="0"/>
              <a:t>		Alison Connaughton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6930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Welcome to the </a:t>
            </a:r>
            <a:r>
              <a:rPr lang="en-GB" dirty="0" smtClean="0"/>
              <a:t>module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1"/>
            <a:r>
              <a:rPr lang="en-GB" dirty="0" smtClean="0"/>
              <a:t>Sport Psychology</a:t>
            </a:r>
          </a:p>
          <a:p>
            <a:pPr lvl="1"/>
            <a:r>
              <a:rPr lang="en-GB" dirty="0" smtClean="0"/>
              <a:t>Skill Acquisition</a:t>
            </a:r>
          </a:p>
          <a:p>
            <a:r>
              <a:rPr lang="en-GB" dirty="0" smtClean="0"/>
              <a:t>Assessments – coursework x 2</a:t>
            </a:r>
          </a:p>
          <a:p>
            <a:pPr lvl="1"/>
            <a:r>
              <a:rPr lang="en-GB" dirty="0" smtClean="0"/>
              <a:t>CW1 to be introduced today…</a:t>
            </a:r>
          </a:p>
          <a:p>
            <a:pPr lvl="1"/>
            <a:endParaRPr lang="en-GB" dirty="0"/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Links to course / future career plans / own life?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7464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Becoming a Sport Psychologist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Martin </a:t>
            </a:r>
            <a:r>
              <a:rPr lang="en-GB" dirty="0" err="1" smtClean="0"/>
              <a:t>Hagger</a:t>
            </a:r>
            <a:r>
              <a:rPr lang="en-GB" dirty="0" smtClean="0"/>
              <a:t> – </a:t>
            </a:r>
            <a:r>
              <a:rPr lang="en-GB" dirty="0" err="1" smtClean="0"/>
              <a:t>Tedx</a:t>
            </a:r>
            <a:r>
              <a:rPr lang="en-GB" dirty="0" smtClean="0"/>
              <a:t> Talks - </a:t>
            </a:r>
            <a:r>
              <a:rPr lang="en-US" dirty="0"/>
              <a:t>I</a:t>
            </a:r>
            <a:r>
              <a:rPr lang="en-US" dirty="0" smtClean="0"/>
              <a:t>nside </a:t>
            </a:r>
            <a:r>
              <a:rPr lang="en-US" dirty="0"/>
              <a:t>the mind of champion athletes</a:t>
            </a:r>
            <a:endParaRPr lang="en-US" dirty="0" smtClean="0">
              <a:hlinkClick r:id="rId2"/>
            </a:endParaRPr>
          </a:p>
          <a:p>
            <a:pPr marL="0" indent="0">
              <a:buNone/>
            </a:pPr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www.youtube.com/watch?v=yG7v4y_xwzQ</a:t>
            </a:r>
          </a:p>
          <a:p>
            <a:pPr marL="0" indent="0">
              <a:buNone/>
            </a:pPr>
            <a:endParaRPr lang="en-US" dirty="0" smtClean="0">
              <a:hlinkClick r:id="rId2"/>
            </a:endParaRPr>
          </a:p>
          <a:p>
            <a:pPr marL="0" indent="0">
              <a:buNone/>
            </a:pPr>
            <a:r>
              <a:rPr lang="en-GB" dirty="0"/>
              <a:t>Ben </a:t>
            </a:r>
            <a:r>
              <a:rPr lang="en-GB" dirty="0" err="1"/>
              <a:t>Chell</a:t>
            </a:r>
            <a:r>
              <a:rPr lang="en-GB" dirty="0"/>
              <a:t> – Team Psychologist  British </a:t>
            </a:r>
            <a:r>
              <a:rPr lang="en-GB" dirty="0" smtClean="0"/>
              <a:t>Sailing</a:t>
            </a:r>
          </a:p>
          <a:p>
            <a:r>
              <a:rPr lang="en-US" sz="3200" dirty="0">
                <a:hlinkClick r:id="rId3"/>
              </a:rPr>
              <a:t>https://www.youtube.com/watch?v=23ITw2ZyS7U</a:t>
            </a:r>
            <a:endParaRPr lang="en-US" sz="3200" dirty="0"/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r>
              <a:rPr lang="en-GB" dirty="0" smtClean="0"/>
              <a:t>How to become a Sport Psychologist</a:t>
            </a:r>
            <a:r>
              <a:rPr lang="en-US" dirty="0" smtClean="0"/>
              <a:t>…</a:t>
            </a:r>
            <a:endParaRPr lang="en-US" dirty="0" smtClean="0">
              <a:hlinkClick r:id="rId2"/>
            </a:endParaRPr>
          </a:p>
          <a:p>
            <a:r>
              <a:rPr lang="en-US" dirty="0" smtClean="0">
                <a:hlinkClick r:id="rId2"/>
              </a:rPr>
              <a:t>https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www.youtube.com/watch?v=uku5whzn41c</a:t>
            </a:r>
            <a:endParaRPr lang="en-US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Dan Gould – on site consultancy</a:t>
            </a:r>
          </a:p>
          <a:p>
            <a:r>
              <a:rPr lang="en-GB" dirty="0">
                <a:hlinkClick r:id="rId4"/>
              </a:rPr>
              <a:t>https://www.youtube.com/watch?v=-</a:t>
            </a:r>
            <a:r>
              <a:rPr lang="en-GB" dirty="0" smtClean="0">
                <a:hlinkClick r:id="rId4"/>
              </a:rPr>
              <a:t>g8U-0-xQkI</a:t>
            </a:r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Psychology of Sailing</a:t>
            </a:r>
            <a:r>
              <a:rPr lang="en-US" dirty="0" smtClean="0"/>
              <a:t>…</a:t>
            </a:r>
            <a:endParaRPr lang="en-GB" dirty="0" smtClean="0"/>
          </a:p>
          <a:p>
            <a:r>
              <a:rPr lang="pl-PL" dirty="0">
                <a:hlinkClick r:id="rId5"/>
              </a:rPr>
              <a:t>https://www.youtube.com/watch?v=</a:t>
            </a:r>
            <a:r>
              <a:rPr lang="pl-PL" dirty="0" smtClean="0">
                <a:hlinkClick r:id="rId5"/>
              </a:rPr>
              <a:t>85_xetpZPPY</a:t>
            </a:r>
            <a:endParaRPr lang="pl-PL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6924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889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week in the life of an applied Sport Psychologist…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3 case studies…</a:t>
            </a:r>
          </a:p>
          <a:p>
            <a:r>
              <a:rPr lang="en-GB" dirty="0" smtClean="0"/>
              <a:t>Choose one case study to read and highlight relevant sections.</a:t>
            </a:r>
          </a:p>
          <a:p>
            <a:r>
              <a:rPr lang="en-GB" dirty="0" smtClean="0"/>
              <a:t>Summarise the following to share with the other groups: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What they do during a typical week?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Anything that you found surprising?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Positive elements of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Problems with the role – from your perspective?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dirty="0" smtClean="0"/>
              <a:t>Any other comments?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224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Team cohesion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Group and team dynamics</a:t>
            </a:r>
          </a:p>
          <a:p>
            <a:endParaRPr lang="en-US" dirty="0"/>
          </a:p>
          <a:p>
            <a:r>
              <a:rPr lang="en-US" dirty="0" smtClean="0"/>
              <a:t>Assignment 1 – starting on this today…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6371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Team cohesion tasks </a:t>
            </a:r>
            <a:r>
              <a:rPr lang="en-US" dirty="0" smtClean="0"/>
              <a:t>–</a:t>
            </a:r>
            <a:r>
              <a:rPr lang="en-GB" dirty="0" smtClean="0"/>
              <a:t> Chapter</a:t>
            </a:r>
            <a:br>
              <a:rPr lang="en-GB" dirty="0" smtClean="0"/>
            </a:br>
            <a:r>
              <a:rPr lang="en-GB" dirty="0" smtClean="0"/>
              <a:t>Team cohesion </a:t>
            </a:r>
            <a:r>
              <a:rPr lang="en-US" dirty="0" smtClean="0"/>
              <a:t>in sport (2013)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1. What is team cohesion?</a:t>
            </a:r>
          </a:p>
          <a:p>
            <a:pPr lvl="1"/>
            <a:r>
              <a:rPr lang="en-GB" dirty="0" smtClean="0"/>
              <a:t>Definitions</a:t>
            </a:r>
            <a:r>
              <a:rPr lang="en-US" dirty="0" smtClean="0"/>
              <a:t>…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2. What is the proposed link with performance?</a:t>
            </a:r>
          </a:p>
          <a:p>
            <a:pPr marL="0" indent="0">
              <a:buNone/>
            </a:pPr>
            <a:r>
              <a:rPr lang="en-GB" dirty="0" smtClean="0"/>
              <a:t>3. What is Carron’s four factor conceptual model?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How can we measure cohesion based on the above?</a:t>
            </a:r>
          </a:p>
          <a:p>
            <a:r>
              <a:rPr lang="en-GB" dirty="0" smtClean="0"/>
              <a:t>GEQ</a:t>
            </a:r>
          </a:p>
          <a:p>
            <a:r>
              <a:rPr lang="en-GB" dirty="0" smtClean="0"/>
              <a:t>Complete and score the GEQ.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0033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Multidimensional model represented by the following four factors…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Individual attractions to the group (task) ATG-T</a:t>
            </a:r>
          </a:p>
          <a:p>
            <a:r>
              <a:rPr lang="en-US" dirty="0"/>
              <a:t>Individual attractions to the group </a:t>
            </a:r>
            <a:r>
              <a:rPr lang="en-US" dirty="0" smtClean="0"/>
              <a:t>(social) </a:t>
            </a:r>
            <a:r>
              <a:rPr lang="en-US" dirty="0"/>
              <a:t>ATG</a:t>
            </a:r>
            <a:r>
              <a:rPr lang="en-US" dirty="0" smtClean="0"/>
              <a:t>-S</a:t>
            </a:r>
          </a:p>
          <a:p>
            <a:r>
              <a:rPr lang="en-US" dirty="0" smtClean="0"/>
              <a:t>Group integration (task) GI-T</a:t>
            </a:r>
          </a:p>
          <a:p>
            <a:r>
              <a:rPr lang="en-US" dirty="0"/>
              <a:t>Group integration </a:t>
            </a:r>
            <a:r>
              <a:rPr lang="en-US" dirty="0" smtClean="0"/>
              <a:t>(social) </a:t>
            </a:r>
            <a:r>
              <a:rPr lang="en-US" dirty="0"/>
              <a:t>GI</a:t>
            </a:r>
            <a:r>
              <a:rPr lang="en-US" dirty="0" smtClean="0"/>
              <a:t>-S</a:t>
            </a:r>
          </a:p>
          <a:p>
            <a:endParaRPr lang="en-US" dirty="0"/>
          </a:p>
          <a:p>
            <a:r>
              <a:rPr lang="en-US" dirty="0" smtClean="0"/>
              <a:t>P.347 </a:t>
            </a:r>
          </a:p>
          <a:p>
            <a:r>
              <a:rPr lang="en-US" dirty="0" smtClean="0"/>
              <a:t>Outline what each of these mean…</a:t>
            </a:r>
          </a:p>
          <a:p>
            <a:r>
              <a:rPr lang="en-US" dirty="0" smtClean="0"/>
              <a:t>Evaluate your results…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34667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 smtClean="0"/>
              <a:t>Individual </a:t>
            </a:r>
            <a:r>
              <a:rPr lang="en-US" b="1" dirty="0"/>
              <a:t>attractions to the group (task) ATG-</a:t>
            </a:r>
            <a:r>
              <a:rPr lang="en-US" b="1" dirty="0" smtClean="0"/>
              <a:t>T</a:t>
            </a:r>
          </a:p>
          <a:p>
            <a:r>
              <a:rPr lang="en-US" dirty="0" smtClean="0"/>
              <a:t>Attractiveness of team’s task, productivity and goals for the individual personally.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Individual attractions to the group (social) ATG-</a:t>
            </a:r>
            <a:r>
              <a:rPr lang="en-US" b="1" dirty="0" smtClean="0"/>
              <a:t>S</a:t>
            </a:r>
          </a:p>
          <a:p>
            <a:r>
              <a:rPr lang="en-US" dirty="0" smtClean="0"/>
              <a:t>Feelings about his or her personal acceptance, and social interaction with the team. 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Group integration (task) GI-</a:t>
            </a:r>
            <a:r>
              <a:rPr lang="en-US" b="1" dirty="0" smtClean="0"/>
              <a:t>T</a:t>
            </a:r>
          </a:p>
          <a:p>
            <a:r>
              <a:rPr lang="en-US" dirty="0" smtClean="0"/>
              <a:t>Individuals perceptions of similarity, closeness and bonding within the team as a whole around the task.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Group integration (social) GI-</a:t>
            </a:r>
            <a:r>
              <a:rPr lang="en-US" b="1" dirty="0" smtClean="0"/>
              <a:t>S</a:t>
            </a:r>
          </a:p>
          <a:p>
            <a:r>
              <a:rPr lang="en-US" dirty="0" smtClean="0"/>
              <a:t>Individuals </a:t>
            </a:r>
            <a:r>
              <a:rPr lang="en-US" dirty="0"/>
              <a:t>perceptions of </a:t>
            </a:r>
            <a:r>
              <a:rPr lang="en-US" dirty="0" smtClean="0"/>
              <a:t>similarity</a:t>
            </a:r>
            <a:r>
              <a:rPr lang="en-US" dirty="0"/>
              <a:t>, closeness and bonding within the </a:t>
            </a:r>
            <a:r>
              <a:rPr lang="en-US" dirty="0" smtClean="0"/>
              <a:t>entire group as a social unit.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053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cs typeface="Times New Roman" charset="0"/>
              </a:rPr>
              <a:t>Group Cohesion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76400"/>
            <a:ext cx="8194675" cy="4953000"/>
          </a:xfrm>
        </p:spPr>
        <p:txBody>
          <a:bodyPr/>
          <a:lstStyle/>
          <a:p>
            <a:r>
              <a:rPr lang="en-US" dirty="0"/>
              <a:t>The concept of cohesion has been an important factor in the study of group behavior and its significance is often a source of motivation for group leaders.  </a:t>
            </a:r>
          </a:p>
          <a:p>
            <a:r>
              <a:rPr lang="en-US" dirty="0" smtClean="0"/>
              <a:t> Clichés such as… </a:t>
            </a:r>
            <a:r>
              <a:rPr lang="en-US" dirty="0"/>
              <a:t>"Together We Stand, Divided We Fall", "There is No I in Team", or "Players Play, Teams Win" are often used to show individuals the importance of team cohesion. 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540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>
          <a:xfrm>
            <a:off x="931863" y="-152400"/>
            <a:ext cx="8212137" cy="1509713"/>
          </a:xfrm>
        </p:spPr>
        <p:txBody>
          <a:bodyPr/>
          <a:lstStyle/>
          <a:p>
            <a:r>
              <a:rPr lang="en-US" dirty="0" smtClean="0">
                <a:cs typeface="Times New Roman" charset="0"/>
              </a:rPr>
              <a:t>Definition </a:t>
            </a:r>
            <a:r>
              <a:rPr lang="en-US" dirty="0">
                <a:cs typeface="Times New Roman" charset="0"/>
              </a:rPr>
              <a:t>of Group Cohesion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961969"/>
            <a:ext cx="7661275" cy="4876800"/>
          </a:xfrm>
        </p:spPr>
        <p:txBody>
          <a:bodyPr/>
          <a:lstStyle/>
          <a:p>
            <a:r>
              <a:rPr lang="en-US" sz="2800" dirty="0"/>
              <a:t>Carron, Brawley, and </a:t>
            </a:r>
            <a:r>
              <a:rPr lang="en-US" sz="2800" dirty="0" err="1"/>
              <a:t>Widmeyer</a:t>
            </a:r>
            <a:r>
              <a:rPr lang="en-US" sz="2800" dirty="0"/>
              <a:t> (1998) defined cohesion as </a:t>
            </a:r>
            <a:r>
              <a:rPr lang="ja-JP" altLang="en-US" sz="2800" dirty="0">
                <a:latin typeface="Arial"/>
              </a:rPr>
              <a:t>“</a:t>
            </a:r>
            <a:r>
              <a:rPr lang="en-US" sz="2800" dirty="0"/>
              <a:t>a dynamic process that is reflected in the tendency of a group to stick together and remain united in the pursuit of its instrumental objectives and/or for the satisfaction of member needs</a:t>
            </a:r>
            <a:r>
              <a:rPr lang="ja-JP" altLang="en-US" sz="2800" dirty="0">
                <a:latin typeface="Arial"/>
              </a:rPr>
              <a:t>”</a:t>
            </a:r>
            <a:r>
              <a:rPr lang="en-US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62466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Times New Roman" charset="0"/>
              </a:rPr>
              <a:t>What is Group Cohesion?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9325" y="1981200"/>
            <a:ext cx="7661275" cy="4876800"/>
          </a:xfrm>
        </p:spPr>
        <p:txBody>
          <a:bodyPr/>
          <a:lstStyle/>
          <a:p>
            <a:r>
              <a:rPr lang="en-US" sz="2800" dirty="0">
                <a:cs typeface="Times New Roman" charset="0"/>
              </a:rPr>
              <a:t>Group cohesion has been conceptualized in many ways</a:t>
            </a:r>
            <a:r>
              <a:rPr lang="en-US" sz="2800" dirty="0"/>
              <a:t> </a:t>
            </a:r>
          </a:p>
          <a:p>
            <a:pPr lvl="1"/>
            <a:r>
              <a:rPr lang="en-US" dirty="0">
                <a:cs typeface="Times New Roman" charset="0"/>
              </a:rPr>
              <a:t>Cohesion = Attraction:  </a:t>
            </a:r>
            <a:r>
              <a:rPr lang="en-US" dirty="0" err="1">
                <a:cs typeface="Times New Roman" charset="0"/>
              </a:rPr>
              <a:t>Festinger</a:t>
            </a:r>
            <a:r>
              <a:rPr lang="en-US" dirty="0">
                <a:cs typeface="Times New Roman" charset="0"/>
              </a:rPr>
              <a:t> and his colleagues considered cohesion to be a form of attraction  </a:t>
            </a:r>
          </a:p>
          <a:p>
            <a:pPr lvl="1"/>
            <a:r>
              <a:rPr lang="en-US" dirty="0">
                <a:cs typeface="Times New Roman" charset="0"/>
              </a:rPr>
              <a:t>Members of cohesive groups tend to like their fellow members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49811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066800" y="609600"/>
            <a:ext cx="8382000" cy="11430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cs typeface="Times New Roman" charset="0"/>
              </a:rPr>
              <a:t>Cohesion = Unity</a:t>
            </a:r>
            <a:endParaRPr lang="en-US" sz="4400" dirty="0"/>
          </a:p>
          <a:p>
            <a:pPr lvl="1">
              <a:buFont typeface="Wingdings" charset="0"/>
              <a:buNone/>
            </a:pPr>
            <a:endParaRPr lang="en-US" sz="3200" dirty="0">
              <a:cs typeface="Times New Roman" charset="0"/>
            </a:endParaRPr>
          </a:p>
        </p:txBody>
      </p:sp>
      <p:sp>
        <p:nvSpPr>
          <p:cNvPr id="79875" name="Rectangle 3"/>
          <p:cNvSpPr>
            <a:spLocks noChangeArrowheads="1"/>
          </p:cNvSpPr>
          <p:nvPr/>
        </p:nvSpPr>
        <p:spPr bwMode="auto">
          <a:xfrm>
            <a:off x="762000" y="1600200"/>
            <a:ext cx="8382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endParaRPr lang="en-US" sz="2600" dirty="0">
              <a:cs typeface="Times New Roman" charset="0"/>
            </a:endParaRP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r>
              <a:rPr lang="en-US" sz="3200" dirty="0">
                <a:cs typeface="Times New Roman" charset="0"/>
              </a:rPr>
              <a:t>Cohesive groups stick together as members </a:t>
            </a:r>
            <a:r>
              <a:rPr lang="ja-JP" altLang="en-US" sz="3200" dirty="0">
                <a:latin typeface="Arial"/>
                <a:cs typeface="Times New Roman" charset="0"/>
              </a:rPr>
              <a:t>“</a:t>
            </a:r>
            <a:r>
              <a:rPr lang="en-US" sz="3200" dirty="0">
                <a:cs typeface="Times New Roman" charset="0"/>
              </a:rPr>
              <a:t>cohere</a:t>
            </a:r>
            <a:r>
              <a:rPr lang="ja-JP" altLang="en-US" sz="3200" dirty="0">
                <a:latin typeface="Arial"/>
                <a:cs typeface="Times New Roman" charset="0"/>
              </a:rPr>
              <a:t>”</a:t>
            </a:r>
            <a:r>
              <a:rPr lang="en-US" sz="3200" dirty="0">
                <a:cs typeface="Times New Roman" charset="0"/>
              </a:rPr>
              <a:t> to one another </a:t>
            </a:r>
            <a:r>
              <a:rPr lang="en-US" sz="3200" dirty="0" smtClean="0">
                <a:cs typeface="Times New Roman" charset="0"/>
              </a:rPr>
              <a:t>and the </a:t>
            </a:r>
            <a:r>
              <a:rPr lang="en-US" sz="3200" dirty="0">
                <a:cs typeface="Times New Roman" charset="0"/>
              </a:rPr>
              <a:t>group</a:t>
            </a:r>
            <a:r>
              <a:rPr lang="en-US" sz="3200" dirty="0"/>
              <a:t> 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r>
              <a:rPr lang="en-US" sz="3200" dirty="0"/>
              <a:t>The group is </a:t>
            </a:r>
            <a:r>
              <a:rPr lang="en-US" sz="3200" dirty="0" smtClean="0"/>
              <a:t>unified and </a:t>
            </a:r>
            <a:r>
              <a:rPr lang="en-US" sz="3200" dirty="0"/>
              <a:t>solidarity is high in the group. 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r>
              <a:rPr lang="en-US" sz="3200" dirty="0"/>
              <a:t>Members report feeling a sense of belonging to the group</a:t>
            </a:r>
          </a:p>
          <a:p>
            <a:pPr marL="447675" indent="-447675">
              <a:spcBef>
                <a:spcPct val="20000"/>
              </a:spcBef>
              <a:buClr>
                <a:schemeClr val="accent1"/>
              </a:buClr>
              <a:buSzPct val="70000"/>
              <a:buFont typeface="Wingdings" charset="0"/>
              <a:buChar char="n"/>
            </a:pPr>
            <a:endParaRPr lang="en-US" sz="3200" dirty="0"/>
          </a:p>
          <a:p>
            <a:pPr marL="889000" lvl="1" indent="-439738">
              <a:spcBef>
                <a:spcPct val="20000"/>
              </a:spcBef>
              <a:buClr>
                <a:schemeClr val="hlink"/>
              </a:buClr>
              <a:buSzPct val="65000"/>
              <a:buFont typeface="Wingdings" charset="0"/>
              <a:buNone/>
            </a:pPr>
            <a:endParaRPr lang="en-US" sz="2400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07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66800" y="609600"/>
            <a:ext cx="8382000" cy="1143000"/>
          </a:xfrm>
        </p:spPr>
        <p:txBody>
          <a:bodyPr/>
          <a:lstStyle/>
          <a:p>
            <a:pPr marL="0" indent="0">
              <a:buNone/>
            </a:pPr>
            <a:r>
              <a:rPr lang="en-US" sz="4400" dirty="0">
                <a:cs typeface="Times New Roman" charset="0"/>
              </a:rPr>
              <a:t>Cohesion </a:t>
            </a:r>
            <a:endParaRPr lang="en-US" sz="4400" dirty="0"/>
          </a:p>
          <a:p>
            <a:pPr lvl="1">
              <a:buFont typeface="Wingdings" charset="0"/>
              <a:buNone/>
            </a:pPr>
            <a:endParaRPr lang="en-US" sz="3200" dirty="0">
              <a:cs typeface="Times New Roman" charset="0"/>
            </a:endParaRPr>
          </a:p>
        </p:txBody>
      </p:sp>
      <p:sp>
        <p:nvSpPr>
          <p:cNvPr id="32793" name="Rectangle 25"/>
          <p:cNvSpPr>
            <a:spLocks noChangeArrowheads="1"/>
          </p:cNvSpPr>
          <p:nvPr/>
        </p:nvSpPr>
        <p:spPr bwMode="auto">
          <a:xfrm>
            <a:off x="762000" y="1600200"/>
            <a:ext cx="8382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Carron’s </a:t>
            </a:r>
            <a:r>
              <a:rPr lang="en-US" sz="3200" dirty="0"/>
              <a:t>general conceptual model of cohesion offered four general antecedents of cohesion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1. Environmental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R</a:t>
            </a:r>
            <a:r>
              <a:rPr lang="en-US" sz="3200" dirty="0" smtClean="0"/>
              <a:t>elated </a:t>
            </a:r>
            <a:r>
              <a:rPr lang="en-US" sz="3200" dirty="0"/>
              <a:t>to the group's resistance to disruption and also the group size. 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 smtClean="0"/>
              <a:t>2. Personal</a:t>
            </a:r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r>
              <a:rPr lang="en-US" sz="3200" dirty="0"/>
              <a:t>S</a:t>
            </a:r>
            <a:r>
              <a:rPr lang="en-US" sz="3200" dirty="0" smtClean="0"/>
              <a:t>acrifice </a:t>
            </a:r>
            <a:r>
              <a:rPr lang="en-US" sz="3200" dirty="0" err="1" smtClean="0"/>
              <a:t>behaviour</a:t>
            </a:r>
            <a:r>
              <a:rPr lang="en-US" sz="3200" dirty="0"/>
              <a:t>,</a:t>
            </a:r>
            <a:r>
              <a:rPr lang="en-US" sz="3200" dirty="0" smtClean="0"/>
              <a:t> </a:t>
            </a:r>
            <a:r>
              <a:rPr lang="en-US" sz="3200" dirty="0"/>
              <a:t>work output, self-</a:t>
            </a:r>
            <a:r>
              <a:rPr lang="en-US" sz="3200" dirty="0" smtClean="0"/>
              <a:t>handicapping (excuse making) </a:t>
            </a:r>
            <a:r>
              <a:rPr lang="en-US" sz="3200" dirty="0"/>
              <a:t>and </a:t>
            </a:r>
            <a:r>
              <a:rPr lang="en-US" sz="3200" dirty="0" smtClean="0"/>
              <a:t>mood (CG – enhanced mood).</a:t>
            </a:r>
            <a:endParaRPr lang="en-US" sz="3200" dirty="0"/>
          </a:p>
          <a:p>
            <a:pPr>
              <a:spcBef>
                <a:spcPct val="20000"/>
              </a:spcBef>
              <a:buClr>
                <a:schemeClr val="accent1"/>
              </a:buClr>
              <a:buSzPct val="70000"/>
            </a:pPr>
            <a:endParaRPr lang="en-US" sz="3200" dirty="0"/>
          </a:p>
          <a:p>
            <a:pPr marL="982663" lvl="1" indent="-533400">
              <a:spcBef>
                <a:spcPct val="20000"/>
              </a:spcBef>
              <a:buClr>
                <a:schemeClr val="hlink"/>
              </a:buClr>
              <a:buSzPct val="65000"/>
              <a:buFont typeface="Wingdings" charset="0"/>
              <a:buNone/>
            </a:pPr>
            <a:endParaRPr lang="en-US" sz="2400" dirty="0"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6093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/>
              <a:t>3. Leadership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L</a:t>
            </a:r>
            <a:r>
              <a:rPr lang="en-US" sz="2800" dirty="0" smtClean="0"/>
              <a:t>eader's </a:t>
            </a:r>
            <a:r>
              <a:rPr lang="en-US" sz="2800" dirty="0" err="1"/>
              <a:t>behaviour</a:t>
            </a:r>
            <a:r>
              <a:rPr lang="en-US" sz="2800" dirty="0"/>
              <a:t> and decision </a:t>
            </a:r>
            <a:r>
              <a:rPr lang="en-US" sz="2800" dirty="0" smtClean="0"/>
              <a:t>style (training / instruction / social support). 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endParaRPr lang="en-US" sz="2800" dirty="0"/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 smtClean="0"/>
              <a:t>4. Team Factors</a:t>
            </a:r>
          </a:p>
          <a:p>
            <a:pPr marL="0" indent="0">
              <a:spcBef>
                <a:spcPct val="20000"/>
              </a:spcBef>
              <a:buClr>
                <a:schemeClr val="accent1"/>
              </a:buClr>
              <a:buSzPct val="70000"/>
              <a:buNone/>
            </a:pPr>
            <a:r>
              <a:rPr lang="en-US" sz="2800" dirty="0"/>
              <a:t>G</a:t>
            </a:r>
            <a:r>
              <a:rPr lang="en-US" sz="2800" dirty="0" smtClean="0"/>
              <a:t>roup </a:t>
            </a:r>
            <a:r>
              <a:rPr lang="en-US" sz="2800" dirty="0"/>
              <a:t>norms and </a:t>
            </a:r>
            <a:r>
              <a:rPr lang="en-US" sz="2800" dirty="0" smtClean="0"/>
              <a:t>roles (clearly defined – </a:t>
            </a:r>
            <a:r>
              <a:rPr lang="en-US" sz="2800" dirty="0" err="1" smtClean="0"/>
              <a:t>inc</a:t>
            </a:r>
            <a:r>
              <a:rPr lang="en-US" sz="2800" dirty="0" smtClean="0"/>
              <a:t> GC)</a:t>
            </a:r>
            <a:endParaRPr lang="en-US" sz="28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9823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Multidimensional model represented by the following four factors…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 smtClean="0"/>
              <a:t>Individual attractions to the group (task) ATG-T</a:t>
            </a:r>
          </a:p>
          <a:p>
            <a:r>
              <a:rPr lang="en-US" dirty="0"/>
              <a:t>Individual attractions to the group </a:t>
            </a:r>
            <a:r>
              <a:rPr lang="en-US" dirty="0" smtClean="0"/>
              <a:t>(social) </a:t>
            </a:r>
            <a:r>
              <a:rPr lang="en-US" dirty="0"/>
              <a:t>ATG</a:t>
            </a:r>
            <a:r>
              <a:rPr lang="en-US" dirty="0" smtClean="0"/>
              <a:t>-S</a:t>
            </a:r>
          </a:p>
          <a:p>
            <a:r>
              <a:rPr lang="en-US" dirty="0" smtClean="0"/>
              <a:t>Group integration (task) GI-T</a:t>
            </a:r>
          </a:p>
          <a:p>
            <a:r>
              <a:rPr lang="en-US" dirty="0"/>
              <a:t>Group integration </a:t>
            </a:r>
            <a:r>
              <a:rPr lang="en-US" dirty="0" smtClean="0"/>
              <a:t>(social) </a:t>
            </a:r>
            <a:r>
              <a:rPr lang="en-US" dirty="0"/>
              <a:t>GI</a:t>
            </a:r>
            <a:r>
              <a:rPr lang="en-US" dirty="0" smtClean="0"/>
              <a:t>-S</a:t>
            </a:r>
          </a:p>
          <a:p>
            <a:endParaRPr lang="en-US" dirty="0"/>
          </a:p>
          <a:p>
            <a:r>
              <a:rPr lang="en-US" dirty="0" smtClean="0"/>
              <a:t>P.347 </a:t>
            </a:r>
          </a:p>
          <a:p>
            <a:r>
              <a:rPr lang="en-US" dirty="0" smtClean="0"/>
              <a:t>Outline what each of these mean…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89301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site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US" dirty="0"/>
              <a:t>http://sportpsych.mcgill.ca/publications.html</a:t>
            </a:r>
          </a:p>
        </p:txBody>
      </p:sp>
    </p:spTree>
    <p:extLst>
      <p:ext uri="{BB962C8B-B14F-4D97-AF65-F5344CB8AC3E}">
        <p14:creationId xmlns:p14="http://schemas.microsoft.com/office/powerpoint/2010/main" val="4231765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387</TotalTime>
  <Words>716</Words>
  <Application>Microsoft Office PowerPoint</Application>
  <PresentationFormat>On-screen Show (4:3)</PresentationFormat>
  <Paragraphs>101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Median</vt:lpstr>
      <vt:lpstr>Sport Psychology</vt:lpstr>
      <vt:lpstr>Welcome to the module</vt:lpstr>
      <vt:lpstr>Becoming a Sport Psychologist</vt:lpstr>
      <vt:lpstr>PowerPoint Presentation</vt:lpstr>
      <vt:lpstr>A week in the life of an applied Sport Psychologist…</vt:lpstr>
      <vt:lpstr>Team cohesion</vt:lpstr>
      <vt:lpstr>Team cohesion tasks – Chapter Team cohesion in sport (2013) </vt:lpstr>
      <vt:lpstr>Multidimensional model represented by the following four factors… </vt:lpstr>
      <vt:lpstr>PowerPoint Presentation</vt:lpstr>
      <vt:lpstr>Group Cohesion</vt:lpstr>
      <vt:lpstr>Definition of Group Cohesion</vt:lpstr>
      <vt:lpstr>What is Group Cohesion?</vt:lpstr>
      <vt:lpstr>PowerPoint Presentation</vt:lpstr>
      <vt:lpstr>PowerPoint Presentation</vt:lpstr>
      <vt:lpstr>PowerPoint Presentation</vt:lpstr>
      <vt:lpstr>Multidimensional model represented by the following four factors… </vt:lpstr>
      <vt:lpstr>Useful site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20</cp:revision>
  <dcterms:created xsi:type="dcterms:W3CDTF">2016-01-25T14:10:16Z</dcterms:created>
  <dcterms:modified xsi:type="dcterms:W3CDTF">2017-02-08T15:37:45Z</dcterms:modified>
</cp:coreProperties>
</file>