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16"/>
  </p:notesMasterIdLst>
  <p:sldIdLst>
    <p:sldId id="256" r:id="rId5"/>
    <p:sldId id="292" r:id="rId6"/>
    <p:sldId id="260" r:id="rId7"/>
    <p:sldId id="284" r:id="rId8"/>
    <p:sldId id="289" r:id="rId9"/>
    <p:sldId id="287" r:id="rId10"/>
    <p:sldId id="293" r:id="rId11"/>
    <p:sldId id="277" r:id="rId12"/>
    <p:sldId id="296" r:id="rId13"/>
    <p:sldId id="297" r:id="rId14"/>
    <p:sldId id="25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8" y="4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1/27/2025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1/27/2025</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1/27/2025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1/27/2025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1/27/2025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1/27/2025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1/27/2025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1/27/2025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1/27/2025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1/27/2025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1/27/2025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1/27/2025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1/27/2025</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moodle.uwtsd.ac.uk/mod/resource/view.php?id=137754" TargetMode="External"/><Relationship Id="rId2" Type="http://schemas.openxmlformats.org/officeDocument/2006/relationships/hyperlink" Target="https://moodle.uwtsd.ac.uk/mod/resource/view.php?id=137757" TargetMode="External"/><Relationship Id="rId1" Type="http://schemas.openxmlformats.org/officeDocument/2006/relationships/slideLayout" Target="../slideLayouts/slideLayout2.xml"/><Relationship Id="rId4" Type="http://schemas.openxmlformats.org/officeDocument/2006/relationships/hyperlink" Target="https://www.routledge.com/Embedding-Counselling-and-Communication-Skills-A-Relational-Skills-Model/Midwinter-Dickson/p/book/97802737749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455C987-ED28-46CA-ACFD-871FF101D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09530D1-E1B7-4679-A6ED-D82EB77AA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BCB8372A-11C5-4BD2-B5FD-71DDEFADE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5896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1109980" y="4450079"/>
            <a:ext cx="9966960" cy="1008889"/>
          </a:xfrm>
        </p:spPr>
        <p:txBody>
          <a:bodyPr>
            <a:normAutofit/>
          </a:bodyPr>
          <a:lstStyle/>
          <a:p>
            <a:r>
              <a:rPr lang="en-US" sz="4000" dirty="0">
                <a:solidFill>
                  <a:schemeClr val="accent1"/>
                </a:solidFill>
              </a:rPr>
              <a:t>ECCS6005: Counselling Skills</a:t>
            </a:r>
            <a:br>
              <a:rPr lang="en-US" sz="4000" dirty="0">
                <a:solidFill>
                  <a:schemeClr val="accent1"/>
                </a:solidFill>
              </a:rPr>
            </a:br>
            <a:r>
              <a:rPr lang="en-US" sz="2200" dirty="0">
                <a:solidFill>
                  <a:schemeClr val="accent1"/>
                </a:solidFill>
              </a:rPr>
              <a:t>Module Lead: Andrea Williams</a:t>
            </a:r>
          </a:p>
        </p:txBody>
      </p:sp>
      <p:pic>
        <p:nvPicPr>
          <p:cNvPr id="5" name="Picture 4" descr="A close up of a green field">
            <a:extLst>
              <a:ext uri="{FF2B5EF4-FFF2-40B4-BE49-F238E27FC236}">
                <a16:creationId xmlns:a16="http://schemas.microsoft.com/office/drawing/2014/main" id="{4E312030-0DC2-4F76-9D84-36063902EC4D}"/>
              </a:ext>
            </a:extLst>
          </p:cNvPr>
          <p:cNvPicPr>
            <a:picLocks noChangeAspect="1"/>
          </p:cNvPicPr>
          <p:nvPr/>
        </p:nvPicPr>
        <p:blipFill rotWithShape="1">
          <a:blip r:embed="rId2"/>
          <a:srcRect t="21867" r="1" b="29770"/>
          <a:stretch/>
        </p:blipFill>
        <p:spPr>
          <a:xfrm>
            <a:off x="243840" y="256540"/>
            <a:ext cx="11704320" cy="3764276"/>
          </a:xfrm>
          <a:prstGeom prst="rect">
            <a:avLst/>
          </a:prstGeom>
        </p:spPr>
      </p:pic>
    </p:spTree>
    <p:extLst>
      <p:ext uri="{BB962C8B-B14F-4D97-AF65-F5344CB8AC3E}">
        <p14:creationId xmlns:p14="http://schemas.microsoft.com/office/powerpoint/2010/main" val="1935269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20">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5" name="Rectangle 24">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505A593-55A0-4543-9951-55B3002D96C3}"/>
              </a:ext>
            </a:extLst>
          </p:cNvPr>
          <p:cNvSpPr>
            <a:spLocks noGrp="1"/>
          </p:cNvSpPr>
          <p:nvPr>
            <p:ph type="title"/>
          </p:nvPr>
        </p:nvSpPr>
        <p:spPr>
          <a:xfrm>
            <a:off x="7813964" y="857675"/>
            <a:ext cx="4006734" cy="3592405"/>
          </a:xfrm>
        </p:spPr>
        <p:txBody>
          <a:bodyPr vert="horz" lIns="91440" tIns="45720" rIns="91440" bIns="45720" rtlCol="0" anchor="b">
            <a:normAutofit fontScale="90000"/>
          </a:bodyPr>
          <a:lstStyle/>
          <a:p>
            <a:pPr lvl="0"/>
            <a:r>
              <a:rPr lang="en-US" sz="2400" b="1" cap="all" dirty="0">
                <a:solidFill>
                  <a:schemeClr val="accent1">
                    <a:lumMod val="20000"/>
                    <a:lumOff val="80000"/>
                  </a:schemeClr>
                </a:solidFill>
              </a:rPr>
              <a:t>Aims for Today:</a:t>
            </a:r>
            <a:br>
              <a:rPr lang="en-US" sz="2400" b="1" cap="all" dirty="0">
                <a:solidFill>
                  <a:schemeClr val="accent1">
                    <a:lumMod val="20000"/>
                    <a:lumOff val="80000"/>
                  </a:schemeClr>
                </a:solidFill>
              </a:rPr>
            </a:br>
            <a:br>
              <a:rPr lang="en-US" sz="2400" dirty="0">
                <a:solidFill>
                  <a:schemeClr val="accent1">
                    <a:lumMod val="20000"/>
                    <a:lumOff val="80000"/>
                  </a:schemeClr>
                </a:solidFill>
              </a:rPr>
            </a:br>
            <a:r>
              <a:rPr lang="en-US" sz="3100" dirty="0">
                <a:solidFill>
                  <a:schemeClr val="accent1">
                    <a:lumMod val="20000"/>
                    <a:lumOff val="80000"/>
                  </a:schemeClr>
                </a:solidFill>
              </a:rPr>
              <a:t>To practice:</a:t>
            </a:r>
            <a:br>
              <a:rPr lang="en-US" sz="3100" dirty="0">
                <a:solidFill>
                  <a:schemeClr val="accent1">
                    <a:lumMod val="20000"/>
                    <a:lumOff val="80000"/>
                  </a:schemeClr>
                </a:solidFill>
              </a:rPr>
            </a:br>
            <a:br>
              <a:rPr lang="en-US" sz="3100" dirty="0">
                <a:solidFill>
                  <a:schemeClr val="accent1">
                    <a:lumMod val="20000"/>
                    <a:lumOff val="80000"/>
                  </a:schemeClr>
                </a:solidFill>
              </a:rPr>
            </a:br>
            <a:r>
              <a:rPr lang="en-US" sz="3100" dirty="0">
                <a:solidFill>
                  <a:schemeClr val="accent1">
                    <a:lumMod val="20000"/>
                    <a:lumOff val="80000"/>
                  </a:schemeClr>
                </a:solidFill>
              </a:rPr>
              <a:t>-Advanced empathy</a:t>
            </a:r>
            <a:br>
              <a:rPr lang="en-US" sz="3100" dirty="0">
                <a:solidFill>
                  <a:schemeClr val="accent1">
                    <a:lumMod val="20000"/>
                    <a:lumOff val="80000"/>
                  </a:schemeClr>
                </a:solidFill>
              </a:rPr>
            </a:br>
            <a:r>
              <a:rPr lang="en-US" sz="3100" dirty="0">
                <a:solidFill>
                  <a:schemeClr val="accent1">
                    <a:lumMod val="20000"/>
                    <a:lumOff val="80000"/>
                  </a:schemeClr>
                </a:solidFill>
              </a:rPr>
              <a:t>-Immediacy</a:t>
            </a:r>
            <a:br>
              <a:rPr lang="en-US" sz="3100" dirty="0">
                <a:solidFill>
                  <a:schemeClr val="accent1">
                    <a:lumMod val="20000"/>
                    <a:lumOff val="80000"/>
                  </a:schemeClr>
                </a:solidFill>
              </a:rPr>
            </a:br>
            <a:r>
              <a:rPr lang="en-US" sz="3100" dirty="0">
                <a:solidFill>
                  <a:schemeClr val="accent1">
                    <a:lumMod val="20000"/>
                    <a:lumOff val="80000"/>
                  </a:schemeClr>
                </a:solidFill>
              </a:rPr>
              <a:t>-Challenge</a:t>
            </a:r>
            <a:br>
              <a:rPr lang="en-US" sz="3100" dirty="0">
                <a:solidFill>
                  <a:schemeClr val="accent1">
                    <a:lumMod val="20000"/>
                    <a:lumOff val="80000"/>
                  </a:schemeClr>
                </a:solidFill>
              </a:rPr>
            </a:br>
            <a:r>
              <a:rPr lang="en-US" sz="3100" dirty="0">
                <a:solidFill>
                  <a:schemeClr val="accent1">
                    <a:lumMod val="20000"/>
                    <a:lumOff val="80000"/>
                  </a:schemeClr>
                </a:solidFill>
              </a:rPr>
              <a:t>- Self-Disclosure</a:t>
            </a:r>
            <a:br>
              <a:rPr lang="en-US" sz="3100" dirty="0">
                <a:solidFill>
                  <a:schemeClr val="accent1">
                    <a:lumMod val="20000"/>
                    <a:lumOff val="80000"/>
                  </a:schemeClr>
                </a:solidFill>
              </a:rPr>
            </a:br>
            <a:endParaRPr lang="en-US" sz="3100" b="1" cap="all" dirty="0">
              <a:solidFill>
                <a:schemeClr val="accent1">
                  <a:lumMod val="20000"/>
                  <a:lumOff val="80000"/>
                </a:schemeClr>
              </a:solidFill>
            </a:endParaRPr>
          </a:p>
        </p:txBody>
      </p:sp>
      <p:pic>
        <p:nvPicPr>
          <p:cNvPr id="5" name="Content Placeholder 4" descr="Background pattern&#10;&#10;Description automatically generated">
            <a:extLst>
              <a:ext uri="{FF2B5EF4-FFF2-40B4-BE49-F238E27FC236}">
                <a16:creationId xmlns:a16="http://schemas.microsoft.com/office/drawing/2014/main" id="{32A725F6-B465-4317-9834-607291E37377}"/>
              </a:ext>
            </a:extLst>
          </p:cNvPr>
          <p:cNvPicPr>
            <a:picLocks noGrp="1" noChangeAspect="1"/>
          </p:cNvPicPr>
          <p:nvPr>
            <p:ph idx="1"/>
          </p:nvPr>
        </p:nvPicPr>
        <p:blipFill rotWithShape="1">
          <a:blip r:embed="rId2"/>
          <a:srcRect r="2350" b="-2"/>
          <a:stretch/>
        </p:blipFill>
        <p:spPr>
          <a:xfrm>
            <a:off x="872064" y="857675"/>
            <a:ext cx="6045576" cy="5140669"/>
          </a:xfrm>
          <a:prstGeom prst="rect">
            <a:avLst/>
          </a:prstGeom>
        </p:spPr>
      </p:pic>
    </p:spTree>
    <p:extLst>
      <p:ext uri="{BB962C8B-B14F-4D97-AF65-F5344CB8AC3E}">
        <p14:creationId xmlns:p14="http://schemas.microsoft.com/office/powerpoint/2010/main" val="1706264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441783" y="609600"/>
            <a:ext cx="6693061" cy="1356360"/>
          </a:xfrm>
        </p:spPr>
        <p:txBody>
          <a:bodyPr vert="horz" lIns="91440" tIns="45720" rIns="91440" bIns="45720" rtlCol="0" anchor="ctr">
            <a:normAutofit/>
          </a:bodyPr>
          <a:lstStyle/>
          <a:p>
            <a:br>
              <a:rPr lang="en-US" b="1"/>
            </a:br>
            <a:endParaRPr lang="en-US"/>
          </a:p>
        </p:txBody>
      </p:sp>
      <p:pic>
        <p:nvPicPr>
          <p:cNvPr id="5" name="Content Placeholder 4" descr="A close-up of people shaking hands&#10;&#10;Description automatically generated with medium confidence"/>
          <p:cNvPicPr>
            <a:picLocks noGrp="1" noChangeAspect="1"/>
          </p:cNvPicPr>
          <p:nvPr>
            <p:ph sz="half" idx="2"/>
          </p:nvPr>
        </p:nvPicPr>
        <p:blipFill rotWithShape="1">
          <a:blip r:embed="rId2"/>
          <a:srcRect l="21342" r="36058" b="-2"/>
          <a:stretch/>
        </p:blipFill>
        <p:spPr>
          <a:xfrm>
            <a:off x="223336" y="243840"/>
            <a:ext cx="3646837" cy="6377939"/>
          </a:xfrm>
          <a:prstGeom prst="rect">
            <a:avLst/>
          </a:prstGeom>
        </p:spPr>
      </p:pic>
      <p:sp>
        <p:nvSpPr>
          <p:cNvPr id="4" name="Content Placeholder 3">
            <a:extLst>
              <a:ext uri="{FF2B5EF4-FFF2-40B4-BE49-F238E27FC236}">
                <a16:creationId xmlns:a16="http://schemas.microsoft.com/office/drawing/2014/main" id="{854981F2-AA2E-4A63-A03B-4B07A03A393E}"/>
              </a:ext>
            </a:extLst>
          </p:cNvPr>
          <p:cNvSpPr>
            <a:spLocks noGrp="1"/>
          </p:cNvSpPr>
          <p:nvPr>
            <p:ph sz="half" idx="1"/>
          </p:nvPr>
        </p:nvSpPr>
        <p:spPr>
          <a:xfrm>
            <a:off x="4441783" y="1219200"/>
            <a:ext cx="6693061" cy="4876800"/>
          </a:xfrm>
        </p:spPr>
        <p:txBody>
          <a:bodyPr vert="horz" lIns="91440" tIns="45720" rIns="91440" bIns="45720" rtlCol="0">
            <a:normAutofit lnSpcReduction="10000"/>
          </a:bodyPr>
          <a:lstStyle/>
          <a:p>
            <a:r>
              <a:rPr lang="en-GB" sz="3200" b="1" dirty="0">
                <a:solidFill>
                  <a:schemeClr val="accent1">
                    <a:lumMod val="75000"/>
                  </a:schemeClr>
                </a:solidFill>
              </a:rPr>
              <a:t>How does ‘Immediacy assist the helping process?</a:t>
            </a:r>
          </a:p>
          <a:p>
            <a:r>
              <a:rPr lang="en-GB" sz="3200" dirty="0">
                <a:solidFill>
                  <a:schemeClr val="accent1">
                    <a:lumMod val="75000"/>
                  </a:schemeClr>
                </a:solidFill>
              </a:rPr>
              <a:t>Counsellor invites the client to look at what is happening between them </a:t>
            </a:r>
            <a:r>
              <a:rPr lang="en-GB" sz="3200" b="1" dirty="0">
                <a:solidFill>
                  <a:schemeClr val="accent1">
                    <a:lumMod val="75000"/>
                  </a:schemeClr>
                </a:solidFill>
              </a:rPr>
              <a:t>as it is happening.</a:t>
            </a:r>
          </a:p>
          <a:p>
            <a:r>
              <a:rPr lang="en-GB" sz="3200" dirty="0">
                <a:solidFill>
                  <a:schemeClr val="accent1">
                    <a:lumMod val="75000"/>
                  </a:schemeClr>
                </a:solidFill>
              </a:rPr>
              <a:t>Focuses on the here and now, in the moment, ‘you-me’ talk.</a:t>
            </a:r>
          </a:p>
          <a:p>
            <a:r>
              <a:rPr lang="en-GB" sz="3200" dirty="0">
                <a:solidFill>
                  <a:schemeClr val="accent1">
                    <a:lumMod val="75000"/>
                  </a:schemeClr>
                </a:solidFill>
              </a:rPr>
              <a:t>Clarifies what is going on between the counsellor and the client, puts it into words.</a:t>
            </a:r>
          </a:p>
          <a:p>
            <a:endParaRPr lang="en-US" dirty="0">
              <a:solidFill>
                <a:schemeClr val="accent1">
                  <a:lumMod val="75000"/>
                </a:schemeClr>
              </a:solidFill>
            </a:endParaRPr>
          </a:p>
        </p:txBody>
      </p:sp>
    </p:spTree>
    <p:extLst>
      <p:ext uri="{BB962C8B-B14F-4D97-AF65-F5344CB8AC3E}">
        <p14:creationId xmlns:p14="http://schemas.microsoft.com/office/powerpoint/2010/main" val="198586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accent1">
                    <a:lumMod val="75000"/>
                  </a:schemeClr>
                </a:solidFill>
              </a:rPr>
              <a:t>Immediacy</a:t>
            </a:r>
          </a:p>
        </p:txBody>
      </p:sp>
      <p:sp>
        <p:nvSpPr>
          <p:cNvPr id="3" name="Content Placeholder 2"/>
          <p:cNvSpPr>
            <a:spLocks noGrp="1"/>
          </p:cNvSpPr>
          <p:nvPr>
            <p:ph sz="half" idx="1"/>
          </p:nvPr>
        </p:nvSpPr>
        <p:spPr>
          <a:xfrm>
            <a:off x="753687" y="2155767"/>
            <a:ext cx="5144193" cy="3924992"/>
          </a:xfrm>
        </p:spPr>
        <p:txBody>
          <a:bodyPr>
            <a:normAutofit/>
          </a:bodyPr>
          <a:lstStyle/>
          <a:p>
            <a:r>
              <a:rPr lang="en-GB" sz="3200" dirty="0">
                <a:solidFill>
                  <a:schemeClr val="accent1">
                    <a:lumMod val="75000"/>
                  </a:schemeClr>
                </a:solidFill>
              </a:rPr>
              <a:t>Counsellor relationship is used as a model for testing and discovering.</a:t>
            </a:r>
          </a:p>
          <a:p>
            <a:r>
              <a:rPr lang="en-GB" sz="3200" dirty="0">
                <a:solidFill>
                  <a:schemeClr val="accent1">
                    <a:lumMod val="75000"/>
                  </a:schemeClr>
                </a:solidFill>
              </a:rPr>
              <a:t>Refers to feelings, possibly persistent ones, relevant to the client </a:t>
            </a:r>
            <a:endParaRPr lang="en-GB" dirty="0"/>
          </a:p>
        </p:txBody>
      </p:sp>
      <p:pic>
        <p:nvPicPr>
          <p:cNvPr id="6" name="Content Placeholder 5">
            <a:extLst>
              <a:ext uri="{FF2B5EF4-FFF2-40B4-BE49-F238E27FC236}">
                <a16:creationId xmlns:a16="http://schemas.microsoft.com/office/drawing/2014/main" id="{708668B2-7D01-4EAB-99C1-094F6B83E4EE}"/>
              </a:ext>
            </a:extLst>
          </p:cNvPr>
          <p:cNvPicPr>
            <a:picLocks noGrp="1" noChangeAspect="1"/>
          </p:cNvPicPr>
          <p:nvPr>
            <p:ph sz="half" idx="2"/>
          </p:nvPr>
        </p:nvPicPr>
        <p:blipFill>
          <a:blip r:embed="rId2"/>
          <a:stretch>
            <a:fillRect/>
          </a:stretch>
        </p:blipFill>
        <p:spPr>
          <a:xfrm>
            <a:off x="6394060" y="1653914"/>
            <a:ext cx="4754563" cy="3169708"/>
          </a:xfrm>
          <a:prstGeom prst="rect">
            <a:avLst/>
          </a:prstGeom>
        </p:spPr>
      </p:pic>
    </p:spTree>
    <p:extLst>
      <p:ext uri="{BB962C8B-B14F-4D97-AF65-F5344CB8AC3E}">
        <p14:creationId xmlns:p14="http://schemas.microsoft.com/office/powerpoint/2010/main" val="777295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A1D57E-3ECE-40E3-B52A-1F29D3B7C6B7}"/>
              </a:ext>
            </a:extLst>
          </p:cNvPr>
          <p:cNvSpPr>
            <a:spLocks noGrp="1"/>
          </p:cNvSpPr>
          <p:nvPr>
            <p:ph type="title"/>
          </p:nvPr>
        </p:nvSpPr>
        <p:spPr/>
        <p:txBody>
          <a:bodyPr/>
          <a:lstStyle/>
          <a:p>
            <a:r>
              <a:rPr lang="en-GB" dirty="0"/>
              <a:t>For the Counsellor….</a:t>
            </a:r>
          </a:p>
        </p:txBody>
      </p:sp>
      <p:sp>
        <p:nvSpPr>
          <p:cNvPr id="5" name="Content Placeholder 4">
            <a:extLst>
              <a:ext uri="{FF2B5EF4-FFF2-40B4-BE49-F238E27FC236}">
                <a16:creationId xmlns:a16="http://schemas.microsoft.com/office/drawing/2014/main" id="{4D10197E-E166-4CD2-ACF4-CBBF1B853278}"/>
              </a:ext>
            </a:extLst>
          </p:cNvPr>
          <p:cNvSpPr>
            <a:spLocks noGrp="1"/>
          </p:cNvSpPr>
          <p:nvPr>
            <p:ph sz="half" idx="1"/>
          </p:nvPr>
        </p:nvSpPr>
        <p:spPr>
          <a:xfrm>
            <a:off x="798022" y="1795548"/>
            <a:ext cx="5099858" cy="4605251"/>
          </a:xfrm>
        </p:spPr>
        <p:txBody>
          <a:bodyPr>
            <a:normAutofit/>
          </a:bodyPr>
          <a:lstStyle/>
          <a:p>
            <a:r>
              <a:rPr lang="en-GB" sz="3200" dirty="0">
                <a:solidFill>
                  <a:schemeClr val="accent1">
                    <a:lumMod val="75000"/>
                  </a:schemeClr>
                </a:solidFill>
              </a:rPr>
              <a:t>Revealing your immediate feelings (in relation to the client)</a:t>
            </a:r>
          </a:p>
          <a:p>
            <a:r>
              <a:rPr lang="en-GB" sz="3200" dirty="0">
                <a:solidFill>
                  <a:schemeClr val="accent1">
                    <a:lumMod val="75000"/>
                  </a:schemeClr>
                </a:solidFill>
              </a:rPr>
              <a:t>Sharing a hunch or sense of what the client may be feeling</a:t>
            </a:r>
          </a:p>
          <a:p>
            <a:r>
              <a:rPr lang="en-GB" sz="3200" dirty="0">
                <a:solidFill>
                  <a:schemeClr val="accent1">
                    <a:lumMod val="75000"/>
                  </a:schemeClr>
                </a:solidFill>
              </a:rPr>
              <a:t>Inviting the client to explore</a:t>
            </a:r>
          </a:p>
          <a:p>
            <a:pPr marL="45720" indent="0">
              <a:buNone/>
            </a:pPr>
            <a:endParaRPr lang="en-GB" dirty="0"/>
          </a:p>
        </p:txBody>
      </p:sp>
      <p:pic>
        <p:nvPicPr>
          <p:cNvPr id="9" name="Content Placeholder 8">
            <a:extLst>
              <a:ext uri="{FF2B5EF4-FFF2-40B4-BE49-F238E27FC236}">
                <a16:creationId xmlns:a16="http://schemas.microsoft.com/office/drawing/2014/main" id="{A1EA3D2E-6C6C-47BD-B07F-1191FB96346D}"/>
              </a:ext>
            </a:extLst>
          </p:cNvPr>
          <p:cNvPicPr>
            <a:picLocks noGrp="1" noChangeAspect="1"/>
          </p:cNvPicPr>
          <p:nvPr>
            <p:ph sz="half" idx="2"/>
          </p:nvPr>
        </p:nvPicPr>
        <p:blipFill>
          <a:blip r:embed="rId2"/>
          <a:stretch>
            <a:fillRect/>
          </a:stretch>
        </p:blipFill>
        <p:spPr>
          <a:xfrm>
            <a:off x="6294122" y="2180493"/>
            <a:ext cx="5188174" cy="3452494"/>
          </a:xfrm>
          <a:prstGeom prst="rect">
            <a:avLst/>
          </a:prstGeom>
        </p:spPr>
      </p:pic>
    </p:spTree>
    <p:extLst>
      <p:ext uri="{BB962C8B-B14F-4D97-AF65-F5344CB8AC3E}">
        <p14:creationId xmlns:p14="http://schemas.microsoft.com/office/powerpoint/2010/main" val="522960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7726A94-1EF0-4D91-B7BF-C033E3D6E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lumMod val="75000"/>
            </a:scheme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descr="Diagram&#10;&#10;Description automatically generated">
            <a:extLst>
              <a:ext uri="{FF2B5EF4-FFF2-40B4-BE49-F238E27FC236}">
                <a16:creationId xmlns:a16="http://schemas.microsoft.com/office/drawing/2014/main" id="{65626188-BC88-4034-B4BD-6E0545033EC2}"/>
              </a:ext>
            </a:extLst>
          </p:cNvPr>
          <p:cNvPicPr>
            <a:picLocks noChangeAspect="1"/>
          </p:cNvPicPr>
          <p:nvPr/>
        </p:nvPicPr>
        <p:blipFill rotWithShape="1">
          <a:blip r:embed="rId2">
            <a:duotone>
              <a:schemeClr val="accent1">
                <a:shade val="45000"/>
                <a:satMod val="135000"/>
              </a:schemeClr>
              <a:prstClr val="white"/>
            </a:duotone>
            <a:alphaModFix amt="60000"/>
          </a:blip>
          <a:srcRect t="27748" b="16697"/>
          <a:stretch/>
        </p:blipFill>
        <p:spPr>
          <a:xfrm>
            <a:off x="20" y="-1"/>
            <a:ext cx="12191980" cy="6858001"/>
          </a:xfrm>
          <a:prstGeom prst="rect">
            <a:avLst/>
          </a:prstGeom>
        </p:spPr>
      </p:pic>
      <p:cxnSp>
        <p:nvCxnSpPr>
          <p:cNvPr id="13" name="Straight Connector 12">
            <a:extLst>
              <a:ext uri="{FF2B5EF4-FFF2-40B4-BE49-F238E27FC236}">
                <a16:creationId xmlns:a16="http://schemas.microsoft.com/office/drawing/2014/main" id="{98F0650C-11DF-45E6-8EC2-E3B298F0D8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4FB4153-1E3E-4AE9-8306-E8C29289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3">
            <a:extLst>
              <a:ext uri="{FF2B5EF4-FFF2-40B4-BE49-F238E27FC236}">
                <a16:creationId xmlns:a16="http://schemas.microsoft.com/office/drawing/2014/main" id="{FFF9705B-517D-48B3-8406-075A904849C1}"/>
              </a:ext>
            </a:extLst>
          </p:cNvPr>
          <p:cNvSpPr>
            <a:spLocks noGrp="1"/>
          </p:cNvSpPr>
          <p:nvPr>
            <p:ph type="ctrTitle"/>
          </p:nvPr>
        </p:nvSpPr>
        <p:spPr>
          <a:xfrm>
            <a:off x="1331653" y="1375598"/>
            <a:ext cx="9966960" cy="2926080"/>
          </a:xfrm>
        </p:spPr>
        <p:txBody>
          <a:bodyPr>
            <a:normAutofit fontScale="90000"/>
          </a:bodyPr>
          <a:lstStyle/>
          <a:p>
            <a:pPr algn="l"/>
            <a:r>
              <a:rPr lang="en-GB" sz="2000" cap="none" dirty="0">
                <a:solidFill>
                  <a:schemeClr val="accent1">
                    <a:lumMod val="50000"/>
                  </a:schemeClr>
                </a:solidFill>
                <a:latin typeface="+mn-lt"/>
              </a:rPr>
              <a:t>This might mean</a:t>
            </a:r>
            <a:r>
              <a:rPr lang="en-GB" sz="2000" b="0" cap="none" dirty="0">
                <a:solidFill>
                  <a:schemeClr val="accent1">
                    <a:lumMod val="50000"/>
                  </a:schemeClr>
                </a:solidFill>
                <a:latin typeface="+mn-lt"/>
              </a:rPr>
              <a:t>…..</a:t>
            </a:r>
            <a:br>
              <a:rPr lang="en-GB" sz="2000" b="0" cap="none" dirty="0">
                <a:solidFill>
                  <a:schemeClr val="accent1">
                    <a:lumMod val="50000"/>
                  </a:schemeClr>
                </a:solidFill>
                <a:latin typeface="+mn-lt"/>
              </a:rPr>
            </a:br>
            <a:br>
              <a:rPr lang="en-GB" sz="2000" b="0" cap="none" dirty="0">
                <a:solidFill>
                  <a:schemeClr val="accent1">
                    <a:lumMod val="50000"/>
                  </a:schemeClr>
                </a:solidFill>
                <a:latin typeface="+mn-lt"/>
              </a:rPr>
            </a:br>
            <a:r>
              <a:rPr lang="en-GB" sz="2000" b="0" cap="none" dirty="0">
                <a:solidFill>
                  <a:schemeClr val="accent1">
                    <a:lumMod val="50000"/>
                  </a:schemeClr>
                </a:solidFill>
                <a:latin typeface="+mn-lt"/>
              </a:rPr>
              <a:t>Taking risks (but be careful, check it out, don’t assume)</a:t>
            </a:r>
            <a:br>
              <a:rPr lang="en-GB" sz="2000" b="0" cap="none" dirty="0">
                <a:solidFill>
                  <a:schemeClr val="accent1">
                    <a:lumMod val="50000"/>
                  </a:schemeClr>
                </a:solidFill>
                <a:latin typeface="+mn-lt"/>
              </a:rPr>
            </a:br>
            <a:br>
              <a:rPr lang="en-GB" sz="2000" b="0" cap="none" dirty="0">
                <a:solidFill>
                  <a:schemeClr val="accent1">
                    <a:lumMod val="50000"/>
                  </a:schemeClr>
                </a:solidFill>
                <a:latin typeface="+mn-lt"/>
              </a:rPr>
            </a:br>
            <a:r>
              <a:rPr lang="en-GB" sz="2000" b="0" cap="none" dirty="0">
                <a:solidFill>
                  <a:schemeClr val="accent1">
                    <a:lumMod val="50000"/>
                  </a:schemeClr>
                </a:solidFill>
                <a:latin typeface="+mn-lt"/>
              </a:rPr>
              <a:t>Being vulnerable (you bring your ‘self’ very explicitly into the relationship</a:t>
            </a:r>
            <a:br>
              <a:rPr lang="en-GB" sz="2000" b="0" cap="none" dirty="0">
                <a:solidFill>
                  <a:schemeClr val="accent1">
                    <a:lumMod val="50000"/>
                  </a:schemeClr>
                </a:solidFill>
                <a:latin typeface="+mn-lt"/>
              </a:rPr>
            </a:br>
            <a:br>
              <a:rPr lang="en-GB" sz="2000" b="0" cap="none" dirty="0">
                <a:solidFill>
                  <a:schemeClr val="accent1">
                    <a:lumMod val="50000"/>
                  </a:schemeClr>
                </a:solidFill>
                <a:latin typeface="+mn-lt"/>
              </a:rPr>
            </a:br>
            <a:r>
              <a:rPr lang="en-GB" sz="2000" b="0" cap="none" dirty="0">
                <a:solidFill>
                  <a:schemeClr val="accent1">
                    <a:lumMod val="50000"/>
                  </a:schemeClr>
                </a:solidFill>
                <a:latin typeface="+mn-lt"/>
              </a:rPr>
              <a:t>Maybe getting it wrong (offerings and reflections are made tentatively and </a:t>
            </a:r>
            <a:br>
              <a:rPr lang="en-GB" sz="2000" b="0" cap="none" dirty="0">
                <a:solidFill>
                  <a:schemeClr val="accent1">
                    <a:lumMod val="50000"/>
                  </a:schemeClr>
                </a:solidFill>
                <a:latin typeface="+mn-lt"/>
              </a:rPr>
            </a:br>
            <a:br>
              <a:rPr lang="en-GB" sz="2000" b="0" cap="none" dirty="0">
                <a:solidFill>
                  <a:schemeClr val="accent1">
                    <a:lumMod val="50000"/>
                  </a:schemeClr>
                </a:solidFill>
                <a:latin typeface="+mn-lt"/>
              </a:rPr>
            </a:br>
            <a:r>
              <a:rPr lang="en-GB" sz="2000" b="0" cap="none" dirty="0">
                <a:solidFill>
                  <a:schemeClr val="accent1">
                    <a:lumMod val="50000"/>
                  </a:schemeClr>
                </a:solidFill>
                <a:latin typeface="+mn-lt"/>
              </a:rPr>
              <a:t>sensitively, as invitations – which the client may choose to refuse)</a:t>
            </a:r>
            <a:br>
              <a:rPr lang="en-GB" b="0" cap="none" dirty="0">
                <a:solidFill>
                  <a:schemeClr val="accent1">
                    <a:lumMod val="50000"/>
                  </a:schemeClr>
                </a:solidFill>
                <a:latin typeface="+mn-lt"/>
              </a:rPr>
            </a:br>
            <a:endParaRPr lang="en-GB" b="0" cap="none" dirty="0">
              <a:solidFill>
                <a:schemeClr val="accent1">
                  <a:lumMod val="50000"/>
                </a:schemeClr>
              </a:solidFill>
              <a:latin typeface="+mn-lt"/>
            </a:endParaRPr>
          </a:p>
        </p:txBody>
      </p:sp>
      <p:sp>
        <p:nvSpPr>
          <p:cNvPr id="5" name="Subtitle 4">
            <a:extLst>
              <a:ext uri="{FF2B5EF4-FFF2-40B4-BE49-F238E27FC236}">
                <a16:creationId xmlns:a16="http://schemas.microsoft.com/office/drawing/2014/main" id="{77100D4A-3297-49B4-B6C1-3DC7DE054276}"/>
              </a:ext>
            </a:extLst>
          </p:cNvPr>
          <p:cNvSpPr>
            <a:spLocks noGrp="1"/>
          </p:cNvSpPr>
          <p:nvPr>
            <p:ph type="subTitle" idx="1"/>
          </p:nvPr>
        </p:nvSpPr>
        <p:spPr>
          <a:xfrm>
            <a:off x="1709530" y="3869634"/>
            <a:ext cx="8767860" cy="1388165"/>
          </a:xfrm>
        </p:spPr>
        <p:txBody>
          <a:bodyPr>
            <a:normAutofit/>
          </a:bodyPr>
          <a:lstStyle/>
          <a:p>
            <a:endParaRPr lang="en-GB" dirty="0"/>
          </a:p>
        </p:txBody>
      </p:sp>
      <p:pic>
        <p:nvPicPr>
          <p:cNvPr id="10" name="Content Placeholder 3">
            <a:extLst>
              <a:ext uri="{FF2B5EF4-FFF2-40B4-BE49-F238E27FC236}">
                <a16:creationId xmlns:a16="http://schemas.microsoft.com/office/drawing/2014/main" id="{117065ED-7F69-406B-B396-0FBBA641B1F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40370" y="3808456"/>
            <a:ext cx="5020363" cy="290886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1780662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E64F2C-4681-487E-B01A-3E61FBB0C22D}"/>
              </a:ext>
            </a:extLst>
          </p:cNvPr>
          <p:cNvSpPr>
            <a:spLocks noGrp="1"/>
          </p:cNvSpPr>
          <p:nvPr>
            <p:ph type="title"/>
          </p:nvPr>
        </p:nvSpPr>
        <p:spPr/>
        <p:txBody>
          <a:bodyPr/>
          <a:lstStyle/>
          <a:p>
            <a:r>
              <a:rPr lang="en-GB" dirty="0"/>
              <a:t>Use of Immediacy</a:t>
            </a:r>
          </a:p>
        </p:txBody>
      </p:sp>
      <p:sp>
        <p:nvSpPr>
          <p:cNvPr id="3" name="Content Placeholder 2">
            <a:extLst>
              <a:ext uri="{FF2B5EF4-FFF2-40B4-BE49-F238E27FC236}">
                <a16:creationId xmlns:a16="http://schemas.microsoft.com/office/drawing/2014/main" id="{A688016D-8448-464F-B279-3967A62A5316}"/>
              </a:ext>
            </a:extLst>
          </p:cNvPr>
          <p:cNvSpPr>
            <a:spLocks noGrp="1"/>
          </p:cNvSpPr>
          <p:nvPr>
            <p:ph sz="half" idx="1"/>
          </p:nvPr>
        </p:nvSpPr>
        <p:spPr>
          <a:xfrm>
            <a:off x="1142999" y="1568548"/>
            <a:ext cx="6172201" cy="4679852"/>
          </a:xfrm>
        </p:spPr>
        <p:txBody>
          <a:bodyPr>
            <a:normAutofit fontScale="92500" lnSpcReduction="10000"/>
          </a:bodyPr>
          <a:lstStyle/>
          <a:p>
            <a:r>
              <a:rPr lang="en-GB" sz="2600" b="1" dirty="0">
                <a:solidFill>
                  <a:schemeClr val="accent1">
                    <a:lumMod val="50000"/>
                  </a:schemeClr>
                </a:solidFill>
              </a:rPr>
              <a:t>To look at a relationship pattern that might be repeated in the helping relationship  </a:t>
            </a:r>
          </a:p>
          <a:p>
            <a:r>
              <a:rPr lang="en-GB" sz="2600" dirty="0">
                <a:solidFill>
                  <a:schemeClr val="accent1">
                    <a:lumMod val="50000"/>
                  </a:schemeClr>
                </a:solidFill>
              </a:rPr>
              <a:t> ‘</a:t>
            </a:r>
            <a:r>
              <a:rPr lang="en-GB" sz="2600" i="1" dirty="0">
                <a:solidFill>
                  <a:schemeClr val="accent1">
                    <a:lumMod val="50000"/>
                  </a:schemeClr>
                </a:solidFill>
              </a:rPr>
              <a:t>I notice you laughing when you tell me about what happened to you even though I could sense how terrible you felt.  </a:t>
            </a:r>
          </a:p>
          <a:p>
            <a:r>
              <a:rPr lang="en-GB" sz="2600" i="1" dirty="0">
                <a:solidFill>
                  <a:schemeClr val="accent1">
                    <a:lumMod val="50000"/>
                  </a:schemeClr>
                </a:solidFill>
              </a:rPr>
              <a:t>I wonder if this is because, as you have said, you expect that you won’t be taken seriously</a:t>
            </a:r>
            <a:r>
              <a:rPr lang="en-GB" sz="2600" dirty="0">
                <a:solidFill>
                  <a:schemeClr val="accent1">
                    <a:lumMod val="50000"/>
                  </a:schemeClr>
                </a:solidFill>
              </a:rPr>
              <a:t>.’</a:t>
            </a:r>
          </a:p>
          <a:p>
            <a:r>
              <a:rPr lang="en-GB" sz="2600" b="1" dirty="0">
                <a:solidFill>
                  <a:schemeClr val="accent1">
                    <a:lumMod val="50000"/>
                  </a:schemeClr>
                </a:solidFill>
              </a:rPr>
              <a:t>To explore trust issues </a:t>
            </a:r>
          </a:p>
          <a:p>
            <a:r>
              <a:rPr lang="en-GB" sz="2600" dirty="0">
                <a:solidFill>
                  <a:schemeClr val="accent1">
                    <a:lumMod val="50000"/>
                  </a:schemeClr>
                </a:solidFill>
              </a:rPr>
              <a:t>‘</a:t>
            </a:r>
            <a:r>
              <a:rPr lang="en-GB" sz="2600" i="1" dirty="0">
                <a:solidFill>
                  <a:schemeClr val="accent1">
                    <a:lumMod val="50000"/>
                  </a:schemeClr>
                </a:solidFill>
              </a:rPr>
              <a:t>You told me at the start that you find it difficult to trust others.  Now I notice you’re hesitating about telling me more about your situation.  I wonder whether you’re feeling uncertain about trusting me?  </a:t>
            </a:r>
          </a:p>
          <a:p>
            <a:endParaRPr lang="en-GB" dirty="0"/>
          </a:p>
        </p:txBody>
      </p:sp>
      <p:pic>
        <p:nvPicPr>
          <p:cNvPr id="7" name="Content Placeholder 6" descr="A picture containing plant, leaf, vegetable&#10;&#10;Description automatically generated">
            <a:extLst>
              <a:ext uri="{FF2B5EF4-FFF2-40B4-BE49-F238E27FC236}">
                <a16:creationId xmlns:a16="http://schemas.microsoft.com/office/drawing/2014/main" id="{D0E601A3-2531-4597-8C52-C1F569197EE2}"/>
              </a:ext>
            </a:extLst>
          </p:cNvPr>
          <p:cNvPicPr>
            <a:picLocks noGrp="1" noChangeAspect="1"/>
          </p:cNvPicPr>
          <p:nvPr>
            <p:ph sz="half" idx="2"/>
          </p:nvPr>
        </p:nvPicPr>
        <p:blipFill>
          <a:blip r:embed="rId2"/>
          <a:stretch>
            <a:fillRect/>
          </a:stretch>
        </p:blipFill>
        <p:spPr>
          <a:xfrm>
            <a:off x="7461122" y="2084095"/>
            <a:ext cx="4137823" cy="3103367"/>
          </a:xfrm>
        </p:spPr>
      </p:pic>
    </p:spTree>
    <p:extLst>
      <p:ext uri="{BB962C8B-B14F-4D97-AF65-F5344CB8AC3E}">
        <p14:creationId xmlns:p14="http://schemas.microsoft.com/office/powerpoint/2010/main" val="2491101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543097" y="648393"/>
            <a:ext cx="6123709" cy="5935288"/>
          </a:xfrm>
        </p:spPr>
        <p:txBody>
          <a:bodyPr>
            <a:normAutofit fontScale="77500" lnSpcReduction="20000"/>
          </a:bodyPr>
          <a:lstStyle/>
          <a:p>
            <a:r>
              <a:rPr lang="en-GB" sz="3600" b="1" dirty="0">
                <a:solidFill>
                  <a:schemeClr val="accent1">
                    <a:lumMod val="75000"/>
                  </a:schemeClr>
                </a:solidFill>
              </a:rPr>
              <a:t>To explore boundaries  </a:t>
            </a:r>
          </a:p>
          <a:p>
            <a:r>
              <a:rPr lang="en-GB" sz="3600" dirty="0">
                <a:solidFill>
                  <a:schemeClr val="accent1">
                    <a:lumMod val="75000"/>
                  </a:schemeClr>
                </a:solidFill>
              </a:rPr>
              <a:t> </a:t>
            </a:r>
            <a:r>
              <a:rPr lang="en-GB" sz="3600" i="1" dirty="0">
                <a:solidFill>
                  <a:schemeClr val="accent1">
                    <a:lumMod val="75000"/>
                  </a:schemeClr>
                </a:solidFill>
              </a:rPr>
              <a:t>‘I realise, as you’re talking, that our children attend the same school.  I am feeling uneasy that this might be awkward for us and wondering if we might look at this now?</a:t>
            </a:r>
          </a:p>
          <a:p>
            <a:endParaRPr lang="en-GB" sz="3600" dirty="0">
              <a:solidFill>
                <a:schemeClr val="accent1">
                  <a:lumMod val="75000"/>
                </a:schemeClr>
              </a:solidFill>
            </a:endParaRPr>
          </a:p>
          <a:p>
            <a:r>
              <a:rPr lang="en-GB" sz="3600" b="1" dirty="0">
                <a:solidFill>
                  <a:schemeClr val="accent1">
                    <a:lumMod val="75000"/>
                  </a:schemeClr>
                </a:solidFill>
              </a:rPr>
              <a:t>An issue of difference  </a:t>
            </a:r>
          </a:p>
          <a:p>
            <a:r>
              <a:rPr lang="en-GB" sz="3600" dirty="0">
                <a:solidFill>
                  <a:schemeClr val="accent1">
                    <a:lumMod val="75000"/>
                  </a:schemeClr>
                </a:solidFill>
              </a:rPr>
              <a:t> ‘</a:t>
            </a:r>
            <a:r>
              <a:rPr lang="en-GB" sz="3600" i="1" dirty="0">
                <a:solidFill>
                  <a:schemeClr val="accent1">
                    <a:lumMod val="75000"/>
                  </a:schemeClr>
                </a:solidFill>
              </a:rPr>
              <a:t>I’m aware how angry you are about your experience of racial discrimination at work.  You are black and I am white, and I’m wondering how it feels to explore this here with me?  Is there anything for us to look at around our difference?</a:t>
            </a:r>
          </a:p>
          <a:p>
            <a:endParaRPr lang="en-GB" sz="4000"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98681" y="2309482"/>
            <a:ext cx="4754563" cy="2109233"/>
          </a:xfrm>
        </p:spPr>
      </p:pic>
    </p:spTree>
    <p:extLst>
      <p:ext uri="{BB962C8B-B14F-4D97-AF65-F5344CB8AC3E}">
        <p14:creationId xmlns:p14="http://schemas.microsoft.com/office/powerpoint/2010/main" val="461669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0406ADEB-E948-7948-1B40-4A3D47A113C7}"/>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35D9DBC7-C32B-24EB-F33D-6277341D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lumMod val="75000"/>
            </a:scheme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descr="Diagram&#10;&#10;Description automatically generated">
            <a:extLst>
              <a:ext uri="{FF2B5EF4-FFF2-40B4-BE49-F238E27FC236}">
                <a16:creationId xmlns:a16="http://schemas.microsoft.com/office/drawing/2014/main" id="{02A8F058-FF87-35F1-56BF-D3FB83B25F3C}"/>
              </a:ext>
            </a:extLst>
          </p:cNvPr>
          <p:cNvPicPr>
            <a:picLocks noChangeAspect="1"/>
          </p:cNvPicPr>
          <p:nvPr/>
        </p:nvPicPr>
        <p:blipFill rotWithShape="1">
          <a:blip r:embed="rId2">
            <a:duotone>
              <a:schemeClr val="accent1">
                <a:shade val="45000"/>
                <a:satMod val="135000"/>
              </a:schemeClr>
              <a:prstClr val="white"/>
            </a:duotone>
            <a:alphaModFix amt="60000"/>
          </a:blip>
          <a:srcRect t="27748" b="16697"/>
          <a:stretch/>
        </p:blipFill>
        <p:spPr>
          <a:xfrm>
            <a:off x="20" y="-1"/>
            <a:ext cx="12191980" cy="6858001"/>
          </a:xfrm>
          <a:prstGeom prst="rect">
            <a:avLst/>
          </a:prstGeom>
        </p:spPr>
      </p:pic>
      <p:cxnSp>
        <p:nvCxnSpPr>
          <p:cNvPr id="13" name="Straight Connector 12">
            <a:extLst>
              <a:ext uri="{FF2B5EF4-FFF2-40B4-BE49-F238E27FC236}">
                <a16:creationId xmlns:a16="http://schemas.microsoft.com/office/drawing/2014/main" id="{7AE6A801-41F5-DA09-B673-35D811CED0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3D7101C6-91C8-B9BE-9A1C-CAE894FD0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3">
            <a:extLst>
              <a:ext uri="{FF2B5EF4-FFF2-40B4-BE49-F238E27FC236}">
                <a16:creationId xmlns:a16="http://schemas.microsoft.com/office/drawing/2014/main" id="{FE45D2B4-FAD9-6125-5310-4656518E7FF3}"/>
              </a:ext>
            </a:extLst>
          </p:cNvPr>
          <p:cNvSpPr>
            <a:spLocks noGrp="1"/>
          </p:cNvSpPr>
          <p:nvPr>
            <p:ph type="ctrTitle"/>
          </p:nvPr>
        </p:nvSpPr>
        <p:spPr>
          <a:xfrm>
            <a:off x="1331653" y="1375598"/>
            <a:ext cx="9966960" cy="4604024"/>
          </a:xfrm>
        </p:spPr>
        <p:txBody>
          <a:bodyPr>
            <a:normAutofit fontScale="90000"/>
          </a:bodyPr>
          <a:lstStyle/>
          <a:p>
            <a:pPr algn="l"/>
            <a:r>
              <a:rPr lang="en-GB" b="0" cap="none" dirty="0">
                <a:solidFill>
                  <a:schemeClr val="accent1">
                    <a:lumMod val="50000"/>
                  </a:schemeClr>
                </a:solidFill>
                <a:latin typeface="+mn-lt"/>
              </a:rPr>
              <a:t>Counsellor Self Disclosure</a:t>
            </a:r>
            <a:br>
              <a:rPr lang="en-GB" b="0" cap="none" dirty="0">
                <a:solidFill>
                  <a:schemeClr val="accent1">
                    <a:lumMod val="50000"/>
                  </a:schemeClr>
                </a:solidFill>
                <a:latin typeface="+mn-lt"/>
              </a:rPr>
            </a:br>
            <a:br>
              <a:rPr lang="en-GB" b="0" cap="none" dirty="0">
                <a:solidFill>
                  <a:schemeClr val="accent1">
                    <a:lumMod val="50000"/>
                  </a:schemeClr>
                </a:solidFill>
                <a:latin typeface="+mn-lt"/>
              </a:rPr>
            </a:br>
            <a:br>
              <a:rPr lang="en-GB" b="0" cap="none" dirty="0">
                <a:solidFill>
                  <a:schemeClr val="accent1">
                    <a:lumMod val="50000"/>
                  </a:schemeClr>
                </a:solidFill>
                <a:latin typeface="+mn-lt"/>
              </a:rPr>
            </a:br>
            <a:r>
              <a:rPr lang="en-GB" b="0" cap="none" dirty="0">
                <a:solidFill>
                  <a:schemeClr val="accent1">
                    <a:lumMod val="50000"/>
                  </a:schemeClr>
                </a:solidFill>
                <a:latin typeface="+mn-lt"/>
              </a:rPr>
              <a:t>‘To weep or not to weep’</a:t>
            </a:r>
            <a:br>
              <a:rPr lang="en-GB" b="0" cap="none" dirty="0">
                <a:solidFill>
                  <a:schemeClr val="accent1">
                    <a:lumMod val="50000"/>
                  </a:schemeClr>
                </a:solidFill>
                <a:latin typeface="+mn-lt"/>
              </a:rPr>
            </a:br>
            <a:r>
              <a:rPr lang="en-GB" b="0" cap="none" dirty="0">
                <a:solidFill>
                  <a:schemeClr val="accent1">
                    <a:lumMod val="50000"/>
                  </a:schemeClr>
                </a:solidFill>
                <a:latin typeface="+mn-lt"/>
              </a:rPr>
              <a:t>                     Discuss</a:t>
            </a:r>
          </a:p>
        </p:txBody>
      </p:sp>
    </p:spTree>
    <p:extLst>
      <p:ext uri="{BB962C8B-B14F-4D97-AF65-F5344CB8AC3E}">
        <p14:creationId xmlns:p14="http://schemas.microsoft.com/office/powerpoint/2010/main" val="38028115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8F3F8FA9-CFF9-FFF7-1E0D-5C7F7F0C9FC5}"/>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3C4CD607-0CC6-F108-4277-108A129B2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95F79DAB-77E6-D156-C717-B0087B39B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20">
            <a:extLst>
              <a:ext uri="{FF2B5EF4-FFF2-40B4-BE49-F238E27FC236}">
                <a16:creationId xmlns:a16="http://schemas.microsoft.com/office/drawing/2014/main" id="{B23831B2-F8FB-6187-A2AE-A42652E0D4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C434BE4A-94CE-495C-9809-BCF126A54F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5" name="Rectangle 24">
            <a:extLst>
              <a:ext uri="{FF2B5EF4-FFF2-40B4-BE49-F238E27FC236}">
                <a16:creationId xmlns:a16="http://schemas.microsoft.com/office/drawing/2014/main" id="{8E9C1726-3054-9D03-EDC8-9BC227D02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24E57F75-5E2B-F5A9-01DE-C26657FDB1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4575A876-E53F-87D3-14E6-A628E3789D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8738D58-5BA5-D365-007B-1D09578F6943}"/>
              </a:ext>
            </a:extLst>
          </p:cNvPr>
          <p:cNvSpPr>
            <a:spLocks noGrp="1"/>
          </p:cNvSpPr>
          <p:nvPr>
            <p:ph type="title"/>
          </p:nvPr>
        </p:nvSpPr>
        <p:spPr>
          <a:xfrm>
            <a:off x="7558564" y="897775"/>
            <a:ext cx="4262134" cy="5907578"/>
          </a:xfrm>
        </p:spPr>
        <p:txBody>
          <a:bodyPr vert="horz" lIns="91440" tIns="45720" rIns="91440" bIns="45720" rtlCol="0" anchor="b">
            <a:normAutofit fontScale="90000"/>
          </a:bodyPr>
          <a:lstStyle/>
          <a:p>
            <a:pPr lvl="0"/>
            <a:br>
              <a:rPr lang="en-GB" sz="2700" b="1" dirty="0">
                <a:solidFill>
                  <a:schemeClr val="accent1">
                    <a:lumMod val="50000"/>
                  </a:schemeClr>
                </a:solidFill>
              </a:rPr>
            </a:br>
            <a:br>
              <a:rPr lang="en-GB" sz="2700" b="1" dirty="0">
                <a:solidFill>
                  <a:schemeClr val="accent1">
                    <a:lumMod val="50000"/>
                  </a:schemeClr>
                </a:solidFill>
              </a:rPr>
            </a:br>
            <a:r>
              <a:rPr lang="en-GB" sz="2700" b="1" dirty="0">
                <a:solidFill>
                  <a:schemeClr val="accent1">
                    <a:lumMod val="50000"/>
                  </a:schemeClr>
                </a:solidFill>
              </a:rPr>
              <a:t>Consider…</a:t>
            </a:r>
            <a:r>
              <a:rPr lang="en-GB" sz="2700" dirty="0">
                <a:solidFill>
                  <a:schemeClr val="accent1">
                    <a:lumMod val="50000"/>
                  </a:schemeClr>
                </a:solidFill>
              </a:rPr>
              <a:t>…</a:t>
            </a:r>
            <a:br>
              <a:rPr lang="en-GB" sz="2700" dirty="0">
                <a:solidFill>
                  <a:schemeClr val="accent1">
                    <a:lumMod val="50000"/>
                  </a:schemeClr>
                </a:solidFill>
              </a:rPr>
            </a:br>
            <a:r>
              <a:rPr lang="en-GB" sz="2700" dirty="0">
                <a:solidFill>
                  <a:schemeClr val="accent1">
                    <a:lumMod val="50000"/>
                  </a:schemeClr>
                </a:solidFill>
              </a:rPr>
              <a:t>-Motivation- what is your intention? </a:t>
            </a:r>
            <a:br>
              <a:rPr lang="en-GB" sz="2700" dirty="0">
                <a:solidFill>
                  <a:schemeClr val="accent1">
                    <a:lumMod val="50000"/>
                  </a:schemeClr>
                </a:solidFill>
              </a:rPr>
            </a:br>
            <a:r>
              <a:rPr lang="en-GB" sz="2700" dirty="0">
                <a:solidFill>
                  <a:schemeClr val="accent1">
                    <a:lumMod val="50000"/>
                  </a:schemeClr>
                </a:solidFill>
              </a:rPr>
              <a:t>- Why am I saying or asking this question? </a:t>
            </a:r>
            <a:br>
              <a:rPr lang="en-GB" sz="2700" dirty="0">
                <a:solidFill>
                  <a:schemeClr val="accent1">
                    <a:lumMod val="50000"/>
                  </a:schemeClr>
                </a:solidFill>
              </a:rPr>
            </a:br>
            <a:r>
              <a:rPr lang="en-GB" sz="2700" dirty="0">
                <a:solidFill>
                  <a:schemeClr val="accent1">
                    <a:lumMod val="50000"/>
                  </a:schemeClr>
                </a:solidFill>
              </a:rPr>
              <a:t>-Will it help or hinder the process?</a:t>
            </a:r>
            <a:br>
              <a:rPr lang="en-GB" sz="2700" dirty="0">
                <a:solidFill>
                  <a:schemeClr val="accent1">
                    <a:lumMod val="50000"/>
                  </a:schemeClr>
                </a:solidFill>
              </a:rPr>
            </a:br>
            <a:r>
              <a:rPr lang="en-GB" sz="2700" dirty="0">
                <a:solidFill>
                  <a:schemeClr val="accent1">
                    <a:lumMod val="50000"/>
                  </a:schemeClr>
                </a:solidFill>
              </a:rPr>
              <a:t>-Could it damage the relationship -trust?</a:t>
            </a:r>
            <a:br>
              <a:rPr lang="en-GB" sz="2700" dirty="0">
                <a:solidFill>
                  <a:schemeClr val="accent1">
                    <a:lumMod val="50000"/>
                  </a:schemeClr>
                </a:solidFill>
              </a:rPr>
            </a:br>
            <a:r>
              <a:rPr lang="en-GB" sz="2700" dirty="0">
                <a:solidFill>
                  <a:schemeClr val="accent1">
                    <a:lumMod val="50000"/>
                  </a:schemeClr>
                </a:solidFill>
              </a:rPr>
              <a:t>-Timing </a:t>
            </a:r>
            <a:br>
              <a:rPr lang="en-GB" sz="2700" dirty="0">
                <a:solidFill>
                  <a:schemeClr val="accent1">
                    <a:lumMod val="50000"/>
                  </a:schemeClr>
                </a:solidFill>
              </a:rPr>
            </a:br>
            <a:br>
              <a:rPr lang="en-GB" sz="2700" dirty="0">
                <a:solidFill>
                  <a:schemeClr val="accent1">
                    <a:lumMod val="50000"/>
                  </a:schemeClr>
                </a:solidFill>
              </a:rPr>
            </a:br>
            <a:br>
              <a:rPr lang="en-GB" sz="2700" dirty="0">
                <a:solidFill>
                  <a:schemeClr val="accent1">
                    <a:lumMod val="50000"/>
                  </a:schemeClr>
                </a:solidFill>
              </a:rPr>
            </a:br>
            <a:r>
              <a:rPr lang="en-GB" sz="2700" dirty="0">
                <a:solidFill>
                  <a:schemeClr val="accent1">
                    <a:lumMod val="50000"/>
                  </a:schemeClr>
                </a:solidFill>
              </a:rPr>
              <a:t>Impact</a:t>
            </a:r>
            <a:br>
              <a:rPr lang="en-GB" sz="2700" dirty="0">
                <a:solidFill>
                  <a:schemeClr val="accent1">
                    <a:lumMod val="50000"/>
                  </a:schemeClr>
                </a:solidFill>
              </a:rPr>
            </a:br>
            <a:r>
              <a:rPr lang="en-GB" sz="2700" dirty="0">
                <a:solidFill>
                  <a:schemeClr val="accent1">
                    <a:lumMod val="50000"/>
                  </a:schemeClr>
                </a:solidFill>
              </a:rPr>
              <a:t>Use sensitivity</a:t>
            </a:r>
            <a:br>
              <a:rPr lang="en-GB" sz="2700" dirty="0">
                <a:solidFill>
                  <a:schemeClr val="accent1">
                    <a:lumMod val="50000"/>
                  </a:schemeClr>
                </a:solidFill>
              </a:rPr>
            </a:br>
            <a:r>
              <a:rPr lang="en-GB" sz="2700" dirty="0">
                <a:solidFill>
                  <a:schemeClr val="accent1">
                    <a:lumMod val="50000"/>
                  </a:schemeClr>
                </a:solidFill>
              </a:rPr>
              <a:t>Be aware of client sensitivity/vulnerability</a:t>
            </a:r>
            <a:br>
              <a:rPr lang="en-GB" sz="2700" dirty="0">
                <a:solidFill>
                  <a:schemeClr val="accent1">
                    <a:lumMod val="50000"/>
                  </a:schemeClr>
                </a:solidFill>
              </a:rPr>
            </a:br>
            <a:r>
              <a:rPr lang="en-GB" sz="2700" dirty="0">
                <a:solidFill>
                  <a:schemeClr val="accent1">
                    <a:lumMod val="50000"/>
                  </a:schemeClr>
                </a:solidFill>
              </a:rPr>
              <a:t>The Truth – being authentic</a:t>
            </a:r>
            <a:r>
              <a:rPr lang="en-GB" sz="2700">
                <a:solidFill>
                  <a:schemeClr val="accent1">
                    <a:lumMod val="50000"/>
                  </a:schemeClr>
                </a:solidFill>
              </a:rPr>
              <a:t>/congruent</a:t>
            </a:r>
            <a:br>
              <a:rPr lang="en-GB" sz="2700" dirty="0">
                <a:solidFill>
                  <a:schemeClr val="accent1">
                    <a:lumMod val="50000"/>
                  </a:schemeClr>
                </a:solidFill>
              </a:rPr>
            </a:br>
            <a:endParaRPr lang="en-US" sz="2700" b="1" cap="all" dirty="0">
              <a:solidFill>
                <a:schemeClr val="accent1">
                  <a:lumMod val="50000"/>
                </a:schemeClr>
              </a:solidFill>
            </a:endParaRPr>
          </a:p>
        </p:txBody>
      </p:sp>
      <p:pic>
        <p:nvPicPr>
          <p:cNvPr id="5" name="Content Placeholder 4" descr="Background pattern&#10;&#10;Description automatically generated">
            <a:extLst>
              <a:ext uri="{FF2B5EF4-FFF2-40B4-BE49-F238E27FC236}">
                <a16:creationId xmlns:a16="http://schemas.microsoft.com/office/drawing/2014/main" id="{11365205-925E-48D0-6556-7E121028D5AF}"/>
              </a:ext>
            </a:extLst>
          </p:cNvPr>
          <p:cNvPicPr>
            <a:picLocks noGrp="1" noChangeAspect="1"/>
          </p:cNvPicPr>
          <p:nvPr>
            <p:ph idx="1"/>
          </p:nvPr>
        </p:nvPicPr>
        <p:blipFill rotWithShape="1">
          <a:blip r:embed="rId2"/>
          <a:srcRect r="2350" b="-2"/>
          <a:stretch/>
        </p:blipFill>
        <p:spPr>
          <a:xfrm>
            <a:off x="872064" y="857675"/>
            <a:ext cx="6045576" cy="5140669"/>
          </a:xfrm>
          <a:prstGeom prst="rect">
            <a:avLst/>
          </a:prstGeom>
        </p:spPr>
      </p:pic>
    </p:spTree>
    <p:extLst>
      <p:ext uri="{BB962C8B-B14F-4D97-AF65-F5344CB8AC3E}">
        <p14:creationId xmlns:p14="http://schemas.microsoft.com/office/powerpoint/2010/main" val="1318276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43000" y="609600"/>
            <a:ext cx="9875520" cy="919942"/>
          </a:xfrm>
        </p:spPr>
        <p:txBody>
          <a:bodyPr>
            <a:normAutofit fontScale="90000"/>
          </a:bodyPr>
          <a:lstStyle/>
          <a:p>
            <a:r>
              <a:rPr lang="en-GB" dirty="0"/>
              <a:t>Reading for Next week – The Use of Silence</a:t>
            </a:r>
          </a:p>
        </p:txBody>
      </p:sp>
      <p:sp>
        <p:nvSpPr>
          <p:cNvPr id="6" name="Content Placeholder 5"/>
          <p:cNvSpPr>
            <a:spLocks noGrp="1"/>
          </p:cNvSpPr>
          <p:nvPr>
            <p:ph idx="1"/>
          </p:nvPr>
        </p:nvSpPr>
        <p:spPr>
          <a:xfrm>
            <a:off x="659476" y="1690255"/>
            <a:ext cx="10356395" cy="4943301"/>
          </a:xfrm>
        </p:spPr>
        <p:txBody>
          <a:bodyPr>
            <a:normAutofit fontScale="92500"/>
          </a:bodyPr>
          <a:lstStyle/>
          <a:p>
            <a:r>
              <a:rPr lang="en-GB" b="1" dirty="0">
                <a:solidFill>
                  <a:schemeClr val="accent1">
                    <a:lumMod val="50000"/>
                  </a:schemeClr>
                </a:solidFill>
              </a:rPr>
              <a:t>Suggested Reading:</a:t>
            </a:r>
            <a:endParaRPr lang="en-GB" dirty="0">
              <a:solidFill>
                <a:schemeClr val="accent1">
                  <a:lumMod val="50000"/>
                </a:schemeClr>
              </a:solidFill>
            </a:endParaRPr>
          </a:p>
          <a:p>
            <a:r>
              <a:rPr lang="en-GB" dirty="0">
                <a:solidFill>
                  <a:schemeClr val="accent1">
                    <a:lumMod val="50000"/>
                  </a:schemeClr>
                </a:solidFill>
              </a:rPr>
              <a:t>Egan, G. (2013) The Skilled Helper, A Problem Management and Opportunity Approach. 10th ed. California: Brooks/Cole. Read the chapter on challenge and immediacy. </a:t>
            </a:r>
          </a:p>
          <a:p>
            <a:r>
              <a:rPr lang="en-GB" dirty="0">
                <a:solidFill>
                  <a:schemeClr val="accent1">
                    <a:lumMod val="50000"/>
                  </a:schemeClr>
                </a:solidFill>
              </a:rPr>
              <a:t>Midwinter, R. &amp; Dickson, J. (2015). Embedding Counselling and </a:t>
            </a:r>
            <a:r>
              <a:rPr lang="en-GB" dirty="0">
                <a:solidFill>
                  <a:schemeClr val="accent1">
                    <a:lumMod val="50000"/>
                  </a:schemeClr>
                </a:solidFill>
                <a:hlinkClick r:id="rId2" tooltip="Communication Skills">
                  <a:extLst>
                    <a:ext uri="{A12FA001-AC4F-418D-AE19-62706E023703}">
                      <ahyp:hlinkClr xmlns:ahyp="http://schemas.microsoft.com/office/drawing/2018/hyperlinkcolor" val="tx"/>
                    </a:ext>
                  </a:extLst>
                </a:hlinkClick>
              </a:rPr>
              <a:t>Communication Skills</a:t>
            </a:r>
            <a:r>
              <a:rPr lang="en-GB" dirty="0">
                <a:solidFill>
                  <a:schemeClr val="accent1">
                    <a:lumMod val="50000"/>
                  </a:schemeClr>
                </a:solidFill>
              </a:rPr>
              <a:t>. Routledge  [</a:t>
            </a:r>
            <a:r>
              <a:rPr lang="en-GB" dirty="0" err="1">
                <a:solidFill>
                  <a:schemeClr val="accent1">
                    <a:lumMod val="50000"/>
                  </a:schemeClr>
                </a:solidFill>
              </a:rPr>
              <a:t>ebook</a:t>
            </a:r>
            <a:r>
              <a:rPr lang="en-GB" dirty="0">
                <a:solidFill>
                  <a:schemeClr val="accent1">
                    <a:lumMod val="50000"/>
                  </a:schemeClr>
                </a:solidFill>
              </a:rPr>
              <a:t>]</a:t>
            </a:r>
          </a:p>
          <a:p>
            <a:r>
              <a:rPr lang="en-GB" dirty="0">
                <a:solidFill>
                  <a:schemeClr val="accent1">
                    <a:lumMod val="50000"/>
                  </a:schemeClr>
                </a:solidFill>
              </a:rPr>
              <a:t>McLeod, J. (2009). </a:t>
            </a:r>
            <a:r>
              <a:rPr lang="en-GB" i="1" dirty="0">
                <a:solidFill>
                  <a:schemeClr val="accent1">
                    <a:lumMod val="50000"/>
                  </a:schemeClr>
                </a:solidFill>
              </a:rPr>
              <a:t>An </a:t>
            </a:r>
            <a:r>
              <a:rPr lang="en-GB" i="1" dirty="0">
                <a:solidFill>
                  <a:schemeClr val="accent1">
                    <a:lumMod val="50000"/>
                  </a:schemeClr>
                </a:solidFill>
                <a:hlinkClick r:id="rId3" tooltip="Introduction">
                  <a:extLst>
                    <a:ext uri="{A12FA001-AC4F-418D-AE19-62706E023703}">
                      <ahyp:hlinkClr xmlns:ahyp="http://schemas.microsoft.com/office/drawing/2018/hyperlinkcolor" val="tx"/>
                    </a:ext>
                  </a:extLst>
                </a:hlinkClick>
              </a:rPr>
              <a:t>introduction</a:t>
            </a:r>
            <a:r>
              <a:rPr lang="en-GB" i="1" dirty="0">
                <a:solidFill>
                  <a:schemeClr val="accent1">
                    <a:lumMod val="50000"/>
                  </a:schemeClr>
                </a:solidFill>
              </a:rPr>
              <a:t> to counselling</a:t>
            </a:r>
            <a:r>
              <a:rPr lang="en-GB" dirty="0">
                <a:solidFill>
                  <a:schemeClr val="accent1">
                    <a:lumMod val="50000"/>
                  </a:schemeClr>
                </a:solidFill>
              </a:rPr>
              <a:t> (4th ed.). Maidenhead: McGraw-Hill/Open University Press. (online access available)</a:t>
            </a:r>
          </a:p>
          <a:p>
            <a:r>
              <a:rPr lang="en-GB" dirty="0">
                <a:solidFill>
                  <a:schemeClr val="accent1">
                    <a:lumMod val="50000"/>
                  </a:schemeClr>
                </a:solidFill>
              </a:rPr>
              <a:t>Nelson-Jones, R., (2012). </a:t>
            </a:r>
            <a:r>
              <a:rPr lang="en-GB" i="1" dirty="0">
                <a:solidFill>
                  <a:schemeClr val="accent1">
                    <a:lumMod val="50000"/>
                  </a:schemeClr>
                </a:solidFill>
              </a:rPr>
              <a:t>Basic counselling skills : a helper's manual</a:t>
            </a:r>
            <a:r>
              <a:rPr lang="en-GB" dirty="0">
                <a:solidFill>
                  <a:schemeClr val="accent1">
                    <a:lumMod val="50000"/>
                  </a:schemeClr>
                </a:solidFill>
              </a:rPr>
              <a:t> 4th ed., London: SAGE. </a:t>
            </a:r>
          </a:p>
          <a:p>
            <a:r>
              <a:rPr lang="en-GB" b="1" dirty="0">
                <a:solidFill>
                  <a:schemeClr val="accent1">
                    <a:lumMod val="50000"/>
                  </a:schemeClr>
                </a:solidFill>
              </a:rPr>
              <a:t>Link to the Embedding Counselling and Communication Skills Videos.</a:t>
            </a:r>
            <a:endParaRPr lang="en-GB" dirty="0">
              <a:solidFill>
                <a:schemeClr val="accent1">
                  <a:lumMod val="50000"/>
                </a:schemeClr>
              </a:solidFill>
            </a:endParaRPr>
          </a:p>
          <a:p>
            <a:r>
              <a:rPr lang="en-GB" dirty="0">
                <a:solidFill>
                  <a:schemeClr val="accent1">
                    <a:lumMod val="50000"/>
                  </a:schemeClr>
                </a:solidFill>
              </a:rPr>
              <a:t>You don't need to watch all of these, as we will return to them in the weeks ahead, but you may wish to revisit the video we watched during this session:</a:t>
            </a:r>
          </a:p>
          <a:p>
            <a:r>
              <a:rPr lang="en-GB" dirty="0">
                <a:solidFill>
                  <a:schemeClr val="accent1">
                    <a:lumMod val="50000"/>
                  </a:schemeClr>
                </a:solidFill>
                <a:hlinkClick r:id="rId4">
                  <a:extLst>
                    <a:ext uri="{A12FA001-AC4F-418D-AE19-62706E023703}">
                      <ahyp:hlinkClr xmlns:ahyp="http://schemas.microsoft.com/office/drawing/2018/hyperlinkcolor" val="tx"/>
                    </a:ext>
                  </a:extLst>
                </a:hlinkClick>
              </a:rPr>
              <a:t>https://www.routledge.com/Embedding-Counselling-and-Communication-Skills-A-Relational-Skills-Model/Midwinter-Dickson/p/book/9780273774921</a:t>
            </a:r>
            <a:endParaRPr lang="en-GB" dirty="0">
              <a:solidFill>
                <a:schemeClr val="accent1">
                  <a:lumMod val="50000"/>
                </a:schemeClr>
              </a:solidFill>
            </a:endParaRPr>
          </a:p>
          <a:p>
            <a:pPr marL="45720" indent="0">
              <a:buNone/>
            </a:pPr>
            <a:endParaRPr lang="en-GB" dirty="0"/>
          </a:p>
        </p:txBody>
      </p:sp>
    </p:spTree>
    <p:extLst>
      <p:ext uri="{BB962C8B-B14F-4D97-AF65-F5344CB8AC3E}">
        <p14:creationId xmlns:p14="http://schemas.microsoft.com/office/powerpoint/2010/main" val="3163965772"/>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928E4D0-782D-4812-BE7D-AE5131FD3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915EF7-B9F6-4EB7-AA4F-557BE6AB702C}">
  <ds:schemaRef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s>
</ds:datastoreItem>
</file>

<file path=customXml/itemProps3.xml><?xml version="1.0" encoding="utf-8"?>
<ds:datastoreItem xmlns:ds="http://schemas.openxmlformats.org/officeDocument/2006/customXml" ds:itemID="{F465D742-03F8-4A07-AD44-2F5940A9609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684</Words>
  <Application>Microsoft Office PowerPoint</Application>
  <PresentationFormat>Widescreen</PresentationFormat>
  <Paragraphs>37</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Corbel</vt:lpstr>
      <vt:lpstr>Basis</vt:lpstr>
      <vt:lpstr>ECCS6005: Counselling Skills Module Lead: Andrea Williams</vt:lpstr>
      <vt:lpstr>Aims for Today:  To practice:  -Advanced empathy -Immediacy -Challenge - Self-Disclosure </vt:lpstr>
      <vt:lpstr> </vt:lpstr>
      <vt:lpstr>Immediacy</vt:lpstr>
      <vt:lpstr>For the Counsellor….</vt:lpstr>
      <vt:lpstr>This might mean…..  Taking risks (but be careful, check it out, don’t assume)  Being vulnerable (you bring your ‘self’ very explicitly into the relationship  Maybe getting it wrong (offerings and reflections are made tentatively and   sensitively, as invitations – which the client may choose to refuse) </vt:lpstr>
      <vt:lpstr>Use of Immediacy</vt:lpstr>
      <vt:lpstr>PowerPoint Presentation</vt:lpstr>
      <vt:lpstr>Counsellor Self Disclosure   ‘To weep or not to weep’                      Discuss</vt:lpstr>
      <vt:lpstr>  Consider…… -Motivation- what is your intention?  - Why am I saying or asking this question?  -Will it help or hinder the process? -Could it damage the relationship -trust? -Timing    Impact Use sensitivity Be aware of client sensitivity/vulnerability The Truth – being authentic/congruent </vt:lpstr>
      <vt:lpstr>Reading for Next week – The Use of Silence</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2025-01-28T10:16:52Z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