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3"/>
  </p:notesMasterIdLst>
  <p:handoutMasterIdLst>
    <p:handoutMasterId r:id="rId24"/>
  </p:handoutMasterIdLst>
  <p:sldIdLst>
    <p:sldId id="256" r:id="rId2"/>
    <p:sldId id="311" r:id="rId3"/>
    <p:sldId id="312" r:id="rId4"/>
    <p:sldId id="313" r:id="rId5"/>
    <p:sldId id="314" r:id="rId6"/>
    <p:sldId id="315" r:id="rId7"/>
    <p:sldId id="316" r:id="rId8"/>
    <p:sldId id="317" r:id="rId9"/>
    <p:sldId id="318" r:id="rId10"/>
    <p:sldId id="319" r:id="rId11"/>
    <p:sldId id="320" r:id="rId12"/>
    <p:sldId id="321" r:id="rId13"/>
    <p:sldId id="322" r:id="rId14"/>
    <p:sldId id="323" r:id="rId15"/>
    <p:sldId id="324" r:id="rId16"/>
    <p:sldId id="325" r:id="rId17"/>
    <p:sldId id="326" r:id="rId18"/>
    <p:sldId id="327" r:id="rId19"/>
    <p:sldId id="328" r:id="rId20"/>
    <p:sldId id="282" r:id="rId21"/>
    <p:sldId id="310" r:id="rId22"/>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0703E3-A81F-453A-9416-BBCE6AF0951D}" v="11" dt="2023-01-30T19:14:38.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88191" autoAdjust="0"/>
  </p:normalViewPr>
  <p:slideViewPr>
    <p:cSldViewPr>
      <p:cViewPr varScale="1">
        <p:scale>
          <a:sx n="98" d="100"/>
          <a:sy n="98" d="100"/>
        </p:scale>
        <p:origin x="2136" y="3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security refers to the protection or safeguarding of information and information systems that use, store, and transmit information from unauthorized access, disclosure, alteration, and destruction. Information is a critical asset that organizations must secure. If sensitive information falls into the wrong hands, then the respective organization may suffer huge losses in terms of finances, brand reputation, customers, or in other ways. To provide an understanding of how to secure such critical information resources, this module starts with an overview of information security</a:t>
            </a:r>
          </a:p>
          <a:p>
            <a:endParaRPr lang="en-US" dirty="0"/>
          </a:p>
          <a:p>
            <a:pPr marL="0" indent="0">
              <a:buNone/>
            </a:pPr>
            <a:r>
              <a:rPr lang="en-US" dirty="0"/>
              <a:t>Information security is “the state of the well-being of information and infrastructure in which the possibility of theft, tampering, or disruption of information and services is kept low or tolerable.” It relies on five major elements: confidentiality, integrity, availability, authenticity, and non-repudiation. ▪ Confidentiality </a:t>
            </a:r>
            <a:r>
              <a:rPr lang="en-US" dirty="0" err="1"/>
              <a:t>Confidentiality</a:t>
            </a:r>
            <a:r>
              <a:rPr lang="en-US" dirty="0"/>
              <a:t> is the assurance that the information is accessible only to authorized. </a:t>
            </a:r>
          </a:p>
          <a:p>
            <a:pPr marL="0" indent="0">
              <a:buNone/>
            </a:pPr>
            <a:endParaRPr lang="en-US" dirty="0"/>
          </a:p>
          <a:p>
            <a:pPr marL="0" indent="0">
              <a:buNone/>
            </a:pPr>
            <a:r>
              <a:rPr lang="en-US" dirty="0"/>
              <a:t>Confidentiality breaches may occur due to improper data handling or a hacking attempt. Confidentiality controls include data classification, data encryption, and proper disposal of equipment (such as DVDs, USB drives, and Blu-ray discs).</a:t>
            </a:r>
          </a:p>
          <a:p>
            <a:r>
              <a:rPr lang="en-US" dirty="0"/>
              <a:t>▪ Integrity</a:t>
            </a:r>
          </a:p>
          <a:p>
            <a:r>
              <a:rPr lang="en-US" dirty="0"/>
              <a:t>Integrity is the trustworthiness of data or resources in the prevention of improper and unauthorized changes—the assurance that information is sufficiently accurate for its purpose. Measures to maintain data integrity may include a checksum (a number produced by a mathematical function to verify that a given block of data is not changed) and access control (which ensures that only authorized people can update, add, or delete data).</a:t>
            </a:r>
          </a:p>
          <a:p>
            <a:r>
              <a:rPr lang="en-US" dirty="0"/>
              <a:t>▪ Availability </a:t>
            </a:r>
            <a:r>
              <a:rPr lang="en-US" dirty="0" err="1"/>
              <a:t>Availability</a:t>
            </a:r>
            <a:r>
              <a:rPr lang="en-US" dirty="0"/>
              <a:t> is the assurance that the systems responsible for delivering, storing, and processing information are accessible when required by authorized users. Measures to maintain data availability can include disk arrays for redundant systems and clustered machines, antivirus software to combat malware, and distributed denial-of-service (DDoS) prevention systems.</a:t>
            </a:r>
          </a:p>
          <a:p>
            <a:r>
              <a:rPr lang="en-US" dirty="0"/>
              <a:t>Module </a:t>
            </a:r>
          </a:p>
          <a:p>
            <a:r>
              <a:rPr lang="en-US" dirty="0"/>
              <a:t>Authenticity</a:t>
            </a:r>
          </a:p>
          <a:p>
            <a:r>
              <a:rPr lang="en-US" dirty="0"/>
              <a:t>Authenticity refers to the characteristic of communication, documents, or any data that ensures the quality of being genuine or uncorrupted. The major role of authentication is to confirm that a user is genuine. Controls such as biometrics, smart cards, and digital certificates ensure the authenticity of data, transactions, communications, and documents.</a:t>
            </a:r>
          </a:p>
          <a:p>
            <a:r>
              <a:rPr lang="en-US" dirty="0"/>
              <a:t>▪ Non-Repudiation</a:t>
            </a:r>
          </a:p>
          <a:p>
            <a:r>
              <a:rPr lang="en-US" dirty="0"/>
              <a:t>Non-repudiation is a way to guarantee that the sender of a message cannot later deny having sent the message and that the recipient cannot deny having received the message. Individuals and organizations use digital signatures to ensure non-repudiation.</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4238445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attack is an action that is performed with the intent to breach an IT system’s security by exploiting its vulnerabilities. An attack involves an attempt to obtain, edit, remove, destroy, implant, or reveal information without authorized access. It also refers to malicious software or commands that exploit vulnerabilities to cause unanticipated behavior in legitimate software or hardware. Therefore, an attack can be conceptualized as combination of a motive, with a method to perform the attack, which exploits one or more vulnerabilities in the system</a:t>
            </a:r>
          </a:p>
          <a:p>
            <a:endParaRPr lang="en-US" dirty="0"/>
          </a:p>
          <a:p>
            <a:r>
              <a:rPr lang="en-US" dirty="0"/>
              <a:t>Motives (Goals) Attackers generally have motives (goals), and objectives behind their information security attacks. A motive originates out of the notion that a target system stores or processes something valuable, which leads to the threat of an attack on the system. The purpose of the attack may be to disrupt the target organization’s business operations, to steal valuable information for the sake of curiosity, or even to exact revenge. Therefore, these motives or goals depend on the attacker’s state of mind, their reason for carrying out such an activity, as well as their resources and capabilities. Once the attacker determines their goal, they can employ various tools, attack techniques, and methods to exploit vulnerabilities in a computer system or security policy and controls. Motives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812698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terms “tactics, techniques, and procedures” refer to the patterns of activities and methods associated with specific threat actors or groups of threat actors. TTPs are helpful in analyzing threats and profiling threat actors and can further be used to strengthen the security infrastructure of an organization. The word “tactics” is defined as a strategy followed by an attacker to perform the attack from the beginning to the end. The word “techniques” is defined as the technical methods used by an attacker to achieve intermediate results during the attack . Finally, the word “procedures” is defined as a systematic approach followed by the threat actors to launch an attack. In order to understand and defend against the threat actors, it is important to understand the TTPs used by adversaries. Understanding the tactics of an attacker helps to predict and detect evolving threats in the early stages. Understanding the techniques used by attackers helps to identify vulnerabilities and implement defensive measures in advance. Lastly, analyzing the procedures used by the attackers helps to identify what the attacker is looking for within the target organization’s infrastructure.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1616949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vulnerability refers to a weakness in the design or implementation of a system that can be exploited to compromise the security of the system. It is frequently a security loophole that enables an attacker to enter the system by bypassing user authentication. There are generally two main causes for vulnerable systems in a network, software or hardware misconfiguration and poor programming practices. Attackers exploit these vulnerabilities to perform various types of attacks on organizational resources. </a:t>
            </a:r>
          </a:p>
          <a:p>
            <a:endParaRPr lang="en-US" dirty="0"/>
          </a:p>
          <a:p>
            <a:r>
              <a:rPr lang="en-US" dirty="0"/>
              <a:t>Hardware or software misconfiguration The insecure configuration of the hardware or software in a network can lead to security loopholes. For example, a misconfiguration or the use of an unencrypted protocol may lead to network intrusions, resulting in the leakage of sensitive information. While a misconfiguration of hardware may allow attackers to obtain access to the network or system, a misconfiguration of software may allow attackers to obtain access to applications and data.</a:t>
            </a:r>
          </a:p>
          <a:p>
            <a:r>
              <a:rPr lang="en-US" dirty="0"/>
              <a:t>▪ Insecure or poor design of network and application</a:t>
            </a:r>
          </a:p>
          <a:p>
            <a:r>
              <a:rPr lang="en-US" dirty="0"/>
              <a:t>An improper and insecure design of a network may make it susceptible to various threats and potential data loss. For example, if firewalls, IDS, and virtual private network (VPN) technologies are not implemented securely, they can expose the network to numerous threats.</a:t>
            </a:r>
          </a:p>
          <a:p>
            <a:r>
              <a:rPr lang="en-US" dirty="0"/>
              <a:t>Inherent technology weaknesses If the hardware or software is not capable of defending the network against certain types of attacks, the network will be vulnerable to those attacks. Certain hardware, applications, or web browsers tend to be prone to attacks such as DoS or man-in-the-middle attacks. For example, systems running old versions of web browsers are prone to distributed attacks. If systems are not updated, a small Trojan attack can force the user to scan and clean the entire storage in the machine, which often leads to data loss.</a:t>
            </a:r>
          </a:p>
          <a:p>
            <a:r>
              <a:rPr lang="en-US" dirty="0"/>
              <a:t>▪ End-user carelessness</a:t>
            </a:r>
          </a:p>
          <a:p>
            <a:r>
              <a:rPr lang="en-US" dirty="0"/>
              <a:t>End-user carelessness considerably impacts network security. Human behavior is fairly susceptible to various types of attacks and can be exploited to effect serious outcomes, including data loss and information leakage. Intruders can obtain sensitive information through various social engineering techniques. The sharing of account information or login credentials by users with potentially malicious entities can lead to the loss of data or exploitation of the information. Connecting systems to an insecure network can also lead to attacks from third parties.</a:t>
            </a:r>
          </a:p>
          <a:p>
            <a:r>
              <a:rPr lang="en-US" dirty="0"/>
              <a:t>▪ Intentional end-user acts</a:t>
            </a:r>
          </a:p>
          <a:p>
            <a:r>
              <a:rPr lang="en-US" dirty="0"/>
              <a:t>Ex-employees who continue to have access to shared drives can misuse them by revealing the company’s sensitive information. Such an act is called an intentional end-user act and can lead to heavy data and financial losses for the company.</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361372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information warfare or </a:t>
            </a:r>
            <a:r>
              <a:rPr lang="en-US" dirty="0" err="1"/>
              <a:t>InfoWar</a:t>
            </a:r>
            <a:r>
              <a:rPr lang="en-US" dirty="0"/>
              <a:t> refers to the use of information and communication</a:t>
            </a:r>
          </a:p>
          <a:p>
            <a:r>
              <a:rPr lang="en-US" dirty="0"/>
              <a:t>technologies (ICT) for competitive advantages over an opponent. Examples of information warfare weapons include viruses, worms, Trojan horses, logic bombs, trap doors, nanomachines and microbes, electronic jamming, and penetration exploits and tools.</a:t>
            </a:r>
          </a:p>
          <a:p>
            <a:r>
              <a:rPr lang="en-US" dirty="0"/>
              <a:t>Martin </a:t>
            </a:r>
            <a:r>
              <a:rPr lang="en-US" dirty="0" err="1"/>
              <a:t>Libicki</a:t>
            </a:r>
            <a:r>
              <a:rPr lang="en-US" dirty="0"/>
              <a:t> divided information warfare into the following categories: ▪ Command and control warfare (C2 warfare): In the computer security industry, C2 warfare refers to the impact an attacker possesses over a compromised system or network that they control.</a:t>
            </a:r>
          </a:p>
          <a:p>
            <a:r>
              <a:rPr lang="en-US" dirty="0"/>
              <a:t>▪ Intelligence-based warfare: Intelligence-based warfare is a sensor-based technology that directly corrupts technological systems. According to </a:t>
            </a:r>
            <a:r>
              <a:rPr lang="en-US" dirty="0" err="1"/>
              <a:t>Libicki</a:t>
            </a:r>
            <a:r>
              <a:rPr lang="en-US" dirty="0"/>
              <a:t>, “intelligence-based warfare” is warfare that consists of the design, protection, and denial of systems that seek sufficient knowledge to dominate the battlespace.</a:t>
            </a:r>
          </a:p>
          <a:p>
            <a:r>
              <a:rPr lang="en-US" dirty="0"/>
              <a:t>▪ Electronic warfare: According to </a:t>
            </a:r>
            <a:r>
              <a:rPr lang="en-US" dirty="0" err="1"/>
              <a:t>Libicki</a:t>
            </a:r>
            <a:r>
              <a:rPr lang="en-US" dirty="0"/>
              <a:t>, electronic warfare uses radio-electronic and cryptographic techniques to degrade communication. Radio electronic techniques attack the physical means of sending information, whereas cryptographic techniques use bits and bytes to disrupt the means of sending information.</a:t>
            </a:r>
          </a:p>
          <a:p>
            <a:r>
              <a:rPr lang="en-US" dirty="0"/>
              <a:t>▪ Psychological warfare: Psychological warfare is the use of various techniques such as propaganda and terror to demoralize one’s adversary in an attempt to succeed in battle.</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2731036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AI-driven ethical hacking leverages artificial intelligence (AI) technologies to enhance the capabilities of ethical hackers. AI-driven ethical hacking enhances the efficiency, effectiveness, and scope of cybersecurity measures and provides ethical hackers with powerful tools to safeguard digital assets against increasingly sophisticated cyber threats. ▪ Automation of Repetitive Tasks: AI can automate the repetitive tasks involved in ethical hacking, such as scanning vulnerabilities, monitoring network traffic, and identifying potential threats. This reduces the time and effort required for manual testing and allows ethical hackers to focus on more complex tasks.</a:t>
            </a:r>
          </a:p>
          <a:p>
            <a:r>
              <a:rPr lang="en-US" dirty="0"/>
              <a:t>▪ Predictive Analysis: AI algorithms can predict potential security breaches by analyzing data patterns and anomalies. Machine learning models can learn from past attacks to identify signs of future threats, thereby providing a proactive approach to cybersecurity. This helps ethical hackers proactively address vulnerabilities before they can be exploited by malicious actors.</a:t>
            </a:r>
          </a:p>
          <a:p>
            <a:r>
              <a:rPr lang="en-US" dirty="0"/>
              <a:t>▪ Advanced Threat Detection: AI-driven tools can detect sophisticated and previously unknown threats (zero-day vulnerabilities) using deep learning and anomaly-detection techniques. These tools can identify subtle indicators of compromise that traditional methods can miss.</a:t>
            </a:r>
          </a:p>
          <a:p>
            <a:r>
              <a:rPr lang="en-US" dirty="0"/>
              <a:t>▪ Enhanced Decision Making: AI tools can provide insights and recommendations based on data analysis, which aid ethical hackers in making informed decisions about where to allocate resources and how to respond to threats.</a:t>
            </a:r>
          </a:p>
          <a:p>
            <a:r>
              <a:rPr lang="en-US" dirty="0"/>
              <a:t>Adaptive Learning: AI systems continuously learn and adapt to new types of cyberattacks. As cyber threats evolve, AI can update its knowledge base and improve its detection and response strategies without requiring manual intervention.</a:t>
            </a:r>
          </a:p>
          <a:p>
            <a:r>
              <a:rPr lang="en-US" dirty="0"/>
              <a:t>▪ Enhanced Reporting: AI can generate detailed and accurate reports on vulnerabilities and their potential impact. These reports can help organizations prioritize their security efforts and allocate resources more effectively.</a:t>
            </a:r>
          </a:p>
          <a:p>
            <a:r>
              <a:rPr lang="en-US" dirty="0"/>
              <a:t>▪ Simulation and Testing: AI-driven ethical hacking tools can simulate real-world cyberattacks and test the resilience of a system. These simulations help organizations understand how their defenses would perform under actual attack conditions and identify areas for improvement.</a:t>
            </a:r>
          </a:p>
          <a:p>
            <a:r>
              <a:rPr lang="en-US" dirty="0"/>
              <a:t>▪ Scalability: AI-driven tools can handle large-scale environments and complex systems more efficiently than manual methods can. This scalability is crucial for organizations with extensive and diverse IT infrastructure.</a:t>
            </a:r>
          </a:p>
          <a:p>
            <a:r>
              <a:rPr lang="en-US" dirty="0"/>
              <a:t>▪ Continuous Monitoring: AI enables the continuous monitoring and assessment of security postures, ensuring that vulnerabilities are identified and mitigated in real time rather than during periodic reviews.</a:t>
            </a:r>
          </a:p>
          <a:p>
            <a:r>
              <a:rPr lang="en-US" dirty="0"/>
              <a:t>▪ Adaptive Defense Mechanisms: AI can adapt to new threats as they evolve, updating its algorithms and response strategies to counteract the latest hacking techniques and exploitations.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1116963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AI-driven ethical hacking is undoubtedly a powerful tool within the arsenal of ethical hackers, but it is crucial to recognize that it does not operate in isolation; rather, it complements, rather than replaces, human expertise. ▪ While AI technologies can automate certain aspects of ethical hacking tasks and significantly enhance efficiency, they cannot replace the creativity, critical thinking, and complex knowledge that human ethical hackers bring to tables.</a:t>
            </a:r>
          </a:p>
          <a:p>
            <a:r>
              <a:rPr lang="en-US" dirty="0"/>
              <a:t>▪ Ethical hacking involves determining how digital objects work and making them safer. It is like solving a puzzle in which you explore the computer staff and networks. You need to know about different software and hardware, and be ready for new challenges. The following rules and laws are as important as identifying problems:</a:t>
            </a:r>
          </a:p>
          <a:p>
            <a:r>
              <a:rPr lang="en-US" dirty="0"/>
              <a:t>▪ Although artificial intelligence (AI) tools can make the hacking process faster and easier, they are imperfect. Humans need to oversee them, ensure they are working correctly, and interpret the results. Sometimes, ethical hacking involves making difficult decisions where strict rules may not apply; that is, where human judgment becomes crucial. Humans can think of attackers, identify potential points of entry, and exploit vulnerabilities in ways that AI systems may struggle to comprehend. Moreover, ethical human hackers can leverage their knowledge and contextual understanding to craft tailored mitigation strategies to address the specific needs and challenges of a given system or network.</a:t>
            </a:r>
          </a:p>
          <a:p>
            <a:r>
              <a:rPr lang="en-US" dirty="0"/>
              <a:t>▪ AI-driven ethical hacking is beneficial for cybersecurity; however, it should not replace human hackers. When AI and humans work together, organizations can improve their cybersecurity and protect themselves against different threats. This combination of human creativity and technology can improve ethical hacking and cybersecurity better in the future.</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17</a:t>
            </a:fld>
            <a:endParaRPr lang="en-GB" altLang="en-US"/>
          </a:p>
        </p:txBody>
      </p:sp>
    </p:spTree>
    <p:extLst>
      <p:ext uri="{BB962C8B-B14F-4D97-AF65-F5344CB8AC3E}">
        <p14:creationId xmlns:p14="http://schemas.microsoft.com/office/powerpoint/2010/main" val="187562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ChatGPT-Powered AI Tools leverage the capabilities of OpenAI's ChatGPT model to revolutionize ethical hacking. By integrating NLP and machine learning, these tools assist ethical hackers in various aspects of their work, thereby enhancing their efficiency, accuracy, and overall effectiveness in identifying and mitigating cybersecurity threats.</a:t>
            </a:r>
          </a:p>
          <a:p>
            <a:r>
              <a:rPr lang="en-US" dirty="0"/>
              <a:t>Key Features: ▪ Data Collection and Configuration: ChatGPT-powered tools can configure and collect data from a wide range of data sources, such as social media platforms, forums, websites, and public databases, to enhance their ability to identify potential vulnerabilities.</a:t>
            </a:r>
          </a:p>
          <a:p>
            <a:r>
              <a:rPr lang="en-US" dirty="0"/>
              <a:t>▪ Real-Time Assistance and Task Automation: Utilizing advanced NLP and machine learning techniques, ChatGPT-powered tools can automate various tasks such as vulnerability scanning, threat analysis, and reporting, thereby streamlining the workflow of security professionals.</a:t>
            </a:r>
          </a:p>
          <a:p>
            <a:r>
              <a:rPr lang="en-US" dirty="0"/>
              <a:t>▪ Integration with Threat Intelligence Databases: ChatGPT-powered tools are integrated with threat intelligence databases, providing ethical hackers with valuable context and additional information regarding the identified threats. This integration enhances the accuracy and relevance of the threat analysis, enabling ethical hackers to make informed decisions and respond effectively to potential security breaches.</a:t>
            </a:r>
          </a:p>
          <a:p>
            <a:r>
              <a:rPr lang="en-US" dirty="0"/>
              <a:t>Module </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18</a:t>
            </a:fld>
            <a:endParaRPr lang="en-GB" altLang="en-US"/>
          </a:p>
        </p:txBody>
      </p:sp>
    </p:spTree>
    <p:extLst>
      <p:ext uri="{BB962C8B-B14F-4D97-AF65-F5344CB8AC3E}">
        <p14:creationId xmlns:p14="http://schemas.microsoft.com/office/powerpoint/2010/main" val="2255276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ShellGPT</a:t>
            </a:r>
            <a:r>
              <a:rPr lang="en-US" dirty="0"/>
              <a:t>: </a:t>
            </a:r>
            <a:r>
              <a:rPr lang="en-US" dirty="0" err="1"/>
              <a:t>ShellGPT</a:t>
            </a:r>
            <a:r>
              <a:rPr lang="en-US" dirty="0"/>
              <a:t> is an AI-powered tool that enhances accuracy in managing complex systems, writing secure code, and automating repetitive tasks, such as a variety of shell and command-line tasks. Features of </a:t>
            </a:r>
            <a:r>
              <a:rPr lang="en-US" dirty="0" err="1"/>
              <a:t>ShellGPT</a:t>
            </a:r>
            <a:r>
              <a:rPr lang="en-US" dirty="0"/>
              <a:t>: o Generating Shell Commands: Provides the necessary commands to help you navigate through complex systems effortlessly.</a:t>
            </a:r>
          </a:p>
          <a:p>
            <a:r>
              <a:rPr lang="en-US" dirty="0"/>
              <a:t>o Completing Shell Commands: It suggest completions to ensure accurate and efficient command execution.</a:t>
            </a:r>
          </a:p>
          <a:p>
            <a:r>
              <a:rPr lang="en-US" dirty="0"/>
              <a:t>o Writing Code Snippets: Assists in generating secure code in various programming languages to enhance hacking toolkit</a:t>
            </a:r>
          </a:p>
          <a:p>
            <a:r>
              <a:rPr lang="en-US" dirty="0"/>
              <a:t>o Creating Comments and Documentation: Explains intricate code blocks and scripts, making collaboration smoother and code releases more readable, user-friendly, and transparent</a:t>
            </a:r>
          </a:p>
          <a:p>
            <a:r>
              <a:rPr lang="en-US" dirty="0"/>
              <a:t>o Answering General Questions: Gives answers to the queries directly in the terminal </a:t>
            </a:r>
          </a:p>
          <a:p>
            <a:r>
              <a:rPr lang="en-US" dirty="0" err="1"/>
              <a:t>AutoGPT</a:t>
            </a:r>
            <a:r>
              <a:rPr lang="en-US" dirty="0"/>
              <a:t>: </a:t>
            </a:r>
            <a:r>
              <a:rPr lang="en-US" dirty="0" err="1"/>
              <a:t>AutoGPT</a:t>
            </a:r>
            <a:r>
              <a:rPr lang="en-US" dirty="0"/>
              <a:t> is an AI-powered tool designed to automate task execution and data processing. It leverages the capabilities of advanced AI models to generate actionable insights, streamline workflows, and enhance decision-making processes in various domains including cybersecurity.</a:t>
            </a:r>
          </a:p>
          <a:p>
            <a:r>
              <a:rPr lang="en-US" dirty="0"/>
              <a:t>3. </a:t>
            </a:r>
            <a:r>
              <a:rPr lang="en-US" dirty="0" err="1"/>
              <a:t>WormGPT</a:t>
            </a:r>
            <a:r>
              <a:rPr lang="en-US" dirty="0"/>
              <a:t>: </a:t>
            </a:r>
            <a:r>
              <a:rPr lang="en-US" dirty="0" err="1"/>
              <a:t>WormGPT</a:t>
            </a:r>
            <a:r>
              <a:rPr lang="en-US" dirty="0"/>
              <a:t> is an AI-powered tool that assists cybersecurity professionals in automating the generation of worm-like scripts and payloads. It leverages AI to create sophisticated malware for testing and defense purposes, ensuring that robust security measures are in place.</a:t>
            </a:r>
          </a:p>
          <a:p>
            <a:r>
              <a:rPr lang="en-US" dirty="0"/>
              <a:t>4. ChatGPT with DAN prompt: ChatGPT with DAN Prompt is a customized version of ChatGPT that utilizes the DAN (Do Anything Now) prompt to enhance its capabilities. This tool enables ethical hackers to perform a wide range of tasks by leveraging the flexibility and power of DAN prompts.</a:t>
            </a:r>
          </a:p>
          <a:p>
            <a:endParaRPr lang="en-US" dirty="0"/>
          </a:p>
          <a:p>
            <a:r>
              <a:rPr lang="en-US" dirty="0" err="1"/>
              <a:t>FreedomGPT</a:t>
            </a:r>
            <a:r>
              <a:rPr lang="en-US" dirty="0"/>
              <a:t>: </a:t>
            </a:r>
            <a:r>
              <a:rPr lang="en-US" dirty="0" err="1"/>
              <a:t>FreedomGPT</a:t>
            </a:r>
            <a:r>
              <a:rPr lang="en-US" dirty="0"/>
              <a:t> is an AI tool designed to provide ethical hackers with unrestricted access to AI. It aims to bypass traditional content filters and restrictions, allowing users to explore a wide range of functionalities and information.</a:t>
            </a:r>
          </a:p>
          <a:p>
            <a:r>
              <a:rPr lang="en-US" dirty="0"/>
              <a:t>6. </a:t>
            </a:r>
            <a:r>
              <a:rPr lang="en-US" dirty="0" err="1"/>
              <a:t>FraudGPT</a:t>
            </a:r>
            <a:r>
              <a:rPr lang="en-US" dirty="0"/>
              <a:t>: </a:t>
            </a:r>
            <a:r>
              <a:rPr lang="en-US" dirty="0" err="1"/>
              <a:t>FraudGPT</a:t>
            </a:r>
            <a:r>
              <a:rPr lang="en-US" dirty="0"/>
              <a:t> is an AI tool specifically designed to detect and prevent fraudulent activities. It leverages machine learning and AI to analyze patterns, identify suspicious behaviors, and provide actionable insights to mitigate fraud.</a:t>
            </a:r>
          </a:p>
          <a:p>
            <a:r>
              <a:rPr lang="en-US" dirty="0"/>
              <a:t>7. </a:t>
            </a:r>
            <a:r>
              <a:rPr lang="en-US" dirty="0" err="1"/>
              <a:t>ChaosGPT</a:t>
            </a:r>
            <a:r>
              <a:rPr lang="en-US" dirty="0"/>
              <a:t>: </a:t>
            </a:r>
            <a:r>
              <a:rPr lang="en-US" dirty="0" err="1"/>
              <a:t>ChaosGPT</a:t>
            </a:r>
            <a:r>
              <a:rPr lang="en-US" dirty="0"/>
              <a:t> is an AI tool designed to simulate and understand chaotic and unpredictable behaviors.</a:t>
            </a:r>
          </a:p>
          <a:p>
            <a:r>
              <a:rPr lang="en-US" dirty="0"/>
              <a:t>8. </a:t>
            </a:r>
            <a:r>
              <a:rPr lang="en-US" dirty="0" err="1"/>
              <a:t>PoisonGPT</a:t>
            </a:r>
            <a:r>
              <a:rPr lang="en-US" dirty="0"/>
              <a:t>: </a:t>
            </a:r>
            <a:r>
              <a:rPr lang="en-US" dirty="0" err="1"/>
              <a:t>PoisonGPT</a:t>
            </a:r>
            <a:r>
              <a:rPr lang="en-US" dirty="0"/>
              <a:t> is an AI-powered tool that introduces malicious models into otherwise trusted AI systems. It is used to study and understand the implications of AI model poisoning, helping develop defenses against such attacks.</a:t>
            </a:r>
          </a:p>
          <a:p>
            <a:r>
              <a:rPr lang="en-US" dirty="0"/>
              <a:t>Applications and Benefits: ▪ Enhanced Security Posture: By leveraging the advanced capabilities of ChatGPT, these AI tools significantly enhance an organization’s security posture. Ethical hackers can identify and mitigate threats efficiently, thereby ensuring robust protection against cyberattacks.</a:t>
            </a:r>
          </a:p>
          <a:p>
            <a:r>
              <a:rPr lang="en-US" dirty="0"/>
              <a:t>▪ Operational Efficiency: Automation of routine tasks and real-time assistance provided by ChatGPT-powered tools increase the operational efficiency of ethical hackers. This allows them to perform more comprehensive security assessments in a shorter time.</a:t>
            </a:r>
          </a:p>
          <a:p>
            <a:r>
              <a:rPr lang="en-US" dirty="0"/>
              <a:t>▪ Improved Decision-Making: Integration with threat intelligence databases and the ability to process large volumes of data enable ethical hackers to make better-informed decisions. The contextual information provided by these tools helps prioritize vulnerabilities and determine the most effective mitigation strategies.</a:t>
            </a:r>
          </a:p>
          <a:p>
            <a:r>
              <a:rPr lang="en-US" dirty="0"/>
              <a:t>Additional ChatGPT-Powered Hacking Tools The rise of these sophisticated AI hacking tools has marked a significant shift in the cybersecurity landscape, empowering ethical hackers to stay ahead of emerging threats and challenges. Some of the most notable ChatGPT-powered hacking tools include </a:t>
            </a:r>
            <a:r>
              <a:rPr lang="en-US" dirty="0" err="1"/>
              <a:t>HackerGPT</a:t>
            </a:r>
            <a:r>
              <a:rPr lang="en-US" dirty="0"/>
              <a:t>, </a:t>
            </a:r>
            <a:r>
              <a:rPr lang="en-US" dirty="0" err="1"/>
              <a:t>BurpGPT</a:t>
            </a:r>
            <a:r>
              <a:rPr lang="en-US" dirty="0"/>
              <a:t>, </a:t>
            </a:r>
            <a:r>
              <a:rPr lang="en-US" dirty="0" err="1"/>
              <a:t>BugBountyGPT</a:t>
            </a:r>
            <a:r>
              <a:rPr lang="en-US" dirty="0"/>
              <a:t>, </a:t>
            </a:r>
            <a:r>
              <a:rPr lang="en-US" dirty="0" err="1"/>
              <a:t>PentestGPT</a:t>
            </a:r>
            <a:r>
              <a:rPr lang="en-US" dirty="0"/>
              <a:t>, GPT White Hack, </a:t>
            </a:r>
            <a:r>
              <a:rPr lang="en-US" dirty="0" err="1"/>
              <a:t>CybGPT</a:t>
            </a:r>
            <a:r>
              <a:rPr lang="en-US" dirty="0"/>
              <a:t>, </a:t>
            </a:r>
            <a:r>
              <a:rPr lang="en-US" dirty="0" err="1"/>
              <a:t>BugHunterGPT</a:t>
            </a:r>
            <a:r>
              <a:rPr lang="en-US" dirty="0"/>
              <a:t>, Hacking APIs GPT, h4ckGPT, </a:t>
            </a:r>
            <a:r>
              <a:rPr lang="en-US" dirty="0" err="1"/>
              <a:t>HackerNewsGPT</a:t>
            </a:r>
            <a:r>
              <a:rPr lang="en-US" dirty="0"/>
              <a:t>, Ethical Hacker GPT, and GP(</a:t>
            </a:r>
            <a:r>
              <a:rPr lang="en-US" dirty="0" err="1"/>
              <a:t>en</a:t>
            </a:r>
            <a:r>
              <a:rPr lang="en-US" dirty="0"/>
              <a:t>)T(ester). These tools collectively enhance the capabilities of ethical hackers and cybersecurity professionals by leveraging AI to automate tasks, provide real-time insights, and improve the overall effectiveness of security operations. 1. </a:t>
            </a:r>
            <a:r>
              <a:rPr lang="en-US" dirty="0" err="1"/>
              <a:t>HackerGPT</a:t>
            </a:r>
            <a:r>
              <a:rPr lang="en-US" dirty="0"/>
              <a:t> Source: www.chat.hackerai.co </a:t>
            </a:r>
            <a:r>
              <a:rPr lang="en-US" dirty="0" err="1"/>
              <a:t>HackerGPT</a:t>
            </a:r>
            <a:r>
              <a:rPr lang="en-US" dirty="0"/>
              <a:t> is an AI-driven tool designed to assist ethical hackers in identifying vulnerabilities. By leveraging advanced AI capabilities, </a:t>
            </a:r>
            <a:r>
              <a:rPr lang="en-US" dirty="0" err="1"/>
              <a:t>HackerGPT</a:t>
            </a:r>
            <a:r>
              <a:rPr lang="en-US" dirty="0"/>
              <a:t> provides real-time assistance and automates complex tasks, thereby significantly reducing the time and effort required for a thorough security assessment.</a:t>
            </a:r>
          </a:p>
          <a:p>
            <a:r>
              <a:rPr lang="en-US" dirty="0"/>
              <a:t>2. </a:t>
            </a:r>
            <a:r>
              <a:rPr lang="en-US" dirty="0" err="1"/>
              <a:t>BurpGPT</a:t>
            </a:r>
            <a:r>
              <a:rPr lang="en-US" dirty="0"/>
              <a:t> Source: www.burpgpt.app</a:t>
            </a:r>
          </a:p>
          <a:p>
            <a:r>
              <a:rPr lang="en-US" dirty="0" err="1"/>
              <a:t>BurpGPT</a:t>
            </a:r>
            <a:r>
              <a:rPr lang="en-US" dirty="0"/>
              <a:t> integrates the Burp Suite, a popular web vulnerability scanner, to enhance its capabilities using AI. It utilizes AI-driven analysis to improve the accuracy of vulnerability detection and reduce false positives. By automating report generation and enhancing the scanning process, </a:t>
            </a:r>
            <a:r>
              <a:rPr lang="en-US" dirty="0" err="1"/>
              <a:t>BurpGPT</a:t>
            </a:r>
            <a:r>
              <a:rPr lang="en-US" dirty="0"/>
              <a:t> streamlines web application security testing and delivers precise results.</a:t>
            </a:r>
          </a:p>
          <a:p>
            <a:r>
              <a:rPr lang="en-US" dirty="0"/>
              <a:t>3. </a:t>
            </a:r>
            <a:r>
              <a:rPr lang="en-US" dirty="0" err="1"/>
              <a:t>BugBountyGPT</a:t>
            </a:r>
            <a:r>
              <a:rPr lang="en-US" dirty="0"/>
              <a:t> Source: www.chatgpt.com/g/g-Rsk7ADgbD-bugbountygpt</a:t>
            </a:r>
          </a:p>
          <a:p>
            <a:r>
              <a:rPr lang="en-US" dirty="0" err="1"/>
              <a:t>BugBountyGPT</a:t>
            </a:r>
            <a:r>
              <a:rPr lang="en-US" dirty="0"/>
              <a:t> is tailored for bug bounty hunters and provides tools and insights for identifying and reporting security vulnerabilities. It automates the detection of vulnerabilities and seamlessly integrates with bug bounty platforms, offering AI-driven insights that enhance the efficiency and accuracy of bug bounty hunting.</a:t>
            </a:r>
          </a:p>
          <a:p>
            <a:r>
              <a:rPr lang="en-US" dirty="0"/>
              <a:t>4. </a:t>
            </a:r>
            <a:r>
              <a:rPr lang="en-US" dirty="0" err="1"/>
              <a:t>PentestGPT</a:t>
            </a:r>
            <a:r>
              <a:rPr lang="en-US" dirty="0"/>
              <a:t> Source: www.github.com/GreyDGL/PentestGPT</a:t>
            </a:r>
          </a:p>
          <a:p>
            <a:r>
              <a:rPr lang="en-US" dirty="0" err="1"/>
              <a:t>PentestGPT</a:t>
            </a:r>
            <a:r>
              <a:rPr lang="en-US" dirty="0"/>
              <a:t> was designed to assist penetration testers by automating various aspects of the testing process. It leverages AI to conduct thorough vulnerability assessments and generate detailed reports, thereby significantly reducing the required manual effort.</a:t>
            </a:r>
          </a:p>
          <a:p>
            <a:r>
              <a:rPr lang="en-US" dirty="0"/>
              <a:t>5. GPT White Hack Source: www.chatgpt.com/g/g-3ngv8eP6R-gpt-white-hack</a:t>
            </a:r>
          </a:p>
          <a:p>
            <a:r>
              <a:rPr lang="en-US" dirty="0"/>
              <a:t>GPT White Hack focuses on ethical hacking and provides tools to identify and mitigate security threats. Utilizing AI-driven risk assessment and threat detection, this tool offers real-time recommendations for mitigating the identified vulnerabilities.</a:t>
            </a:r>
          </a:p>
          <a:p>
            <a:r>
              <a:rPr lang="en-US" dirty="0"/>
              <a:t>6. </a:t>
            </a:r>
            <a:r>
              <a:rPr lang="en-US" dirty="0" err="1"/>
              <a:t>CybGPT</a:t>
            </a:r>
            <a:r>
              <a:rPr lang="en-US" dirty="0"/>
              <a:t> Source: www.github.com/Coinnect-SA/CybGPT</a:t>
            </a:r>
          </a:p>
          <a:p>
            <a:r>
              <a:rPr lang="en-US" dirty="0" err="1"/>
              <a:t>CybGPT</a:t>
            </a:r>
            <a:r>
              <a:rPr lang="en-US" dirty="0"/>
              <a:t> is a comprehensive AI tool for cybersecurity professionals that offers a wide range of features for enhancing security operations. It integrates threat intelligence, automates security assessments, and provides AI-driven incident-response capabilities.</a:t>
            </a:r>
          </a:p>
          <a:p>
            <a:r>
              <a:rPr lang="en-US" dirty="0"/>
              <a:t>7. </a:t>
            </a:r>
            <a:r>
              <a:rPr lang="en-US" dirty="0" err="1"/>
              <a:t>BugHunterGPT</a:t>
            </a:r>
            <a:r>
              <a:rPr lang="en-US" dirty="0"/>
              <a:t> Source: www.chatgpt.com/g/g-y2KnRe0w4-bug-hunter-gpt</a:t>
            </a:r>
          </a:p>
          <a:p>
            <a:r>
              <a:rPr lang="en-US" dirty="0" err="1"/>
              <a:t>BugHunterGPT</a:t>
            </a:r>
            <a:r>
              <a:rPr lang="en-US" dirty="0"/>
              <a:t> assists security researchers in identifying and reporting bugs and vulnerabilities. It automates the detection process and integrates various reporting platforms, providing AI-driven analyses and recommendations.</a:t>
            </a:r>
          </a:p>
          <a:p>
            <a:r>
              <a:rPr lang="en-US" dirty="0"/>
              <a:t>8. Hacking APIs GPT Source: www.chatgpt.com/g/g-UZxOCmqLH-hacking-apis-gpt</a:t>
            </a:r>
          </a:p>
          <a:p>
            <a:r>
              <a:rPr lang="en-US" dirty="0"/>
              <a:t>Hacking APIs GPT focuses on identifying vulnerabilities in APIs and providing tools to test and secure them. It automates API vulnerability scanning, and uses AI-driven testing and analysis to deliver comprehensive reports.</a:t>
            </a:r>
          </a:p>
          <a:p>
            <a:r>
              <a:rPr lang="en-US" dirty="0"/>
              <a:t>9. h4ckGPT Source: www.chatgpt.com/g/g-1ehIO0APO-h4ckgpt</a:t>
            </a:r>
          </a:p>
          <a:p>
            <a:r>
              <a:rPr lang="en-US" dirty="0"/>
              <a:t>h4ckGPT is a versatile AI tool designed to assist ethical hackers in various aspects of their work. It offers real-time assistance, automates vulnerability identification, and provides recommendations and insights driven by AI.</a:t>
            </a:r>
          </a:p>
          <a:p>
            <a:r>
              <a:rPr lang="en-US" dirty="0"/>
              <a:t>10. </a:t>
            </a:r>
            <a:r>
              <a:rPr lang="en-US" dirty="0" err="1"/>
              <a:t>HackerNewsGPT</a:t>
            </a:r>
            <a:r>
              <a:rPr lang="en-US" dirty="0"/>
              <a:t> Source: www.chatgpt.com/g/g-BIfVX3cVX-hackernews-gpt </a:t>
            </a:r>
            <a:r>
              <a:rPr lang="en-US" dirty="0" err="1"/>
              <a:t>HackerNewsGPT</a:t>
            </a:r>
            <a:r>
              <a:rPr lang="en-US" dirty="0"/>
              <a:t> leverages AI to provide real-time news and updates relevant to</a:t>
            </a:r>
          </a:p>
          <a:p>
            <a:r>
              <a:rPr lang="en-US" dirty="0"/>
              <a:t>cybersecurity professionals. It aggregates news, performs AI-driven analyses of security trends, and offers customizable alerts.</a:t>
            </a:r>
          </a:p>
          <a:p>
            <a:r>
              <a:rPr lang="en-US" dirty="0"/>
              <a:t>11. Ethical Hacker GPT Source: www.chatgpt.com/g/g-j4PQ2hyqn-ethical-hacker-gpt</a:t>
            </a:r>
          </a:p>
          <a:p>
            <a:r>
              <a:rPr lang="en-US" dirty="0"/>
              <a:t>Ethical Hacker GPT provides tools and insights specifically designed for ethical hackers. It offers AI-driven vulnerability assessments, real-time hacking assistance, and comprehensive reporting.</a:t>
            </a:r>
          </a:p>
          <a:p>
            <a:r>
              <a:rPr lang="en-US" dirty="0"/>
              <a:t>12. GP(</a:t>
            </a:r>
            <a:r>
              <a:rPr lang="en-US" dirty="0" err="1"/>
              <a:t>en</a:t>
            </a:r>
            <a:r>
              <a:rPr lang="en-US" dirty="0"/>
              <a:t>)T(ester) Source: www.chatgpt.com/g/g-zQfyABDUJ-gp-en-t-ester</a:t>
            </a:r>
          </a:p>
          <a:p>
            <a:r>
              <a:rPr lang="en-US" dirty="0"/>
              <a:t>GP(</a:t>
            </a:r>
            <a:r>
              <a:rPr lang="en-US" dirty="0" err="1"/>
              <a:t>en</a:t>
            </a:r>
            <a:r>
              <a:rPr lang="en-US" dirty="0"/>
              <a:t>)T(ester) is an AI-powered tool designed to assist ethical hackers in various aspects of their work. It automates red teaming workflows, identifies vulnerabilities using AI, and generates detailed reports.</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19</a:t>
            </a:fld>
            <a:endParaRPr lang="en-GB" altLang="en-US"/>
          </a:p>
        </p:txBody>
      </p:sp>
    </p:spTree>
    <p:extLst>
      <p:ext uri="{BB962C8B-B14F-4D97-AF65-F5344CB8AC3E}">
        <p14:creationId xmlns:p14="http://schemas.microsoft.com/office/powerpoint/2010/main" val="254589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7C2031D2-ACFB-4E4C-AFF9-9E7A56783645}"/>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8EEF2B38-0815-4FCE-B71C-9FE1C581D668}"/>
              </a:ext>
            </a:extLst>
          </p:cNvPr>
          <p:cNvSpPr>
            <a:spLocks noGrp="1" noChangeArrowheads="1"/>
          </p:cNvSpPr>
          <p:nvPr>
            <p:ph type="sldNum" sz="quarter" idx="11"/>
          </p:nvPr>
        </p:nvSpPr>
        <p:spPr>
          <a:ln/>
        </p:spPr>
        <p:txBody>
          <a:bodyPr/>
          <a:lstStyle>
            <a:lvl1pPr>
              <a:defRPr/>
            </a:lvl1pPr>
          </a:lstStyle>
          <a:p>
            <a:pPr>
              <a:defRPr/>
            </a:pPr>
            <a:fld id="{D59D80DC-CCE6-46FA-83FF-07FBF6FF2C7D}" type="slidenum">
              <a:rPr lang="en-US" altLang="en-US"/>
              <a:pPr>
                <a:defRPr/>
              </a:pPr>
              <a:t>‹#›</a:t>
            </a:fld>
            <a:endParaRPr lang="en-US" altLang="en-US"/>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8EEBCE60-2DD7-4DBA-9F91-B3C0A3CA58D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0AF8C66D-0192-439B-9991-A7E16E074AB8}"/>
              </a:ext>
            </a:extLst>
          </p:cNvPr>
          <p:cNvSpPr>
            <a:spLocks noGrp="1" noChangeArrowheads="1"/>
          </p:cNvSpPr>
          <p:nvPr>
            <p:ph type="sldNum" sz="quarter" idx="11"/>
          </p:nvPr>
        </p:nvSpPr>
        <p:spPr/>
        <p:txBody>
          <a:bodyPr/>
          <a:lstStyle>
            <a:lvl1pPr>
              <a:defRPr/>
            </a:lvl1pPr>
          </a:lstStyle>
          <a:p>
            <a:pPr>
              <a:defRPr/>
            </a:pPr>
            <a:fld id="{812356B1-1C2A-488B-A11C-C7B9A32D3581}" type="slidenum">
              <a:rPr lang="en-US" altLang="en-US"/>
              <a:pPr>
                <a:defRPr/>
              </a:pPr>
              <a:t>‹#›</a:t>
            </a:fld>
            <a:endParaRPr lang="en-US" altLang="en-US"/>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E7FC398C-94E7-4DB1-BF41-1BFA3B74393F}"/>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19608218-17C4-472B-BAD7-D8FB5B6830DF}"/>
              </a:ext>
            </a:extLst>
          </p:cNvPr>
          <p:cNvSpPr>
            <a:spLocks noGrp="1" noChangeArrowheads="1"/>
          </p:cNvSpPr>
          <p:nvPr>
            <p:ph type="sldNum" sz="quarter" idx="11"/>
          </p:nvPr>
        </p:nvSpPr>
        <p:spPr>
          <a:ln/>
        </p:spPr>
        <p:txBody>
          <a:bodyPr/>
          <a:lstStyle>
            <a:lvl1pPr>
              <a:defRPr/>
            </a:lvl1pPr>
          </a:lstStyle>
          <a:p>
            <a:pPr>
              <a:defRPr/>
            </a:pPr>
            <a:fld id="{04173722-BF07-40C1-A67A-72A843548945}" type="slidenum">
              <a:rPr lang="en-US" altLang="en-US"/>
              <a:pPr>
                <a:defRPr/>
              </a:pPr>
              <a:t>‹#›</a:t>
            </a:fld>
            <a:endParaRPr lang="en-US" altLang="en-US"/>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DC50D39A-A51B-4AD4-AC21-71A1C9A78F8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2A08A5C0-8C60-4E72-9C48-01C8734FBF92}"/>
              </a:ext>
            </a:extLst>
          </p:cNvPr>
          <p:cNvSpPr>
            <a:spLocks noGrp="1" noChangeArrowheads="1"/>
          </p:cNvSpPr>
          <p:nvPr>
            <p:ph type="sldNum" sz="quarter" idx="11"/>
          </p:nvPr>
        </p:nvSpPr>
        <p:spPr/>
        <p:txBody>
          <a:bodyPr/>
          <a:lstStyle>
            <a:lvl1pPr>
              <a:defRPr/>
            </a:lvl1pPr>
          </a:lstStyle>
          <a:p>
            <a:pPr>
              <a:defRPr/>
            </a:pPr>
            <a:fld id="{8BA00DFD-5BE6-47F1-BFB0-3F7F62409B23}" type="slidenum">
              <a:rPr lang="en-US" altLang="en-US"/>
              <a:pPr>
                <a:defRPr/>
              </a:pPr>
              <a:t>‹#›</a:t>
            </a:fld>
            <a:endParaRPr lang="en-US" altLang="en-US"/>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117E0D1A-C67E-4594-BB31-04F09B0EB7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3DCDE505-B22A-44FA-9CA8-8D98C35170A8}"/>
              </a:ext>
            </a:extLst>
          </p:cNvPr>
          <p:cNvSpPr>
            <a:spLocks noGrp="1" noChangeArrowheads="1"/>
          </p:cNvSpPr>
          <p:nvPr>
            <p:ph type="sldNum" sz="quarter" idx="11"/>
          </p:nvPr>
        </p:nvSpPr>
        <p:spPr/>
        <p:txBody>
          <a:bodyPr/>
          <a:lstStyle>
            <a:lvl1pPr>
              <a:defRPr/>
            </a:lvl1pPr>
          </a:lstStyle>
          <a:p>
            <a:pPr>
              <a:defRPr/>
            </a:pPr>
            <a:fld id="{21612706-FF37-44FC-BEF5-58F0639985EB}" type="slidenum">
              <a:rPr lang="en-US" altLang="en-US"/>
              <a:pPr>
                <a:defRPr/>
              </a:pPr>
              <a:t>‹#›</a:t>
            </a:fld>
            <a:endParaRPr lang="en-US" altLang="en-US"/>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27398C-0892-4330-93B3-ABDBC0F9B3C1}"/>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88B8E4A0-F2DB-4CCD-B7FB-5A53CFFEEFD6}" type="datetime3">
              <a:rPr lang="en-GB"/>
              <a:pPr>
                <a:defRPr/>
              </a:pPr>
              <a:t>30 September, 2025</a:t>
            </a:fld>
            <a:endParaRPr lang="en-US"/>
          </a:p>
        </p:txBody>
      </p:sp>
      <p:sp>
        <p:nvSpPr>
          <p:cNvPr id="3" name="Footer Placeholder 2">
            <a:extLst>
              <a:ext uri="{FF2B5EF4-FFF2-40B4-BE49-F238E27FC236}">
                <a16:creationId xmlns:a16="http://schemas.microsoft.com/office/drawing/2014/main" id="{21DB037D-8E8A-4758-B86C-7ECC2343214B}"/>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2E96B395-6651-4843-AC5C-9920AC3B6C64}"/>
              </a:ext>
            </a:extLst>
          </p:cNvPr>
          <p:cNvSpPr>
            <a:spLocks noGrp="1" noChangeArrowheads="1"/>
          </p:cNvSpPr>
          <p:nvPr>
            <p:ph type="sldNum" sz="quarter" idx="12"/>
          </p:nvPr>
        </p:nvSpPr>
        <p:spPr/>
        <p:txBody>
          <a:bodyPr/>
          <a:lstStyle>
            <a:lvl1pPr>
              <a:defRPr/>
            </a:lvl1pPr>
          </a:lstStyle>
          <a:p>
            <a:pPr>
              <a:defRPr/>
            </a:pPr>
            <a:fld id="{AF558ABD-4A33-4EB9-A087-62D484CE02A1}" type="slidenum">
              <a:rPr lang="en-US" altLang="en-US"/>
              <a:pPr>
                <a:defRPr/>
              </a:pPr>
              <a:t>‹#›</a:t>
            </a:fld>
            <a:endParaRPr lang="en-US" altLang="en-US"/>
          </a:p>
        </p:txBody>
      </p:sp>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4CD45E6-009B-4E5D-8A47-7FE13291AB2E}"/>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03C79B7D-63DE-4160-B6A1-1B3F6E5C6EA0}"/>
              </a:ext>
            </a:extLst>
          </p:cNvPr>
          <p:cNvSpPr>
            <a:spLocks noGrp="1" noChangeArrowheads="1"/>
          </p:cNvSpPr>
          <p:nvPr>
            <p:ph type="sldNum" sz="quarter" idx="11"/>
          </p:nvPr>
        </p:nvSpPr>
        <p:spPr/>
        <p:txBody>
          <a:bodyPr/>
          <a:lstStyle>
            <a:lvl1pPr>
              <a:defRPr/>
            </a:lvl1pPr>
          </a:lstStyle>
          <a:p>
            <a:pPr>
              <a:defRPr/>
            </a:pPr>
            <a:fld id="{175EF413-0149-4645-AE40-F435C0B71B3D}" type="slidenum">
              <a:rPr lang="en-US" altLang="en-US"/>
              <a:pPr>
                <a:defRPr/>
              </a:pPr>
              <a:t>‹#›</a:t>
            </a:fld>
            <a:endParaRPr lang="en-US" altLang="en-US"/>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12B0939F-5030-4500-95DF-023A02D3937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14C2B49-68CB-45D8-A5AC-084515D211C6}"/>
              </a:ext>
            </a:extLst>
          </p:cNvPr>
          <p:cNvSpPr>
            <a:spLocks noGrp="1" noChangeArrowheads="1"/>
          </p:cNvSpPr>
          <p:nvPr>
            <p:ph type="sldNum" sz="quarter" idx="11"/>
          </p:nvPr>
        </p:nvSpPr>
        <p:spPr/>
        <p:txBody>
          <a:bodyPr/>
          <a:lstStyle>
            <a:lvl1pPr>
              <a:defRPr/>
            </a:lvl1pPr>
          </a:lstStyle>
          <a:p>
            <a:pPr>
              <a:defRPr/>
            </a:pPr>
            <a:fld id="{575F320D-C04C-4B3A-8A4D-55D1A98F4C7F}" type="slidenum">
              <a:rPr lang="en-US" altLang="en-US"/>
              <a:pPr>
                <a:defRPr/>
              </a:pPr>
              <a:t>‹#›</a:t>
            </a:fld>
            <a:endParaRPr lang="en-US" altLang="en-US"/>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F4B40DE4-C06A-4321-A83F-2F2B6469D1FA}"/>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EDD93B17-0CA5-44F8-8B26-9729EFF6D015}"/>
              </a:ext>
            </a:extLst>
          </p:cNvPr>
          <p:cNvSpPr>
            <a:spLocks noGrp="1" noChangeArrowheads="1"/>
          </p:cNvSpPr>
          <p:nvPr>
            <p:ph type="sldNum" sz="quarter" idx="11"/>
          </p:nvPr>
        </p:nvSpPr>
        <p:spPr/>
        <p:txBody>
          <a:bodyPr/>
          <a:lstStyle>
            <a:lvl1pPr>
              <a:defRPr/>
            </a:lvl1pPr>
          </a:lstStyle>
          <a:p>
            <a:pPr>
              <a:defRPr/>
            </a:pPr>
            <a:fld id="{DCDFBCA6-209E-4BF9-871C-C14BFE57D70B}" type="slidenum">
              <a:rPr lang="en-US" altLang="en-US"/>
              <a:pPr>
                <a:defRPr/>
              </a:pPr>
              <a:t>‹#›</a:t>
            </a:fld>
            <a:endParaRPr lang="en-US" altLang="en-US"/>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11B2405B-0FCE-4E05-BE37-42D125A8EC71}"/>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55C291C3-D6F3-412A-A58E-AC5A3DEB2CA7}"/>
              </a:ext>
            </a:extLst>
          </p:cNvPr>
          <p:cNvSpPr>
            <a:spLocks noGrp="1" noChangeArrowheads="1"/>
          </p:cNvSpPr>
          <p:nvPr>
            <p:ph type="sldNum" sz="quarter" idx="11"/>
          </p:nvPr>
        </p:nvSpPr>
        <p:spPr/>
        <p:txBody>
          <a:bodyPr/>
          <a:lstStyle>
            <a:lvl1pPr>
              <a:defRPr/>
            </a:lvl1pPr>
          </a:lstStyle>
          <a:p>
            <a:pPr>
              <a:defRPr/>
            </a:pPr>
            <a:fld id="{CEE4B9D2-1B6A-4B19-BDAC-52B9A597845F}" type="slidenum">
              <a:rPr lang="en-US" altLang="en-US"/>
              <a:pPr>
                <a:defRPr/>
              </a:pPr>
              <a:t>‹#›</a:t>
            </a:fld>
            <a:endParaRPr lang="en-US" altLang="en-US"/>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ceh.vn/"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4" Type="http://schemas.openxmlformats.org/officeDocument/2006/relationships/hyperlink" Target="http://www.symantec.com/security_response/publications/threatreport.j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990600" y="1527175"/>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 Introduction</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p:txBody>
          <a:bodyPr/>
          <a:lstStyle/>
          <a:p>
            <a:r>
              <a:rPr lang="en-GB" dirty="0"/>
              <a:t>Elements of Information Security</a:t>
            </a:r>
            <a:br>
              <a:rPr lang="en-GB" dirty="0"/>
            </a:br>
            <a:endParaRPr lang="en-GB" dirty="0"/>
          </a:p>
        </p:txBody>
      </p:sp>
      <p:sp>
        <p:nvSpPr>
          <p:cNvPr id="3" name="Content Placeholder 2">
            <a:extLst>
              <a:ext uri="{FF2B5EF4-FFF2-40B4-BE49-F238E27FC236}">
                <a16:creationId xmlns:a16="http://schemas.microsoft.com/office/drawing/2014/main" id="{40F73D03-54B5-D2E4-8EC2-87B0A97FD32F}"/>
              </a:ext>
            </a:extLst>
          </p:cNvPr>
          <p:cNvSpPr>
            <a:spLocks noGrp="1"/>
          </p:cNvSpPr>
          <p:nvPr>
            <p:ph idx="1"/>
          </p:nvPr>
        </p:nvSpPr>
        <p:spPr>
          <a:xfrm>
            <a:off x="152400" y="990600"/>
            <a:ext cx="8686800" cy="1219200"/>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Information security is a state of well-being of information and infrastructure in which the possibility of theft, tampering, and disruption of information and services is low or tolerable</a:t>
            </a:r>
          </a:p>
          <a:p>
            <a:r>
              <a:rPr lang="en-US" dirty="0"/>
              <a:t> </a:t>
            </a:r>
            <a:endParaRPr lang="en-GB" dirty="0"/>
          </a:p>
        </p:txBody>
      </p:sp>
      <p:pic>
        <p:nvPicPr>
          <p:cNvPr id="7" name="Picture 6">
            <a:extLst>
              <a:ext uri="{FF2B5EF4-FFF2-40B4-BE49-F238E27FC236}">
                <a16:creationId xmlns:a16="http://schemas.microsoft.com/office/drawing/2014/main" id="{D2A7FA56-6936-1893-07AE-EDD4AAFF482F}"/>
              </a:ext>
            </a:extLst>
          </p:cNvPr>
          <p:cNvPicPr>
            <a:picLocks noChangeAspect="1"/>
          </p:cNvPicPr>
          <p:nvPr/>
        </p:nvPicPr>
        <p:blipFill>
          <a:blip r:embed="rId3"/>
          <a:stretch>
            <a:fillRect/>
          </a:stretch>
        </p:blipFill>
        <p:spPr>
          <a:xfrm>
            <a:off x="76200" y="2098431"/>
            <a:ext cx="9067800" cy="3539854"/>
          </a:xfrm>
          <a:prstGeom prst="rect">
            <a:avLst/>
          </a:prstGeom>
        </p:spPr>
      </p:pic>
    </p:spTree>
    <p:extLst>
      <p:ext uri="{BB962C8B-B14F-4D97-AF65-F5344CB8AC3E}">
        <p14:creationId xmlns:p14="http://schemas.microsoft.com/office/powerpoint/2010/main" val="3860084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9015-FF4B-8D04-A793-BCCCD03B0653}"/>
              </a:ext>
            </a:extLst>
          </p:cNvPr>
          <p:cNvSpPr>
            <a:spLocks noGrp="1"/>
          </p:cNvSpPr>
          <p:nvPr>
            <p:ph type="title"/>
          </p:nvPr>
        </p:nvSpPr>
        <p:spPr>
          <a:xfrm>
            <a:off x="190500" y="152400"/>
            <a:ext cx="8915400" cy="1143000"/>
          </a:xfrm>
        </p:spPr>
        <p:txBody>
          <a:bodyPr/>
          <a:lstStyle/>
          <a:p>
            <a:r>
              <a:rPr lang="en-US" dirty="0"/>
              <a:t>Information Security Attacks: Motives, Goals, and Objectives </a:t>
            </a:r>
            <a:endParaRPr lang="en-GB" dirty="0"/>
          </a:p>
        </p:txBody>
      </p:sp>
      <p:sp>
        <p:nvSpPr>
          <p:cNvPr id="3" name="Content Placeholder 2">
            <a:extLst>
              <a:ext uri="{FF2B5EF4-FFF2-40B4-BE49-F238E27FC236}">
                <a16:creationId xmlns:a16="http://schemas.microsoft.com/office/drawing/2014/main" id="{C2CC6C37-6450-35BA-25F1-E8454D9D0DD2}"/>
              </a:ext>
            </a:extLst>
          </p:cNvPr>
          <p:cNvSpPr>
            <a:spLocks noGrp="1"/>
          </p:cNvSpPr>
          <p:nvPr>
            <p:ph idx="1"/>
          </p:nvPr>
        </p:nvSpPr>
        <p:spPr>
          <a:xfrm>
            <a:off x="228600" y="1455738"/>
            <a:ext cx="8839200" cy="2133600"/>
          </a:xfrm>
        </p:spPr>
        <p:txBody>
          <a:bodyPr/>
          <a:lstStyle/>
          <a:p>
            <a:pPr marL="0" indent="0">
              <a:buNone/>
            </a:pPr>
            <a:r>
              <a:rPr lang="en-US" dirty="0">
                <a:latin typeface="Calibri" panose="020F0502020204030204" pitchFamily="34" charset="0"/>
                <a:ea typeface="Calibri" panose="020F0502020204030204" pitchFamily="34" charset="0"/>
                <a:cs typeface="Calibri" panose="020F0502020204030204" pitchFamily="34" charset="0"/>
              </a:rPr>
              <a:t>Attacks = Motive (Goal) + Method (TTP) + Vulnerability</a:t>
            </a:r>
          </a:p>
          <a:p>
            <a:pPr algn="just"/>
            <a:r>
              <a:rPr lang="en-US" sz="2000" dirty="0">
                <a:latin typeface="Calibri" panose="020F0502020204030204" pitchFamily="34" charset="0"/>
                <a:ea typeface="Calibri" panose="020F0502020204030204" pitchFamily="34" charset="0"/>
                <a:cs typeface="Calibri" panose="020F0502020204030204" pitchFamily="34" charset="0"/>
              </a:rPr>
              <a:t>A motive originates out of the notion that the target system stores or processes something valuable, and this leads to the threat of an attack on the system</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try various tools and attack techniques to exploit vulnerabilities in a computer system or its security policy and controls in order to fulfil their motives</a:t>
            </a:r>
          </a:p>
          <a:p>
            <a:pPr marL="0" indent="0">
              <a:buNone/>
            </a:pPr>
            <a:endParaRPr lang="en-GB" dirty="0"/>
          </a:p>
          <a:p>
            <a:endParaRPr lang="en-GB" dirty="0"/>
          </a:p>
        </p:txBody>
      </p:sp>
      <p:pic>
        <p:nvPicPr>
          <p:cNvPr id="7" name="Picture 6">
            <a:extLst>
              <a:ext uri="{FF2B5EF4-FFF2-40B4-BE49-F238E27FC236}">
                <a16:creationId xmlns:a16="http://schemas.microsoft.com/office/drawing/2014/main" id="{CAC7764B-80C8-2603-552B-3578D25BC72A}"/>
              </a:ext>
            </a:extLst>
          </p:cNvPr>
          <p:cNvPicPr>
            <a:picLocks noChangeAspect="1"/>
          </p:cNvPicPr>
          <p:nvPr/>
        </p:nvPicPr>
        <p:blipFill>
          <a:blip r:embed="rId3"/>
          <a:stretch>
            <a:fillRect/>
          </a:stretch>
        </p:blipFill>
        <p:spPr>
          <a:xfrm>
            <a:off x="1295400" y="3627438"/>
            <a:ext cx="7497704" cy="1935162"/>
          </a:xfrm>
          <a:prstGeom prst="rect">
            <a:avLst/>
          </a:prstGeom>
        </p:spPr>
      </p:pic>
    </p:spTree>
    <p:extLst>
      <p:ext uri="{BB962C8B-B14F-4D97-AF65-F5344CB8AC3E}">
        <p14:creationId xmlns:p14="http://schemas.microsoft.com/office/powerpoint/2010/main" val="146209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16771-B502-4706-7748-2E5570E71878}"/>
              </a:ext>
            </a:extLst>
          </p:cNvPr>
          <p:cNvSpPr>
            <a:spLocks noGrp="1"/>
          </p:cNvSpPr>
          <p:nvPr>
            <p:ph type="title"/>
          </p:nvPr>
        </p:nvSpPr>
        <p:spPr>
          <a:xfrm>
            <a:off x="114300" y="102577"/>
            <a:ext cx="8915400" cy="639762"/>
          </a:xfrm>
        </p:spPr>
        <p:txBody>
          <a:bodyPr/>
          <a:lstStyle/>
          <a:p>
            <a:r>
              <a:rPr lang="en-US" sz="3200" dirty="0"/>
              <a:t>Tactics, Techniques, and Procedures (TTPs)</a:t>
            </a:r>
            <a:br>
              <a:rPr lang="en-US" dirty="0"/>
            </a:br>
            <a:endParaRPr lang="en-GB" dirty="0"/>
          </a:p>
        </p:txBody>
      </p:sp>
      <p:sp>
        <p:nvSpPr>
          <p:cNvPr id="3" name="Content Placeholder 2">
            <a:extLst>
              <a:ext uri="{FF2B5EF4-FFF2-40B4-BE49-F238E27FC236}">
                <a16:creationId xmlns:a16="http://schemas.microsoft.com/office/drawing/2014/main" id="{81C58CCD-BE8F-A46A-A2E5-12AAEA56DA35}"/>
              </a:ext>
            </a:extLst>
          </p:cNvPr>
          <p:cNvSpPr>
            <a:spLocks noGrp="1"/>
          </p:cNvSpPr>
          <p:nvPr>
            <p:ph idx="1"/>
          </p:nvPr>
        </p:nvSpPr>
        <p:spPr>
          <a:xfrm>
            <a:off x="304800" y="914401"/>
            <a:ext cx="8534400" cy="1752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attempt various attack techniques to exploit vulnerabilities in a computer system or security policy and controls to achieve their motives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term Tactics, Techniques, and Procedures (TTPs) refers to the patterns of activities and methods associated with specific threat actors or groups of threat actors</a:t>
            </a:r>
          </a:p>
        </p:txBody>
      </p:sp>
      <p:sp>
        <p:nvSpPr>
          <p:cNvPr id="4" name="Footer Placeholder 3">
            <a:extLst>
              <a:ext uri="{FF2B5EF4-FFF2-40B4-BE49-F238E27FC236}">
                <a16:creationId xmlns:a16="http://schemas.microsoft.com/office/drawing/2014/main" id="{E0966D6B-E83A-EB45-E628-CF1DA687B1B7}"/>
              </a:ext>
            </a:extLst>
          </p:cNvPr>
          <p:cNvSpPr>
            <a:spLocks noGrp="1"/>
          </p:cNvSpPr>
          <p:nvPr>
            <p:ph type="ftr" sz="quarter" idx="10"/>
          </p:nvPr>
        </p:nvSpPr>
        <p:spPr/>
        <p:txBody>
          <a:bodyPr/>
          <a:lstStyle/>
          <a:p>
            <a:pPr>
              <a:defRPr/>
            </a:pPr>
            <a:r>
              <a:rPr lang="en-US"/>
              <a:t>Dr. Carlene Campbell</a:t>
            </a:r>
          </a:p>
          <a:p>
            <a:pPr>
              <a:defRPr/>
            </a:pPr>
            <a:r>
              <a:rPr lang="en-US"/>
              <a:t>Carlene.campbell@smu.ac.uk</a:t>
            </a:r>
          </a:p>
        </p:txBody>
      </p:sp>
      <p:pic>
        <p:nvPicPr>
          <p:cNvPr id="7" name="Picture 6">
            <a:extLst>
              <a:ext uri="{FF2B5EF4-FFF2-40B4-BE49-F238E27FC236}">
                <a16:creationId xmlns:a16="http://schemas.microsoft.com/office/drawing/2014/main" id="{CA917FAA-56A7-E24E-7093-20BDCB09B032}"/>
              </a:ext>
            </a:extLst>
          </p:cNvPr>
          <p:cNvPicPr>
            <a:picLocks noChangeAspect="1"/>
          </p:cNvPicPr>
          <p:nvPr/>
        </p:nvPicPr>
        <p:blipFill>
          <a:blip r:embed="rId3"/>
          <a:stretch>
            <a:fillRect/>
          </a:stretch>
        </p:blipFill>
        <p:spPr>
          <a:xfrm>
            <a:off x="54327" y="2895600"/>
            <a:ext cx="9035345" cy="1975337"/>
          </a:xfrm>
          <a:prstGeom prst="rect">
            <a:avLst/>
          </a:prstGeom>
        </p:spPr>
      </p:pic>
    </p:spTree>
    <p:extLst>
      <p:ext uri="{BB962C8B-B14F-4D97-AF65-F5344CB8AC3E}">
        <p14:creationId xmlns:p14="http://schemas.microsoft.com/office/powerpoint/2010/main" val="333088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CE35-7766-312A-E5FB-FCDD9E0529B7}"/>
              </a:ext>
            </a:extLst>
          </p:cNvPr>
          <p:cNvSpPr>
            <a:spLocks noGrp="1"/>
          </p:cNvSpPr>
          <p:nvPr>
            <p:ph type="title"/>
          </p:nvPr>
        </p:nvSpPr>
        <p:spPr>
          <a:xfrm>
            <a:off x="457200" y="274638"/>
            <a:ext cx="8229600" cy="715962"/>
          </a:xfrm>
        </p:spPr>
        <p:txBody>
          <a:bodyPr/>
          <a:lstStyle/>
          <a:p>
            <a:r>
              <a:rPr lang="en-GB" dirty="0"/>
              <a:t>Vulnerability</a:t>
            </a:r>
            <a:br>
              <a:rPr lang="en-GB" dirty="0"/>
            </a:br>
            <a:endParaRPr lang="en-GB" dirty="0"/>
          </a:p>
        </p:txBody>
      </p:sp>
      <p:sp>
        <p:nvSpPr>
          <p:cNvPr id="3" name="Content Placeholder 2">
            <a:extLst>
              <a:ext uri="{FF2B5EF4-FFF2-40B4-BE49-F238E27FC236}">
                <a16:creationId xmlns:a16="http://schemas.microsoft.com/office/drawing/2014/main" id="{766B8783-55AA-7295-1F73-693A3E6A17D7}"/>
              </a:ext>
            </a:extLst>
          </p:cNvPr>
          <p:cNvSpPr>
            <a:spLocks noGrp="1"/>
          </p:cNvSpPr>
          <p:nvPr>
            <p:ph idx="1"/>
          </p:nvPr>
        </p:nvSpPr>
        <p:spPr>
          <a:xfrm>
            <a:off x="223284" y="953343"/>
            <a:ext cx="8534400" cy="1020762"/>
          </a:xfrm>
        </p:spPr>
        <p:txBody>
          <a:bodyPr/>
          <a:lstStyle/>
          <a:p>
            <a:pPr marL="0" indent="0" algn="just">
              <a:buNone/>
            </a:pPr>
            <a:r>
              <a:rPr lang="en-US" dirty="0">
                <a:latin typeface="Calibri" panose="020F0502020204030204" pitchFamily="34" charset="0"/>
                <a:ea typeface="Calibri" panose="020F0502020204030204" pitchFamily="34" charset="0"/>
                <a:cs typeface="Calibri" panose="020F0502020204030204" pitchFamily="34" charset="0"/>
              </a:rPr>
              <a:t>Refers to the existence of weakness in an asset that can be exploited by threat agents</a:t>
            </a:r>
          </a:p>
          <a:p>
            <a:endParaRPr lang="en-GB" dirty="0"/>
          </a:p>
        </p:txBody>
      </p:sp>
      <p:sp>
        <p:nvSpPr>
          <p:cNvPr id="5" name="Slide Number Placeholder 4">
            <a:extLst>
              <a:ext uri="{FF2B5EF4-FFF2-40B4-BE49-F238E27FC236}">
                <a16:creationId xmlns:a16="http://schemas.microsoft.com/office/drawing/2014/main" id="{E1D8AA6E-D27C-08B8-67DC-0E7DBECB8196}"/>
              </a:ext>
            </a:extLst>
          </p:cNvPr>
          <p:cNvSpPr>
            <a:spLocks noGrp="1"/>
          </p:cNvSpPr>
          <p:nvPr>
            <p:ph type="sldNum" sz="quarter" idx="11"/>
          </p:nvPr>
        </p:nvSpPr>
        <p:spPr/>
        <p:txBody>
          <a:bodyPr/>
          <a:lstStyle/>
          <a:p>
            <a:pPr>
              <a:defRPr/>
            </a:pPr>
            <a:fld id="{D59D80DC-CCE6-46FA-83FF-07FBF6FF2C7D}" type="slidenum">
              <a:rPr lang="en-US" altLang="en-US" smtClean="0"/>
              <a:pPr>
                <a:defRPr/>
              </a:pPr>
              <a:t>5</a:t>
            </a:fld>
            <a:endParaRPr lang="en-US" altLang="en-US"/>
          </a:p>
        </p:txBody>
      </p:sp>
      <p:pic>
        <p:nvPicPr>
          <p:cNvPr id="7" name="Picture 6">
            <a:extLst>
              <a:ext uri="{FF2B5EF4-FFF2-40B4-BE49-F238E27FC236}">
                <a16:creationId xmlns:a16="http://schemas.microsoft.com/office/drawing/2014/main" id="{904B53E9-3E1F-C21E-7390-E848BD9FADDC}"/>
              </a:ext>
            </a:extLst>
          </p:cNvPr>
          <p:cNvPicPr>
            <a:picLocks noChangeAspect="1"/>
          </p:cNvPicPr>
          <p:nvPr/>
        </p:nvPicPr>
        <p:blipFill>
          <a:blip r:embed="rId3"/>
          <a:stretch>
            <a:fillRect/>
          </a:stretch>
        </p:blipFill>
        <p:spPr>
          <a:xfrm>
            <a:off x="3048000" y="1828800"/>
            <a:ext cx="4409057" cy="3810000"/>
          </a:xfrm>
          <a:prstGeom prst="rect">
            <a:avLst/>
          </a:prstGeom>
        </p:spPr>
      </p:pic>
    </p:spTree>
    <p:extLst>
      <p:ext uri="{BB962C8B-B14F-4D97-AF65-F5344CB8AC3E}">
        <p14:creationId xmlns:p14="http://schemas.microsoft.com/office/powerpoint/2010/main" val="109219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7E42-37EB-E302-23F8-E0D3705EB7CC}"/>
              </a:ext>
            </a:extLst>
          </p:cNvPr>
          <p:cNvSpPr>
            <a:spLocks noGrp="1"/>
          </p:cNvSpPr>
          <p:nvPr>
            <p:ph type="title"/>
          </p:nvPr>
        </p:nvSpPr>
        <p:spPr>
          <a:xfrm>
            <a:off x="457200" y="92075"/>
            <a:ext cx="8229600" cy="639762"/>
          </a:xfrm>
        </p:spPr>
        <p:txBody>
          <a:bodyPr/>
          <a:lstStyle/>
          <a:p>
            <a:r>
              <a:rPr lang="en-GB" dirty="0"/>
              <a:t>Classification of Attacks</a:t>
            </a:r>
            <a:br>
              <a:rPr lang="en-GB" dirty="0"/>
            </a:br>
            <a:endParaRPr lang="en-GB" dirty="0"/>
          </a:p>
        </p:txBody>
      </p:sp>
      <p:pic>
        <p:nvPicPr>
          <p:cNvPr id="7" name="Content Placeholder 6">
            <a:extLst>
              <a:ext uri="{FF2B5EF4-FFF2-40B4-BE49-F238E27FC236}">
                <a16:creationId xmlns:a16="http://schemas.microsoft.com/office/drawing/2014/main" id="{5B356BF9-7C6A-FAAF-E1AC-EB6F92A1659C}"/>
              </a:ext>
            </a:extLst>
          </p:cNvPr>
          <p:cNvPicPr>
            <a:picLocks noGrp="1" noChangeAspect="1"/>
          </p:cNvPicPr>
          <p:nvPr>
            <p:ph idx="1"/>
          </p:nvPr>
        </p:nvPicPr>
        <p:blipFill>
          <a:blip r:embed="rId2"/>
          <a:stretch>
            <a:fillRect/>
          </a:stretch>
        </p:blipFill>
        <p:spPr>
          <a:xfrm>
            <a:off x="170684" y="1219200"/>
            <a:ext cx="8802631" cy="3733800"/>
          </a:xfrm>
        </p:spPr>
      </p:pic>
    </p:spTree>
    <p:extLst>
      <p:ext uri="{BB962C8B-B14F-4D97-AF65-F5344CB8AC3E}">
        <p14:creationId xmlns:p14="http://schemas.microsoft.com/office/powerpoint/2010/main" val="1762912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8DC9F-0A45-8851-D6C5-B774703E4C1A}"/>
              </a:ext>
            </a:extLst>
          </p:cNvPr>
          <p:cNvSpPr>
            <a:spLocks noGrp="1"/>
          </p:cNvSpPr>
          <p:nvPr>
            <p:ph type="title"/>
          </p:nvPr>
        </p:nvSpPr>
        <p:spPr>
          <a:xfrm>
            <a:off x="457200" y="274638"/>
            <a:ext cx="8229600" cy="792162"/>
          </a:xfrm>
        </p:spPr>
        <p:txBody>
          <a:bodyPr/>
          <a:lstStyle/>
          <a:p>
            <a:r>
              <a:rPr lang="en-GB" dirty="0"/>
              <a:t>What is Hacking?</a:t>
            </a:r>
            <a:br>
              <a:rPr lang="en-GB" dirty="0"/>
            </a:br>
            <a:endParaRPr lang="en-GB" dirty="0"/>
          </a:p>
        </p:txBody>
      </p:sp>
      <p:sp>
        <p:nvSpPr>
          <p:cNvPr id="3" name="Content Placeholder 2">
            <a:extLst>
              <a:ext uri="{FF2B5EF4-FFF2-40B4-BE49-F238E27FC236}">
                <a16:creationId xmlns:a16="http://schemas.microsoft.com/office/drawing/2014/main" id="{44A74382-2B59-EC14-AEBA-9A6D207AD785}"/>
              </a:ext>
            </a:extLst>
          </p:cNvPr>
          <p:cNvSpPr>
            <a:spLocks noGrp="1"/>
          </p:cNvSpPr>
          <p:nvPr>
            <p:ph idx="1"/>
          </p:nvPr>
        </p:nvSpPr>
        <p:spPr>
          <a:xfrm>
            <a:off x="152400" y="1219200"/>
            <a:ext cx="87630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Hacking refers to exploiting system vulnerabilities and compromising security controls to gain unauthorized or inappropriate access to a system’s resources</a:t>
            </a:r>
          </a:p>
          <a:p>
            <a:pPr algn="just"/>
            <a:r>
              <a:rPr lang="en-US" dirty="0">
                <a:latin typeface="Calibri" panose="020F0502020204030204" pitchFamily="34" charset="0"/>
                <a:ea typeface="Calibri" panose="020F0502020204030204" pitchFamily="34" charset="0"/>
                <a:cs typeface="Calibri" panose="020F0502020204030204" pitchFamily="34" charset="0"/>
              </a:rPr>
              <a:t>It involves modifying system or application features to achieve a goal outside of the creator’s original purpose </a:t>
            </a:r>
          </a:p>
          <a:p>
            <a:pPr algn="just"/>
            <a:r>
              <a:rPr lang="en-US" dirty="0">
                <a:latin typeface="Calibri" panose="020F0502020204030204" pitchFamily="34" charset="0"/>
                <a:ea typeface="Calibri" panose="020F0502020204030204" pitchFamily="34" charset="0"/>
                <a:cs typeface="Calibri" panose="020F0502020204030204" pitchFamily="34" charset="0"/>
              </a:rPr>
              <a:t>Hacking can be used to steal and redistribute intellectual property, leading to business loss Copyright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80230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F790-42ED-4D67-E046-137BC3728327}"/>
              </a:ext>
            </a:extLst>
          </p:cNvPr>
          <p:cNvSpPr>
            <a:spLocks noGrp="1"/>
          </p:cNvSpPr>
          <p:nvPr>
            <p:ph type="title"/>
          </p:nvPr>
        </p:nvSpPr>
        <p:spPr>
          <a:xfrm>
            <a:off x="457200" y="274638"/>
            <a:ext cx="8229600" cy="639762"/>
          </a:xfrm>
        </p:spPr>
        <p:txBody>
          <a:bodyPr/>
          <a:lstStyle/>
          <a:p>
            <a:r>
              <a:rPr lang="en-GB" dirty="0"/>
              <a:t>Who is a Hacker? </a:t>
            </a:r>
          </a:p>
        </p:txBody>
      </p:sp>
      <p:sp>
        <p:nvSpPr>
          <p:cNvPr id="3" name="Content Placeholder 2">
            <a:extLst>
              <a:ext uri="{FF2B5EF4-FFF2-40B4-BE49-F238E27FC236}">
                <a16:creationId xmlns:a16="http://schemas.microsoft.com/office/drawing/2014/main" id="{54C340F0-8F8A-604A-FDB8-0A14E800F139}"/>
              </a:ext>
            </a:extLst>
          </p:cNvPr>
          <p:cNvSpPr>
            <a:spLocks noGrp="1"/>
          </p:cNvSpPr>
          <p:nvPr>
            <p:ph idx="1"/>
          </p:nvPr>
        </p:nvSpPr>
        <p:spPr>
          <a:xfrm>
            <a:off x="228600" y="1219200"/>
            <a:ext cx="8534400" cy="4191001"/>
          </a:xfrm>
        </p:spPr>
        <p:txBody>
          <a:bodyPr/>
          <a:lstStyle/>
          <a:p>
            <a:pPr marL="457200" indent="-457200" algn="just">
              <a:buFont typeface="+mj-lt"/>
              <a:buAutoNum type="arabicPeriod"/>
            </a:pPr>
            <a:r>
              <a:rPr lang="en-US" sz="2200" dirty="0">
                <a:latin typeface="Calibri" panose="020F0502020204030204" pitchFamily="34" charset="0"/>
                <a:ea typeface="Calibri" panose="020F0502020204030204" pitchFamily="34" charset="0"/>
                <a:cs typeface="Calibri" panose="020F0502020204030204" pitchFamily="34" charset="0"/>
              </a:rPr>
              <a:t>An intelligent individual with excellent computer skills who can create and explore computer software and hardware</a:t>
            </a:r>
          </a:p>
          <a:p>
            <a:pPr marL="457200" indent="-457200" algn="just">
              <a:buFont typeface="+mj-lt"/>
              <a:buAutoNum type="arabicPeriod"/>
            </a:pPr>
            <a:r>
              <a:rPr lang="en-US" sz="2200" dirty="0">
                <a:latin typeface="Calibri" panose="020F0502020204030204" pitchFamily="34" charset="0"/>
                <a:ea typeface="Calibri" panose="020F0502020204030204" pitchFamily="34" charset="0"/>
                <a:cs typeface="Calibri" panose="020F0502020204030204" pitchFamily="34" charset="0"/>
              </a:rPr>
              <a:t>For some hackers, hacking is a hobby to see how many computers or networks they can compromise</a:t>
            </a:r>
          </a:p>
          <a:p>
            <a:pPr marL="457200" indent="-457200" algn="just">
              <a:buFont typeface="+mj-lt"/>
              <a:buAutoNum type="arabicPeriod"/>
            </a:pPr>
            <a:r>
              <a:rPr lang="en-US" sz="2200" dirty="0">
                <a:latin typeface="Calibri" panose="020F0502020204030204" pitchFamily="34" charset="0"/>
                <a:ea typeface="Calibri" panose="020F0502020204030204" pitchFamily="34" charset="0"/>
                <a:cs typeface="Calibri" panose="020F0502020204030204" pitchFamily="34" charset="0"/>
              </a:rPr>
              <a:t>Some hackers’ intentions can either be to gain knowledge or to probe and do illegal things</a:t>
            </a:r>
          </a:p>
          <a:p>
            <a:pPr algn="just"/>
            <a:endParaRPr lang="en-US" sz="22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200" dirty="0">
                <a:latin typeface="Calibri" panose="020F0502020204030204" pitchFamily="34" charset="0"/>
                <a:ea typeface="Calibri" panose="020F0502020204030204" pitchFamily="34" charset="0"/>
                <a:cs typeface="Calibri" panose="020F0502020204030204" pitchFamily="34" charset="0"/>
              </a:rPr>
              <a:t>Some hack with malicious intent such as to steal business data, credit card information, social security numbers, email passwords, and other sensitive data</a:t>
            </a:r>
          </a:p>
          <a:p>
            <a:pPr marL="0" indent="0" algn="just">
              <a:buNone/>
            </a:pP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664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1A39D-0653-37B7-3440-CE668A982185}"/>
              </a:ext>
            </a:extLst>
          </p:cNvPr>
          <p:cNvSpPr>
            <a:spLocks noGrp="1"/>
          </p:cNvSpPr>
          <p:nvPr>
            <p:ph type="title"/>
          </p:nvPr>
        </p:nvSpPr>
        <p:spPr>
          <a:xfrm>
            <a:off x="457200" y="274638"/>
            <a:ext cx="8229600" cy="639762"/>
          </a:xfrm>
        </p:spPr>
        <p:txBody>
          <a:bodyPr/>
          <a:lstStyle/>
          <a:p>
            <a:r>
              <a:rPr lang="en-GB" dirty="0"/>
              <a:t>Hacker and their Motivations </a:t>
            </a:r>
          </a:p>
        </p:txBody>
      </p:sp>
      <p:pic>
        <p:nvPicPr>
          <p:cNvPr id="7" name="Content Placeholder 6">
            <a:extLst>
              <a:ext uri="{FF2B5EF4-FFF2-40B4-BE49-F238E27FC236}">
                <a16:creationId xmlns:a16="http://schemas.microsoft.com/office/drawing/2014/main" id="{DA8F100F-0CBE-0F9A-D7E2-7A74114F47AD}"/>
              </a:ext>
            </a:extLst>
          </p:cNvPr>
          <p:cNvPicPr>
            <a:picLocks noGrp="1" noChangeAspect="1"/>
          </p:cNvPicPr>
          <p:nvPr>
            <p:ph idx="1"/>
          </p:nvPr>
        </p:nvPicPr>
        <p:blipFill>
          <a:blip r:embed="rId3"/>
          <a:stretch>
            <a:fillRect/>
          </a:stretch>
        </p:blipFill>
        <p:spPr>
          <a:xfrm>
            <a:off x="76200" y="1229742"/>
            <a:ext cx="8996346" cy="3647058"/>
          </a:xfrm>
        </p:spPr>
      </p:pic>
    </p:spTree>
    <p:extLst>
      <p:ext uri="{BB962C8B-B14F-4D97-AF65-F5344CB8AC3E}">
        <p14:creationId xmlns:p14="http://schemas.microsoft.com/office/powerpoint/2010/main" val="367633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5BDA-C16E-7510-3F41-43B1502362DB}"/>
              </a:ext>
            </a:extLst>
          </p:cNvPr>
          <p:cNvSpPr>
            <a:spLocks noGrp="1"/>
          </p:cNvSpPr>
          <p:nvPr>
            <p:ph type="title"/>
          </p:nvPr>
        </p:nvSpPr>
        <p:spPr>
          <a:xfrm>
            <a:off x="152400" y="274638"/>
            <a:ext cx="8763000" cy="715962"/>
          </a:xfrm>
        </p:spPr>
        <p:txBody>
          <a:bodyPr/>
          <a:lstStyle/>
          <a:p>
            <a:r>
              <a:rPr lang="en-GB" dirty="0"/>
              <a:t>Hacker and their Motivations (Cont’d) </a:t>
            </a:r>
          </a:p>
        </p:txBody>
      </p:sp>
      <p:pic>
        <p:nvPicPr>
          <p:cNvPr id="7" name="Content Placeholder 6">
            <a:extLst>
              <a:ext uri="{FF2B5EF4-FFF2-40B4-BE49-F238E27FC236}">
                <a16:creationId xmlns:a16="http://schemas.microsoft.com/office/drawing/2014/main" id="{B877F7D7-789D-DC00-8C2B-35F5D118357D}"/>
              </a:ext>
            </a:extLst>
          </p:cNvPr>
          <p:cNvPicPr>
            <a:picLocks noGrp="1" noChangeAspect="1"/>
          </p:cNvPicPr>
          <p:nvPr>
            <p:ph idx="1"/>
          </p:nvPr>
        </p:nvPicPr>
        <p:blipFill>
          <a:blip r:embed="rId2"/>
          <a:stretch>
            <a:fillRect/>
          </a:stretch>
        </p:blipFill>
        <p:spPr>
          <a:xfrm>
            <a:off x="97740" y="1371600"/>
            <a:ext cx="8948519" cy="3429000"/>
          </a:xfrm>
        </p:spPr>
      </p:pic>
    </p:spTree>
    <p:extLst>
      <p:ext uri="{BB962C8B-B14F-4D97-AF65-F5344CB8AC3E}">
        <p14:creationId xmlns:p14="http://schemas.microsoft.com/office/powerpoint/2010/main" val="928665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4D79D-DED8-854B-3763-727DEEA3D9A6}"/>
              </a:ext>
            </a:extLst>
          </p:cNvPr>
          <p:cNvSpPr>
            <a:spLocks noGrp="1"/>
          </p:cNvSpPr>
          <p:nvPr>
            <p:ph type="title"/>
          </p:nvPr>
        </p:nvSpPr>
        <p:spPr/>
        <p:txBody>
          <a:bodyPr/>
          <a:lstStyle/>
          <a:p>
            <a:r>
              <a:rPr lang="en-GB" dirty="0"/>
              <a:t>What is Ethical Hacking?</a:t>
            </a:r>
            <a:br>
              <a:rPr lang="en-GB" dirty="0"/>
            </a:br>
            <a:endParaRPr lang="en-GB" dirty="0"/>
          </a:p>
        </p:txBody>
      </p:sp>
      <p:sp>
        <p:nvSpPr>
          <p:cNvPr id="3" name="Content Placeholder 2">
            <a:extLst>
              <a:ext uri="{FF2B5EF4-FFF2-40B4-BE49-F238E27FC236}">
                <a16:creationId xmlns:a16="http://schemas.microsoft.com/office/drawing/2014/main" id="{0CA2DA22-D842-CA24-00FC-25D55287EC5C}"/>
              </a:ext>
            </a:extLst>
          </p:cNvPr>
          <p:cNvSpPr>
            <a:spLocks noGrp="1"/>
          </p:cNvSpPr>
          <p:nvPr>
            <p:ph idx="1"/>
          </p:nvPr>
        </p:nvSpPr>
        <p:spPr>
          <a:xfrm>
            <a:off x="304800" y="1280319"/>
            <a:ext cx="8534400" cy="3444082"/>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Ethical hacking involves the use of hacking tools, tricks, and techniques to identify vulnerabilities and ensure system security</a:t>
            </a:r>
          </a:p>
          <a:p>
            <a:pPr algn="just"/>
            <a:r>
              <a:rPr lang="en-US" dirty="0">
                <a:latin typeface="Calibri" panose="020F0502020204030204" pitchFamily="34" charset="0"/>
                <a:ea typeface="Calibri" panose="020F0502020204030204" pitchFamily="34" charset="0"/>
                <a:cs typeface="Calibri" panose="020F0502020204030204" pitchFamily="34" charset="0"/>
              </a:rPr>
              <a:t>It focuses on simulating the techniques used by attackers to verify the existence of exploitable vulnerabilities in a system’s security</a:t>
            </a:r>
          </a:p>
          <a:p>
            <a:pPr algn="just"/>
            <a:r>
              <a:rPr lang="en-US" dirty="0">
                <a:latin typeface="Calibri" panose="020F0502020204030204" pitchFamily="34" charset="0"/>
                <a:ea typeface="Calibri" panose="020F0502020204030204" pitchFamily="34" charset="0"/>
                <a:cs typeface="Calibri" panose="020F0502020204030204" pitchFamily="34" charset="0"/>
              </a:rPr>
              <a:t>Ethical hackers perform security assessments for an organization with the permission of concerned authorities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01042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DE16-6DAB-3648-7150-54F5C24E5B6F}"/>
              </a:ext>
            </a:extLst>
          </p:cNvPr>
          <p:cNvSpPr>
            <a:spLocks noGrp="1"/>
          </p:cNvSpPr>
          <p:nvPr>
            <p:ph type="title"/>
          </p:nvPr>
        </p:nvSpPr>
        <p:spPr>
          <a:xfrm>
            <a:off x="457200" y="274638"/>
            <a:ext cx="8229600" cy="715962"/>
          </a:xfrm>
        </p:spPr>
        <p:txBody>
          <a:bodyPr/>
          <a:lstStyle/>
          <a:p>
            <a:r>
              <a:rPr lang="en-US" dirty="0"/>
              <a:t>Why Ethical Hacking is Necessary</a:t>
            </a:r>
            <a:br>
              <a:rPr lang="en-US" dirty="0"/>
            </a:br>
            <a:endParaRPr lang="en-GB" dirty="0"/>
          </a:p>
        </p:txBody>
      </p:sp>
      <p:sp>
        <p:nvSpPr>
          <p:cNvPr id="3" name="Content Placeholder 2">
            <a:extLst>
              <a:ext uri="{FF2B5EF4-FFF2-40B4-BE49-F238E27FC236}">
                <a16:creationId xmlns:a16="http://schemas.microsoft.com/office/drawing/2014/main" id="{98F9F231-889C-91B7-0080-30EA79374657}"/>
              </a:ext>
            </a:extLst>
          </p:cNvPr>
          <p:cNvSpPr>
            <a:spLocks noGrp="1"/>
          </p:cNvSpPr>
          <p:nvPr>
            <p:ph idx="1"/>
          </p:nvPr>
        </p:nvSpPr>
        <p:spPr>
          <a:xfrm>
            <a:off x="441251" y="1066800"/>
            <a:ext cx="8534400" cy="200031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 beat a hacker, you need to think like one!</a:t>
            </a:r>
          </a:p>
          <a:p>
            <a:pPr algn="just"/>
            <a:r>
              <a:rPr lang="en-US" sz="2000" dirty="0">
                <a:latin typeface="Calibri" panose="020F0502020204030204" pitchFamily="34" charset="0"/>
                <a:ea typeface="Calibri" panose="020F0502020204030204" pitchFamily="34" charset="0"/>
                <a:cs typeface="Calibri" panose="020F0502020204030204" pitchFamily="34" charset="0"/>
              </a:rPr>
              <a:t>Ethical hacking is necessary as it allows for counter attacks against malicious hackers through anticipating the methods used to break into the system </a:t>
            </a:r>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dirty="0"/>
          </a:p>
          <a:p>
            <a:pPr marL="0" indent="0">
              <a:buNone/>
            </a:pPr>
            <a:r>
              <a:rPr lang="en-US" dirty="0"/>
              <a:t>Reasons why organizations recruit ethical hackers:</a:t>
            </a:r>
          </a:p>
          <a:p>
            <a:pPr marL="0" indent="0">
              <a:buNone/>
            </a:pPr>
            <a:endParaRPr lang="en-GB" dirty="0"/>
          </a:p>
        </p:txBody>
      </p:sp>
      <p:pic>
        <p:nvPicPr>
          <p:cNvPr id="7" name="Picture 6">
            <a:extLst>
              <a:ext uri="{FF2B5EF4-FFF2-40B4-BE49-F238E27FC236}">
                <a16:creationId xmlns:a16="http://schemas.microsoft.com/office/drawing/2014/main" id="{B2DCB7A1-E2FB-7508-B082-335A781CB0F1}"/>
              </a:ext>
            </a:extLst>
          </p:cNvPr>
          <p:cNvPicPr>
            <a:picLocks noChangeAspect="1"/>
          </p:cNvPicPr>
          <p:nvPr/>
        </p:nvPicPr>
        <p:blipFill>
          <a:blip r:embed="rId2"/>
          <a:stretch>
            <a:fillRect/>
          </a:stretch>
        </p:blipFill>
        <p:spPr>
          <a:xfrm>
            <a:off x="102482" y="3067115"/>
            <a:ext cx="8939035" cy="2530059"/>
          </a:xfrm>
          <a:prstGeom prst="rect">
            <a:avLst/>
          </a:prstGeom>
        </p:spPr>
      </p:pic>
    </p:spTree>
    <p:extLst>
      <p:ext uri="{BB962C8B-B14F-4D97-AF65-F5344CB8AC3E}">
        <p14:creationId xmlns:p14="http://schemas.microsoft.com/office/powerpoint/2010/main" val="163542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D65E-16CF-C567-ADFC-3ED031F21C19}"/>
              </a:ext>
            </a:extLst>
          </p:cNvPr>
          <p:cNvSpPr>
            <a:spLocks noGrp="1"/>
          </p:cNvSpPr>
          <p:nvPr>
            <p:ph type="title"/>
          </p:nvPr>
        </p:nvSpPr>
        <p:spPr>
          <a:xfrm>
            <a:off x="152400" y="274638"/>
            <a:ext cx="8839200" cy="715962"/>
          </a:xfrm>
        </p:spPr>
        <p:txBody>
          <a:bodyPr/>
          <a:lstStyle/>
          <a:p>
            <a:r>
              <a:rPr lang="en-US" sz="3200" dirty="0"/>
              <a:t>Scope and Limitations of Ethical Hacking </a:t>
            </a:r>
            <a:endParaRPr lang="en-GB" sz="3200" dirty="0"/>
          </a:p>
        </p:txBody>
      </p:sp>
      <p:pic>
        <p:nvPicPr>
          <p:cNvPr id="7" name="Content Placeholder 6">
            <a:extLst>
              <a:ext uri="{FF2B5EF4-FFF2-40B4-BE49-F238E27FC236}">
                <a16:creationId xmlns:a16="http://schemas.microsoft.com/office/drawing/2014/main" id="{1F7E541A-9650-7035-F2EA-6D1FB0C275BB}"/>
              </a:ext>
            </a:extLst>
          </p:cNvPr>
          <p:cNvPicPr>
            <a:picLocks noGrp="1" noChangeAspect="1"/>
          </p:cNvPicPr>
          <p:nvPr>
            <p:ph idx="1"/>
          </p:nvPr>
        </p:nvPicPr>
        <p:blipFill rotWithShape="1">
          <a:blip r:embed="rId2"/>
          <a:srcRect r="50977"/>
          <a:stretch/>
        </p:blipFill>
        <p:spPr>
          <a:xfrm>
            <a:off x="152400" y="1371600"/>
            <a:ext cx="4391227" cy="3042684"/>
          </a:xfrm>
        </p:spPr>
      </p:pic>
      <p:pic>
        <p:nvPicPr>
          <p:cNvPr id="8" name="Content Placeholder 6">
            <a:extLst>
              <a:ext uri="{FF2B5EF4-FFF2-40B4-BE49-F238E27FC236}">
                <a16:creationId xmlns:a16="http://schemas.microsoft.com/office/drawing/2014/main" id="{74A46976-8435-CC78-4BBA-DC3E906D2FDA}"/>
              </a:ext>
            </a:extLst>
          </p:cNvPr>
          <p:cNvPicPr>
            <a:picLocks noChangeAspect="1"/>
          </p:cNvPicPr>
          <p:nvPr/>
        </p:nvPicPr>
        <p:blipFill rotWithShape="1">
          <a:blip r:embed="rId2"/>
          <a:srcRect l="50977"/>
          <a:stretch/>
        </p:blipFill>
        <p:spPr bwMode="auto">
          <a:xfrm>
            <a:off x="4746911" y="1371600"/>
            <a:ext cx="4391227" cy="3042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15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5A7-92A6-DB67-82B9-B4ABB0EAD135}"/>
              </a:ext>
            </a:extLst>
          </p:cNvPr>
          <p:cNvSpPr>
            <a:spLocks noGrp="1"/>
          </p:cNvSpPr>
          <p:nvPr>
            <p:ph type="title"/>
          </p:nvPr>
        </p:nvSpPr>
        <p:spPr/>
        <p:txBody>
          <a:bodyPr/>
          <a:lstStyle/>
          <a:p>
            <a:r>
              <a:rPr lang="en-US" dirty="0"/>
              <a:t>Skills of an Ethical Hacker </a:t>
            </a:r>
            <a:endParaRPr lang="en-GB" dirty="0"/>
          </a:p>
        </p:txBody>
      </p:sp>
      <p:pic>
        <p:nvPicPr>
          <p:cNvPr id="7" name="Content Placeholder 6">
            <a:extLst>
              <a:ext uri="{FF2B5EF4-FFF2-40B4-BE49-F238E27FC236}">
                <a16:creationId xmlns:a16="http://schemas.microsoft.com/office/drawing/2014/main" id="{0E5C1C34-8A45-51BA-0944-73495EFFFCAA}"/>
              </a:ext>
            </a:extLst>
          </p:cNvPr>
          <p:cNvPicPr>
            <a:picLocks noGrp="1" noChangeAspect="1"/>
          </p:cNvPicPr>
          <p:nvPr>
            <p:ph idx="1"/>
          </p:nvPr>
        </p:nvPicPr>
        <p:blipFill rotWithShape="1">
          <a:blip r:embed="rId2"/>
          <a:srcRect r="50280"/>
          <a:stretch/>
        </p:blipFill>
        <p:spPr>
          <a:xfrm>
            <a:off x="216195" y="1417638"/>
            <a:ext cx="4355805" cy="3459162"/>
          </a:xfrm>
        </p:spPr>
      </p:pic>
      <p:pic>
        <p:nvPicPr>
          <p:cNvPr id="8" name="Content Placeholder 6">
            <a:extLst>
              <a:ext uri="{FF2B5EF4-FFF2-40B4-BE49-F238E27FC236}">
                <a16:creationId xmlns:a16="http://schemas.microsoft.com/office/drawing/2014/main" id="{C69DF8F1-0677-9DDA-FB97-45AE759DACF8}"/>
              </a:ext>
            </a:extLst>
          </p:cNvPr>
          <p:cNvPicPr>
            <a:picLocks noChangeAspect="1"/>
          </p:cNvPicPr>
          <p:nvPr/>
        </p:nvPicPr>
        <p:blipFill rotWithShape="1">
          <a:blip r:embed="rId2"/>
          <a:srcRect l="50589"/>
          <a:stretch/>
        </p:blipFill>
        <p:spPr bwMode="auto">
          <a:xfrm>
            <a:off x="4648199" y="1417638"/>
            <a:ext cx="4328777" cy="345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729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10A39-1D4F-3185-5742-3455985DED3A}"/>
              </a:ext>
            </a:extLst>
          </p:cNvPr>
          <p:cNvSpPr>
            <a:spLocks noGrp="1"/>
          </p:cNvSpPr>
          <p:nvPr>
            <p:ph type="title"/>
          </p:nvPr>
        </p:nvSpPr>
        <p:spPr>
          <a:xfrm>
            <a:off x="457200" y="274638"/>
            <a:ext cx="8229600" cy="639762"/>
          </a:xfrm>
        </p:spPr>
        <p:txBody>
          <a:bodyPr/>
          <a:lstStyle/>
          <a:p>
            <a:r>
              <a:rPr lang="en-GB" dirty="0"/>
              <a:t>AI-Driven Ethical Hacking</a:t>
            </a:r>
            <a:br>
              <a:rPr lang="en-GB" dirty="0"/>
            </a:br>
            <a:endParaRPr lang="en-GB" dirty="0"/>
          </a:p>
        </p:txBody>
      </p:sp>
      <p:sp>
        <p:nvSpPr>
          <p:cNvPr id="3" name="Content Placeholder 2">
            <a:extLst>
              <a:ext uri="{FF2B5EF4-FFF2-40B4-BE49-F238E27FC236}">
                <a16:creationId xmlns:a16="http://schemas.microsoft.com/office/drawing/2014/main" id="{DCEAC198-863E-D7B8-A797-DAFD6ACF4270}"/>
              </a:ext>
            </a:extLst>
          </p:cNvPr>
          <p:cNvSpPr>
            <a:spLocks noGrp="1"/>
          </p:cNvSpPr>
          <p:nvPr>
            <p:ph idx="1"/>
          </p:nvPr>
        </p:nvSpPr>
        <p:spPr>
          <a:xfrm>
            <a:off x="163033" y="1066800"/>
            <a:ext cx="8534400" cy="3705447"/>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Advancements in AI have led to more sophisticated cyber threats, as hackers increasingly use AI-driven tools to enhance and automate their attacks, presenting significant challenges to cybersecurity</a:t>
            </a:r>
          </a:p>
          <a:p>
            <a:pPr algn="just"/>
            <a:r>
              <a:rPr lang="en-US" sz="2000" dirty="0">
                <a:latin typeface="Calibri" panose="020F0502020204030204" pitchFamily="34" charset="0"/>
                <a:ea typeface="Calibri" panose="020F0502020204030204" pitchFamily="34" charset="0"/>
                <a:cs typeface="Calibri" panose="020F0502020204030204" pitchFamily="34" charset="0"/>
              </a:rPr>
              <a:t>AI-driven ethical hacking is a modern approach to cybersecurity where artificial intelligence (AI) technologies are used to enhance the capabilities of ethical hackers</a:t>
            </a:r>
          </a:p>
          <a:p>
            <a:pPr algn="just"/>
            <a:r>
              <a:rPr lang="en-US" sz="2000" dirty="0">
                <a:latin typeface="Calibri" panose="020F0502020204030204" pitchFamily="34" charset="0"/>
                <a:ea typeface="Calibri" panose="020F0502020204030204" pitchFamily="34" charset="0"/>
                <a:cs typeface="Calibri" panose="020F0502020204030204" pitchFamily="34" charset="0"/>
              </a:rPr>
              <a:t>Leveraging AI in ethical hacking enables professionals to anticipate emerging threats, outpace malicious actors, and proactively mitigate risks</a:t>
            </a:r>
          </a:p>
          <a:p>
            <a:pPr algn="just"/>
            <a:r>
              <a:rPr lang="en-US" sz="2000" dirty="0">
                <a:latin typeface="Calibri" panose="020F0502020204030204" pitchFamily="34" charset="0"/>
                <a:ea typeface="Calibri" panose="020F0502020204030204" pitchFamily="34" charset="0"/>
                <a:cs typeface="Calibri" panose="020F0502020204030204" pitchFamily="34" charset="0"/>
              </a:rPr>
              <a:t>AI-driven ethical hacking involves use of AI technologies such as AI algorithms, machine learning models, and automation frameworks to facilitate and automate ethical hacking efforts</a:t>
            </a:r>
          </a:p>
        </p:txBody>
      </p:sp>
      <p:pic>
        <p:nvPicPr>
          <p:cNvPr id="7" name="Picture 6">
            <a:extLst>
              <a:ext uri="{FF2B5EF4-FFF2-40B4-BE49-F238E27FC236}">
                <a16:creationId xmlns:a16="http://schemas.microsoft.com/office/drawing/2014/main" id="{838945EA-5A2E-1FB0-4FFE-18D6328ABF9C}"/>
              </a:ext>
            </a:extLst>
          </p:cNvPr>
          <p:cNvPicPr>
            <a:picLocks noChangeAspect="1"/>
          </p:cNvPicPr>
          <p:nvPr/>
        </p:nvPicPr>
        <p:blipFill>
          <a:blip r:embed="rId2"/>
          <a:stretch>
            <a:fillRect/>
          </a:stretch>
        </p:blipFill>
        <p:spPr>
          <a:xfrm>
            <a:off x="228600" y="5029200"/>
            <a:ext cx="8686800" cy="353683"/>
          </a:xfrm>
          <a:prstGeom prst="rect">
            <a:avLst/>
          </a:prstGeom>
        </p:spPr>
      </p:pic>
    </p:spTree>
    <p:extLst>
      <p:ext uri="{BB962C8B-B14F-4D97-AF65-F5344CB8AC3E}">
        <p14:creationId xmlns:p14="http://schemas.microsoft.com/office/powerpoint/2010/main" val="1222671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C1A97-42EA-848D-49B6-05D18B649624}"/>
              </a:ext>
            </a:extLst>
          </p:cNvPr>
          <p:cNvSpPr>
            <a:spLocks noGrp="1"/>
          </p:cNvSpPr>
          <p:nvPr>
            <p:ph type="title"/>
          </p:nvPr>
        </p:nvSpPr>
        <p:spPr>
          <a:xfrm>
            <a:off x="152400" y="28353"/>
            <a:ext cx="8839200" cy="1143000"/>
          </a:xfrm>
        </p:spPr>
        <p:txBody>
          <a:bodyPr/>
          <a:lstStyle/>
          <a:p>
            <a:r>
              <a:rPr lang="en-US" dirty="0"/>
              <a:t>How AI-Driven Ethical Hacking Helps Ethical Hacker?</a:t>
            </a:r>
            <a:br>
              <a:rPr lang="en-US" dirty="0"/>
            </a:br>
            <a:endParaRPr lang="en-GB" dirty="0"/>
          </a:p>
        </p:txBody>
      </p:sp>
      <p:sp>
        <p:nvSpPr>
          <p:cNvPr id="3" name="Content Placeholder 2">
            <a:extLst>
              <a:ext uri="{FF2B5EF4-FFF2-40B4-BE49-F238E27FC236}">
                <a16:creationId xmlns:a16="http://schemas.microsoft.com/office/drawing/2014/main" id="{F9CB2304-13B5-B218-F880-231CA3A834BB}"/>
              </a:ext>
            </a:extLst>
          </p:cNvPr>
          <p:cNvSpPr>
            <a:spLocks noGrp="1"/>
          </p:cNvSpPr>
          <p:nvPr>
            <p:ph idx="1"/>
          </p:nvPr>
        </p:nvSpPr>
        <p:spPr>
          <a:xfrm>
            <a:off x="304800" y="1314319"/>
            <a:ext cx="8534400" cy="1219200"/>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AI-driven ethical hacking enhances the efficiency, effectiveness, and scope of cybersecurity measures, providing ethical hackers with powerful tools to safeguard digital assets against increasingly sophisticated cyber threats</a:t>
            </a:r>
          </a:p>
          <a:p>
            <a:endParaRPr lang="en-GB" dirty="0"/>
          </a:p>
        </p:txBody>
      </p:sp>
      <p:pic>
        <p:nvPicPr>
          <p:cNvPr id="7" name="Picture 6">
            <a:extLst>
              <a:ext uri="{FF2B5EF4-FFF2-40B4-BE49-F238E27FC236}">
                <a16:creationId xmlns:a16="http://schemas.microsoft.com/office/drawing/2014/main" id="{D8F059DC-CE26-AA7B-9DB8-5CD7A2131B71}"/>
              </a:ext>
            </a:extLst>
          </p:cNvPr>
          <p:cNvPicPr>
            <a:picLocks noChangeAspect="1"/>
          </p:cNvPicPr>
          <p:nvPr/>
        </p:nvPicPr>
        <p:blipFill>
          <a:blip r:embed="rId3"/>
          <a:stretch>
            <a:fillRect/>
          </a:stretch>
        </p:blipFill>
        <p:spPr>
          <a:xfrm>
            <a:off x="914400" y="2515224"/>
            <a:ext cx="2949196" cy="3010161"/>
          </a:xfrm>
          <a:prstGeom prst="rect">
            <a:avLst/>
          </a:prstGeom>
        </p:spPr>
      </p:pic>
      <p:pic>
        <p:nvPicPr>
          <p:cNvPr id="9" name="Picture 8">
            <a:extLst>
              <a:ext uri="{FF2B5EF4-FFF2-40B4-BE49-F238E27FC236}">
                <a16:creationId xmlns:a16="http://schemas.microsoft.com/office/drawing/2014/main" id="{49727F3F-851F-9C75-0695-C04996AA7D17}"/>
              </a:ext>
            </a:extLst>
          </p:cNvPr>
          <p:cNvPicPr>
            <a:picLocks noChangeAspect="1"/>
          </p:cNvPicPr>
          <p:nvPr/>
        </p:nvPicPr>
        <p:blipFill>
          <a:blip r:embed="rId4"/>
          <a:stretch>
            <a:fillRect/>
          </a:stretch>
        </p:blipFill>
        <p:spPr>
          <a:xfrm>
            <a:off x="5029200" y="2461880"/>
            <a:ext cx="3063505" cy="3063505"/>
          </a:xfrm>
          <a:prstGeom prst="rect">
            <a:avLst/>
          </a:prstGeom>
        </p:spPr>
      </p:pic>
    </p:spTree>
    <p:extLst>
      <p:ext uri="{BB962C8B-B14F-4D97-AF65-F5344CB8AC3E}">
        <p14:creationId xmlns:p14="http://schemas.microsoft.com/office/powerpoint/2010/main" val="92303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23B5-62B9-72DC-D5CF-0357302B3207}"/>
              </a:ext>
            </a:extLst>
          </p:cNvPr>
          <p:cNvSpPr>
            <a:spLocks noGrp="1"/>
          </p:cNvSpPr>
          <p:nvPr>
            <p:ph type="title"/>
          </p:nvPr>
        </p:nvSpPr>
        <p:spPr>
          <a:xfrm>
            <a:off x="202019" y="15949"/>
            <a:ext cx="8534400" cy="715962"/>
          </a:xfrm>
        </p:spPr>
        <p:txBody>
          <a:bodyPr/>
          <a:lstStyle/>
          <a:p>
            <a:r>
              <a:rPr lang="en-US" dirty="0"/>
              <a:t>Myth: AI will Replace Ethical Hackers </a:t>
            </a:r>
            <a:endParaRPr lang="en-GB" dirty="0"/>
          </a:p>
        </p:txBody>
      </p:sp>
      <p:sp>
        <p:nvSpPr>
          <p:cNvPr id="3" name="Content Placeholder 2">
            <a:extLst>
              <a:ext uri="{FF2B5EF4-FFF2-40B4-BE49-F238E27FC236}">
                <a16:creationId xmlns:a16="http://schemas.microsoft.com/office/drawing/2014/main" id="{A97B6192-8CC8-80FC-A9D9-E0F13BC6FD50}"/>
              </a:ext>
            </a:extLst>
          </p:cNvPr>
          <p:cNvSpPr>
            <a:spLocks noGrp="1"/>
          </p:cNvSpPr>
          <p:nvPr>
            <p:ph idx="1"/>
          </p:nvPr>
        </p:nvSpPr>
        <p:spPr>
          <a:xfrm>
            <a:off x="202019" y="761219"/>
            <a:ext cx="8739962" cy="4876800"/>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AI-driven ethical hacking is one of the valuable tool in the arsenal of ethical hackers, and not a replacement</a:t>
            </a:r>
          </a:p>
          <a:p>
            <a:pPr algn="just"/>
            <a:r>
              <a:rPr lang="en-US" sz="2000" dirty="0">
                <a:latin typeface="Calibri" panose="020F0502020204030204" pitchFamily="34" charset="0"/>
                <a:ea typeface="Calibri" panose="020F0502020204030204" pitchFamily="34" charset="0"/>
                <a:cs typeface="Calibri" panose="020F0502020204030204" pitchFamily="34" charset="0"/>
              </a:rPr>
              <a:t>While AI technologies can automate certain aspects of ethical hacking tasks and improve efficiency, human expertise, creativity, and critical thinking remain indispensable in cybersecurity</a:t>
            </a:r>
          </a:p>
          <a:p>
            <a:pPr algn="just"/>
            <a:r>
              <a:rPr lang="en-US" sz="2000" dirty="0">
                <a:latin typeface="Calibri" panose="020F0502020204030204" pitchFamily="34" charset="0"/>
                <a:ea typeface="Calibri" panose="020F0502020204030204" pitchFamily="34" charset="0"/>
                <a:cs typeface="Calibri" panose="020F0502020204030204" pitchFamily="34" charset="0"/>
              </a:rPr>
              <a:t>Ethical hacking involves a complex and dynamic interplay of technical skills, domain knowledge, and ethical considerations that go beyond the capabilities of AI systems alone</a:t>
            </a:r>
          </a:p>
          <a:p>
            <a:pPr algn="just"/>
            <a:r>
              <a:rPr lang="en-US" sz="2000" dirty="0">
                <a:latin typeface="Calibri" panose="020F0502020204030204" pitchFamily="34" charset="0"/>
                <a:ea typeface="Calibri" panose="020F0502020204030204" pitchFamily="34" charset="0"/>
                <a:cs typeface="Calibri" panose="020F0502020204030204" pitchFamily="34" charset="0"/>
              </a:rPr>
              <a:t>Ethical hackers possess a deep understanding of systems and networks, as well as the ability to think like attackers, identify vulnerabilities, and craft effective mitigation strategies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Although AI-driven ethical hacking can assist ethical hackers by automating routine tasks. However, Human oversight is essential to interpret results, validate findings, and make informed judgments based on contextual</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5059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092-5B67-5AC5-59AE-3C99C85C7AF5}"/>
              </a:ext>
            </a:extLst>
          </p:cNvPr>
          <p:cNvSpPr>
            <a:spLocks noGrp="1"/>
          </p:cNvSpPr>
          <p:nvPr>
            <p:ph type="title"/>
          </p:nvPr>
        </p:nvSpPr>
        <p:spPr>
          <a:xfrm>
            <a:off x="152400" y="160337"/>
            <a:ext cx="8991600" cy="1143000"/>
          </a:xfrm>
        </p:spPr>
        <p:txBody>
          <a:bodyPr/>
          <a:lstStyle/>
          <a:p>
            <a:r>
              <a:rPr lang="en-US" dirty="0"/>
              <a:t>ChatGPT-Powered AI Tools for Ethical Hackers</a:t>
            </a:r>
            <a:br>
              <a:rPr lang="en-US" dirty="0"/>
            </a:br>
            <a:endParaRPr lang="en-GB" dirty="0"/>
          </a:p>
        </p:txBody>
      </p:sp>
      <p:sp>
        <p:nvSpPr>
          <p:cNvPr id="3" name="Content Placeholder 2">
            <a:extLst>
              <a:ext uri="{FF2B5EF4-FFF2-40B4-BE49-F238E27FC236}">
                <a16:creationId xmlns:a16="http://schemas.microsoft.com/office/drawing/2014/main" id="{DD724E0F-9F3C-FAE1-7B61-11AE8A4FD065}"/>
              </a:ext>
            </a:extLst>
          </p:cNvPr>
          <p:cNvSpPr>
            <a:spLocks noGrp="1"/>
          </p:cNvSpPr>
          <p:nvPr>
            <p:ph idx="1"/>
          </p:nvPr>
        </p:nvSpPr>
        <p:spPr>
          <a:xfrm>
            <a:off x="152400" y="1465484"/>
            <a:ext cx="8534400" cy="2930193"/>
          </a:xfrm>
        </p:spPr>
        <p:txBody>
          <a:bodyPr/>
          <a:lstStyle/>
          <a:p>
            <a:pPr marL="0" indent="0">
              <a:buNone/>
            </a:pPr>
            <a:r>
              <a:rPr lang="en-US" sz="2000" b="1" dirty="0">
                <a:latin typeface="Calibri" panose="020F0502020204030204" pitchFamily="34" charset="0"/>
                <a:ea typeface="Calibri" panose="020F0502020204030204" pitchFamily="34" charset="0"/>
                <a:cs typeface="Calibri" panose="020F0502020204030204" pitchFamily="34" charset="0"/>
              </a:rPr>
              <a:t>Features of ChatGPT-Powered AI Tools:</a:t>
            </a:r>
          </a:p>
          <a:p>
            <a:pPr algn="just"/>
            <a:r>
              <a:rPr lang="en-US" sz="2000" dirty="0">
                <a:latin typeface="Calibri" panose="020F0502020204030204" pitchFamily="34" charset="0"/>
                <a:ea typeface="Calibri" panose="020F0502020204030204" pitchFamily="34" charset="0"/>
                <a:cs typeface="Calibri" panose="020F0502020204030204" pitchFamily="34" charset="0"/>
              </a:rPr>
              <a:t>Configure and collect data from a wide range of sources, including social media, forums, websites, and public databases</a:t>
            </a:r>
          </a:p>
          <a:p>
            <a:pPr algn="just"/>
            <a:r>
              <a:rPr lang="en-US" sz="2000" dirty="0">
                <a:latin typeface="Calibri" panose="020F0502020204030204" pitchFamily="34" charset="0"/>
                <a:ea typeface="Calibri" panose="020F0502020204030204" pitchFamily="34" charset="0"/>
                <a:cs typeface="Calibri" panose="020F0502020204030204" pitchFamily="34" charset="0"/>
              </a:rPr>
              <a:t>By using natural language processing (NLP) and machine learning, provide real-time assistance, automate tasks, and enhance the capabilities of security professionals</a:t>
            </a:r>
          </a:p>
          <a:p>
            <a:pPr algn="just"/>
            <a:r>
              <a:rPr lang="en-US" sz="2000" dirty="0">
                <a:latin typeface="Calibri" panose="020F0502020204030204" pitchFamily="34" charset="0"/>
                <a:ea typeface="Calibri" panose="020F0502020204030204" pitchFamily="34" charset="0"/>
                <a:cs typeface="Calibri" panose="020F0502020204030204" pitchFamily="34" charset="0"/>
              </a:rPr>
              <a:t>Integration with threat intelligence databases to provide context and additional information about identified threats</a:t>
            </a:r>
          </a:p>
          <a:p>
            <a:endParaRPr lang="en-GB" dirty="0"/>
          </a:p>
        </p:txBody>
      </p:sp>
      <p:pic>
        <p:nvPicPr>
          <p:cNvPr id="7" name="Picture 6">
            <a:extLst>
              <a:ext uri="{FF2B5EF4-FFF2-40B4-BE49-F238E27FC236}">
                <a16:creationId xmlns:a16="http://schemas.microsoft.com/office/drawing/2014/main" id="{38C16C61-8C63-25C4-EE71-12DEC5D8262C}"/>
              </a:ext>
            </a:extLst>
          </p:cNvPr>
          <p:cNvPicPr>
            <a:picLocks noChangeAspect="1"/>
          </p:cNvPicPr>
          <p:nvPr/>
        </p:nvPicPr>
        <p:blipFill>
          <a:blip r:embed="rId3"/>
          <a:stretch>
            <a:fillRect/>
          </a:stretch>
        </p:blipFill>
        <p:spPr>
          <a:xfrm>
            <a:off x="115186" y="4572000"/>
            <a:ext cx="8825023" cy="457200"/>
          </a:xfrm>
          <a:prstGeom prst="rect">
            <a:avLst/>
          </a:prstGeom>
        </p:spPr>
      </p:pic>
    </p:spTree>
    <p:extLst>
      <p:ext uri="{BB962C8B-B14F-4D97-AF65-F5344CB8AC3E}">
        <p14:creationId xmlns:p14="http://schemas.microsoft.com/office/powerpoint/2010/main" val="382728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C6636-7D28-21A2-7F11-FAAD2796BA56}"/>
              </a:ext>
            </a:extLst>
          </p:cNvPr>
          <p:cNvSpPr>
            <a:spLocks noGrp="1"/>
          </p:cNvSpPr>
          <p:nvPr>
            <p:ph type="title"/>
          </p:nvPr>
        </p:nvSpPr>
        <p:spPr/>
        <p:txBody>
          <a:bodyPr/>
          <a:lstStyle/>
          <a:p>
            <a:r>
              <a:rPr lang="en-GB" dirty="0" err="1"/>
              <a:t>ShellGPT</a:t>
            </a:r>
            <a:br>
              <a:rPr lang="en-GB" dirty="0"/>
            </a:br>
            <a:endParaRPr lang="en-GB" dirty="0"/>
          </a:p>
        </p:txBody>
      </p:sp>
      <p:sp>
        <p:nvSpPr>
          <p:cNvPr id="3" name="Content Placeholder 2">
            <a:extLst>
              <a:ext uri="{FF2B5EF4-FFF2-40B4-BE49-F238E27FC236}">
                <a16:creationId xmlns:a16="http://schemas.microsoft.com/office/drawing/2014/main" id="{9BB4E90E-B3F7-E5E9-13E1-666ED2ACA6B6}"/>
              </a:ext>
            </a:extLst>
          </p:cNvPr>
          <p:cNvSpPr>
            <a:spLocks noGrp="1"/>
          </p:cNvSpPr>
          <p:nvPr>
            <p:ph idx="1"/>
          </p:nvPr>
        </p:nvSpPr>
        <p:spPr>
          <a:xfrm>
            <a:off x="152400" y="1143001"/>
            <a:ext cx="8534400" cy="457200"/>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An AI-powered tool that ethical hackers and cybersecurity </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D502E201-06A5-5301-FF5C-E0E3A26A935D}"/>
              </a:ext>
            </a:extLst>
          </p:cNvPr>
          <p:cNvPicPr>
            <a:picLocks noChangeAspect="1"/>
          </p:cNvPicPr>
          <p:nvPr/>
        </p:nvPicPr>
        <p:blipFill>
          <a:blip r:embed="rId3"/>
          <a:stretch>
            <a:fillRect/>
          </a:stretch>
        </p:blipFill>
        <p:spPr>
          <a:xfrm>
            <a:off x="152400" y="1731046"/>
            <a:ext cx="8851489" cy="3652528"/>
          </a:xfrm>
          <a:prstGeom prst="rect">
            <a:avLst/>
          </a:prstGeom>
        </p:spPr>
      </p:pic>
    </p:spTree>
    <p:extLst>
      <p:ext uri="{BB962C8B-B14F-4D97-AF65-F5344CB8AC3E}">
        <p14:creationId xmlns:p14="http://schemas.microsoft.com/office/powerpoint/2010/main" val="38248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1143000"/>
            <a:ext cx="8534400" cy="4297363"/>
          </a:xfrm>
        </p:spPr>
        <p:txBody>
          <a:bodyPr/>
          <a:lstStyle/>
          <a:p>
            <a:endParaRPr lang="en-GB" dirty="0"/>
          </a:p>
          <a:p>
            <a:r>
              <a:rPr lang="en-US" dirty="0"/>
              <a:t>M. T Whitman, H. J. </a:t>
            </a:r>
            <a:r>
              <a:rPr lang="en-US" dirty="0" err="1"/>
              <a:t>Mattford</a:t>
            </a:r>
            <a:r>
              <a:rPr lang="en-US" dirty="0"/>
              <a:t>, Principles of Information Security, Cengage Learning, 4th ed 2012.</a:t>
            </a:r>
          </a:p>
          <a:p>
            <a:r>
              <a:rPr lang="en-US" dirty="0">
                <a:hlinkClick r:id="rId2"/>
              </a:rPr>
              <a:t>https://aspen.eccouncil.org/</a:t>
            </a:r>
            <a:r>
              <a:rPr lang="en-US" dirty="0"/>
              <a:t> </a:t>
            </a:r>
          </a:p>
          <a:p>
            <a:r>
              <a:rPr lang="en-US" dirty="0">
                <a:hlinkClick r:id="rId3"/>
              </a:rPr>
              <a:t>http://ceh.vn/</a:t>
            </a:r>
            <a:r>
              <a:rPr lang="en-US" dirty="0"/>
              <a:t> </a:t>
            </a:r>
          </a:p>
          <a:p>
            <a:r>
              <a:rPr lang="en-US" dirty="0">
                <a:hlinkClick r:id="rId4"/>
              </a:rPr>
              <a:t>http://www.symantec.com/security_response/publications/threatreport.jsp</a:t>
            </a:r>
            <a:r>
              <a:rPr lang="en-US" dirty="0"/>
              <a:t> </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4733</Words>
  <Application>Microsoft Office PowerPoint</Application>
  <PresentationFormat>On-screen Show (4:3)</PresentationFormat>
  <Paragraphs>174</Paragraphs>
  <Slides>21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Comic Sans MS</vt:lpstr>
      <vt:lpstr>Times New Roman</vt:lpstr>
      <vt:lpstr>Default Design</vt:lpstr>
      <vt:lpstr>PowerPoint Presentation</vt:lpstr>
      <vt:lpstr>Elements of Information Security </vt:lpstr>
      <vt:lpstr>Information Security Attacks: Motives, Goals, and Objectives </vt:lpstr>
      <vt:lpstr>Tactics, Techniques, and Procedures (TTPs) </vt:lpstr>
      <vt:lpstr>Vulnerability </vt:lpstr>
      <vt:lpstr>Classification of Attacks </vt:lpstr>
      <vt:lpstr>What is Hacking? </vt:lpstr>
      <vt:lpstr>Who is a Hacker? </vt:lpstr>
      <vt:lpstr>Hacker and their Motivations </vt:lpstr>
      <vt:lpstr>Hacker and their Motivations (Cont’d) </vt:lpstr>
      <vt:lpstr>What is Ethical Hacking? </vt:lpstr>
      <vt:lpstr>Why Ethical Hacking is Necessary </vt:lpstr>
      <vt:lpstr>Scope and Limitations of Ethical Hacking </vt:lpstr>
      <vt:lpstr>Skills of an Ethical Hacker </vt:lpstr>
      <vt:lpstr>AI-Driven Ethical Hacking </vt:lpstr>
      <vt:lpstr>How AI-Driven Ethical Hacking Helps Ethical Hacker? </vt:lpstr>
      <vt:lpstr>Myth: AI will Replace Ethical Hackers </vt:lpstr>
      <vt:lpstr>ChatGPT-Powered AI Tools for Ethical Hackers </vt:lpstr>
      <vt:lpstr>ShellGPT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2025-09-30T15:00:39Z</dcterms:modified>
</cp:coreProperties>
</file>