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  <p:sldMasterId id="2147483778" r:id="rId2"/>
  </p:sldMasterIdLst>
  <p:notesMasterIdLst>
    <p:notesMasterId r:id="rId13"/>
  </p:notesMasterIdLst>
  <p:sldIdLst>
    <p:sldId id="256" r:id="rId3"/>
    <p:sldId id="261" r:id="rId4"/>
    <p:sldId id="263" r:id="rId5"/>
    <p:sldId id="264" r:id="rId6"/>
    <p:sldId id="265" r:id="rId7"/>
    <p:sldId id="266" r:id="rId8"/>
    <p:sldId id="267" r:id="rId9"/>
    <p:sldId id="268" r:id="rId10"/>
    <p:sldId id="271" r:id="rId11"/>
    <p:sldId id="272" r:id="rId1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85" autoAdjust="0"/>
    <p:restoredTop sz="94830"/>
  </p:normalViewPr>
  <p:slideViewPr>
    <p:cSldViewPr snapToGrid="0" snapToObjects="1">
      <p:cViewPr varScale="1">
        <p:scale>
          <a:sx n="68" d="100"/>
          <a:sy n="68" d="100"/>
        </p:scale>
        <p:origin x="630" y="60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E62973-5E8C-6249-93BD-BAF7AE7072BD}" type="datetimeFigureOut">
              <a:rPr lang="en-US" smtClean="0"/>
              <a:t>1/16/2026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FFDD11-B3EC-214B-B984-1798BFAD03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5373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923514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58730-AE93-FF0E-710A-F58BDEA4B5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C8CAC4-FE14-692D-39DD-E8D37A7D6F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25682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592FF-730A-3ACC-F2C1-FD23CD86F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8554D-302E-6091-A417-1F656929E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364089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77759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DA8D8-3E08-E825-EEC7-DA6D9D83E5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770BF-58AF-3C36-FB4C-29139C11C4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380986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631763-20BB-AD5E-505E-1B10D5D9BD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380986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90159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BAB3A-AB48-2E71-E045-5905840D9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D3FA62-806F-8FBE-B4E4-05253FC077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42DAB3-9F42-9E68-2677-7F1BCD9DBC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0807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676026-1C42-780C-0DA1-36F0677FB4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FD8196-3603-CBCC-3637-B437E1B8CB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0807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9004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2A9CC-E3FD-E6D5-35FF-D4EBDDABB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F3A581-13D0-8570-8E69-9821B85D70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457201"/>
            <a:ext cx="4629150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F2BCBE-6ED5-3286-7E74-9AE28B2A2E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670562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3CEE0-7BAA-340E-518E-5EC828F3B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AE6492-A546-CC16-D9B7-B3125889A4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457199"/>
            <a:ext cx="4629150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A98CA9-D03F-6D93-BD5E-2BAE75F099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008399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16/01/2026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05924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theme" Target="../theme/theme2.xml"/><Relationship Id="rId3" Type="http://schemas.openxmlformats.org/officeDocument/2006/relationships/slideLayout" Target="../slideLayouts/slideLayout4.xml"/><Relationship Id="rId7" Type="http://schemas.openxmlformats.org/officeDocument/2006/relationships/slideLayout" Target="../slideLayouts/slideLayout8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slideLayout" Target="../slideLayouts/slideLayout7.xml"/><Relationship Id="rId5" Type="http://schemas.openxmlformats.org/officeDocument/2006/relationships/slideLayout" Target="../slideLayouts/slideLayout6.xml"/><Relationship Id="rId4" Type="http://schemas.openxmlformats.org/officeDocument/2006/relationships/slideLayout" Target="../slideLayouts/slideLayout5.xml"/><Relationship Id="rId9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54B31FAD-A0B3-FC30-DEA7-D7A295A647D4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29746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12B95-E5E9-0A88-2236-8231CA4F8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E218A4-832E-EF8D-0DFA-D359DCE4D9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8DF01-6422-7867-AD66-61635F4058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55CD24-C473-2E4F-9AE6-964E15D7F65F}" type="datetimeFigureOut">
              <a:rPr lang="en-US" smtClean="0"/>
              <a:t>1/16/2026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AB7A4-DB46-D777-91C4-92DB57F614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D2823-7223-BDB7-2635-F1184CC9FD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302E44-E074-904B-9870-14DEF89A79BD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2DAAF22-B42F-17F3-6C35-7E6E3C1B7110}"/>
              </a:ext>
            </a:extLst>
          </p:cNvPr>
          <p:cNvPicPr>
            <a:picLocks noChangeAspect="1"/>
          </p:cNvPicPr>
          <p:nvPr userDrawn="1"/>
        </p:nvPicPr>
        <p:blipFill>
          <a:blip r:embed="rId9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36082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9" r:id="rId1"/>
    <p:sldLayoutId id="2147483780" r:id="rId2"/>
    <p:sldLayoutId id="2147483782" r:id="rId3"/>
    <p:sldLayoutId id="2147483783" r:id="rId4"/>
    <p:sldLayoutId id="2147483786" r:id="rId5"/>
    <p:sldLayoutId id="2147483787" r:id="rId6"/>
    <p:sldLayoutId id="2147483788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7.jpe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https://moodle.uwtsd.ac.uk/course/view.php?id=11522" TargetMode="External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repository.duke.edu/dc/wlmpc/wlmms01039" TargetMode="External"/><Relationship Id="rId2" Type="http://schemas.openxmlformats.org/officeDocument/2006/relationships/hyperlink" Target="https://www-oxfordreference-com.ezproxy.uwtsd.ac.uk/display/10.1093/acref/9780199670840.001.0001/acref-9780199670840-e-1042?rskey=UVSlCN&amp;result=1" TargetMode="External"/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037449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864A406-D005-BF85-5898-C69FB316C6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CCF6FEA6-D007-E008-639D-BDF48126F59B}"/>
              </a:ext>
            </a:extLst>
          </p:cNvPr>
          <p:cNvSpPr/>
          <p:nvPr/>
        </p:nvSpPr>
        <p:spPr>
          <a:xfrm>
            <a:off x="405061" y="309870"/>
            <a:ext cx="1758717" cy="2407989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ABFC7160-425F-830F-BE70-8B8ED82C5A3D}"/>
              </a:ext>
            </a:extLst>
          </p:cNvPr>
          <p:cNvSpPr/>
          <p:nvPr/>
        </p:nvSpPr>
        <p:spPr>
          <a:xfrm>
            <a:off x="6456300" y="3058750"/>
            <a:ext cx="1948530" cy="1296144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55B1B07-05EE-068E-A618-13F45EF90326}"/>
              </a:ext>
            </a:extLst>
          </p:cNvPr>
          <p:cNvSpPr/>
          <p:nvPr/>
        </p:nvSpPr>
        <p:spPr>
          <a:xfrm>
            <a:off x="2254906" y="309870"/>
            <a:ext cx="864096" cy="14401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6CF1C93-EA6B-11FA-DF02-298B70D7F316}"/>
              </a:ext>
            </a:extLst>
          </p:cNvPr>
          <p:cNvSpPr/>
          <p:nvPr/>
        </p:nvSpPr>
        <p:spPr>
          <a:xfrm>
            <a:off x="6172293" y="317176"/>
            <a:ext cx="2232248" cy="18722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3172630-C442-5707-A18A-7850D11206B5}"/>
              </a:ext>
            </a:extLst>
          </p:cNvPr>
          <p:cNvSpPr/>
          <p:nvPr/>
        </p:nvSpPr>
        <p:spPr>
          <a:xfrm>
            <a:off x="2254905" y="1861455"/>
            <a:ext cx="1719565" cy="843767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C6AFB60-3D97-1B67-7246-4106C425C555}"/>
              </a:ext>
            </a:extLst>
          </p:cNvPr>
          <p:cNvSpPr/>
          <p:nvPr/>
        </p:nvSpPr>
        <p:spPr>
          <a:xfrm>
            <a:off x="4099263" y="1861455"/>
            <a:ext cx="1277097" cy="1118514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6B2699E-F65F-62ED-8DA9-07F0BFDDAAE2}"/>
              </a:ext>
            </a:extLst>
          </p:cNvPr>
          <p:cNvSpPr/>
          <p:nvPr/>
        </p:nvSpPr>
        <p:spPr>
          <a:xfrm>
            <a:off x="3210129" y="317176"/>
            <a:ext cx="2166231" cy="1411656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D8FB317-76C6-BFD9-AA6A-71D4064D7D05}"/>
              </a:ext>
            </a:extLst>
          </p:cNvPr>
          <p:cNvSpPr/>
          <p:nvPr/>
        </p:nvSpPr>
        <p:spPr>
          <a:xfrm>
            <a:off x="4099262" y="3070547"/>
            <a:ext cx="2232247" cy="129507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E39C459-F9EF-DD50-E939-71B07A78545B}"/>
              </a:ext>
            </a:extLst>
          </p:cNvPr>
          <p:cNvSpPr txBox="1"/>
          <p:nvPr/>
        </p:nvSpPr>
        <p:spPr>
          <a:xfrm>
            <a:off x="382257" y="4597039"/>
            <a:ext cx="84969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accent1">
                    <a:lumMod val="75000"/>
                  </a:schemeClr>
                </a:solidFill>
              </a:rPr>
              <a:t>ECED7007: Political Influences in Inequality &amp; Diversity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84872A8-0C88-B31E-09C1-4C5BC729C90F}"/>
              </a:ext>
            </a:extLst>
          </p:cNvPr>
          <p:cNvSpPr txBox="1"/>
          <p:nvPr/>
        </p:nvSpPr>
        <p:spPr>
          <a:xfrm>
            <a:off x="382257" y="5166832"/>
            <a:ext cx="849694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>
                <a:solidFill>
                  <a:schemeClr val="accent1">
                    <a:lumMod val="75000"/>
                  </a:schemeClr>
                </a:solidFill>
              </a:rPr>
              <a:t>Tutorial : Module Introduction and Assessment briefing</a:t>
            </a:r>
          </a:p>
        </p:txBody>
      </p:sp>
      <p:pic>
        <p:nvPicPr>
          <p:cNvPr id="14" name="Picture 13" descr="Graphic - Types of Government">
            <a:extLst>
              <a:ext uri="{FF2B5EF4-FFF2-40B4-BE49-F238E27FC236}">
                <a16:creationId xmlns:a16="http://schemas.microsoft.com/office/drawing/2014/main" id="{207C5B2B-AC2B-4368-D311-9B8211A7B882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244427" y="451196"/>
            <a:ext cx="2106085" cy="1609985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969B473D-325E-076D-4DD0-8B6D4F55A9F0}"/>
              </a:ext>
            </a:extLst>
          </p:cNvPr>
          <p:cNvSpPr/>
          <p:nvPr/>
        </p:nvSpPr>
        <p:spPr>
          <a:xfrm>
            <a:off x="5494048" y="2274165"/>
            <a:ext cx="2910782" cy="705803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0BD0DC7-040F-A375-85EE-B3792CAAD2A8}"/>
              </a:ext>
            </a:extLst>
          </p:cNvPr>
          <p:cNvSpPr/>
          <p:nvPr/>
        </p:nvSpPr>
        <p:spPr>
          <a:xfrm>
            <a:off x="395754" y="2781445"/>
            <a:ext cx="648072" cy="15841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8" name="Picture 17" descr="Image - Badges Promoting Democracy">
            <a:extLst>
              <a:ext uri="{FF2B5EF4-FFF2-40B4-BE49-F238E27FC236}">
                <a16:creationId xmlns:a16="http://schemas.microsoft.com/office/drawing/2014/main" id="{BE064AC5-2D9B-3A86-E324-976943D94C04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576461" y="3209533"/>
            <a:ext cx="1717436" cy="966058"/>
          </a:xfrm>
          <a:prstGeom prst="rect">
            <a:avLst/>
          </a:prstGeom>
        </p:spPr>
      </p:pic>
      <p:pic>
        <p:nvPicPr>
          <p:cNvPr id="19" name="Picture 18" descr="Image - Map of Uk Parliamentary Constituencies">
            <a:extLst>
              <a:ext uri="{FF2B5EF4-FFF2-40B4-BE49-F238E27FC236}">
                <a16:creationId xmlns:a16="http://schemas.microsoft.com/office/drawing/2014/main" id="{F9C5B88E-8B7B-9E2B-35A2-417B24D44F25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17571" y="373456"/>
            <a:ext cx="1501046" cy="2219474"/>
          </a:xfrm>
          <a:prstGeom prst="rect">
            <a:avLst/>
          </a:prstGeom>
        </p:spPr>
      </p:pic>
      <p:pic>
        <p:nvPicPr>
          <p:cNvPr id="20" name="Picture 19" descr="Image - Anarchism symbol">
            <a:extLst>
              <a:ext uri="{FF2B5EF4-FFF2-40B4-BE49-F238E27FC236}">
                <a16:creationId xmlns:a16="http://schemas.microsoft.com/office/drawing/2014/main" id="{CFB4891D-7F38-0399-FCE5-263BAAA7A0D7}"/>
              </a:ext>
            </a:extLst>
          </p:cNvPr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243314" y="1944857"/>
            <a:ext cx="988993" cy="984597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58B6AE60-04E8-FCDA-329F-6DA9F36DA933}"/>
              </a:ext>
            </a:extLst>
          </p:cNvPr>
          <p:cNvSpPr/>
          <p:nvPr/>
        </p:nvSpPr>
        <p:spPr>
          <a:xfrm>
            <a:off x="1156491" y="2802641"/>
            <a:ext cx="2817980" cy="1562980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6" name="Picture 15" descr="Graphic - Political Divisions">
            <a:extLst>
              <a:ext uri="{FF2B5EF4-FFF2-40B4-BE49-F238E27FC236}">
                <a16:creationId xmlns:a16="http://schemas.microsoft.com/office/drawing/2014/main" id="{164A86F6-383F-7C12-A820-F5F425858CBA}"/>
              </a:ext>
            </a:extLst>
          </p:cNvPr>
          <p:cNvPicPr>
            <a:picLocks noChangeAspect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245377" y="2914067"/>
            <a:ext cx="2637862" cy="1318931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D232B5C5-E60F-E4CE-EE48-43DB9113DD66}"/>
              </a:ext>
            </a:extLst>
          </p:cNvPr>
          <p:cNvSpPr/>
          <p:nvPr/>
        </p:nvSpPr>
        <p:spPr>
          <a:xfrm>
            <a:off x="5512154" y="317176"/>
            <a:ext cx="530952" cy="186641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09840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7284" y="469162"/>
            <a:ext cx="8455936" cy="529568"/>
          </a:xfrm>
        </p:spPr>
        <p:txBody>
          <a:bodyPr>
            <a:noAutofit/>
          </a:bodyPr>
          <a:lstStyle/>
          <a:p>
            <a:pPr algn="ctr"/>
            <a:r>
              <a:rPr lang="en-GB" sz="4000" b="1" dirty="0">
                <a:solidFill>
                  <a:schemeClr val="accent1">
                    <a:lumMod val="75000"/>
                  </a:schemeClr>
                </a:solidFill>
              </a:rPr>
              <a:t>What does ‘Politics’ mean to you?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159153" y="3333784"/>
            <a:ext cx="6825694" cy="19441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Bef>
                <a:spcPts val="450"/>
              </a:spcBef>
              <a:spcAft>
                <a:spcPts val="450"/>
              </a:spcAft>
            </a:pPr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We will first look at your posts on the Moodle Forum under this Topic.</a:t>
            </a:r>
          </a:p>
          <a:p>
            <a:pPr algn="ctr">
              <a:spcBef>
                <a:spcPts val="450"/>
              </a:spcBef>
              <a:spcAft>
                <a:spcPts val="450"/>
              </a:spcAft>
            </a:pPr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This will help to set the scene for our discussions and explorations in this Module.</a:t>
            </a:r>
          </a:p>
        </p:txBody>
      </p:sp>
      <p:pic>
        <p:nvPicPr>
          <p:cNvPr id="5" name="Picture 4" descr="A purple line on a white background&#10;&#10;AI-generated content may be incorrect.">
            <a:extLst>
              <a:ext uri="{FF2B5EF4-FFF2-40B4-BE49-F238E27FC236}">
                <a16:creationId xmlns:a16="http://schemas.microsoft.com/office/drawing/2014/main" id="{96465B09-1698-CD93-75DE-06B449E0DF7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2929" y="1508592"/>
            <a:ext cx="1258141" cy="1315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18427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1052" y="280141"/>
            <a:ext cx="6172200" cy="529568"/>
          </a:xfrm>
        </p:spPr>
        <p:txBody>
          <a:bodyPr>
            <a:noAutofit/>
          </a:bodyPr>
          <a:lstStyle/>
          <a:p>
            <a:pPr algn="ctr"/>
            <a:r>
              <a:rPr lang="en-GB" sz="4000" b="1" dirty="0">
                <a:solidFill>
                  <a:schemeClr val="accent1">
                    <a:lumMod val="75000"/>
                  </a:schemeClr>
                </a:solidFill>
              </a:rPr>
              <a:t>What is Politics?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84818" y="1200633"/>
            <a:ext cx="8109957" cy="39446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Bef>
                <a:spcPts val="450"/>
              </a:spcBef>
              <a:spcAft>
                <a:spcPts val="45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Politics derives from the Greek root </a:t>
            </a:r>
            <a:r>
              <a:rPr lang="en-GB" sz="2400" i="1" dirty="0">
                <a:solidFill>
                  <a:schemeClr val="accent1">
                    <a:lumMod val="75000"/>
                  </a:schemeClr>
                </a:solidFill>
              </a:rPr>
              <a:t>polis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 meaning city/state</a:t>
            </a:r>
          </a:p>
          <a:p>
            <a:pPr marL="342900" indent="-342900">
              <a:spcBef>
                <a:spcPts val="450"/>
              </a:spcBef>
              <a:spcAft>
                <a:spcPts val="45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It therefore literally means </a:t>
            </a:r>
            <a:r>
              <a:rPr lang="en-GB" sz="2400" i="1" dirty="0">
                <a:solidFill>
                  <a:schemeClr val="accent1">
                    <a:lumMod val="75000"/>
                  </a:schemeClr>
                </a:solidFill>
              </a:rPr>
              <a:t>affairs of the city/state</a:t>
            </a:r>
            <a:endParaRPr lang="en-GB" sz="2400" dirty="0">
              <a:solidFill>
                <a:schemeClr val="accent1">
                  <a:lumMod val="75000"/>
                </a:schemeClr>
              </a:solidFill>
            </a:endParaRPr>
          </a:p>
          <a:p>
            <a:pPr marL="342900" indent="-342900">
              <a:spcBef>
                <a:spcPts val="450"/>
              </a:spcBef>
              <a:spcAft>
                <a:spcPts val="45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It shares this root with the following words in English;</a:t>
            </a:r>
          </a:p>
          <a:p>
            <a:pPr marL="800100" lvl="1" indent="-342900">
              <a:spcBef>
                <a:spcPts val="450"/>
              </a:spcBef>
              <a:spcAft>
                <a:spcPts val="45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Cosmo</a:t>
            </a:r>
            <a:r>
              <a:rPr lang="en-GB" sz="2400" b="1" dirty="0">
                <a:solidFill>
                  <a:schemeClr val="accent1">
                    <a:lumMod val="75000"/>
                  </a:schemeClr>
                </a:solidFill>
              </a:rPr>
              <a:t>poli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s – a capital city</a:t>
            </a:r>
          </a:p>
          <a:p>
            <a:pPr marL="800100" lvl="1" indent="-342900">
              <a:spcBef>
                <a:spcPts val="450"/>
              </a:spcBef>
              <a:spcAft>
                <a:spcPts val="45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Metro</a:t>
            </a:r>
            <a:r>
              <a:rPr lang="en-GB" sz="2400" b="1" dirty="0">
                <a:solidFill>
                  <a:schemeClr val="accent1">
                    <a:lumMod val="75000"/>
                  </a:schemeClr>
                </a:solidFill>
              </a:rPr>
              <a:t>poli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s – any large, busy city</a:t>
            </a:r>
            <a:endParaRPr lang="en-GB" sz="2400" b="1" dirty="0">
              <a:solidFill>
                <a:schemeClr val="accent1">
                  <a:lumMod val="75000"/>
                </a:schemeClr>
              </a:solidFill>
            </a:endParaRPr>
          </a:p>
          <a:p>
            <a:pPr marL="800100" lvl="1" indent="-342900">
              <a:spcBef>
                <a:spcPts val="450"/>
              </a:spcBef>
              <a:spcAft>
                <a:spcPts val="450"/>
              </a:spcAft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accent1">
                    <a:lumMod val="75000"/>
                  </a:schemeClr>
                </a:solidFill>
              </a:rPr>
              <a:t>Poli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ce – the civil force of a state or city</a:t>
            </a:r>
            <a:endParaRPr lang="en-GB" sz="2400" b="1" dirty="0">
              <a:solidFill>
                <a:schemeClr val="accent1">
                  <a:lumMod val="75000"/>
                </a:schemeClr>
              </a:solidFill>
            </a:endParaRPr>
          </a:p>
          <a:p>
            <a:pPr marL="800100" lvl="1" indent="-342900">
              <a:spcBef>
                <a:spcPts val="450"/>
              </a:spcBef>
              <a:spcAft>
                <a:spcPts val="450"/>
              </a:spcAft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accent1">
                    <a:lumMod val="75000"/>
                  </a:schemeClr>
                </a:solidFill>
              </a:rPr>
              <a:t>Poli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cy – the conduct of public affairs</a:t>
            </a:r>
          </a:p>
          <a:p>
            <a:pPr algn="r">
              <a:spcBef>
                <a:spcPts val="450"/>
              </a:spcBef>
              <a:spcAft>
                <a:spcPts val="450"/>
              </a:spcAft>
            </a:pPr>
            <a:r>
              <a:rPr lang="en-GB" sz="2000" dirty="0">
                <a:solidFill>
                  <a:schemeClr val="accent1">
                    <a:lumMod val="75000"/>
                  </a:schemeClr>
                </a:solidFill>
              </a:rPr>
              <a:t>(based on Shorter Oxford English Dictionary, 2007)</a:t>
            </a:r>
          </a:p>
        </p:txBody>
      </p:sp>
    </p:spTree>
    <p:extLst>
      <p:ext uri="{BB962C8B-B14F-4D97-AF65-F5344CB8AC3E}">
        <p14:creationId xmlns:p14="http://schemas.microsoft.com/office/powerpoint/2010/main" val="31613454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5900" y="285498"/>
            <a:ext cx="6172200" cy="529568"/>
          </a:xfrm>
        </p:spPr>
        <p:txBody>
          <a:bodyPr>
            <a:noAutofit/>
          </a:bodyPr>
          <a:lstStyle/>
          <a:p>
            <a:pPr algn="ctr"/>
            <a:r>
              <a:rPr lang="en-GB" sz="4000" b="1" dirty="0">
                <a:solidFill>
                  <a:schemeClr val="accent1">
                    <a:lumMod val="75000"/>
                  </a:schemeClr>
                </a:solidFill>
              </a:rPr>
              <a:t>What is Politics?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491250" y="1251481"/>
            <a:ext cx="8149830" cy="38010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Bef>
                <a:spcPts val="450"/>
              </a:spcBef>
              <a:spcAft>
                <a:spcPts val="45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However, the concept of politics is, as we shall see, far more complex in its modern usage</a:t>
            </a:r>
          </a:p>
          <a:p>
            <a:pPr marL="342900" indent="-342900">
              <a:spcBef>
                <a:spcPts val="450"/>
              </a:spcBef>
              <a:spcAft>
                <a:spcPts val="45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Taken at face value it can be seen to be ‘the practice of the art or science of directing and administrating states or other political units’ (Brown </a:t>
            </a:r>
            <a:r>
              <a:rPr lang="en-GB" sz="2400" i="1" dirty="0">
                <a:solidFill>
                  <a:schemeClr val="accent1">
                    <a:lumMod val="75000"/>
                  </a:schemeClr>
                </a:solidFill>
              </a:rPr>
              <a:t>et al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, 2018). </a:t>
            </a:r>
          </a:p>
          <a:p>
            <a:pPr marL="342900" indent="-342900">
              <a:spcBef>
                <a:spcPts val="450"/>
              </a:spcBef>
              <a:spcAft>
                <a:spcPts val="45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The definition of politics is, perhaps, one of the most contested concepts in sociological debate</a:t>
            </a:r>
          </a:p>
          <a:p>
            <a:pPr marL="342900" indent="-342900">
              <a:spcBef>
                <a:spcPts val="450"/>
              </a:spcBef>
              <a:spcAft>
                <a:spcPts val="45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There are almost as many views on what constitutes the ‘political’ as there are theorists</a:t>
            </a:r>
          </a:p>
        </p:txBody>
      </p:sp>
    </p:spTree>
    <p:extLst>
      <p:ext uri="{BB962C8B-B14F-4D97-AF65-F5344CB8AC3E}">
        <p14:creationId xmlns:p14="http://schemas.microsoft.com/office/powerpoint/2010/main" val="20179782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16124" y="350675"/>
            <a:ext cx="6172200" cy="529568"/>
          </a:xfrm>
          <a:ln>
            <a:noFill/>
          </a:ln>
        </p:spPr>
        <p:txBody>
          <a:bodyPr>
            <a:noAutofit/>
          </a:bodyPr>
          <a:lstStyle/>
          <a:p>
            <a:pPr algn="ctr"/>
            <a:r>
              <a:rPr lang="en-GB" sz="4000" b="1" dirty="0">
                <a:solidFill>
                  <a:schemeClr val="accent1">
                    <a:lumMod val="75000"/>
                  </a:schemeClr>
                </a:solidFill>
              </a:rPr>
              <a:t>What is Politics?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210313" y="1095533"/>
            <a:ext cx="8610388" cy="3303468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marL="342900" indent="-342900">
              <a:spcBef>
                <a:spcPts val="450"/>
              </a:spcBef>
              <a:spcAft>
                <a:spcPts val="45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On one side of the debate we would find those, such as feminist Carol Hanisch (1970), who argue that the ‘personal is political’ i.e. that everything is a matter of politics</a:t>
            </a:r>
          </a:p>
          <a:p>
            <a:pPr marL="342900" indent="-342900">
              <a:spcBef>
                <a:spcPts val="450"/>
              </a:spcBef>
              <a:spcAft>
                <a:spcPts val="45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Others would take an opposing view that the political only refers to the level of government and the state and usually involves party competition.</a:t>
            </a:r>
          </a:p>
          <a:p>
            <a:pPr marL="342900" indent="-342900">
              <a:spcBef>
                <a:spcPts val="450"/>
              </a:spcBef>
              <a:spcAft>
                <a:spcPts val="45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If we visualise this as a continuum, where would you place yourself?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DCCFFB1-0503-8C93-5920-2C94CB44A876}"/>
              </a:ext>
            </a:extLst>
          </p:cNvPr>
          <p:cNvSpPr txBox="1"/>
          <p:nvPr/>
        </p:nvSpPr>
        <p:spPr>
          <a:xfrm>
            <a:off x="557784" y="4654296"/>
            <a:ext cx="2221992" cy="923330"/>
          </a:xfrm>
          <a:prstGeom prst="rect">
            <a:avLst/>
          </a:prstGeom>
          <a:noFill/>
          <a:ln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Politics relates only to the running of a state by governments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D4D694A-8DDF-396A-B0B2-F77A133A405F}"/>
              </a:ext>
            </a:extLst>
          </p:cNvPr>
          <p:cNvSpPr txBox="1"/>
          <p:nvPr/>
        </p:nvSpPr>
        <p:spPr>
          <a:xfrm>
            <a:off x="6141720" y="4931295"/>
            <a:ext cx="2221992" cy="369332"/>
          </a:xfrm>
          <a:prstGeom prst="rect">
            <a:avLst/>
          </a:prstGeom>
          <a:noFill/>
          <a:ln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Everything is political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AE3E232E-F0FC-6BF4-DC22-62315C3253C1}"/>
              </a:ext>
            </a:extLst>
          </p:cNvPr>
          <p:cNvCxnSpPr>
            <a:stCxn id="7" idx="3"/>
            <a:endCxn id="8" idx="1"/>
          </p:cNvCxnSpPr>
          <p:nvPr/>
        </p:nvCxnSpPr>
        <p:spPr>
          <a:xfrm>
            <a:off x="2779776" y="5115961"/>
            <a:ext cx="3361944" cy="0"/>
          </a:xfrm>
          <a:prstGeom prst="straightConnector1">
            <a:avLst/>
          </a:prstGeom>
          <a:ln w="57150">
            <a:solidFill>
              <a:schemeClr val="accent1">
                <a:lumMod val="75000"/>
              </a:schemeClr>
            </a:solidFill>
            <a:headEnd type="triangle"/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719917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66500" y="193887"/>
            <a:ext cx="6172200" cy="529568"/>
          </a:xfrm>
        </p:spPr>
        <p:txBody>
          <a:bodyPr>
            <a:noAutofit/>
          </a:bodyPr>
          <a:lstStyle/>
          <a:p>
            <a:pPr algn="ctr"/>
            <a:r>
              <a:rPr lang="en-GB" sz="4000" b="1" dirty="0">
                <a:solidFill>
                  <a:schemeClr val="accent1">
                    <a:lumMod val="75000"/>
                  </a:schemeClr>
                </a:solidFill>
              </a:rPr>
              <a:t>What is Politics?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281623" y="971594"/>
            <a:ext cx="8341953" cy="41703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Bef>
                <a:spcPts val="450"/>
              </a:spcBef>
              <a:spcAft>
                <a:spcPts val="45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Over the course of this Module we will explore not only this debate but also the many approaches to politics that exist in contemporary society</a:t>
            </a:r>
          </a:p>
          <a:p>
            <a:pPr marL="342900" indent="-342900">
              <a:spcBef>
                <a:spcPts val="450"/>
              </a:spcBef>
              <a:spcAft>
                <a:spcPts val="45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Each of us will have political views and we will share these with respect and sensitivity</a:t>
            </a:r>
          </a:p>
          <a:p>
            <a:pPr marL="342900" indent="-342900">
              <a:spcBef>
                <a:spcPts val="450"/>
              </a:spcBef>
              <a:spcAft>
                <a:spcPts val="45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However, for the rest of this session we will look at the Module Outline and the Assignments.</a:t>
            </a:r>
          </a:p>
          <a:p>
            <a:pPr marL="342900" indent="-342900">
              <a:spcBef>
                <a:spcPts val="450"/>
              </a:spcBef>
              <a:spcAft>
                <a:spcPts val="45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Please note that you can ask any questions about the Assignments, outside of lectures in the General Forum at the top of the Moodle Page</a:t>
            </a:r>
          </a:p>
        </p:txBody>
      </p:sp>
      <p:pic>
        <p:nvPicPr>
          <p:cNvPr id="5" name="Picture 4" descr="A purple line on a white background&#10;&#10;AI-generated content may be incorrect.">
            <a:extLst>
              <a:ext uri="{FF2B5EF4-FFF2-40B4-BE49-F238E27FC236}">
                <a16:creationId xmlns:a16="http://schemas.microsoft.com/office/drawing/2014/main" id="{4C243943-B3AF-9293-6C17-874B754203D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61575" y="4648673"/>
            <a:ext cx="1258141" cy="1315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44143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594995"/>
          </a:xfrm>
        </p:spPr>
        <p:txBody>
          <a:bodyPr>
            <a:noAutofit/>
          </a:bodyPr>
          <a:lstStyle/>
          <a:p>
            <a:pPr algn="ctr"/>
            <a:r>
              <a:rPr lang="en-GB" sz="4000" b="1" dirty="0">
                <a:solidFill>
                  <a:schemeClr val="accent1">
                    <a:lumMod val="75000"/>
                  </a:schemeClr>
                </a:solidFill>
              </a:rPr>
              <a:t>Module Documents on Moodle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7CCA69-EE6D-ACFB-0542-A42F5B14AB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9778" y="1256859"/>
            <a:ext cx="7886700" cy="3640897"/>
          </a:xfrm>
        </p:spPr>
        <p:txBody>
          <a:bodyPr/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Module Outline – the Module Outline gives you the basic information regarding the Module.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This is available on Moodle in the relevant tile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 We will also look at the Assignment briefings that are also available on Moodle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We will take time to look at each of these in turn now.</a:t>
            </a:r>
          </a:p>
        </p:txBody>
      </p:sp>
      <p:pic>
        <p:nvPicPr>
          <p:cNvPr id="7" name="Picture 6">
            <a:hlinkClick r:id="rId2"/>
            <a:extLst>
              <a:ext uri="{FF2B5EF4-FFF2-40B4-BE49-F238E27FC236}">
                <a16:creationId xmlns:a16="http://schemas.microsoft.com/office/drawing/2014/main" id="{7F40FBF5-11B2-A04D-9C55-34C9625CD15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8450" y="4077705"/>
            <a:ext cx="2017454" cy="18749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161718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01415" y="265494"/>
            <a:ext cx="6172200" cy="529568"/>
          </a:xfrm>
        </p:spPr>
        <p:txBody>
          <a:bodyPr>
            <a:noAutofit/>
          </a:bodyPr>
          <a:lstStyle/>
          <a:p>
            <a:pPr algn="ctr"/>
            <a:r>
              <a:rPr lang="en-GB" sz="4000" b="1" dirty="0">
                <a:solidFill>
                  <a:schemeClr val="accent1">
                    <a:lumMod val="75000"/>
                  </a:schemeClr>
                </a:solidFill>
              </a:rPr>
              <a:t>Any Questions?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547664" y="2618911"/>
            <a:ext cx="610267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Bef>
                <a:spcPts val="450"/>
              </a:spcBef>
              <a:spcAft>
                <a:spcPts val="450"/>
              </a:spcAft>
            </a:pPr>
            <a:r>
              <a:rPr lang="en-GB" sz="2800" i="1" dirty="0">
                <a:solidFill>
                  <a:schemeClr val="accent1">
                    <a:lumMod val="75000"/>
                  </a:schemeClr>
                </a:solidFill>
              </a:rPr>
              <a:t>Please post any questions that are not raised in this first session in the General Forum on Moodle</a:t>
            </a:r>
          </a:p>
        </p:txBody>
      </p:sp>
      <p:pic>
        <p:nvPicPr>
          <p:cNvPr id="3" name="Picture 2" descr="Icon - Question Mark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139953" y="1353246"/>
            <a:ext cx="803137" cy="803137"/>
          </a:xfrm>
          <a:prstGeom prst="rect">
            <a:avLst/>
          </a:prstGeom>
        </p:spPr>
      </p:pic>
      <p:pic>
        <p:nvPicPr>
          <p:cNvPr id="9" name="Picture 8" descr="A purple line on a white background&#10;&#10;AI-generated content may be incorrect.">
            <a:extLst>
              <a:ext uri="{FF2B5EF4-FFF2-40B4-BE49-F238E27FC236}">
                <a16:creationId xmlns:a16="http://schemas.microsoft.com/office/drawing/2014/main" id="{C82064F0-1805-8BAC-B231-2AE5A431F1A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8444" y="4290645"/>
            <a:ext cx="1258141" cy="1315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63750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6908" y="304276"/>
            <a:ext cx="6172200" cy="529568"/>
          </a:xfrm>
        </p:spPr>
        <p:txBody>
          <a:bodyPr>
            <a:normAutofit/>
          </a:bodyPr>
          <a:lstStyle/>
          <a:p>
            <a:r>
              <a:rPr lang="en-GB" sz="2700" b="1"/>
              <a:t>References</a:t>
            </a:r>
            <a:endParaRPr lang="en-GB" sz="2700" b="1" dirty="0"/>
          </a:p>
        </p:txBody>
      </p:sp>
      <p:sp>
        <p:nvSpPr>
          <p:cNvPr id="4" name="TextBox 3"/>
          <p:cNvSpPr txBox="1"/>
          <p:nvPr/>
        </p:nvSpPr>
        <p:spPr>
          <a:xfrm>
            <a:off x="333756" y="984993"/>
            <a:ext cx="8334756" cy="19082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400" dirty="0"/>
              <a:t>Brown, Garrett W, McLean, Iain &amp; McMillan, Alistair, (2018) </a:t>
            </a:r>
            <a:r>
              <a:rPr lang="en-GB" sz="1400" i="1" dirty="0"/>
              <a:t>The Concise Oxford Dictionary of Politics and International Relations</a:t>
            </a:r>
            <a:r>
              <a:rPr lang="en-GB" sz="1400" dirty="0"/>
              <a:t> Oxford: Oxford University Press Available at: </a:t>
            </a:r>
            <a:r>
              <a:rPr lang="en-GB" sz="1400" dirty="0">
                <a:hlinkClick r:id="rId2"/>
              </a:rPr>
              <a:t>Politics - Oxford Reference </a:t>
            </a:r>
            <a:r>
              <a:rPr lang="en-GB" sz="1400" dirty="0"/>
              <a:t> [Last Accessed 07/01/2026]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400" dirty="0"/>
              <a:t>Hanisch, C. (1970) ‘The Personal is Political’ in Firestone, S. [ed.] </a:t>
            </a:r>
            <a:r>
              <a:rPr lang="en-GB" sz="1400" i="1" dirty="0"/>
              <a:t>Notes from the Second Year: Women's Liberation</a:t>
            </a:r>
            <a:r>
              <a:rPr lang="en-GB" sz="1400" dirty="0"/>
              <a:t> Available at: </a:t>
            </a:r>
            <a:r>
              <a:rPr lang="en-GB" sz="1400" dirty="0">
                <a:hlinkClick r:id="rId3"/>
              </a:rPr>
              <a:t>Notes from the Second Year: Women's Liberation / Women’s Liberation Movement Print Culture / Duke Digital </a:t>
            </a:r>
            <a:r>
              <a:rPr lang="en-GB" sz="1400">
                <a:hlinkClick r:id="rId3"/>
              </a:rPr>
              <a:t>Repository</a:t>
            </a:r>
            <a:r>
              <a:rPr lang="en-GB" sz="1400"/>
              <a:t> [Last Accessed 07/01/2026] 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400"/>
              <a:t>Shorter </a:t>
            </a:r>
            <a:r>
              <a:rPr lang="en-GB" sz="1400" dirty="0"/>
              <a:t>Oxford English Dictionary (2007) Oxford: OUP</a:t>
            </a:r>
          </a:p>
        </p:txBody>
      </p:sp>
    </p:spTree>
    <p:extLst>
      <p:ext uri="{BB962C8B-B14F-4D97-AF65-F5344CB8AC3E}">
        <p14:creationId xmlns:p14="http://schemas.microsoft.com/office/powerpoint/2010/main" val="1700853863"/>
      </p:ext>
    </p:extLst>
  </p:cSld>
  <p:clrMapOvr>
    <a:masterClrMapping/>
  </p:clrMapOvr>
</p:sld>
</file>

<file path=ppt/theme/theme1.xml><?xml version="1.0" encoding="utf-8"?>
<a:theme xmlns:a="http://schemas.openxmlformats.org/drawingml/2006/main" name="Holding PAg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Standard_2023 Accessible" id="{5B2C1888-8C3F-4C68-BAF5-167F4168EEEB}" vid="{C542EBDA-A4F5-41A3-A105-12E1AEC83494}"/>
    </a:ext>
  </a:extLst>
</a:theme>
</file>

<file path=ppt/theme/theme2.xml><?xml version="1.0" encoding="utf-8"?>
<a:theme xmlns:a="http://schemas.openxmlformats.org/drawingml/2006/main" name="Accessib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Standard_2023 Accessible" id="{5B2C1888-8C3F-4C68-BAF5-167F4168EEEB}" vid="{86883F0F-287E-4407-A9BD-FB3F2413EBF2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UWTSD_Powerpoint Template Standard_2023 Accessible</Template>
  <TotalTime>0</TotalTime>
  <Words>595</Words>
  <Application>Microsoft Office PowerPoint</Application>
  <PresentationFormat>On-screen Show (4:3)</PresentationFormat>
  <Paragraphs>41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Calibri Light</vt:lpstr>
      <vt:lpstr>Holding PAge</vt:lpstr>
      <vt:lpstr>Accessible 2</vt:lpstr>
      <vt:lpstr>PowerPoint Presentation</vt:lpstr>
      <vt:lpstr>PowerPoint Presentation</vt:lpstr>
      <vt:lpstr>What does ‘Politics’ mean to you?</vt:lpstr>
      <vt:lpstr>What is Politics?</vt:lpstr>
      <vt:lpstr>What is Politics?</vt:lpstr>
      <vt:lpstr>What is Politics?</vt:lpstr>
      <vt:lpstr>What is Politics?</vt:lpstr>
      <vt:lpstr>Module Documents on Moodle</vt:lpstr>
      <vt:lpstr>Any Questions?</vt:lpstr>
      <vt:lpstr>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Natasha Young</dc:creator>
  <cp:lastModifiedBy>Ken Dicks</cp:lastModifiedBy>
  <cp:revision>19</cp:revision>
  <dcterms:created xsi:type="dcterms:W3CDTF">2024-09-09T09:14:57Z</dcterms:created>
  <dcterms:modified xsi:type="dcterms:W3CDTF">2026-01-16T11:24:02Z</dcterms:modified>
</cp:coreProperties>
</file>