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2"/>
  </p:notesMasterIdLst>
  <p:sldIdLst>
    <p:sldId id="256" r:id="rId2"/>
    <p:sldId id="258" r:id="rId3"/>
    <p:sldId id="257" r:id="rId4"/>
    <p:sldId id="260" r:id="rId5"/>
    <p:sldId id="261" r:id="rId6"/>
    <p:sldId id="262" r:id="rId7"/>
    <p:sldId id="266" r:id="rId8"/>
    <p:sldId id="265"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343" autoAdjust="0"/>
  </p:normalViewPr>
  <p:slideViewPr>
    <p:cSldViewPr snapToGrid="0">
      <p:cViewPr varScale="1">
        <p:scale>
          <a:sx n="108" d="100"/>
          <a:sy n="108" d="100"/>
        </p:scale>
        <p:origin x="654"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E963B2-8A0B-498D-AE03-CC7F6C79AFEB}" type="datetimeFigureOut">
              <a:rPr lang="en-GB" smtClean="0"/>
              <a:t>14/04/2021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7C11AC-1D3B-40CF-BD86-826C308D02DF}" type="slidenum">
              <a:rPr lang="en-GB" smtClean="0"/>
              <a:t>‹#›</a:t>
            </a:fld>
            <a:endParaRPr lang="en-GB"/>
          </a:p>
        </p:txBody>
      </p:sp>
    </p:spTree>
    <p:extLst>
      <p:ext uri="{BB962C8B-B14F-4D97-AF65-F5344CB8AC3E}">
        <p14:creationId xmlns:p14="http://schemas.microsoft.com/office/powerpoint/2010/main" val="1313604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society develops rapidly, competitors within firms often rise, and the employer wants students to concentrate not just on the diploma but also to pay closer attention to employer skills. To win its rivals in the fierce rivalry, companies want graduates with various qualifications to contribute to the workplace and need multi-skilled workers who play several various roles. (Foster, 1998, </a:t>
            </a:r>
            <a:r>
              <a:rPr lang="en-GB" sz="1200" kern="1200" dirty="0" err="1">
                <a:solidFill>
                  <a:schemeClr val="tx1"/>
                </a:solidFill>
                <a:effectLst/>
                <a:latin typeface="+mn-lt"/>
                <a:ea typeface="+mn-ea"/>
                <a:cs typeface="+mn-cs"/>
              </a:rPr>
              <a:t>p.4</a:t>
            </a:r>
            <a:r>
              <a:rPr lang="en-GB" sz="1200" kern="1200" dirty="0">
                <a:solidFill>
                  <a:schemeClr val="tx1"/>
                </a:solidFill>
                <a:effectLst/>
                <a:latin typeface="+mn-lt"/>
                <a:ea typeface="+mn-ea"/>
                <a:cs typeface="+mn-cs"/>
              </a:rPr>
              <a:t>). Thus, students who come to work need to have the qualifications that companies need. In order to create a competitive advantage in the future employment market, first I must figure out what are the employer needs for students, then I should analyse personal SWOT according to the qualifications of employability and draw up a strategy to better ourselves. </a:t>
            </a:r>
          </a:p>
          <a:p>
            <a:endParaRPr lang="en-GB" dirty="0"/>
          </a:p>
        </p:txBody>
      </p:sp>
      <p:sp>
        <p:nvSpPr>
          <p:cNvPr id="4" name="Slide Number Placeholder 3"/>
          <p:cNvSpPr>
            <a:spLocks noGrp="1"/>
          </p:cNvSpPr>
          <p:nvPr>
            <p:ph type="sldNum" sz="quarter" idx="10"/>
          </p:nvPr>
        </p:nvSpPr>
        <p:spPr/>
        <p:txBody>
          <a:bodyPr/>
          <a:lstStyle/>
          <a:p>
            <a:fld id="{D77C11AC-1D3B-40CF-BD86-826C308D02DF}" type="slidenum">
              <a:rPr lang="en-GB" smtClean="0"/>
              <a:t>2</a:t>
            </a:fld>
            <a:endParaRPr lang="en-GB"/>
          </a:p>
        </p:txBody>
      </p:sp>
    </p:spTree>
    <p:extLst>
      <p:ext uri="{BB962C8B-B14F-4D97-AF65-F5344CB8AC3E}">
        <p14:creationId xmlns:p14="http://schemas.microsoft.com/office/powerpoint/2010/main" val="37586740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dirty="0">
                <a:solidFill>
                  <a:schemeClr val="tx1"/>
                </a:solidFill>
                <a:effectLst/>
                <a:latin typeface="Calibri" panose="020F0502020204030204" pitchFamily="34" charset="0"/>
                <a:ea typeface="Calibri" panose="020F0502020204030204" pitchFamily="34" charset="0"/>
                <a:cs typeface="Arial" panose="020B0604020202020204" pitchFamily="34" charset="0"/>
              </a:rPr>
              <a:t>Academic skills are a set of working patterns, techniques and resources that help learners develop and understand.</a:t>
            </a:r>
            <a:r>
              <a:rPr lang="en-GB" dirty="0">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lang="en-GB"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Eady</a:t>
            </a:r>
            <a:r>
              <a:rPr lang="en-GB" dirty="0">
                <a:solidFill>
                  <a:schemeClr val="tx1"/>
                </a:solidFill>
                <a:effectLst/>
                <a:latin typeface="Calibri" panose="020F0502020204030204" pitchFamily="34" charset="0"/>
                <a:ea typeface="Calibri" panose="020F0502020204030204" pitchFamily="34" charset="0"/>
                <a:cs typeface="Arial" panose="020B0604020202020204" pitchFamily="34" charset="0"/>
              </a:rPr>
              <a:t> et al., 2013). </a:t>
            </a:r>
          </a:p>
          <a:p>
            <a:pPr marL="0" marR="0" algn="just">
              <a:lnSpc>
                <a:spcPct val="107000"/>
              </a:lnSpc>
              <a:spcBef>
                <a:spcPts val="0"/>
              </a:spcBef>
              <a:spcAft>
                <a:spcPts val="800"/>
              </a:spcAft>
            </a:pPr>
            <a:r>
              <a:rPr lang="en-US" dirty="0">
                <a:solidFill>
                  <a:schemeClr val="tx1"/>
                </a:solidFill>
                <a:effectLst/>
                <a:latin typeface="Calibri" panose="020F0502020204030204" pitchFamily="34" charset="0"/>
                <a:ea typeface="Calibri" panose="020F0502020204030204" pitchFamily="34" charset="0"/>
                <a:cs typeface="Arial" panose="020B0604020202020204" pitchFamily="34" charset="0"/>
              </a:rPr>
              <a:t>Employability Skills can be defined as transferable skills needed by an individual to make them 'employable'</a:t>
            </a:r>
            <a:r>
              <a:rPr lang="en-GB" dirty="0">
                <a:solidFill>
                  <a:schemeClr val="tx1"/>
                </a:solidFill>
                <a:effectLst/>
                <a:latin typeface="Calibri" panose="020F0502020204030204" pitchFamily="34" charset="0"/>
                <a:ea typeface="Calibri" panose="020F0502020204030204" pitchFamily="34" charset="0"/>
                <a:cs typeface="Arial" panose="020B0604020202020204" pitchFamily="34" charset="0"/>
              </a:rPr>
              <a:t>(</a:t>
            </a:r>
            <a:r>
              <a:rPr lang="en-GB"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Chhinzer</a:t>
            </a:r>
            <a:r>
              <a:rPr lang="en-GB" dirty="0">
                <a:solidFill>
                  <a:schemeClr val="tx1"/>
                </a:solidFill>
                <a:effectLst/>
                <a:latin typeface="Calibri" panose="020F0502020204030204" pitchFamily="34" charset="0"/>
                <a:ea typeface="Calibri" panose="020F0502020204030204" pitchFamily="34" charset="0"/>
                <a:cs typeface="Arial" panose="020B0604020202020204" pitchFamily="34" charset="0"/>
              </a:rPr>
              <a:t>, N. et al., 2018).</a:t>
            </a:r>
          </a:p>
          <a:p>
            <a:endParaRPr lang="en-GB" dirty="0"/>
          </a:p>
        </p:txBody>
      </p:sp>
      <p:sp>
        <p:nvSpPr>
          <p:cNvPr id="4" name="Slide Number Placeholder 3"/>
          <p:cNvSpPr>
            <a:spLocks noGrp="1"/>
          </p:cNvSpPr>
          <p:nvPr>
            <p:ph type="sldNum" sz="quarter" idx="10"/>
          </p:nvPr>
        </p:nvSpPr>
        <p:spPr/>
        <p:txBody>
          <a:bodyPr/>
          <a:lstStyle/>
          <a:p>
            <a:fld id="{D77C11AC-1D3B-40CF-BD86-826C308D02DF}" type="slidenum">
              <a:rPr lang="en-GB" smtClean="0"/>
              <a:t>3</a:t>
            </a:fld>
            <a:endParaRPr lang="en-GB"/>
          </a:p>
        </p:txBody>
      </p:sp>
    </p:spTree>
    <p:extLst>
      <p:ext uri="{BB962C8B-B14F-4D97-AF65-F5344CB8AC3E}">
        <p14:creationId xmlns:p14="http://schemas.microsoft.com/office/powerpoint/2010/main" val="2613655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Communication skill:</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contact occurs at all levels at the workplace, and the strong communication skills will enable us to have excellent relationships with our colleagues and supervisors (</a:t>
            </a:r>
            <a:r>
              <a:rPr lang="en-GB" sz="1200" kern="1200" dirty="0" err="1">
                <a:solidFill>
                  <a:schemeClr val="tx1"/>
                </a:solidFill>
                <a:effectLst/>
                <a:latin typeface="+mn-lt"/>
                <a:ea typeface="+mn-ea"/>
                <a:cs typeface="+mn-cs"/>
              </a:rPr>
              <a:t>Schermuly</a:t>
            </a:r>
            <a:r>
              <a:rPr lang="en-GB" sz="1200" kern="1200" dirty="0">
                <a:solidFill>
                  <a:schemeClr val="tx1"/>
                </a:solidFill>
                <a:effectLst/>
                <a:latin typeface="+mn-lt"/>
                <a:ea typeface="+mn-ea"/>
                <a:cs typeface="+mn-cs"/>
              </a:rPr>
              <a:t>, C.C. and Meyer, B., 2016). Moreover, strong listening skills can make current consumers more satisfied with our company's goods and services and can draw further clients. To work as a bank manager, I need good communication skill to communicate with my colleagues and client.</a:t>
            </a:r>
          </a:p>
          <a:p>
            <a:r>
              <a:rPr lang="en-GB" sz="1200" b="1" kern="1200" dirty="0">
                <a:solidFill>
                  <a:schemeClr val="tx1"/>
                </a:solidFill>
                <a:effectLst/>
                <a:latin typeface="+mn-lt"/>
                <a:ea typeface="+mn-ea"/>
                <a:cs typeface="+mn-cs"/>
              </a:rPr>
              <a:t>Leadership:</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management types of banks at different levels include the financial sector with a solid perspective (</a:t>
            </a:r>
            <a:r>
              <a:rPr lang="en-GB" sz="1200" kern="1200" dirty="0" err="1">
                <a:solidFill>
                  <a:schemeClr val="tx1"/>
                </a:solidFill>
                <a:effectLst/>
                <a:latin typeface="+mn-lt"/>
                <a:ea typeface="+mn-ea"/>
                <a:cs typeface="+mn-cs"/>
              </a:rPr>
              <a:t>Mordi</a:t>
            </a:r>
            <a:r>
              <a:rPr lang="en-GB" sz="1200" kern="1200" dirty="0">
                <a:solidFill>
                  <a:schemeClr val="tx1"/>
                </a:solidFill>
                <a:effectLst/>
                <a:latin typeface="+mn-lt"/>
                <a:ea typeface="+mn-ea"/>
                <a:cs typeface="+mn-cs"/>
              </a:rPr>
              <a:t> et al., 2013). Leadership studies, skills, creativity, vision, attitudes and behaviour of bank managers help to handle bank problems and so increase their efficiency. </a:t>
            </a:r>
          </a:p>
          <a:p>
            <a:r>
              <a:rPr lang="en-GB" sz="1200" b="1" kern="1200" dirty="0">
                <a:solidFill>
                  <a:schemeClr val="tx1"/>
                </a:solidFill>
                <a:effectLst/>
                <a:latin typeface="+mn-lt"/>
                <a:ea typeface="+mn-ea"/>
                <a:cs typeface="+mn-cs"/>
              </a:rPr>
              <a:t>Numeracy Skills:</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a bank manager, he still has to choose a mathematical method or a formula for solving a problem. A branch manager needs to do everything with numbers at the bank. He must use his skills in mathematics to address challenges and easily and accurately add, deduct, calculate and divide. He must also be an authority in mathematics and be able to think logically. </a:t>
            </a:r>
          </a:p>
          <a:p>
            <a:r>
              <a:rPr lang="en-GB" sz="1200" b="1" kern="1200" dirty="0">
                <a:solidFill>
                  <a:schemeClr val="tx1"/>
                </a:solidFill>
                <a:effectLst/>
                <a:latin typeface="+mn-lt"/>
                <a:ea typeface="+mn-ea"/>
                <a:cs typeface="+mn-cs"/>
              </a:rPr>
              <a:t>Problem-solving skills: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this dynamic environment, businesses can face multiple challenges at any moment, and overcoming the challenge helps the business to run out of the storm or fail. A bank may face many problems. As a manager of a bank, I need to have the skill of problem-solving.</a:t>
            </a:r>
          </a:p>
          <a:p>
            <a:endParaRPr lang="en-GB" dirty="0"/>
          </a:p>
        </p:txBody>
      </p:sp>
      <p:sp>
        <p:nvSpPr>
          <p:cNvPr id="4" name="Slide Number Placeholder 3"/>
          <p:cNvSpPr>
            <a:spLocks noGrp="1"/>
          </p:cNvSpPr>
          <p:nvPr>
            <p:ph type="sldNum" sz="quarter" idx="10"/>
          </p:nvPr>
        </p:nvSpPr>
        <p:spPr/>
        <p:txBody>
          <a:bodyPr/>
          <a:lstStyle/>
          <a:p>
            <a:fld id="{D77C11AC-1D3B-40CF-BD86-826C308D02DF}" type="slidenum">
              <a:rPr lang="en-GB" smtClean="0"/>
              <a:t>4</a:t>
            </a:fld>
            <a:endParaRPr lang="en-GB"/>
          </a:p>
        </p:txBody>
      </p:sp>
    </p:spTree>
    <p:extLst>
      <p:ext uri="{BB962C8B-B14F-4D97-AF65-F5344CB8AC3E}">
        <p14:creationId xmlns:p14="http://schemas.microsoft.com/office/powerpoint/2010/main" val="87202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After identifying the employability skills required by businesses, I conduct a personal SWOT review via the internet. </a:t>
            </a:r>
          </a:p>
          <a:p>
            <a:r>
              <a:rPr lang="en-GB" sz="1200" b="1" kern="1200" dirty="0">
                <a:solidFill>
                  <a:schemeClr val="tx1"/>
                </a:solidFill>
                <a:effectLst/>
                <a:latin typeface="+mn-lt"/>
                <a:ea typeface="+mn-ea"/>
                <a:cs typeface="+mn-cs"/>
              </a:rPr>
              <a:t>Strengths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 have good Interpersonal skill. I have a really good mark based on the findings of my self-evaluation exam.</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 am good at leadership. </a:t>
            </a:r>
            <a:r>
              <a:rPr lang="en-US" sz="1200" kern="1200" dirty="0">
                <a:solidFill>
                  <a:schemeClr val="tx1"/>
                </a:solidFill>
                <a:effectLst/>
                <a:latin typeface="+mn-lt"/>
                <a:ea typeface="+mn-ea"/>
                <a:cs typeface="+mn-cs"/>
              </a:rPr>
              <a:t>I think my leadership style is very flexible- though- because I would say I focus more on facilitation than on leading from the front.</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I’ve good time management skill. Without being pushed, I can complete my work well in time and do something. In general, I note down what I have to do and arrange everything according to the significance and the time series. Then I am going to put it on the calendar so that I clearly understand what I'm going to do after that.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 am good at counting. So, I’ve good strong numeracy skill.</a:t>
            </a:r>
          </a:p>
          <a:p>
            <a:r>
              <a:rPr lang="en-GB" sz="1200" b="1" kern="1200" dirty="0">
                <a:solidFill>
                  <a:schemeClr val="tx1"/>
                </a:solidFill>
                <a:effectLst/>
                <a:latin typeface="+mn-lt"/>
                <a:ea typeface="+mn-ea"/>
                <a:cs typeface="+mn-cs"/>
              </a:rPr>
              <a:t>Weaknesses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Even with part-time work experience, I have no work experience. The skills in planning and organizing are therefore not so good.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 am lacking in problem solving; if I usually have problems, I cannot see both sides and cannot solve them properly.</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My ability to communicate is weak. I am an introvert and communicating with others is not pleasant. When I speak with people, I feel timid.</a:t>
            </a:r>
          </a:p>
          <a:p>
            <a:pPr marL="0" indent="0">
              <a:buFont typeface="Arial" panose="020B0604020202020204" pitchFamily="34" charset="0"/>
              <a:buNone/>
            </a:pPr>
            <a:r>
              <a:rPr lang="en-GB" sz="1200" b="1" kern="1200" dirty="0">
                <a:solidFill>
                  <a:schemeClr val="tx1"/>
                </a:solidFill>
                <a:effectLst/>
                <a:latin typeface="+mn-lt"/>
                <a:ea typeface="+mn-ea"/>
                <a:cs typeface="+mn-cs"/>
              </a:rPr>
              <a:t>Opportunities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Via the 'future of our education, I will find a part-time job and learn new skills and develop my CV.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When I have a job background in the UK, I am more employable than others are. 65% of international employers report being more likely to recruit. They are readier to employ graduates with a career abroad. (Archer and Davison, 2008.).</a:t>
            </a:r>
          </a:p>
          <a:p>
            <a:pPr marL="0" indent="0">
              <a:buFont typeface="Arial" panose="020B0604020202020204" pitchFamily="34" charset="0"/>
              <a:buNone/>
            </a:pPr>
            <a:r>
              <a:rPr lang="en-GB" sz="1200" b="1" kern="1200" dirty="0">
                <a:solidFill>
                  <a:schemeClr val="tx1"/>
                </a:solidFill>
                <a:effectLst/>
                <a:latin typeface="+mn-lt"/>
                <a:ea typeface="+mn-ea"/>
                <a:cs typeface="+mn-cs"/>
              </a:rPr>
              <a:t>Threats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rivalry to obtain employment would increase in recent years with "exploding" growth patterns.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pressure for employment in the UK and British graduates to look for jobs is very strong. The lack of jobs for the bank manager will become a challenge for me as a bank manager.</a:t>
            </a:r>
          </a:p>
          <a:p>
            <a:endParaRPr lang="en-GB" dirty="0"/>
          </a:p>
        </p:txBody>
      </p:sp>
      <p:sp>
        <p:nvSpPr>
          <p:cNvPr id="4" name="Slide Number Placeholder 3"/>
          <p:cNvSpPr>
            <a:spLocks noGrp="1"/>
          </p:cNvSpPr>
          <p:nvPr>
            <p:ph type="sldNum" sz="quarter" idx="10"/>
          </p:nvPr>
        </p:nvSpPr>
        <p:spPr/>
        <p:txBody>
          <a:bodyPr/>
          <a:lstStyle/>
          <a:p>
            <a:fld id="{D77C11AC-1D3B-40CF-BD86-826C308D02DF}" type="slidenum">
              <a:rPr lang="en-GB" smtClean="0"/>
              <a:t>5</a:t>
            </a:fld>
            <a:endParaRPr lang="en-GB"/>
          </a:p>
        </p:txBody>
      </p:sp>
    </p:spTree>
    <p:extLst>
      <p:ext uri="{BB962C8B-B14F-4D97-AF65-F5344CB8AC3E}">
        <p14:creationId xmlns:p14="http://schemas.microsoft.com/office/powerpoint/2010/main" val="2898178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7C11AC-1D3B-40CF-BD86-826C308D02DF}" type="slidenum">
              <a:rPr lang="en-GB" smtClean="0"/>
              <a:t>6</a:t>
            </a:fld>
            <a:endParaRPr lang="en-GB"/>
          </a:p>
        </p:txBody>
      </p:sp>
    </p:spTree>
    <p:extLst>
      <p:ext uri="{BB962C8B-B14F-4D97-AF65-F5344CB8AC3E}">
        <p14:creationId xmlns:p14="http://schemas.microsoft.com/office/powerpoint/2010/main" val="31478971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is no question that those with a good degree can get an outstanding begin as a good degree encourages workers to open the door to pursue a career (</a:t>
            </a:r>
            <a:r>
              <a:rPr lang="en-GB" sz="1200" kern="1200" dirty="0" err="1">
                <a:solidFill>
                  <a:schemeClr val="tx1"/>
                </a:solidFill>
                <a:effectLst/>
                <a:latin typeface="+mn-lt"/>
                <a:ea typeface="+mn-ea"/>
                <a:cs typeface="+mn-cs"/>
              </a:rPr>
              <a:t>Cappelli</a:t>
            </a:r>
            <a:r>
              <a:rPr lang="en-GB" sz="1200" kern="1200" dirty="0">
                <a:solidFill>
                  <a:schemeClr val="tx1"/>
                </a:solidFill>
                <a:effectLst/>
                <a:latin typeface="+mn-lt"/>
                <a:ea typeface="+mn-ea"/>
                <a:cs typeface="+mn-cs"/>
              </a:rPr>
              <a:t>, P., 2012). However, the credential itself would not be enough, organizations prefer much more from their graduates and employees will add value to the business. I have outlined six kinds of skills, most required by businesses, through comprehensive analysis. In addition, I performed a personal SWOT review using the internet and the expertise to determine my employability and my self-assessment. Then I made for myself an action plan. I will keep up with the programme and hope that once I have finished it, it will help me develop my skills in employability. In addition, after graduation, get a decent career in the dynamic job market.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77C11AC-1D3B-40CF-BD86-826C308D02DF}" type="slidenum">
              <a:rPr lang="en-GB" smtClean="0"/>
              <a:t>9</a:t>
            </a:fld>
            <a:endParaRPr lang="en-GB"/>
          </a:p>
        </p:txBody>
      </p:sp>
    </p:spTree>
    <p:extLst>
      <p:ext uri="{BB962C8B-B14F-4D97-AF65-F5344CB8AC3E}">
        <p14:creationId xmlns:p14="http://schemas.microsoft.com/office/powerpoint/2010/main" val="2625298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7C11AC-1D3B-40CF-BD86-826C308D02DF}" type="slidenum">
              <a:rPr lang="en-GB" smtClean="0"/>
              <a:t>10</a:t>
            </a:fld>
            <a:endParaRPr lang="en-GB"/>
          </a:p>
        </p:txBody>
      </p:sp>
    </p:spTree>
    <p:extLst>
      <p:ext uri="{BB962C8B-B14F-4D97-AF65-F5344CB8AC3E}">
        <p14:creationId xmlns:p14="http://schemas.microsoft.com/office/powerpoint/2010/main" val="9011995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BC57251-7B43-4053-9966-E881D03ECE1D}" type="datetimeFigureOut">
              <a:rPr lang="en-GB" smtClean="0"/>
              <a:t>14/04/2021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0A54C5-FC01-48D2-B654-6B3C1C577CD3}" type="slidenum">
              <a:rPr lang="en-GB" smtClean="0"/>
              <a:t>‹#›</a:t>
            </a:fld>
            <a:endParaRPr lang="en-GB"/>
          </a:p>
        </p:txBody>
      </p:sp>
    </p:spTree>
    <p:extLst>
      <p:ext uri="{BB962C8B-B14F-4D97-AF65-F5344CB8AC3E}">
        <p14:creationId xmlns:p14="http://schemas.microsoft.com/office/powerpoint/2010/main" val="5730118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C57251-7B43-4053-9966-E881D03ECE1D}" type="datetimeFigureOut">
              <a:rPr lang="en-GB" smtClean="0"/>
              <a:t>14/04/2021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0A54C5-FC01-48D2-B654-6B3C1C577CD3}" type="slidenum">
              <a:rPr lang="en-GB" smtClean="0"/>
              <a:t>‹#›</a:t>
            </a:fld>
            <a:endParaRPr lang="en-GB"/>
          </a:p>
        </p:txBody>
      </p:sp>
    </p:spTree>
    <p:extLst>
      <p:ext uri="{BB962C8B-B14F-4D97-AF65-F5344CB8AC3E}">
        <p14:creationId xmlns:p14="http://schemas.microsoft.com/office/powerpoint/2010/main" val="2759552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BC57251-7B43-4053-9966-E881D03ECE1D}" type="datetimeFigureOut">
              <a:rPr lang="en-GB" smtClean="0"/>
              <a:t>14/04/2021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0A54C5-FC01-48D2-B654-6B3C1C577CD3}" type="slidenum">
              <a:rPr lang="en-GB" smtClean="0"/>
              <a:t>‹#›</a:t>
            </a:fld>
            <a:endParaRPr lang="en-GB"/>
          </a:p>
        </p:txBody>
      </p:sp>
    </p:spTree>
    <p:extLst>
      <p:ext uri="{BB962C8B-B14F-4D97-AF65-F5344CB8AC3E}">
        <p14:creationId xmlns:p14="http://schemas.microsoft.com/office/powerpoint/2010/main" val="24812581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BC57251-7B43-4053-9966-E881D03ECE1D}" type="datetimeFigureOut">
              <a:rPr lang="en-GB" smtClean="0"/>
              <a:t>14/04/2021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0A54C5-FC01-48D2-B654-6B3C1C577CD3}" type="slidenum">
              <a:rPr lang="en-GB" smtClean="0"/>
              <a:t>‹#›</a:t>
            </a:fld>
            <a:endParaRPr lang="en-GB"/>
          </a:p>
        </p:txBody>
      </p:sp>
    </p:spTree>
    <p:extLst>
      <p:ext uri="{BB962C8B-B14F-4D97-AF65-F5344CB8AC3E}">
        <p14:creationId xmlns:p14="http://schemas.microsoft.com/office/powerpoint/2010/main" val="71758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C57251-7B43-4053-9966-E881D03ECE1D}" type="datetimeFigureOut">
              <a:rPr lang="en-GB" smtClean="0"/>
              <a:t>14/04/2021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C0A54C5-FC01-48D2-B654-6B3C1C577CD3}" type="slidenum">
              <a:rPr lang="en-GB" smtClean="0"/>
              <a:t>‹#›</a:t>
            </a:fld>
            <a:endParaRPr lang="en-GB"/>
          </a:p>
        </p:txBody>
      </p:sp>
    </p:spTree>
    <p:extLst>
      <p:ext uri="{BB962C8B-B14F-4D97-AF65-F5344CB8AC3E}">
        <p14:creationId xmlns:p14="http://schemas.microsoft.com/office/powerpoint/2010/main" val="22701838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C57251-7B43-4053-9966-E881D03ECE1D}" type="datetimeFigureOut">
              <a:rPr lang="en-GB" smtClean="0"/>
              <a:t>14/04/2021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C0A54C5-FC01-48D2-B654-6B3C1C577CD3}" type="slidenum">
              <a:rPr lang="en-GB" smtClean="0"/>
              <a:t>‹#›</a:t>
            </a:fld>
            <a:endParaRPr lang="en-GB"/>
          </a:p>
        </p:txBody>
      </p:sp>
    </p:spTree>
    <p:extLst>
      <p:ext uri="{BB962C8B-B14F-4D97-AF65-F5344CB8AC3E}">
        <p14:creationId xmlns:p14="http://schemas.microsoft.com/office/powerpoint/2010/main" val="34033639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C57251-7B43-4053-9966-E881D03ECE1D}" type="datetimeFigureOut">
              <a:rPr lang="en-GB" smtClean="0"/>
              <a:t>14/04/2021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C0A54C5-FC01-48D2-B654-6B3C1C577CD3}" type="slidenum">
              <a:rPr lang="en-GB" smtClean="0"/>
              <a:t>‹#›</a:t>
            </a:fld>
            <a:endParaRPr lang="en-GB"/>
          </a:p>
        </p:txBody>
      </p:sp>
    </p:spTree>
    <p:extLst>
      <p:ext uri="{BB962C8B-B14F-4D97-AF65-F5344CB8AC3E}">
        <p14:creationId xmlns:p14="http://schemas.microsoft.com/office/powerpoint/2010/main" val="291003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BC57251-7B43-4053-9966-E881D03ECE1D}" type="datetimeFigureOut">
              <a:rPr lang="en-GB" smtClean="0"/>
              <a:t>14/04/2021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0A54C5-FC01-48D2-B654-6B3C1C577CD3}" type="slidenum">
              <a:rPr lang="en-GB" smtClean="0"/>
              <a:t>‹#›</a:t>
            </a:fld>
            <a:endParaRPr lang="en-GB"/>
          </a:p>
        </p:txBody>
      </p:sp>
    </p:spTree>
    <p:extLst>
      <p:ext uri="{BB962C8B-B14F-4D97-AF65-F5344CB8AC3E}">
        <p14:creationId xmlns:p14="http://schemas.microsoft.com/office/powerpoint/2010/main" val="82907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BC57251-7B43-4053-9966-E881D03ECE1D}" type="datetimeFigureOut">
              <a:rPr lang="en-GB" smtClean="0"/>
              <a:t>14/04/2021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0A54C5-FC01-48D2-B654-6B3C1C577CD3}" type="slidenum">
              <a:rPr lang="en-GB" smtClean="0"/>
              <a:t>‹#›</a:t>
            </a:fld>
            <a:endParaRPr lang="en-GB"/>
          </a:p>
        </p:txBody>
      </p:sp>
    </p:spTree>
    <p:extLst>
      <p:ext uri="{BB962C8B-B14F-4D97-AF65-F5344CB8AC3E}">
        <p14:creationId xmlns:p14="http://schemas.microsoft.com/office/powerpoint/2010/main" val="4196898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BC57251-7B43-4053-9966-E881D03ECE1D}" type="datetimeFigureOut">
              <a:rPr lang="en-GB" smtClean="0"/>
              <a:t>14/04/2021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0A54C5-FC01-48D2-B654-6B3C1C577CD3}" type="slidenum">
              <a:rPr lang="en-GB" smtClean="0"/>
              <a:t>‹#›</a:t>
            </a:fld>
            <a:endParaRPr lang="en-GB"/>
          </a:p>
        </p:txBody>
      </p:sp>
    </p:spTree>
    <p:extLst>
      <p:ext uri="{BB962C8B-B14F-4D97-AF65-F5344CB8AC3E}">
        <p14:creationId xmlns:p14="http://schemas.microsoft.com/office/powerpoint/2010/main" val="1868415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BC57251-7B43-4053-9966-E881D03ECE1D}" type="datetimeFigureOut">
              <a:rPr lang="en-GB" smtClean="0"/>
              <a:t>14/04/2021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0A54C5-FC01-48D2-B654-6B3C1C577CD3}" type="slidenum">
              <a:rPr lang="en-GB" smtClean="0"/>
              <a:t>‹#›</a:t>
            </a:fld>
            <a:endParaRPr lang="en-GB"/>
          </a:p>
        </p:txBody>
      </p:sp>
    </p:spTree>
    <p:extLst>
      <p:ext uri="{BB962C8B-B14F-4D97-AF65-F5344CB8AC3E}">
        <p14:creationId xmlns:p14="http://schemas.microsoft.com/office/powerpoint/2010/main" val="40878989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BC57251-7B43-4053-9966-E881D03ECE1D}" type="datetimeFigureOut">
              <a:rPr lang="en-GB" smtClean="0"/>
              <a:t>14/04/2021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0A54C5-FC01-48D2-B654-6B3C1C577CD3}"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627204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BC57251-7B43-4053-9966-E881D03ECE1D}" type="datetimeFigureOut">
              <a:rPr lang="en-GB" smtClean="0"/>
              <a:t>14/04/2021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0A54C5-FC01-48D2-B654-6B3C1C577CD3}" type="slidenum">
              <a:rPr lang="en-GB" smtClean="0"/>
              <a:t>‹#›</a:t>
            </a:fld>
            <a:endParaRPr lang="en-GB"/>
          </a:p>
        </p:txBody>
      </p:sp>
    </p:spTree>
    <p:extLst>
      <p:ext uri="{BB962C8B-B14F-4D97-AF65-F5344CB8AC3E}">
        <p14:creationId xmlns:p14="http://schemas.microsoft.com/office/powerpoint/2010/main" val="33726137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BC57251-7B43-4053-9966-E881D03ECE1D}" type="datetimeFigureOut">
              <a:rPr lang="en-GB" smtClean="0"/>
              <a:t>14/04/2021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C0A54C5-FC01-48D2-B654-6B3C1C577CD3}" type="slidenum">
              <a:rPr lang="en-GB" smtClean="0"/>
              <a:t>‹#›</a:t>
            </a:fld>
            <a:endParaRPr lang="en-GB"/>
          </a:p>
        </p:txBody>
      </p:sp>
    </p:spTree>
    <p:extLst>
      <p:ext uri="{BB962C8B-B14F-4D97-AF65-F5344CB8AC3E}">
        <p14:creationId xmlns:p14="http://schemas.microsoft.com/office/powerpoint/2010/main" val="38989979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BC57251-7B43-4053-9966-E881D03ECE1D}" type="datetimeFigureOut">
              <a:rPr lang="en-GB" smtClean="0"/>
              <a:t>14/04/2021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C0A54C5-FC01-48D2-B654-6B3C1C577CD3}" type="slidenum">
              <a:rPr lang="en-GB" smtClean="0"/>
              <a:t>‹#›</a:t>
            </a:fld>
            <a:endParaRPr lang="en-GB"/>
          </a:p>
        </p:txBody>
      </p:sp>
    </p:spTree>
    <p:extLst>
      <p:ext uri="{BB962C8B-B14F-4D97-AF65-F5344CB8AC3E}">
        <p14:creationId xmlns:p14="http://schemas.microsoft.com/office/powerpoint/2010/main" val="30709798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C57251-7B43-4053-9966-E881D03ECE1D}" type="datetimeFigureOut">
              <a:rPr lang="en-GB" smtClean="0"/>
              <a:t>14/04/2021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0A54C5-FC01-48D2-B654-6B3C1C577CD3}" type="slidenum">
              <a:rPr lang="en-GB" smtClean="0"/>
              <a:t>‹#›</a:t>
            </a:fld>
            <a:endParaRPr lang="en-GB"/>
          </a:p>
        </p:txBody>
      </p:sp>
    </p:spTree>
    <p:extLst>
      <p:ext uri="{BB962C8B-B14F-4D97-AF65-F5344CB8AC3E}">
        <p14:creationId xmlns:p14="http://schemas.microsoft.com/office/powerpoint/2010/main" val="39729840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C57251-7B43-4053-9966-E881D03ECE1D}" type="datetimeFigureOut">
              <a:rPr lang="en-GB" smtClean="0"/>
              <a:t>14/04/2021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0A54C5-FC01-48D2-B654-6B3C1C577CD3}" type="slidenum">
              <a:rPr lang="en-GB" smtClean="0"/>
              <a:t>‹#›</a:t>
            </a:fld>
            <a:endParaRPr lang="en-GB"/>
          </a:p>
        </p:txBody>
      </p:sp>
    </p:spTree>
    <p:extLst>
      <p:ext uri="{BB962C8B-B14F-4D97-AF65-F5344CB8AC3E}">
        <p14:creationId xmlns:p14="http://schemas.microsoft.com/office/powerpoint/2010/main" val="1719341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9BC57251-7B43-4053-9966-E881D03ECE1D}" type="datetimeFigureOut">
              <a:rPr lang="en-GB" smtClean="0"/>
              <a:t>14/04/2021</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0C0A54C5-FC01-48D2-B654-6B3C1C577CD3}" type="slidenum">
              <a:rPr lang="en-GB" smtClean="0"/>
              <a:t>‹#›</a:t>
            </a:fld>
            <a:endParaRPr lang="en-GB"/>
          </a:p>
        </p:txBody>
      </p:sp>
    </p:spTree>
    <p:extLst>
      <p:ext uri="{BB962C8B-B14F-4D97-AF65-F5344CB8AC3E}">
        <p14:creationId xmlns:p14="http://schemas.microsoft.com/office/powerpoint/2010/main" val="1917268324"/>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0B2569-EFE3-3D42-B6DD-8161670191AA}"/>
              </a:ext>
            </a:extLst>
          </p:cNvPr>
          <p:cNvSpPr>
            <a:spLocks noGrp="1"/>
          </p:cNvSpPr>
          <p:nvPr>
            <p:ph type="ctrTitle"/>
          </p:nvPr>
        </p:nvSpPr>
        <p:spPr>
          <a:xfrm>
            <a:off x="1409918" y="1346887"/>
            <a:ext cx="9001462" cy="2387600"/>
          </a:xfrm>
        </p:spPr>
        <p:txBody>
          <a:bodyPr>
            <a:normAutofit fontScale="90000"/>
          </a:bodyPr>
          <a:lstStyle/>
          <a:p>
            <a:r>
              <a:rPr lang="ro-RO" sz="4800" dirty="0"/>
              <a:t>Academic &amp; </a:t>
            </a:r>
            <a:r>
              <a:rPr lang="ro-RO" sz="4800" dirty="0" err="1"/>
              <a:t>Employability</a:t>
            </a:r>
            <a:r>
              <a:rPr lang="ro-RO" sz="4800" dirty="0"/>
              <a:t> Skills</a:t>
            </a:r>
            <a:br>
              <a:rPr lang="ro-RO" sz="4800" dirty="0"/>
            </a:br>
            <a:r>
              <a:rPr lang="ro-RO" sz="4800" dirty="0"/>
              <a:t>BMSW4001</a:t>
            </a:r>
            <a:br>
              <a:rPr lang="ro-RO" sz="4800" dirty="0"/>
            </a:br>
            <a:endParaRPr lang="en-US" sz="4100" dirty="0"/>
          </a:p>
        </p:txBody>
      </p:sp>
      <p:sp>
        <p:nvSpPr>
          <p:cNvPr id="4" name="Subtitle 3">
            <a:extLst>
              <a:ext uri="{FF2B5EF4-FFF2-40B4-BE49-F238E27FC236}">
                <a16:creationId xmlns:a16="http://schemas.microsoft.com/office/drawing/2014/main" id="{93352C8B-70E9-A94D-B6D0-E6A0DEB6F374}"/>
              </a:ext>
            </a:extLst>
          </p:cNvPr>
          <p:cNvSpPr>
            <a:spLocks noGrp="1"/>
          </p:cNvSpPr>
          <p:nvPr>
            <p:ph type="subTitle" idx="1"/>
          </p:nvPr>
        </p:nvSpPr>
        <p:spPr>
          <a:xfrm>
            <a:off x="1409918" y="3494216"/>
            <a:ext cx="9001462" cy="3422094"/>
          </a:xfrm>
        </p:spPr>
        <p:txBody>
          <a:bodyPr>
            <a:normAutofit/>
          </a:bodyPr>
          <a:lstStyle/>
          <a:p>
            <a:r>
              <a:rPr lang="en-US" sz="3100"/>
              <a:t>Inga Zmeu</a:t>
            </a:r>
            <a:br>
              <a:rPr lang="en-US" sz="3100"/>
            </a:br>
            <a:r>
              <a:rPr lang="en-US" sz="3100"/>
              <a:t>ID</a:t>
            </a:r>
            <a:r>
              <a:rPr lang="ro-RO" sz="3100"/>
              <a:t> number</a:t>
            </a:r>
            <a:r>
              <a:rPr lang="en-US" sz="3100"/>
              <a:t>-</a:t>
            </a:r>
            <a:r>
              <a:rPr lang="ro-RO" sz="3100"/>
              <a:t>2007750</a:t>
            </a:r>
            <a:br>
              <a:rPr lang="ro-RO" sz="3100"/>
            </a:br>
            <a:r>
              <a:rPr lang="ro-RO" sz="3100"/>
              <a:t>Lecturer: Anita Nan</a:t>
            </a:r>
            <a:endParaRPr lang="en-US" sz="3100"/>
          </a:p>
        </p:txBody>
      </p:sp>
    </p:spTree>
    <p:extLst>
      <p:ext uri="{BB962C8B-B14F-4D97-AF65-F5344CB8AC3E}">
        <p14:creationId xmlns:p14="http://schemas.microsoft.com/office/powerpoint/2010/main" val="13832880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9C44C-417B-4DC3-9FEA-B41DF0C4A236}"/>
              </a:ext>
            </a:extLst>
          </p:cNvPr>
          <p:cNvSpPr>
            <a:spLocks noGrp="1"/>
          </p:cNvSpPr>
          <p:nvPr>
            <p:ph type="ctrTitle"/>
          </p:nvPr>
        </p:nvSpPr>
        <p:spPr>
          <a:xfrm>
            <a:off x="1824065" y="313191"/>
            <a:ext cx="8791575" cy="926154"/>
          </a:xfrm>
        </p:spPr>
        <p:txBody>
          <a:bodyPr/>
          <a:lstStyle/>
          <a:p>
            <a:r>
              <a:rPr lang="en-US" dirty="0"/>
              <a:t>Introduction</a:t>
            </a:r>
            <a:endParaRPr lang="en-GB" dirty="0"/>
          </a:p>
        </p:txBody>
      </p:sp>
      <p:sp>
        <p:nvSpPr>
          <p:cNvPr id="3" name="Subtitle 2">
            <a:extLst>
              <a:ext uri="{FF2B5EF4-FFF2-40B4-BE49-F238E27FC236}">
                <a16:creationId xmlns:a16="http://schemas.microsoft.com/office/drawing/2014/main" id="{9BBBD5C3-67D0-4B3C-8305-85B9C16D81B5}"/>
              </a:ext>
            </a:extLst>
          </p:cNvPr>
          <p:cNvSpPr>
            <a:spLocks noGrp="1"/>
          </p:cNvSpPr>
          <p:nvPr>
            <p:ph type="subTitle" idx="1"/>
          </p:nvPr>
        </p:nvSpPr>
        <p:spPr>
          <a:xfrm>
            <a:off x="804396" y="313191"/>
            <a:ext cx="10830911" cy="4767317"/>
          </a:xfrm>
        </p:spPr>
        <p:txBody>
          <a:bodyPr>
            <a:noAutofit/>
          </a:bodyPr>
          <a:lstStyle/>
          <a:p>
            <a:pPr algn="just"/>
            <a:r>
              <a:rPr lang="en-US" dirty="0">
                <a:solidFill>
                  <a:schemeClr val="tx1"/>
                </a:solidFill>
              </a:rPr>
              <a:t> </a:t>
            </a:r>
            <a:endParaRPr lang="en-GB" dirty="0">
              <a:solidFill>
                <a:schemeClr val="tx1"/>
              </a:solidFill>
            </a:endParaRPr>
          </a:p>
        </p:txBody>
      </p:sp>
      <p:sp>
        <p:nvSpPr>
          <p:cNvPr id="5" name="TextBox 4">
            <a:extLst>
              <a:ext uri="{FF2B5EF4-FFF2-40B4-BE49-F238E27FC236}">
                <a16:creationId xmlns:a16="http://schemas.microsoft.com/office/drawing/2014/main" id="{2760C810-9BA9-ED40-97E2-9C065A805AD6}"/>
              </a:ext>
            </a:extLst>
          </p:cNvPr>
          <p:cNvSpPr txBox="1"/>
          <p:nvPr/>
        </p:nvSpPr>
        <p:spPr>
          <a:xfrm>
            <a:off x="928247" y="1941187"/>
            <a:ext cx="10583207" cy="2954655"/>
          </a:xfrm>
          <a:prstGeom prst="rect">
            <a:avLst/>
          </a:prstGeom>
          <a:noFill/>
        </p:spPr>
        <p:txBody>
          <a:bodyPr wrap="square">
            <a:spAutoFit/>
          </a:bodyPr>
          <a:lstStyle/>
          <a:p>
            <a:r>
              <a:rPr lang="en-US" sz="3100" dirty="0">
                <a:solidFill>
                  <a:schemeClr val="tx1"/>
                </a:solidFill>
              </a:rPr>
              <a:t>As society develops rapidly, competitors within firms often rise, and the employer wants students to pay closer attention to employer skills. Companies want graduates with various qualifications to contribute to the workplace. They need multi-skilled workers who play several various roles.</a:t>
            </a:r>
            <a:endParaRPr lang="en-US" sz="3100" dirty="0"/>
          </a:p>
        </p:txBody>
      </p:sp>
    </p:spTree>
    <p:extLst>
      <p:ext uri="{BB962C8B-B14F-4D97-AF65-F5344CB8AC3E}">
        <p14:creationId xmlns:p14="http://schemas.microsoft.com/office/powerpoint/2010/main" val="12097661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B508A-80CA-48B1-8768-61FC1D03EAA2}"/>
              </a:ext>
            </a:extLst>
          </p:cNvPr>
          <p:cNvSpPr>
            <a:spLocks noGrp="1"/>
          </p:cNvSpPr>
          <p:nvPr>
            <p:ph type="ctrTitle"/>
          </p:nvPr>
        </p:nvSpPr>
        <p:spPr>
          <a:xfrm>
            <a:off x="1876424" y="694524"/>
            <a:ext cx="8791575" cy="1528558"/>
          </a:xfrm>
        </p:spPr>
        <p:txBody>
          <a:bodyPr/>
          <a:lstStyle/>
          <a:p>
            <a:r>
              <a:rPr lang="en-GB" dirty="0"/>
              <a:t>What is academic and employability skills?</a:t>
            </a:r>
          </a:p>
        </p:txBody>
      </p:sp>
      <p:sp>
        <p:nvSpPr>
          <p:cNvPr id="3" name="Subtitle 2">
            <a:extLst>
              <a:ext uri="{FF2B5EF4-FFF2-40B4-BE49-F238E27FC236}">
                <a16:creationId xmlns:a16="http://schemas.microsoft.com/office/drawing/2014/main" id="{3A2E8AAE-AB79-4D8B-BAA4-8FFB5C40AFCF}"/>
              </a:ext>
            </a:extLst>
          </p:cNvPr>
          <p:cNvSpPr>
            <a:spLocks noGrp="1"/>
          </p:cNvSpPr>
          <p:nvPr>
            <p:ph type="subTitle" idx="1"/>
          </p:nvPr>
        </p:nvSpPr>
        <p:spPr>
          <a:xfrm>
            <a:off x="1876424" y="2703403"/>
            <a:ext cx="8791575" cy="2846059"/>
          </a:xfrm>
        </p:spPr>
        <p:txBody>
          <a:bodyPr>
            <a:noAutofit/>
          </a:bodyPr>
          <a:lstStyle/>
          <a:p>
            <a:pPr marL="0" marR="0" algn="just">
              <a:lnSpc>
                <a:spcPct val="107000"/>
              </a:lnSpc>
              <a:spcBef>
                <a:spcPts val="0"/>
              </a:spcBef>
              <a:spcAft>
                <a:spcPts val="800"/>
              </a:spcAft>
            </a:pPr>
            <a:r>
              <a:rPr lang="en-US" dirty="0">
                <a:solidFill>
                  <a:schemeClr val="tx1"/>
                </a:solidFill>
                <a:effectLst/>
                <a:latin typeface="Calibri" panose="020F0502020204030204" pitchFamily="34" charset="0"/>
                <a:ea typeface="Calibri" panose="020F0502020204030204" pitchFamily="34" charset="0"/>
                <a:cs typeface="Arial" panose="020B0604020202020204" pitchFamily="34" charset="0"/>
              </a:rPr>
              <a:t>Academic skills are a set of working patterns, techniques and resources that help learners develop and understand.</a:t>
            </a:r>
            <a:r>
              <a:rPr lang="en-GB" dirty="0">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lang="en-GB"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Eady</a:t>
            </a:r>
            <a:r>
              <a:rPr lang="en-GB" dirty="0">
                <a:solidFill>
                  <a:schemeClr val="tx1"/>
                </a:solidFill>
                <a:effectLst/>
                <a:latin typeface="Calibri" panose="020F0502020204030204" pitchFamily="34" charset="0"/>
                <a:ea typeface="Calibri" panose="020F0502020204030204" pitchFamily="34" charset="0"/>
                <a:cs typeface="Arial" panose="020B0604020202020204" pitchFamily="34" charset="0"/>
              </a:rPr>
              <a:t>,</a:t>
            </a:r>
            <a:r>
              <a:rPr lang="en-US" sz="2400" dirty="0">
                <a:effectLst/>
                <a:latin typeface="Calibri" panose="020F0502020204030204" pitchFamily="34" charset="0"/>
                <a:ea typeface="Calibri" panose="020F0502020204030204" pitchFamily="34" charset="0"/>
                <a:cs typeface="Arial" panose="020B0604020202020204" pitchFamily="34" charset="0"/>
              </a:rPr>
              <a:t> M.</a:t>
            </a:r>
            <a:r>
              <a:rPr lang="en-GB" dirty="0">
                <a:solidFill>
                  <a:schemeClr val="tx1"/>
                </a:solidFill>
                <a:effectLst/>
                <a:latin typeface="Calibri" panose="020F0502020204030204" pitchFamily="34" charset="0"/>
                <a:ea typeface="Calibri" panose="020F0502020204030204" pitchFamily="34" charset="0"/>
                <a:cs typeface="Arial" panose="020B0604020202020204" pitchFamily="34" charset="0"/>
              </a:rPr>
              <a:t> et al., 2013). </a:t>
            </a:r>
          </a:p>
          <a:p>
            <a:pPr marL="0" marR="0" algn="just">
              <a:lnSpc>
                <a:spcPct val="107000"/>
              </a:lnSpc>
              <a:spcBef>
                <a:spcPts val="0"/>
              </a:spcBef>
              <a:spcAft>
                <a:spcPts val="800"/>
              </a:spcAft>
            </a:pPr>
            <a:r>
              <a:rPr lang="en-US" dirty="0">
                <a:solidFill>
                  <a:schemeClr val="tx1"/>
                </a:solidFill>
                <a:effectLst/>
                <a:latin typeface="Calibri" panose="020F0502020204030204" pitchFamily="34" charset="0"/>
                <a:ea typeface="Calibri" panose="020F0502020204030204" pitchFamily="34" charset="0"/>
                <a:cs typeface="Arial" panose="020B0604020202020204" pitchFamily="34" charset="0"/>
              </a:rPr>
              <a:t>Employability Skills can be defined as transferable skills needed by an individual to make them 'employable'</a:t>
            </a:r>
            <a:r>
              <a:rPr lang="en-GB" dirty="0">
                <a:solidFill>
                  <a:schemeClr val="tx1"/>
                </a:solidFill>
                <a:effectLst/>
                <a:latin typeface="Calibri" panose="020F0502020204030204" pitchFamily="34" charset="0"/>
                <a:ea typeface="Calibri" panose="020F0502020204030204" pitchFamily="34" charset="0"/>
                <a:cs typeface="Arial" panose="020B0604020202020204" pitchFamily="34" charset="0"/>
              </a:rPr>
              <a:t>(</a:t>
            </a:r>
            <a:r>
              <a:rPr lang="en-GB"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Chhinzer</a:t>
            </a:r>
            <a:r>
              <a:rPr lang="en-GB" dirty="0">
                <a:solidFill>
                  <a:schemeClr val="tx1"/>
                </a:solidFill>
                <a:effectLst/>
                <a:latin typeface="Calibri" panose="020F0502020204030204" pitchFamily="34" charset="0"/>
                <a:ea typeface="Calibri" panose="020F0502020204030204" pitchFamily="34" charset="0"/>
                <a:cs typeface="Arial" panose="020B0604020202020204" pitchFamily="34" charset="0"/>
              </a:rPr>
              <a:t>, N. et al., 2018).</a:t>
            </a:r>
          </a:p>
        </p:txBody>
      </p:sp>
    </p:spTree>
    <p:extLst>
      <p:ext uri="{BB962C8B-B14F-4D97-AF65-F5344CB8AC3E}">
        <p14:creationId xmlns:p14="http://schemas.microsoft.com/office/powerpoint/2010/main" val="946647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4C46F-5805-44B9-8FAF-74D0827435DC}"/>
              </a:ext>
            </a:extLst>
          </p:cNvPr>
          <p:cNvSpPr>
            <a:spLocks noGrp="1"/>
          </p:cNvSpPr>
          <p:nvPr>
            <p:ph type="ctrTitle"/>
          </p:nvPr>
        </p:nvSpPr>
        <p:spPr>
          <a:xfrm>
            <a:off x="1876424" y="1131064"/>
            <a:ext cx="8791575" cy="1446271"/>
          </a:xfrm>
        </p:spPr>
        <p:txBody>
          <a:bodyPr>
            <a:normAutofit/>
          </a:bodyPr>
          <a:lstStyle/>
          <a:p>
            <a:r>
              <a:rPr lang="ro-RO" dirty="0" err="1"/>
              <a:t>Overview</a:t>
            </a:r>
            <a:endParaRPr lang="en-GB" dirty="0"/>
          </a:p>
        </p:txBody>
      </p:sp>
      <p:sp>
        <p:nvSpPr>
          <p:cNvPr id="3" name="Subtitle 2">
            <a:extLst>
              <a:ext uri="{FF2B5EF4-FFF2-40B4-BE49-F238E27FC236}">
                <a16:creationId xmlns:a16="http://schemas.microsoft.com/office/drawing/2014/main" id="{6A4D70C9-3504-4551-8CD4-213A6A81E2E9}"/>
              </a:ext>
            </a:extLst>
          </p:cNvPr>
          <p:cNvSpPr>
            <a:spLocks noGrp="1"/>
          </p:cNvSpPr>
          <p:nvPr>
            <p:ph type="subTitle" idx="1"/>
          </p:nvPr>
        </p:nvSpPr>
        <p:spPr>
          <a:xfrm>
            <a:off x="1876424" y="2981253"/>
            <a:ext cx="8791575" cy="2442086"/>
          </a:xfrm>
        </p:spPr>
        <p:txBody>
          <a:bodyPr>
            <a:noAutofit/>
          </a:bodyPr>
          <a:lstStyle/>
          <a:p>
            <a:pPr marL="457200" indent="-457200" algn="just">
              <a:buFont typeface="+mj-lt"/>
              <a:buAutoNum type="arabicPeriod"/>
            </a:pPr>
            <a:r>
              <a:rPr lang="en-GB" dirty="0">
                <a:solidFill>
                  <a:schemeClr val="tx1"/>
                </a:solidFill>
                <a:effectLst/>
                <a:latin typeface="Calibri" panose="020F0502020204030204" pitchFamily="34" charset="0"/>
                <a:ea typeface="Calibri" panose="020F0502020204030204" pitchFamily="34" charset="0"/>
                <a:cs typeface="Arial" panose="020B0604020202020204" pitchFamily="34" charset="0"/>
              </a:rPr>
              <a:t>SWOT analysis </a:t>
            </a:r>
          </a:p>
          <a:p>
            <a:pPr marL="457200" indent="-457200" algn="just">
              <a:buFont typeface="+mj-lt"/>
              <a:buAutoNum type="arabicPeriod"/>
            </a:pPr>
            <a:r>
              <a:rPr lang="en-GB" dirty="0">
                <a:effectLst/>
                <a:latin typeface="Calibri" panose="020F0502020204030204" pitchFamily="34" charset="0"/>
                <a:ea typeface="Calibri" panose="020F0502020204030204" pitchFamily="34" charset="0"/>
                <a:cs typeface="Arial" panose="020B0604020202020204" pitchFamily="34" charset="0"/>
              </a:rPr>
              <a:t>Time management </a:t>
            </a:r>
            <a:endParaRPr lang="en-GB"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pPr marL="457200" indent="-457200" algn="just">
              <a:buFont typeface="+mj-lt"/>
              <a:buAutoNum type="arabicPeriod"/>
            </a:pPr>
            <a:r>
              <a:rPr lang="en-GB" dirty="0">
                <a:effectLst/>
                <a:latin typeface="Calibri" panose="020F0502020204030204" pitchFamily="34" charset="0"/>
                <a:ea typeface="Calibri" panose="020F0502020204030204" pitchFamily="34" charset="0"/>
                <a:cs typeface="Arial" panose="020B0604020202020204" pitchFamily="34" charset="0"/>
              </a:rPr>
              <a:t>Academic writing</a:t>
            </a:r>
          </a:p>
        </p:txBody>
      </p:sp>
    </p:spTree>
    <p:extLst>
      <p:ext uri="{BB962C8B-B14F-4D97-AF65-F5344CB8AC3E}">
        <p14:creationId xmlns:p14="http://schemas.microsoft.com/office/powerpoint/2010/main" val="37383976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68EB5-3220-44B2-A2FB-E4B15795C1C6}"/>
              </a:ext>
            </a:extLst>
          </p:cNvPr>
          <p:cNvSpPr>
            <a:spLocks noGrp="1"/>
          </p:cNvSpPr>
          <p:nvPr>
            <p:ph type="title"/>
          </p:nvPr>
        </p:nvSpPr>
        <p:spPr>
          <a:xfrm>
            <a:off x="1007908" y="-495003"/>
            <a:ext cx="10353761" cy="1326321"/>
          </a:xfrm>
        </p:spPr>
        <p:txBody>
          <a:bodyPr/>
          <a:lstStyle/>
          <a:p>
            <a:r>
              <a:rPr lang="en-GB" dirty="0"/>
              <a:t> </a:t>
            </a:r>
          </a:p>
        </p:txBody>
      </p:sp>
      <p:sp>
        <p:nvSpPr>
          <p:cNvPr id="3" name="Content Placeholder 2">
            <a:extLst>
              <a:ext uri="{FF2B5EF4-FFF2-40B4-BE49-F238E27FC236}">
                <a16:creationId xmlns:a16="http://schemas.microsoft.com/office/drawing/2014/main" id="{F81E0591-94B3-42CD-9462-7164C38D403D}"/>
              </a:ext>
            </a:extLst>
          </p:cNvPr>
          <p:cNvSpPr>
            <a:spLocks noGrp="1"/>
          </p:cNvSpPr>
          <p:nvPr>
            <p:ph idx="1"/>
          </p:nvPr>
        </p:nvSpPr>
        <p:spPr>
          <a:xfrm>
            <a:off x="2336976" y="831318"/>
            <a:ext cx="7518047" cy="3929594"/>
          </a:xfrm>
        </p:spPr>
        <p:txBody>
          <a:bodyPr/>
          <a:lstStyle/>
          <a:p>
            <a:pPr marL="0" indent="0">
              <a:buNone/>
            </a:pPr>
            <a:r>
              <a:rPr lang="en-GB" sz="2400" b="1" dirty="0">
                <a:solidFill>
                  <a:schemeClr val="tx2">
                    <a:lumMod val="75000"/>
                  </a:schemeClr>
                </a:solidFill>
                <a:effectLst/>
                <a:latin typeface="+mj-lt"/>
                <a:ea typeface="Times New Roman" panose="02020603050405020304" pitchFamily="18" charset="0"/>
                <a:cs typeface="Times New Roman" panose="02020603050405020304" pitchFamily="18" charset="0"/>
              </a:rPr>
              <a:t>SWOT Analysis</a:t>
            </a:r>
          </a:p>
          <a:p>
            <a:endParaRPr lang="en-GB" dirty="0"/>
          </a:p>
        </p:txBody>
      </p:sp>
      <p:graphicFrame>
        <p:nvGraphicFramePr>
          <p:cNvPr id="6" name="Table 4">
            <a:extLst>
              <a:ext uri="{FF2B5EF4-FFF2-40B4-BE49-F238E27FC236}">
                <a16:creationId xmlns:a16="http://schemas.microsoft.com/office/drawing/2014/main" id="{1B55BBA3-76D6-4B01-AA50-0B1B9252C001}"/>
              </a:ext>
            </a:extLst>
          </p:cNvPr>
          <p:cNvGraphicFramePr>
            <a:graphicFrameLocks noGrp="1"/>
          </p:cNvGraphicFramePr>
          <p:nvPr>
            <p:extLst>
              <p:ext uri="{D42A27DB-BD31-4B8C-83A1-F6EECF244321}">
                <p14:modId xmlns:p14="http://schemas.microsoft.com/office/powerpoint/2010/main" val="2022003490"/>
              </p:ext>
            </p:extLst>
          </p:nvPr>
        </p:nvGraphicFramePr>
        <p:xfrm>
          <a:off x="2336977" y="1857660"/>
          <a:ext cx="7518046" cy="4434083"/>
        </p:xfrm>
        <a:graphic>
          <a:graphicData uri="http://schemas.openxmlformats.org/drawingml/2006/table">
            <a:tbl>
              <a:tblPr firstRow="1" bandRow="1">
                <a:tableStyleId>{7DF18680-E054-41AD-8BC1-D1AEF772440D}</a:tableStyleId>
              </a:tblPr>
              <a:tblGrid>
                <a:gridCol w="3759023">
                  <a:extLst>
                    <a:ext uri="{9D8B030D-6E8A-4147-A177-3AD203B41FA5}">
                      <a16:colId xmlns:a16="http://schemas.microsoft.com/office/drawing/2014/main" val="4040918879"/>
                    </a:ext>
                  </a:extLst>
                </a:gridCol>
                <a:gridCol w="3759023">
                  <a:extLst>
                    <a:ext uri="{9D8B030D-6E8A-4147-A177-3AD203B41FA5}">
                      <a16:colId xmlns:a16="http://schemas.microsoft.com/office/drawing/2014/main" val="1366572848"/>
                    </a:ext>
                  </a:extLst>
                </a:gridCol>
              </a:tblGrid>
              <a:tr h="3438337">
                <a:tc>
                  <a:txBody>
                    <a:bodyPr/>
                    <a:lstStyle/>
                    <a:p>
                      <a:pPr marL="0" indent="0">
                        <a:buNone/>
                      </a:pPr>
                      <a:r>
                        <a:rPr lang="en-GB" sz="2000" b="1" u="sng" dirty="0">
                          <a:solidFill>
                            <a:schemeClr val="bg1"/>
                          </a:solidFill>
                        </a:rPr>
                        <a:t>Strength:</a:t>
                      </a:r>
                    </a:p>
                    <a:p>
                      <a:pPr marL="285750" lvl="0" indent="-285750" algn="l" rtl="0">
                        <a:buFont typeface="Arial" panose="020B0604020202020204" pitchFamily="34" charset="0"/>
                        <a:buChar char="•"/>
                      </a:pPr>
                      <a:r>
                        <a:rPr lang="en-GB" sz="1500" b="1" i="0" u="none" strike="noStrike" dirty="0">
                          <a:solidFill>
                            <a:srgbClr val="FFFFFF"/>
                          </a:solidFill>
                          <a:effectLst/>
                          <a:latin typeface="Arial" panose="020B0604020202020204" pitchFamily="34" charset="0"/>
                        </a:rPr>
                        <a:t>I’m good at summarise. </a:t>
                      </a:r>
                      <a:r>
                        <a:rPr lang="en-GB" sz="1500" b="1" i="0" u="none" strike="noStrike" dirty="0">
                          <a:solidFill>
                            <a:srgbClr val="033C66"/>
                          </a:solidFill>
                          <a:effectLst/>
                          <a:latin typeface="Arial" panose="020B0604020202020204" pitchFamily="34" charset="0"/>
                        </a:rPr>
                        <a:t>For example- I’ve the ability to share clear messages and make complex ideas easy to understand for everyone and ability to inspire and convince others.</a:t>
                      </a:r>
                      <a:endParaRPr lang="en-GB" sz="1500" b="0" i="0" u="none" strike="noStrike" dirty="0">
                        <a:solidFill>
                          <a:srgbClr val="000000"/>
                        </a:solidFill>
                        <a:effectLst/>
                        <a:latin typeface="Arial" panose="020B0604020202020204" pitchFamily="34" charset="0"/>
                      </a:endParaRPr>
                    </a:p>
                    <a:p>
                      <a:r>
                        <a:rPr lang="en-GB" sz="1500" b="0" i="0" u="none" strike="noStrike" dirty="0">
                          <a:solidFill>
                            <a:srgbClr val="FFFFFF"/>
                          </a:solidFill>
                          <a:effectLst/>
                          <a:latin typeface="Arial" panose="020B0604020202020204" pitchFamily="34" charset="0"/>
                        </a:rPr>
                        <a:t>•    </a:t>
                      </a:r>
                      <a:r>
                        <a:rPr lang="en-GB" sz="1500" b="1" i="0" u="none" strike="noStrike" dirty="0">
                          <a:solidFill>
                            <a:srgbClr val="FFFFFF"/>
                          </a:solidFill>
                          <a:effectLst/>
                          <a:latin typeface="Arial" panose="020B0604020202020204" pitchFamily="34" charset="0"/>
                        </a:rPr>
                        <a:t>I’m good at paraphrasing.</a:t>
                      </a:r>
                      <a:r>
                        <a:rPr lang="en-GB" sz="1500" b="1" i="0" u="none" strike="noStrike" dirty="0">
                          <a:solidFill>
                            <a:schemeClr val="tx2">
                              <a:lumMod val="25000"/>
                            </a:schemeClr>
                          </a:solidFill>
                          <a:effectLst/>
                          <a:latin typeface="Arial" panose="020B0604020202020204" pitchFamily="34" charset="0"/>
                        </a:rPr>
                        <a:t> I’ve the ability to listen and after to put the text into my own words without changing the meaning .</a:t>
                      </a:r>
                      <a:endParaRPr lang="en-GB" sz="1500" b="0" i="0" u="none" strike="noStrike" dirty="0">
                        <a:solidFill>
                          <a:schemeClr val="tx2">
                            <a:lumMod val="25000"/>
                          </a:schemeClr>
                        </a:solidFill>
                        <a:effectLst/>
                        <a:latin typeface="Arial" panose="020B0604020202020204" pitchFamily="34" charset="0"/>
                      </a:endParaRPr>
                    </a:p>
                    <a:p>
                      <a:r>
                        <a:rPr lang="en-GB" sz="1500" b="0" i="0" u="none" strike="noStrike" dirty="0">
                          <a:solidFill>
                            <a:srgbClr val="FFFFFF"/>
                          </a:solidFill>
                          <a:effectLst/>
                          <a:latin typeface="Arial" panose="020B0604020202020204" pitchFamily="34" charset="0"/>
                        </a:rPr>
                        <a:t>•    </a:t>
                      </a:r>
                      <a:r>
                        <a:rPr lang="en-GB" sz="1500" b="1" i="0" u="none" strike="noStrike" dirty="0">
                          <a:solidFill>
                            <a:srgbClr val="FFFFFF"/>
                          </a:solidFill>
                          <a:effectLst/>
                          <a:latin typeface="Arial" panose="020B0604020202020204" pitchFamily="34" charset="0"/>
                        </a:rPr>
                        <a:t>I’ve got the ability to write a cover letter</a:t>
                      </a:r>
                      <a:r>
                        <a:rPr lang="en-GB" sz="1400" b="1" i="0" u="none" strike="noStrike" dirty="0">
                          <a:solidFill>
                            <a:srgbClr val="FFFFFF"/>
                          </a:solidFill>
                          <a:effectLst/>
                          <a:latin typeface="Arial" panose="020B0604020202020204" pitchFamily="34" charset="0"/>
                        </a:rPr>
                        <a:t> </a:t>
                      </a:r>
                      <a:endParaRPr lang="en-GB" sz="1400" b="1" i="0" u="none" strike="noStrike" dirty="0">
                        <a:solidFill>
                          <a:schemeClr val="accent6">
                            <a:lumMod val="60000"/>
                            <a:lumOff val="40000"/>
                          </a:schemeClr>
                        </a:solidFill>
                        <a:effectLst/>
                        <a:latin typeface="Arial" panose="020B0604020202020204" pitchFamily="34" charset="0"/>
                        <a:cs typeface="Arial" panose="020B0604020202020204" pitchFamily="34" charset="0"/>
                      </a:endParaRPr>
                    </a:p>
                  </a:txBody>
                  <a:tcPr>
                    <a:solidFill>
                      <a:schemeClr val="bg2">
                        <a:lumMod val="60000"/>
                        <a:lumOff val="40000"/>
                      </a:schemeClr>
                    </a:solidFill>
                  </a:tcPr>
                </a:tc>
                <a:tc>
                  <a:txBody>
                    <a:bodyPr/>
                    <a:lstStyle/>
                    <a:p>
                      <a:r>
                        <a:rPr lang="en-US" u="sng" dirty="0">
                          <a:solidFill>
                            <a:schemeClr val="bg1"/>
                          </a:solidFill>
                        </a:rPr>
                        <a:t>Weakness</a:t>
                      </a:r>
                    </a:p>
                    <a:p>
                      <a:pPr marL="285750" indent="-285750">
                        <a:buFont typeface="Arial" panose="020B0604020202020204" pitchFamily="34" charset="0"/>
                        <a:buChar char="•"/>
                      </a:pPr>
                      <a:r>
                        <a:rPr lang="en-GB" sz="1500" b="1" kern="1200" dirty="0">
                          <a:solidFill>
                            <a:schemeClr val="lt1"/>
                          </a:solidFill>
                          <a:effectLst/>
                        </a:rPr>
                        <a:t>Public speaking</a:t>
                      </a:r>
                    </a:p>
                    <a:p>
                      <a:endParaRPr lang="en-GB" dirty="0">
                        <a:latin typeface="Arial" panose="020B0604020202020204" pitchFamily="34" charset="0"/>
                        <a:cs typeface="Arial" panose="020B0604020202020204" pitchFamily="34" charset="0"/>
                      </a:endParaRPr>
                    </a:p>
                  </a:txBody>
                  <a:tcPr>
                    <a:solidFill>
                      <a:schemeClr val="bg2">
                        <a:lumMod val="60000"/>
                        <a:lumOff val="40000"/>
                      </a:schemeClr>
                    </a:solidFill>
                  </a:tcPr>
                </a:tc>
                <a:extLst>
                  <a:ext uri="{0D108BD9-81ED-4DB2-BD59-A6C34878D82A}">
                    <a16:rowId xmlns:a16="http://schemas.microsoft.com/office/drawing/2014/main" val="2863082034"/>
                  </a:ext>
                </a:extLst>
              </a:tr>
              <a:tr h="99574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kern="1200" dirty="0">
                        <a:solidFill>
                          <a:schemeClr val="tx1"/>
                        </a:solidFill>
                        <a:effectLst/>
                      </a:endParaRPr>
                    </a:p>
                    <a:p>
                      <a:endParaRPr lang="en-GB" dirty="0">
                        <a:latin typeface="Arial" panose="020B0604020202020204" pitchFamily="34" charset="0"/>
                        <a:cs typeface="Arial" panose="020B0604020202020204" pitchFamily="34" charset="0"/>
                      </a:endParaRPr>
                    </a:p>
                  </a:txBody>
                  <a:tcPr>
                    <a:solidFill>
                      <a:schemeClr val="bg2">
                        <a:lumMod val="40000"/>
                        <a:lumOff val="60000"/>
                      </a:schemeClr>
                    </a:solidFill>
                  </a:tcPr>
                </a:tc>
                <a:tc>
                  <a:txBody>
                    <a:bodyPr/>
                    <a:lstStyle/>
                    <a:p>
                      <a:endParaRPr lang="en-GB" dirty="0">
                        <a:latin typeface="Arial" panose="020B0604020202020204" pitchFamily="34" charset="0"/>
                        <a:cs typeface="Arial" panose="020B0604020202020204" pitchFamily="34" charset="0"/>
                      </a:endParaRPr>
                    </a:p>
                  </a:txBody>
                  <a:tcPr>
                    <a:solidFill>
                      <a:schemeClr val="bg2">
                        <a:lumMod val="40000"/>
                        <a:lumOff val="60000"/>
                      </a:schemeClr>
                    </a:solidFill>
                  </a:tcPr>
                </a:tc>
                <a:extLst>
                  <a:ext uri="{0D108BD9-81ED-4DB2-BD59-A6C34878D82A}">
                    <a16:rowId xmlns:a16="http://schemas.microsoft.com/office/drawing/2014/main" val="2158748856"/>
                  </a:ext>
                </a:extLst>
              </a:tr>
            </a:tbl>
          </a:graphicData>
        </a:graphic>
      </p:graphicFrame>
    </p:spTree>
    <p:extLst>
      <p:ext uri="{BB962C8B-B14F-4D97-AF65-F5344CB8AC3E}">
        <p14:creationId xmlns:p14="http://schemas.microsoft.com/office/powerpoint/2010/main" val="1246606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D0690-9D4C-44F4-A639-8D40517F8518}"/>
              </a:ext>
            </a:extLst>
          </p:cNvPr>
          <p:cNvSpPr>
            <a:spLocks noGrp="1"/>
          </p:cNvSpPr>
          <p:nvPr>
            <p:ph type="title"/>
          </p:nvPr>
        </p:nvSpPr>
        <p:spPr/>
        <p:txBody>
          <a:bodyPr>
            <a:normAutofit/>
          </a:bodyPr>
          <a:lstStyle/>
          <a:p>
            <a:r>
              <a:rPr lang="en-GB" dirty="0"/>
              <a:t>Time management </a:t>
            </a:r>
          </a:p>
        </p:txBody>
      </p:sp>
      <p:sp>
        <p:nvSpPr>
          <p:cNvPr id="3" name="Content Placeholder 2">
            <a:extLst>
              <a:ext uri="{FF2B5EF4-FFF2-40B4-BE49-F238E27FC236}">
                <a16:creationId xmlns:a16="http://schemas.microsoft.com/office/drawing/2014/main" id="{F999F584-11D6-4DA4-8CB1-7C34DA8FDE2B}"/>
              </a:ext>
            </a:extLst>
          </p:cNvPr>
          <p:cNvSpPr>
            <a:spLocks noGrp="1"/>
          </p:cNvSpPr>
          <p:nvPr>
            <p:ph idx="1"/>
          </p:nvPr>
        </p:nvSpPr>
        <p:spPr>
          <a:xfrm>
            <a:off x="913794" y="2553264"/>
            <a:ext cx="10353762" cy="3695136"/>
          </a:xfrm>
        </p:spPr>
        <p:txBody>
          <a:bodyPr>
            <a:normAutofit/>
          </a:bodyPr>
          <a:lstStyle/>
          <a:p>
            <a:pPr marL="0" marR="0" indent="0">
              <a:lnSpc>
                <a:spcPct val="107000"/>
              </a:lnSpc>
              <a:spcBef>
                <a:spcPts val="200"/>
              </a:spcBef>
              <a:spcAft>
                <a:spcPts val="0"/>
              </a:spcAft>
              <a:buNone/>
            </a:pPr>
            <a:r>
              <a:rPr lang="en-GB" sz="2700" b="0" i="0" u="none" strike="noStrike" dirty="0">
                <a:effectLst/>
                <a:latin typeface="+mj-lt"/>
              </a:rPr>
              <a:t>Time management” is the process of organising and planning how to divide your time between specific activities.</a:t>
            </a:r>
          </a:p>
          <a:p>
            <a:pPr marL="0" marR="0" indent="0">
              <a:lnSpc>
                <a:spcPct val="107000"/>
              </a:lnSpc>
              <a:spcBef>
                <a:spcPts val="200"/>
              </a:spcBef>
              <a:spcAft>
                <a:spcPts val="0"/>
              </a:spcAft>
              <a:buNone/>
            </a:pPr>
            <a:endParaRPr lang="en-GB" sz="2700" dirty="0">
              <a:effectLst/>
              <a:latin typeface="+mj-lt"/>
              <a:ea typeface="Times New Roman" panose="02020603050405020304" pitchFamily="18" charset="0"/>
              <a:cs typeface="Times New Roman" panose="02020603050405020304" pitchFamily="18" charset="0"/>
            </a:endParaRPr>
          </a:p>
          <a:p>
            <a:pPr marL="0" marR="0" indent="0">
              <a:lnSpc>
                <a:spcPct val="107000"/>
              </a:lnSpc>
              <a:spcBef>
                <a:spcPts val="200"/>
              </a:spcBef>
              <a:spcAft>
                <a:spcPts val="0"/>
              </a:spcAft>
              <a:buNone/>
            </a:pPr>
            <a:r>
              <a:rPr lang="en-GB" sz="2700" b="0" i="0" u="none" strike="noStrike" dirty="0">
                <a:solidFill>
                  <a:srgbClr val="333333"/>
                </a:solidFill>
                <a:effectLst/>
                <a:latin typeface="ProximaNova-n4"/>
              </a:rPr>
              <a:t> </a:t>
            </a:r>
            <a:r>
              <a:rPr lang="en-GB" sz="2700" b="0" i="0" u="none" strike="noStrike" dirty="0">
                <a:effectLst/>
                <a:latin typeface="+mj-lt"/>
              </a:rPr>
              <a:t>Good time management enables you to work smarter – not harder – so that you get more done in less time, even when time is tight and pressures are high</a:t>
            </a:r>
            <a:endParaRPr lang="en-GB" sz="2700" b="1" dirty="0">
              <a:effectLst/>
              <a:latin typeface="+mj-l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189720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A62D2-47AF-6441-AC03-9FDA06FD7D45}"/>
              </a:ext>
            </a:extLst>
          </p:cNvPr>
          <p:cNvSpPr>
            <a:spLocks noGrp="1"/>
          </p:cNvSpPr>
          <p:nvPr>
            <p:ph type="title"/>
          </p:nvPr>
        </p:nvSpPr>
        <p:spPr/>
        <p:txBody>
          <a:bodyPr/>
          <a:lstStyle/>
          <a:p>
            <a:r>
              <a:rPr lang="en-GB" dirty="0"/>
              <a:t>Academic writing </a:t>
            </a:r>
            <a:endParaRPr lang="en-US" dirty="0"/>
          </a:p>
        </p:txBody>
      </p:sp>
      <p:sp>
        <p:nvSpPr>
          <p:cNvPr id="3" name="Content Placeholder 2">
            <a:extLst>
              <a:ext uri="{FF2B5EF4-FFF2-40B4-BE49-F238E27FC236}">
                <a16:creationId xmlns:a16="http://schemas.microsoft.com/office/drawing/2014/main" id="{5457F6C4-2835-7241-A432-D3A5A3947B6D}"/>
              </a:ext>
            </a:extLst>
          </p:cNvPr>
          <p:cNvSpPr>
            <a:spLocks noGrp="1"/>
          </p:cNvSpPr>
          <p:nvPr>
            <p:ph idx="1"/>
          </p:nvPr>
        </p:nvSpPr>
        <p:spPr>
          <a:xfrm>
            <a:off x="913794" y="2216404"/>
            <a:ext cx="10353762" cy="3695136"/>
          </a:xfrm>
        </p:spPr>
        <p:txBody>
          <a:bodyPr>
            <a:normAutofit/>
          </a:bodyPr>
          <a:lstStyle/>
          <a:p>
            <a:r>
              <a:rPr lang="en-GB" sz="2700" b="0" i="0" u="none" strike="noStrike" dirty="0">
                <a:effectLst/>
                <a:latin typeface="+mj-lt"/>
              </a:rPr>
              <a:t>Academic writing is the formal writing style used in colleges and </a:t>
            </a:r>
            <a:r>
              <a:rPr lang="en-GB" sz="2500" b="0" i="0" u="none" strike="noStrike" dirty="0">
                <a:effectLst/>
                <a:latin typeface="+mj-lt"/>
              </a:rPr>
              <a:t>universities. </a:t>
            </a:r>
          </a:p>
          <a:p>
            <a:r>
              <a:rPr lang="en-GB" sz="2500">
                <a:effectLst/>
                <a:latin typeface="+mj-lt"/>
              </a:rPr>
              <a:t>Academic writing i</a:t>
            </a:r>
            <a:r>
              <a:rPr lang="en-GB" sz="2500" b="0" i="0" u="none" strike="noStrike">
                <a:effectLst/>
                <a:latin typeface="Arial" panose="020B0604020202020204" pitchFamily="34" charset="0"/>
              </a:rPr>
              <a:t>s </a:t>
            </a:r>
            <a:r>
              <a:rPr lang="en-GB" sz="2500" b="0" i="0" u="none" strike="noStrike" dirty="0">
                <a:effectLst/>
                <a:latin typeface="Arial" panose="020B0604020202020204" pitchFamily="34" charset="0"/>
              </a:rPr>
              <a:t>important that you learn how best to write in a way which will convince the marker that you understand what you are talking about.</a:t>
            </a:r>
            <a:endParaRPr lang="en-US" sz="2500" dirty="0">
              <a:latin typeface="+mj-lt"/>
            </a:endParaRPr>
          </a:p>
        </p:txBody>
      </p:sp>
    </p:spTree>
    <p:extLst>
      <p:ext uri="{BB962C8B-B14F-4D97-AF65-F5344CB8AC3E}">
        <p14:creationId xmlns:p14="http://schemas.microsoft.com/office/powerpoint/2010/main" val="31723034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ontent Placeholder 10">
            <a:extLst>
              <a:ext uri="{FF2B5EF4-FFF2-40B4-BE49-F238E27FC236}">
                <a16:creationId xmlns:a16="http://schemas.microsoft.com/office/drawing/2014/main" id="{44D5B718-02D9-49ED-AEDA-572360EE5E02}"/>
              </a:ext>
            </a:extLst>
          </p:cNvPr>
          <p:cNvGraphicFramePr>
            <a:graphicFrameLocks noGrp="1"/>
          </p:cNvGraphicFramePr>
          <p:nvPr>
            <p:ph idx="1"/>
            <p:extLst>
              <p:ext uri="{D42A27DB-BD31-4B8C-83A1-F6EECF244321}">
                <p14:modId xmlns:p14="http://schemas.microsoft.com/office/powerpoint/2010/main" val="4247517064"/>
              </p:ext>
            </p:extLst>
          </p:nvPr>
        </p:nvGraphicFramePr>
        <p:xfrm>
          <a:off x="0" y="67328"/>
          <a:ext cx="12192000" cy="6973915"/>
        </p:xfrm>
        <a:graphic>
          <a:graphicData uri="http://schemas.openxmlformats.org/drawingml/2006/table">
            <a:tbl>
              <a:tblPr firstRow="1" firstCol="1" lastRow="1" lastCol="1" bandRow="1" bandCol="1"/>
              <a:tblGrid>
                <a:gridCol w="3046145">
                  <a:extLst>
                    <a:ext uri="{9D8B030D-6E8A-4147-A177-3AD203B41FA5}">
                      <a16:colId xmlns:a16="http://schemas.microsoft.com/office/drawing/2014/main" val="792970485"/>
                    </a:ext>
                  </a:extLst>
                </a:gridCol>
                <a:gridCol w="3049855">
                  <a:extLst>
                    <a:ext uri="{9D8B030D-6E8A-4147-A177-3AD203B41FA5}">
                      <a16:colId xmlns:a16="http://schemas.microsoft.com/office/drawing/2014/main" val="3526094288"/>
                    </a:ext>
                  </a:extLst>
                </a:gridCol>
                <a:gridCol w="3046145">
                  <a:extLst>
                    <a:ext uri="{9D8B030D-6E8A-4147-A177-3AD203B41FA5}">
                      <a16:colId xmlns:a16="http://schemas.microsoft.com/office/drawing/2014/main" val="3589514040"/>
                    </a:ext>
                  </a:extLst>
                </a:gridCol>
                <a:gridCol w="3049855">
                  <a:extLst>
                    <a:ext uri="{9D8B030D-6E8A-4147-A177-3AD203B41FA5}">
                      <a16:colId xmlns:a16="http://schemas.microsoft.com/office/drawing/2014/main" val="364103326"/>
                    </a:ext>
                  </a:extLst>
                </a:gridCol>
              </a:tblGrid>
              <a:tr h="691361">
                <a:tc>
                  <a:txBody>
                    <a:bodyPr/>
                    <a:lstStyle/>
                    <a:p>
                      <a:pPr marL="0" marR="0">
                        <a:lnSpc>
                          <a:spcPct val="107000"/>
                        </a:lnSpc>
                        <a:spcBef>
                          <a:spcPts val="0"/>
                        </a:spcBef>
                        <a:spcAft>
                          <a:spcPts val="0"/>
                        </a:spcAft>
                      </a:pPr>
                      <a:r>
                        <a:rPr lang="en-US" sz="1200" dirty="0">
                          <a:effectLst/>
                          <a:latin typeface="+mj-lt"/>
                          <a:ea typeface="Carlito"/>
                          <a:cs typeface="Carlito"/>
                        </a:rPr>
                        <a:t> </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DF3"/>
                    </a:solidFill>
                  </a:tcPr>
                </a:tc>
                <a:tc>
                  <a:txBody>
                    <a:bodyPr/>
                    <a:lstStyle/>
                    <a:p>
                      <a:pPr marL="69850" marR="0">
                        <a:lnSpc>
                          <a:spcPts val="1215"/>
                        </a:lnSpc>
                        <a:spcBef>
                          <a:spcPts val="0"/>
                        </a:spcBef>
                        <a:spcAft>
                          <a:spcPts val="0"/>
                        </a:spcAft>
                      </a:pPr>
                      <a:r>
                        <a:rPr lang="en-US" sz="1200" b="1" dirty="0">
                          <a:solidFill>
                            <a:srgbClr val="000000"/>
                          </a:solidFill>
                          <a:effectLst/>
                          <a:latin typeface="+mj-lt"/>
                          <a:ea typeface="Carlito"/>
                          <a:cs typeface="Carlito"/>
                        </a:rPr>
                        <a:t>Short-Term Time Frame</a:t>
                      </a:r>
                      <a:endParaRPr lang="en-GB" sz="1200" dirty="0">
                        <a:effectLst/>
                        <a:latin typeface="+mj-lt"/>
                        <a:ea typeface="Carlito"/>
                        <a:cs typeface="Carlito"/>
                      </a:endParaRPr>
                    </a:p>
                    <a:p>
                      <a:pPr marL="0" marR="0">
                        <a:lnSpc>
                          <a:spcPct val="107000"/>
                        </a:lnSpc>
                        <a:spcBef>
                          <a:spcPts val="55"/>
                        </a:spcBef>
                        <a:spcAft>
                          <a:spcPts val="0"/>
                        </a:spcAft>
                      </a:pPr>
                      <a:r>
                        <a:rPr lang="en-US" sz="1200" b="1" dirty="0">
                          <a:effectLst/>
                          <a:latin typeface="+mj-lt"/>
                          <a:ea typeface="Carlito"/>
                          <a:cs typeface="Carlito"/>
                        </a:rPr>
                        <a:t> </a:t>
                      </a:r>
                      <a:endParaRPr lang="en-GB" sz="1200" dirty="0">
                        <a:effectLst/>
                        <a:latin typeface="+mj-lt"/>
                        <a:ea typeface="Carlito"/>
                        <a:cs typeface="Carlito"/>
                      </a:endParaRPr>
                    </a:p>
                    <a:p>
                      <a:pPr marL="69850" marR="316865">
                        <a:lnSpc>
                          <a:spcPct val="107000"/>
                        </a:lnSpc>
                        <a:spcBef>
                          <a:spcPts val="0"/>
                        </a:spcBef>
                        <a:spcAft>
                          <a:spcPts val="0"/>
                        </a:spcAft>
                      </a:pPr>
                      <a:r>
                        <a:rPr lang="en-US" sz="1200" dirty="0">
                          <a:solidFill>
                            <a:srgbClr val="000000"/>
                          </a:solidFill>
                          <a:effectLst/>
                          <a:latin typeface="+mj-lt"/>
                          <a:ea typeface="Carlito"/>
                          <a:cs typeface="Carlito"/>
                        </a:rPr>
                        <a:t>What do I want to accomplish in the next three to six months?</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DF3"/>
                    </a:solidFill>
                  </a:tcPr>
                </a:tc>
                <a:tc>
                  <a:txBody>
                    <a:bodyPr/>
                    <a:lstStyle/>
                    <a:p>
                      <a:pPr marL="67945" marR="0">
                        <a:lnSpc>
                          <a:spcPts val="1215"/>
                        </a:lnSpc>
                        <a:spcBef>
                          <a:spcPts val="0"/>
                        </a:spcBef>
                        <a:spcAft>
                          <a:spcPts val="0"/>
                        </a:spcAft>
                      </a:pPr>
                      <a:r>
                        <a:rPr lang="en-US" sz="1200" b="1" dirty="0">
                          <a:solidFill>
                            <a:srgbClr val="000000"/>
                          </a:solidFill>
                          <a:effectLst/>
                          <a:latin typeface="+mj-lt"/>
                          <a:ea typeface="Carlito"/>
                          <a:cs typeface="Carlito"/>
                        </a:rPr>
                        <a:t>Mid-Term Time Frame</a:t>
                      </a:r>
                      <a:endParaRPr lang="en-GB" sz="1200" dirty="0">
                        <a:effectLst/>
                        <a:latin typeface="+mj-lt"/>
                        <a:ea typeface="Carlito"/>
                        <a:cs typeface="Carlito"/>
                      </a:endParaRPr>
                    </a:p>
                    <a:p>
                      <a:pPr marL="0" marR="0">
                        <a:lnSpc>
                          <a:spcPct val="107000"/>
                        </a:lnSpc>
                        <a:spcBef>
                          <a:spcPts val="55"/>
                        </a:spcBef>
                        <a:spcAft>
                          <a:spcPts val="0"/>
                        </a:spcAft>
                      </a:pPr>
                      <a:r>
                        <a:rPr lang="en-US" sz="1200" b="1" dirty="0">
                          <a:effectLst/>
                          <a:latin typeface="+mj-lt"/>
                          <a:ea typeface="Carlito"/>
                          <a:cs typeface="Carlito"/>
                        </a:rPr>
                        <a:t> </a:t>
                      </a:r>
                      <a:endParaRPr lang="en-GB" sz="1200" dirty="0">
                        <a:effectLst/>
                        <a:latin typeface="+mj-lt"/>
                        <a:ea typeface="Carlito"/>
                        <a:cs typeface="Carlito"/>
                      </a:endParaRPr>
                    </a:p>
                    <a:p>
                      <a:pPr marL="67945" marR="195580">
                        <a:lnSpc>
                          <a:spcPct val="107000"/>
                        </a:lnSpc>
                        <a:spcBef>
                          <a:spcPts val="0"/>
                        </a:spcBef>
                        <a:spcAft>
                          <a:spcPts val="0"/>
                        </a:spcAft>
                      </a:pPr>
                      <a:r>
                        <a:rPr lang="en-US" sz="1200" dirty="0">
                          <a:solidFill>
                            <a:srgbClr val="000000"/>
                          </a:solidFill>
                          <a:effectLst/>
                          <a:latin typeface="+mj-lt"/>
                          <a:ea typeface="Carlito"/>
                          <a:cs typeface="Carlito"/>
                        </a:rPr>
                        <a:t>What do I want to accomplish in the next six months to two years?</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DF3"/>
                    </a:solidFill>
                  </a:tcPr>
                </a:tc>
                <a:tc>
                  <a:txBody>
                    <a:bodyPr/>
                    <a:lstStyle/>
                    <a:p>
                      <a:pPr marL="69215" marR="0">
                        <a:lnSpc>
                          <a:spcPts val="1215"/>
                        </a:lnSpc>
                        <a:spcBef>
                          <a:spcPts val="0"/>
                        </a:spcBef>
                        <a:spcAft>
                          <a:spcPts val="0"/>
                        </a:spcAft>
                      </a:pPr>
                      <a:r>
                        <a:rPr lang="en-US" sz="1200" b="1" dirty="0">
                          <a:solidFill>
                            <a:srgbClr val="000000"/>
                          </a:solidFill>
                          <a:effectLst/>
                          <a:latin typeface="+mj-lt"/>
                          <a:ea typeface="Carlito"/>
                          <a:cs typeface="Carlito"/>
                        </a:rPr>
                        <a:t>Long-Term Time Frame</a:t>
                      </a:r>
                      <a:endParaRPr lang="en-GB" sz="1200" dirty="0">
                        <a:effectLst/>
                        <a:latin typeface="+mj-lt"/>
                        <a:ea typeface="Carlito"/>
                        <a:cs typeface="Carlito"/>
                      </a:endParaRPr>
                    </a:p>
                    <a:p>
                      <a:pPr marL="0" marR="0">
                        <a:lnSpc>
                          <a:spcPct val="107000"/>
                        </a:lnSpc>
                        <a:spcBef>
                          <a:spcPts val="55"/>
                        </a:spcBef>
                        <a:spcAft>
                          <a:spcPts val="0"/>
                        </a:spcAft>
                      </a:pPr>
                      <a:r>
                        <a:rPr lang="en-US" sz="1200" b="1" dirty="0">
                          <a:effectLst/>
                          <a:latin typeface="+mj-lt"/>
                          <a:ea typeface="Carlito"/>
                          <a:cs typeface="Carlito"/>
                        </a:rPr>
                        <a:t> </a:t>
                      </a:r>
                      <a:endParaRPr lang="en-GB" sz="1200" dirty="0">
                        <a:effectLst/>
                        <a:latin typeface="+mj-lt"/>
                        <a:ea typeface="Carlito"/>
                        <a:cs typeface="Carlito"/>
                      </a:endParaRPr>
                    </a:p>
                    <a:p>
                      <a:pPr marL="69215" marR="317500">
                        <a:lnSpc>
                          <a:spcPct val="107000"/>
                        </a:lnSpc>
                        <a:spcBef>
                          <a:spcPts val="0"/>
                        </a:spcBef>
                        <a:spcAft>
                          <a:spcPts val="0"/>
                        </a:spcAft>
                      </a:pPr>
                      <a:r>
                        <a:rPr lang="en-US" sz="1200" dirty="0">
                          <a:solidFill>
                            <a:srgbClr val="000000"/>
                          </a:solidFill>
                          <a:effectLst/>
                          <a:latin typeface="+mj-lt"/>
                          <a:ea typeface="Carlito"/>
                          <a:cs typeface="Carlito"/>
                        </a:rPr>
                        <a:t>What do I want to accomplish in the next two to three years?</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DF3"/>
                    </a:solidFill>
                  </a:tcPr>
                </a:tc>
                <a:extLst>
                  <a:ext uri="{0D108BD9-81ED-4DB2-BD59-A6C34878D82A}">
                    <a16:rowId xmlns:a16="http://schemas.microsoft.com/office/drawing/2014/main" val="3121101155"/>
                  </a:ext>
                </a:extLst>
              </a:tr>
              <a:tr h="862788">
                <a:tc>
                  <a:txBody>
                    <a:bodyPr/>
                    <a:lstStyle/>
                    <a:p>
                      <a:pPr marL="67945" marR="0" algn="just">
                        <a:lnSpc>
                          <a:spcPts val="1215"/>
                        </a:lnSpc>
                        <a:spcBef>
                          <a:spcPts val="0"/>
                        </a:spcBef>
                        <a:spcAft>
                          <a:spcPts val="0"/>
                        </a:spcAft>
                      </a:pPr>
                      <a:r>
                        <a:rPr lang="en-US" sz="1200" b="1" dirty="0">
                          <a:solidFill>
                            <a:srgbClr val="000000"/>
                          </a:solidFill>
                          <a:effectLst/>
                          <a:latin typeface="+mj-lt"/>
                          <a:ea typeface="Carlito"/>
                          <a:cs typeface="Carlito"/>
                        </a:rPr>
                        <a:t>Section 1 - My Goals</a:t>
                      </a:r>
                      <a:endParaRPr lang="en-GB" sz="1200" dirty="0">
                        <a:effectLst/>
                        <a:latin typeface="+mj-lt"/>
                        <a:ea typeface="Carlito"/>
                        <a:cs typeface="Carlito"/>
                      </a:endParaRPr>
                    </a:p>
                    <a:p>
                      <a:pPr marL="0" marR="0">
                        <a:lnSpc>
                          <a:spcPct val="107000"/>
                        </a:lnSpc>
                        <a:spcBef>
                          <a:spcPts val="5"/>
                        </a:spcBef>
                        <a:spcAft>
                          <a:spcPts val="0"/>
                        </a:spcAft>
                      </a:pPr>
                      <a:r>
                        <a:rPr lang="en-US" sz="1200" b="1" dirty="0">
                          <a:effectLst/>
                          <a:latin typeface="+mj-lt"/>
                          <a:ea typeface="Carlito"/>
                          <a:cs typeface="Carlito"/>
                        </a:rPr>
                        <a:t> </a:t>
                      </a:r>
                      <a:endParaRPr lang="en-GB" sz="1200" dirty="0">
                        <a:effectLst/>
                        <a:latin typeface="+mj-lt"/>
                        <a:ea typeface="Carlito"/>
                        <a:cs typeface="Carlito"/>
                      </a:endParaRPr>
                    </a:p>
                    <a:p>
                      <a:pPr marL="67945" marR="223520" algn="just">
                        <a:lnSpc>
                          <a:spcPct val="107000"/>
                        </a:lnSpc>
                        <a:spcBef>
                          <a:spcPts val="0"/>
                        </a:spcBef>
                        <a:spcAft>
                          <a:spcPts val="0"/>
                        </a:spcAft>
                      </a:pPr>
                      <a:r>
                        <a:rPr lang="en-US" sz="1200" dirty="0">
                          <a:solidFill>
                            <a:srgbClr val="000000"/>
                          </a:solidFill>
                          <a:effectLst/>
                          <a:latin typeface="+mj-lt"/>
                          <a:ea typeface="Carlito"/>
                          <a:cs typeface="Carlito"/>
                        </a:rPr>
                        <a:t>I want to become a bank manager and also want to prepare my self as a bank manager.</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DF3"/>
                    </a:solidFill>
                  </a:tcPr>
                </a:tc>
                <a:tc>
                  <a:txBody>
                    <a:bodyPr/>
                    <a:lstStyle/>
                    <a:p>
                      <a:pPr marL="0" marR="0" algn="l">
                        <a:lnSpc>
                          <a:spcPct val="107000"/>
                        </a:lnSpc>
                        <a:spcBef>
                          <a:spcPts val="0"/>
                        </a:spcBef>
                        <a:spcAft>
                          <a:spcPts val="0"/>
                        </a:spcAft>
                      </a:pPr>
                      <a:r>
                        <a:rPr lang="en-US" sz="1200" dirty="0">
                          <a:effectLst/>
                          <a:latin typeface="+mj-lt"/>
                          <a:ea typeface="Carlito"/>
                          <a:cs typeface="Carlito"/>
                        </a:rPr>
                        <a:t>I need to gather information about the academic and employability skill for becoming a bank manager.</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algn="l">
                        <a:lnSpc>
                          <a:spcPct val="107000"/>
                        </a:lnSpc>
                        <a:spcBef>
                          <a:spcPts val="0"/>
                        </a:spcBef>
                        <a:spcAft>
                          <a:spcPts val="0"/>
                        </a:spcAft>
                      </a:pPr>
                      <a:r>
                        <a:rPr lang="en-US" sz="1200" dirty="0">
                          <a:effectLst/>
                          <a:latin typeface="+mj-lt"/>
                          <a:ea typeface="Carlito"/>
                          <a:cs typeface="Carlito"/>
                        </a:rPr>
                        <a:t>I want to take and complete the courses that are related to becoming a bank manager.</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marR="0" lvl="1">
                        <a:lnSpc>
                          <a:spcPct val="107000"/>
                        </a:lnSpc>
                        <a:spcBef>
                          <a:spcPts val="0"/>
                        </a:spcBef>
                        <a:spcAft>
                          <a:spcPts val="0"/>
                        </a:spcAft>
                      </a:pPr>
                      <a:r>
                        <a:rPr lang="en-US" sz="1200" dirty="0">
                          <a:effectLst/>
                          <a:latin typeface="+mj-lt"/>
                          <a:ea typeface="Carlito"/>
                          <a:cs typeface="Carlito"/>
                        </a:rPr>
                        <a:t>I want to overcome my weakness and make a CV and find an appropriate job for job interview.</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31149177"/>
                  </a:ext>
                </a:extLst>
              </a:tr>
              <a:tr h="1465223">
                <a:tc>
                  <a:txBody>
                    <a:bodyPr/>
                    <a:lstStyle/>
                    <a:p>
                      <a:pPr marL="67945" marR="405765">
                        <a:lnSpc>
                          <a:spcPct val="107000"/>
                        </a:lnSpc>
                        <a:spcBef>
                          <a:spcPts val="5"/>
                        </a:spcBef>
                        <a:spcAft>
                          <a:spcPts val="0"/>
                        </a:spcAft>
                      </a:pPr>
                      <a:r>
                        <a:rPr lang="en-US" sz="1200" b="1" dirty="0">
                          <a:solidFill>
                            <a:srgbClr val="000000"/>
                          </a:solidFill>
                          <a:effectLst/>
                          <a:latin typeface="+mj-lt"/>
                          <a:ea typeface="Carlito"/>
                          <a:cs typeface="Carlito"/>
                        </a:rPr>
                        <a:t>Section 2 - Skills and Knowledge to be Learned</a:t>
                      </a:r>
                      <a:endParaRPr lang="en-GB" sz="1200" dirty="0">
                        <a:effectLst/>
                        <a:latin typeface="+mj-lt"/>
                        <a:ea typeface="Carlito"/>
                        <a:cs typeface="Carlito"/>
                      </a:endParaRPr>
                    </a:p>
                    <a:p>
                      <a:pPr marL="0" marR="0">
                        <a:lnSpc>
                          <a:spcPct val="107000"/>
                        </a:lnSpc>
                        <a:spcBef>
                          <a:spcPts val="50"/>
                        </a:spcBef>
                        <a:spcAft>
                          <a:spcPts val="0"/>
                        </a:spcAft>
                      </a:pPr>
                      <a:r>
                        <a:rPr lang="en-US" sz="1200" b="1" dirty="0">
                          <a:effectLst/>
                          <a:latin typeface="+mj-lt"/>
                          <a:ea typeface="Carlito"/>
                          <a:cs typeface="Carlito"/>
                        </a:rPr>
                        <a:t> </a:t>
                      </a:r>
                      <a:endParaRPr lang="en-GB" sz="1200" dirty="0">
                        <a:effectLst/>
                        <a:latin typeface="+mj-lt"/>
                        <a:ea typeface="Carlito"/>
                        <a:cs typeface="Carlito"/>
                      </a:endParaRPr>
                    </a:p>
                    <a:p>
                      <a:pPr marL="67945" marR="88900" algn="just">
                        <a:lnSpc>
                          <a:spcPct val="107000"/>
                        </a:lnSpc>
                        <a:spcBef>
                          <a:spcPts val="0"/>
                        </a:spcBef>
                        <a:spcAft>
                          <a:spcPts val="0"/>
                        </a:spcAft>
                      </a:pPr>
                      <a:r>
                        <a:rPr lang="en-US" sz="1200" dirty="0">
                          <a:solidFill>
                            <a:srgbClr val="000000"/>
                          </a:solidFill>
                          <a:effectLst/>
                          <a:latin typeface="+mj-lt"/>
                          <a:ea typeface="Carlito"/>
                          <a:cs typeface="Carlito"/>
                        </a:rPr>
                        <a:t>For becoming a bank manager, I need to overcome my weaknesses such as- communication skills, Time management skill and Planning and organizational skills</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DF3"/>
                    </a:solidFill>
                  </a:tcPr>
                </a:tc>
                <a:tc>
                  <a:txBody>
                    <a:bodyPr/>
                    <a:lstStyle/>
                    <a:p>
                      <a:pPr marL="0" marR="0" algn="l">
                        <a:lnSpc>
                          <a:spcPct val="107000"/>
                        </a:lnSpc>
                        <a:spcBef>
                          <a:spcPts val="0"/>
                        </a:spcBef>
                        <a:spcAft>
                          <a:spcPts val="0"/>
                        </a:spcAft>
                      </a:pPr>
                      <a:r>
                        <a:rPr lang="en-US" sz="1200" dirty="0">
                          <a:effectLst/>
                          <a:latin typeface="+mj-lt"/>
                          <a:ea typeface="Carlito"/>
                          <a:cs typeface="Carlito"/>
                        </a:rPr>
                        <a:t>As a bank manager I need time management skill. I want to improve my time management skill. After improving time management skill, I will improve the communication skill as it is important for handling clients.</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algn="l">
                        <a:lnSpc>
                          <a:spcPct val="107000"/>
                        </a:lnSpc>
                        <a:spcBef>
                          <a:spcPts val="0"/>
                        </a:spcBef>
                        <a:spcAft>
                          <a:spcPts val="0"/>
                        </a:spcAft>
                      </a:pPr>
                      <a:r>
                        <a:rPr lang="en-US" sz="1200" dirty="0">
                          <a:effectLst/>
                          <a:latin typeface="+mj-lt"/>
                          <a:ea typeface="Carlito"/>
                          <a:cs typeface="Carlito"/>
                        </a:rPr>
                        <a:t>Then comes the most important skill, planning and organizational skill which is important to handle the bank operations as a bank manager.</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0"/>
                        </a:spcBef>
                        <a:spcAft>
                          <a:spcPts val="0"/>
                        </a:spcAft>
                      </a:pPr>
                      <a:r>
                        <a:rPr lang="en-US" sz="1200" dirty="0">
                          <a:effectLst/>
                          <a:latin typeface="+mj-lt"/>
                          <a:ea typeface="Carlito"/>
                          <a:cs typeface="Carlito"/>
                        </a:rPr>
                        <a:t> </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01493384"/>
                  </a:ext>
                </a:extLst>
              </a:tr>
              <a:tr h="1086679">
                <a:tc>
                  <a:txBody>
                    <a:bodyPr/>
                    <a:lstStyle/>
                    <a:p>
                      <a:pPr marL="67945" marR="0" algn="just">
                        <a:lnSpc>
                          <a:spcPts val="1215"/>
                        </a:lnSpc>
                        <a:spcBef>
                          <a:spcPts val="0"/>
                        </a:spcBef>
                        <a:spcAft>
                          <a:spcPts val="0"/>
                        </a:spcAft>
                      </a:pPr>
                      <a:r>
                        <a:rPr lang="en-US" sz="1200" b="1" dirty="0">
                          <a:solidFill>
                            <a:srgbClr val="000000"/>
                          </a:solidFill>
                          <a:effectLst/>
                          <a:latin typeface="+mj-lt"/>
                          <a:ea typeface="Carlito"/>
                          <a:cs typeface="Carlito"/>
                        </a:rPr>
                        <a:t>Section 3 - Next Steps</a:t>
                      </a:r>
                      <a:endParaRPr lang="en-GB" sz="1200" dirty="0">
                        <a:effectLst/>
                        <a:latin typeface="+mj-lt"/>
                        <a:ea typeface="Carlito"/>
                        <a:cs typeface="Carlito"/>
                      </a:endParaRPr>
                    </a:p>
                    <a:p>
                      <a:pPr marL="0" marR="0">
                        <a:lnSpc>
                          <a:spcPct val="107000"/>
                        </a:lnSpc>
                        <a:spcBef>
                          <a:spcPts val="55"/>
                        </a:spcBef>
                        <a:spcAft>
                          <a:spcPts val="0"/>
                        </a:spcAft>
                      </a:pPr>
                      <a:r>
                        <a:rPr lang="en-US" sz="1200" b="1" dirty="0">
                          <a:effectLst/>
                          <a:latin typeface="+mj-lt"/>
                          <a:ea typeface="Carlito"/>
                          <a:cs typeface="Carlito"/>
                        </a:rPr>
                        <a:t> </a:t>
                      </a:r>
                      <a:endParaRPr lang="en-GB" sz="1200" dirty="0">
                        <a:effectLst/>
                        <a:latin typeface="+mj-lt"/>
                        <a:ea typeface="Carlito"/>
                        <a:cs typeface="Carlito"/>
                      </a:endParaRPr>
                    </a:p>
                    <a:p>
                      <a:pPr marL="67945" marR="49530">
                        <a:lnSpc>
                          <a:spcPct val="107000"/>
                        </a:lnSpc>
                        <a:spcBef>
                          <a:spcPts val="0"/>
                        </a:spcBef>
                        <a:spcAft>
                          <a:spcPts val="0"/>
                        </a:spcAft>
                      </a:pPr>
                      <a:r>
                        <a:rPr lang="en-US" sz="1200" i="1" dirty="0">
                          <a:effectLst/>
                          <a:latin typeface="+mj-lt"/>
                          <a:ea typeface="Carlito"/>
                          <a:cs typeface="Carlito"/>
                        </a:rPr>
                        <a:t> </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DF3"/>
                    </a:solidFill>
                  </a:tcPr>
                </a:tc>
                <a:tc>
                  <a:txBody>
                    <a:bodyPr/>
                    <a:lstStyle/>
                    <a:p>
                      <a:pPr marL="0" marR="0" algn="l">
                        <a:lnSpc>
                          <a:spcPct val="107000"/>
                        </a:lnSpc>
                        <a:spcBef>
                          <a:spcPts val="0"/>
                        </a:spcBef>
                        <a:spcAft>
                          <a:spcPts val="0"/>
                        </a:spcAft>
                      </a:pPr>
                      <a:r>
                        <a:rPr lang="en-US" sz="1200" dirty="0">
                          <a:effectLst/>
                          <a:latin typeface="+mj-lt"/>
                          <a:ea typeface="Carlito"/>
                          <a:cs typeface="Carlito"/>
                        </a:rPr>
                        <a:t>For improving communications skills, I will take course on IELTS and take inline courses in Coursera or Udemy. Then to improve the time management skill I’ll make a time table to maintain everything within time.</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algn="l">
                        <a:lnSpc>
                          <a:spcPct val="107000"/>
                        </a:lnSpc>
                        <a:spcBef>
                          <a:spcPts val="0"/>
                        </a:spcBef>
                        <a:spcAft>
                          <a:spcPts val="0"/>
                        </a:spcAft>
                      </a:pPr>
                      <a:r>
                        <a:rPr lang="en-US" sz="1200" dirty="0">
                          <a:effectLst/>
                          <a:latin typeface="+mj-lt"/>
                          <a:ea typeface="Carlito"/>
                          <a:cs typeface="Carlito"/>
                        </a:rPr>
                        <a:t>I’ll work as intern in several banks to gain the </a:t>
                      </a:r>
                      <a:r>
                        <a:rPr lang="en-US" sz="1200" dirty="0">
                          <a:latin typeface="+mj-lt"/>
                        </a:rPr>
                        <a:t>knowledge</a:t>
                      </a:r>
                      <a:r>
                        <a:rPr lang="en-US" sz="1200" dirty="0">
                          <a:effectLst/>
                          <a:latin typeface="+mj-lt"/>
                          <a:ea typeface="Carlito"/>
                          <a:cs typeface="Carlito"/>
                        </a:rPr>
                        <a:t> of planning and organizing skill.</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0"/>
                        </a:spcBef>
                        <a:spcAft>
                          <a:spcPts val="0"/>
                        </a:spcAft>
                      </a:pPr>
                      <a:r>
                        <a:rPr lang="en-US" sz="1200" dirty="0">
                          <a:effectLst/>
                          <a:latin typeface="+mj-lt"/>
                          <a:ea typeface="Carlito"/>
                          <a:cs typeface="Carlito"/>
                        </a:rPr>
                        <a:t> </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08673229"/>
                  </a:ext>
                </a:extLst>
              </a:tr>
              <a:tr h="536707">
                <a:tc>
                  <a:txBody>
                    <a:bodyPr/>
                    <a:lstStyle/>
                    <a:p>
                      <a:pPr marL="67945" marR="0" algn="just">
                        <a:lnSpc>
                          <a:spcPts val="1215"/>
                        </a:lnSpc>
                        <a:spcBef>
                          <a:spcPts val="0"/>
                        </a:spcBef>
                        <a:spcAft>
                          <a:spcPts val="0"/>
                        </a:spcAft>
                      </a:pPr>
                      <a:r>
                        <a:rPr lang="en-US" sz="1200" b="1" dirty="0">
                          <a:solidFill>
                            <a:srgbClr val="000000"/>
                          </a:solidFill>
                          <a:effectLst/>
                          <a:latin typeface="+mj-lt"/>
                          <a:ea typeface="Carlito"/>
                          <a:cs typeface="Carlito"/>
                        </a:rPr>
                        <a:t>Section 4 </a:t>
                      </a:r>
                      <a:r>
                        <a:rPr lang="en-US" sz="1200" b="1">
                          <a:solidFill>
                            <a:srgbClr val="000000"/>
                          </a:solidFill>
                          <a:effectLst/>
                          <a:latin typeface="+mj-lt"/>
                          <a:ea typeface="Carlito"/>
                          <a:cs typeface="Carlito"/>
                        </a:rPr>
                        <a:t>- Resources</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DF3"/>
                    </a:solidFill>
                  </a:tcPr>
                </a:tc>
                <a:tc>
                  <a:txBody>
                    <a:bodyPr/>
                    <a:lstStyle/>
                    <a:p>
                      <a:pPr marL="0" marR="0" algn="l">
                        <a:lnSpc>
                          <a:spcPct val="107000"/>
                        </a:lnSpc>
                        <a:spcBef>
                          <a:spcPts val="0"/>
                        </a:spcBef>
                        <a:spcAft>
                          <a:spcPts val="0"/>
                        </a:spcAft>
                      </a:pPr>
                      <a:r>
                        <a:rPr lang="en-US" sz="1200" dirty="0">
                          <a:effectLst/>
                          <a:latin typeface="+mj-lt"/>
                          <a:ea typeface="Carlito"/>
                          <a:cs typeface="Carlito"/>
                        </a:rPr>
                        <a:t>For improving communication skill, I need free time, more over I’ll need books which will be needed to improve the IELTS score. </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algn="l">
                        <a:lnSpc>
                          <a:spcPct val="107000"/>
                        </a:lnSpc>
                        <a:spcBef>
                          <a:spcPts val="0"/>
                        </a:spcBef>
                        <a:spcAft>
                          <a:spcPts val="0"/>
                        </a:spcAft>
                      </a:pPr>
                      <a:r>
                        <a:rPr lang="en-US" sz="1200" dirty="0">
                          <a:effectLst/>
                          <a:latin typeface="+mj-lt"/>
                          <a:ea typeface="Carlito"/>
                          <a:cs typeface="Carlito"/>
                        </a:rPr>
                        <a:t>I’ll need funds and free time to do intern in banks.</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0"/>
                        </a:spcBef>
                        <a:spcAft>
                          <a:spcPts val="0"/>
                        </a:spcAft>
                      </a:pPr>
                      <a:r>
                        <a:rPr lang="en-US" sz="1200" dirty="0">
                          <a:effectLst/>
                          <a:latin typeface="+mj-lt"/>
                          <a:ea typeface="Carlito"/>
                          <a:cs typeface="Carlito"/>
                        </a:rPr>
                        <a:t> </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98738035"/>
                  </a:ext>
                </a:extLst>
              </a:tr>
              <a:tr h="428271">
                <a:tc>
                  <a:txBody>
                    <a:bodyPr/>
                    <a:lstStyle/>
                    <a:p>
                      <a:pPr marL="67945" marR="0" algn="just">
                        <a:lnSpc>
                          <a:spcPts val="1215"/>
                        </a:lnSpc>
                        <a:spcBef>
                          <a:spcPts val="0"/>
                        </a:spcBef>
                        <a:spcAft>
                          <a:spcPts val="0"/>
                        </a:spcAft>
                      </a:pPr>
                      <a:r>
                        <a:rPr lang="en-US" sz="1200" b="1" dirty="0">
                          <a:solidFill>
                            <a:srgbClr val="000000"/>
                          </a:solidFill>
                          <a:effectLst/>
                          <a:latin typeface="+mj-lt"/>
                          <a:ea typeface="Carlito"/>
                          <a:cs typeface="Carlito"/>
                        </a:rPr>
                        <a:t>Section 5 - Time Schedule</a:t>
                      </a:r>
                      <a:endParaRPr lang="en-GB" sz="1200" dirty="0">
                        <a:effectLst/>
                        <a:latin typeface="+mj-lt"/>
                        <a:ea typeface="Carlito"/>
                        <a:cs typeface="Carlito"/>
                      </a:endParaRPr>
                    </a:p>
                    <a:p>
                      <a:pPr marL="67945" marR="0" algn="just">
                        <a:lnSpc>
                          <a:spcPts val="1215"/>
                        </a:lnSpc>
                        <a:spcBef>
                          <a:spcPts val="0"/>
                        </a:spcBef>
                        <a:spcAft>
                          <a:spcPts val="0"/>
                        </a:spcAft>
                      </a:pPr>
                      <a:r>
                        <a:rPr lang="en-US" sz="1200" b="1" dirty="0">
                          <a:effectLst/>
                          <a:latin typeface="+mj-lt"/>
                          <a:ea typeface="Carlito"/>
                          <a:cs typeface="Carlito"/>
                        </a:rPr>
                        <a:t> </a:t>
                      </a:r>
                      <a:endParaRPr lang="en-GB" sz="1200" dirty="0">
                        <a:effectLst/>
                        <a:latin typeface="+mj-lt"/>
                        <a:ea typeface="Carlito"/>
                        <a:cs typeface="Carlito"/>
                      </a:endParaRPr>
                    </a:p>
                    <a:p>
                      <a:pPr marL="67945" marR="0" algn="just">
                        <a:lnSpc>
                          <a:spcPts val="1215"/>
                        </a:lnSpc>
                        <a:spcBef>
                          <a:spcPts val="0"/>
                        </a:spcBef>
                        <a:spcAft>
                          <a:spcPts val="0"/>
                        </a:spcAft>
                      </a:pPr>
                      <a:r>
                        <a:rPr lang="en-US" sz="1200" b="1" dirty="0">
                          <a:effectLst/>
                          <a:latin typeface="+mj-lt"/>
                          <a:ea typeface="Carlito"/>
                          <a:cs typeface="Carlito"/>
                        </a:rPr>
                        <a:t> </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DF3"/>
                    </a:solidFill>
                  </a:tcPr>
                </a:tc>
                <a:tc>
                  <a:txBody>
                    <a:bodyPr/>
                    <a:lstStyle/>
                    <a:p>
                      <a:pPr marL="0" marR="0">
                        <a:lnSpc>
                          <a:spcPct val="107000"/>
                        </a:lnSpc>
                        <a:spcBef>
                          <a:spcPts val="0"/>
                        </a:spcBef>
                        <a:spcAft>
                          <a:spcPts val="0"/>
                        </a:spcAft>
                      </a:pPr>
                      <a:r>
                        <a:rPr lang="en-US" sz="1200" dirty="0">
                          <a:effectLst/>
                          <a:latin typeface="+mj-lt"/>
                          <a:ea typeface="Carlito"/>
                          <a:cs typeface="Carlito"/>
                        </a:rPr>
                        <a:t> </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0"/>
                        </a:spcBef>
                        <a:spcAft>
                          <a:spcPts val="0"/>
                        </a:spcAft>
                      </a:pPr>
                      <a:r>
                        <a:rPr lang="en-US" sz="1200" dirty="0">
                          <a:effectLst/>
                          <a:latin typeface="+mj-lt"/>
                          <a:ea typeface="Carlito"/>
                          <a:cs typeface="Carlito"/>
                        </a:rPr>
                        <a:t> </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0"/>
                        </a:spcBef>
                        <a:spcAft>
                          <a:spcPts val="0"/>
                        </a:spcAft>
                      </a:pPr>
                      <a:r>
                        <a:rPr lang="en-US" sz="1200" dirty="0">
                          <a:effectLst/>
                          <a:latin typeface="+mj-lt"/>
                          <a:ea typeface="Carlito"/>
                          <a:cs typeface="Carlito"/>
                        </a:rPr>
                        <a:t> </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54767168"/>
                  </a:ext>
                </a:extLst>
              </a:tr>
              <a:tr h="720031">
                <a:tc>
                  <a:txBody>
                    <a:bodyPr/>
                    <a:lstStyle/>
                    <a:p>
                      <a:pPr marL="67945" marR="0" algn="just">
                        <a:lnSpc>
                          <a:spcPts val="1215"/>
                        </a:lnSpc>
                        <a:spcBef>
                          <a:spcPts val="0"/>
                        </a:spcBef>
                        <a:spcAft>
                          <a:spcPts val="0"/>
                        </a:spcAft>
                      </a:pPr>
                      <a:r>
                        <a:rPr lang="en-US" sz="1200" b="1">
                          <a:effectLst/>
                          <a:latin typeface="+mj-lt"/>
                          <a:ea typeface="Carlito"/>
                          <a:cs typeface="Carlito"/>
                        </a:rPr>
                        <a:t> </a:t>
                      </a:r>
                      <a:endParaRPr lang="en-GB" sz="1200">
                        <a:effectLst/>
                        <a:latin typeface="+mj-lt"/>
                        <a:ea typeface="Carlito"/>
                        <a:cs typeface="Carlito"/>
                      </a:endParaRPr>
                    </a:p>
                    <a:p>
                      <a:pPr marL="67945" marR="0" algn="just">
                        <a:lnSpc>
                          <a:spcPts val="1215"/>
                        </a:lnSpc>
                        <a:spcBef>
                          <a:spcPts val="0"/>
                        </a:spcBef>
                        <a:spcAft>
                          <a:spcPts val="0"/>
                        </a:spcAft>
                      </a:pPr>
                      <a:r>
                        <a:rPr lang="en-US" sz="1200" b="1">
                          <a:effectLst/>
                          <a:latin typeface="+mj-lt"/>
                          <a:ea typeface="Carlito"/>
                          <a:cs typeface="Carlito"/>
                        </a:rPr>
                        <a:t> </a:t>
                      </a:r>
                      <a:endParaRPr lang="en-GB" sz="1200">
                        <a:effectLst/>
                        <a:latin typeface="+mj-lt"/>
                        <a:ea typeface="Carlito"/>
                        <a:cs typeface="Carlito"/>
                      </a:endParaRPr>
                    </a:p>
                    <a:p>
                      <a:pPr marL="67945" marR="0" algn="just">
                        <a:lnSpc>
                          <a:spcPts val="1215"/>
                        </a:lnSpc>
                        <a:spcBef>
                          <a:spcPts val="0"/>
                        </a:spcBef>
                        <a:spcAft>
                          <a:spcPts val="0"/>
                        </a:spcAft>
                      </a:pPr>
                      <a:r>
                        <a:rPr lang="en-US" sz="1200" b="1">
                          <a:solidFill>
                            <a:srgbClr val="000000"/>
                          </a:solidFill>
                          <a:effectLst/>
                          <a:latin typeface="+mj-lt"/>
                          <a:ea typeface="Carlito"/>
                          <a:cs typeface="Carlito"/>
                        </a:rPr>
                        <a:t>When will I start?</a:t>
                      </a:r>
                      <a:endParaRPr lang="en-GB" sz="120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DF3"/>
                    </a:solidFill>
                  </a:tcPr>
                </a:tc>
                <a:tc>
                  <a:txBody>
                    <a:bodyPr/>
                    <a:lstStyle/>
                    <a:p>
                      <a:pPr marL="0" marR="0" algn="ctr">
                        <a:lnSpc>
                          <a:spcPct val="107000"/>
                        </a:lnSpc>
                        <a:spcBef>
                          <a:spcPts val="0"/>
                        </a:spcBef>
                        <a:spcAft>
                          <a:spcPts val="0"/>
                        </a:spcAft>
                      </a:pPr>
                      <a:r>
                        <a:rPr lang="en-US" sz="1200" dirty="0">
                          <a:effectLst/>
                          <a:latin typeface="+mj-lt"/>
                          <a:ea typeface="Carlito"/>
                          <a:cs typeface="Carlito"/>
                        </a:rPr>
                        <a:t>IELTS- 20/04/2021</a:t>
                      </a:r>
                      <a:endParaRPr lang="en-GB" sz="1200" dirty="0">
                        <a:effectLst/>
                        <a:latin typeface="+mj-lt"/>
                        <a:ea typeface="Carlito"/>
                        <a:cs typeface="Carlito"/>
                      </a:endParaRPr>
                    </a:p>
                    <a:p>
                      <a:pPr marL="0" marR="0" algn="ctr">
                        <a:lnSpc>
                          <a:spcPct val="107000"/>
                        </a:lnSpc>
                        <a:spcBef>
                          <a:spcPts val="0"/>
                        </a:spcBef>
                        <a:spcAft>
                          <a:spcPts val="0"/>
                        </a:spcAft>
                      </a:pPr>
                      <a:r>
                        <a:rPr lang="en-US" sz="1200" dirty="0">
                          <a:effectLst/>
                          <a:latin typeface="+mj-lt"/>
                          <a:ea typeface="Carlito"/>
                          <a:cs typeface="Carlito"/>
                        </a:rPr>
                        <a:t> </a:t>
                      </a:r>
                      <a:endParaRPr lang="en-GB" sz="1200" dirty="0">
                        <a:effectLst/>
                        <a:latin typeface="+mj-lt"/>
                        <a:ea typeface="Carlito"/>
                        <a:cs typeface="Carlito"/>
                      </a:endParaRPr>
                    </a:p>
                    <a:p>
                      <a:pPr marL="0" marR="0" algn="ctr">
                        <a:lnSpc>
                          <a:spcPct val="107000"/>
                        </a:lnSpc>
                        <a:spcBef>
                          <a:spcPts val="0"/>
                        </a:spcBef>
                        <a:spcAft>
                          <a:spcPts val="0"/>
                        </a:spcAft>
                      </a:pPr>
                      <a:r>
                        <a:rPr lang="en-US" sz="1200" dirty="0">
                          <a:effectLst/>
                          <a:latin typeface="+mj-lt"/>
                          <a:ea typeface="Carlito"/>
                          <a:cs typeface="Carlito"/>
                        </a:rPr>
                        <a:t>Improving time management skill- 25/04/2021</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dirty="0">
                          <a:effectLst/>
                          <a:latin typeface="+mj-lt"/>
                          <a:ea typeface="Carlito"/>
                          <a:cs typeface="Carlito"/>
                        </a:rPr>
                        <a:t>Internship- 10/07/2021</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0"/>
                        </a:spcBef>
                        <a:spcAft>
                          <a:spcPts val="0"/>
                        </a:spcAft>
                      </a:pPr>
                      <a:r>
                        <a:rPr lang="en-US" sz="1200" dirty="0">
                          <a:effectLst/>
                          <a:latin typeface="+mj-lt"/>
                          <a:ea typeface="Carlito"/>
                          <a:cs typeface="Carlito"/>
                        </a:rPr>
                        <a:t> </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30997654"/>
                  </a:ext>
                </a:extLst>
              </a:tr>
              <a:tr h="903355">
                <a:tc>
                  <a:txBody>
                    <a:bodyPr/>
                    <a:lstStyle/>
                    <a:p>
                      <a:pPr marL="67945" marR="0" algn="just">
                        <a:lnSpc>
                          <a:spcPts val="1215"/>
                        </a:lnSpc>
                        <a:spcBef>
                          <a:spcPts val="0"/>
                        </a:spcBef>
                        <a:spcAft>
                          <a:spcPts val="0"/>
                        </a:spcAft>
                      </a:pPr>
                      <a:r>
                        <a:rPr lang="en-US" sz="1200" b="1">
                          <a:effectLst/>
                          <a:latin typeface="+mj-lt"/>
                          <a:ea typeface="Carlito"/>
                          <a:cs typeface="Carlito"/>
                        </a:rPr>
                        <a:t> </a:t>
                      </a:r>
                      <a:endParaRPr lang="en-GB" sz="1200">
                        <a:effectLst/>
                        <a:latin typeface="+mj-lt"/>
                        <a:ea typeface="Carlito"/>
                        <a:cs typeface="Carlito"/>
                      </a:endParaRPr>
                    </a:p>
                    <a:p>
                      <a:pPr marL="67945" marR="0" algn="just">
                        <a:lnSpc>
                          <a:spcPts val="1215"/>
                        </a:lnSpc>
                        <a:spcBef>
                          <a:spcPts val="0"/>
                        </a:spcBef>
                        <a:spcAft>
                          <a:spcPts val="0"/>
                        </a:spcAft>
                      </a:pPr>
                      <a:r>
                        <a:rPr lang="en-US" sz="1200" b="1">
                          <a:effectLst/>
                          <a:latin typeface="+mj-lt"/>
                          <a:ea typeface="Carlito"/>
                          <a:cs typeface="Carlito"/>
                        </a:rPr>
                        <a:t> </a:t>
                      </a:r>
                      <a:endParaRPr lang="en-GB" sz="1200">
                        <a:effectLst/>
                        <a:latin typeface="+mj-lt"/>
                        <a:ea typeface="Carlito"/>
                        <a:cs typeface="Carlito"/>
                      </a:endParaRPr>
                    </a:p>
                    <a:p>
                      <a:pPr marL="67945" marR="0" algn="just">
                        <a:lnSpc>
                          <a:spcPts val="1215"/>
                        </a:lnSpc>
                        <a:spcBef>
                          <a:spcPts val="0"/>
                        </a:spcBef>
                        <a:spcAft>
                          <a:spcPts val="0"/>
                        </a:spcAft>
                      </a:pPr>
                      <a:r>
                        <a:rPr lang="en-US" sz="1200" b="1">
                          <a:solidFill>
                            <a:srgbClr val="000000"/>
                          </a:solidFill>
                          <a:effectLst/>
                          <a:latin typeface="+mj-lt"/>
                          <a:ea typeface="Carlito"/>
                          <a:cs typeface="Carlito"/>
                        </a:rPr>
                        <a:t>When do I expect to finish?</a:t>
                      </a:r>
                      <a:endParaRPr lang="en-GB" sz="120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DF3"/>
                    </a:solidFill>
                  </a:tcPr>
                </a:tc>
                <a:tc>
                  <a:txBody>
                    <a:bodyPr/>
                    <a:lstStyle/>
                    <a:p>
                      <a:pPr marL="0" marR="0" algn="ctr">
                        <a:lnSpc>
                          <a:spcPct val="107000"/>
                        </a:lnSpc>
                        <a:spcBef>
                          <a:spcPts val="0"/>
                        </a:spcBef>
                        <a:spcAft>
                          <a:spcPts val="0"/>
                        </a:spcAft>
                      </a:pPr>
                      <a:r>
                        <a:rPr lang="en-US" sz="1200" dirty="0">
                          <a:effectLst/>
                          <a:latin typeface="+mj-lt"/>
                          <a:ea typeface="Carlito"/>
                          <a:cs typeface="Carlito"/>
                        </a:rPr>
                        <a:t>IELTS- 30/09/2021</a:t>
                      </a:r>
                      <a:endParaRPr lang="en-GB" sz="1200" dirty="0">
                        <a:effectLst/>
                        <a:latin typeface="+mj-lt"/>
                        <a:ea typeface="Carlito"/>
                        <a:cs typeface="Carlito"/>
                      </a:endParaRPr>
                    </a:p>
                    <a:p>
                      <a:pPr marL="0" marR="0" algn="ctr">
                        <a:lnSpc>
                          <a:spcPct val="107000"/>
                        </a:lnSpc>
                        <a:spcBef>
                          <a:spcPts val="0"/>
                        </a:spcBef>
                        <a:spcAft>
                          <a:spcPts val="0"/>
                        </a:spcAft>
                      </a:pPr>
                      <a:r>
                        <a:rPr lang="en-US" sz="1200" dirty="0">
                          <a:effectLst/>
                          <a:latin typeface="+mj-lt"/>
                          <a:ea typeface="Carlito"/>
                          <a:cs typeface="Carlito"/>
                        </a:rPr>
                        <a:t> </a:t>
                      </a:r>
                      <a:endParaRPr lang="en-GB" sz="1200" dirty="0">
                        <a:effectLst/>
                        <a:latin typeface="+mj-lt"/>
                        <a:ea typeface="Carlito"/>
                        <a:cs typeface="Carlito"/>
                      </a:endParaRPr>
                    </a:p>
                    <a:p>
                      <a:pPr marL="0" marR="0" algn="ctr">
                        <a:lnSpc>
                          <a:spcPct val="107000"/>
                        </a:lnSpc>
                        <a:spcBef>
                          <a:spcPts val="0"/>
                        </a:spcBef>
                        <a:spcAft>
                          <a:spcPts val="0"/>
                        </a:spcAft>
                      </a:pPr>
                      <a:r>
                        <a:rPr lang="en-US" sz="1200" dirty="0">
                          <a:effectLst/>
                          <a:latin typeface="+mj-lt"/>
                          <a:ea typeface="Carlito"/>
                          <a:cs typeface="Carlito"/>
                        </a:rPr>
                        <a:t>Improving time management skill- 25/07/2021</a:t>
                      </a:r>
                      <a:endParaRPr lang="en-GB" sz="1200" dirty="0">
                        <a:effectLst/>
                        <a:latin typeface="+mj-lt"/>
                        <a:ea typeface="Carlito"/>
                        <a:cs typeface="Carlito"/>
                      </a:endParaRPr>
                    </a:p>
                    <a:p>
                      <a:pPr marL="0" marR="0" algn="ctr">
                        <a:lnSpc>
                          <a:spcPct val="107000"/>
                        </a:lnSpc>
                        <a:spcBef>
                          <a:spcPts val="0"/>
                        </a:spcBef>
                        <a:spcAft>
                          <a:spcPts val="0"/>
                        </a:spcAft>
                      </a:pPr>
                      <a:r>
                        <a:rPr lang="en-US" sz="1200" dirty="0">
                          <a:effectLst/>
                          <a:latin typeface="+mj-lt"/>
                          <a:ea typeface="Carlito"/>
                          <a:cs typeface="Carlito"/>
                        </a:rPr>
                        <a:t> </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US" sz="1200" dirty="0">
                          <a:effectLst/>
                          <a:latin typeface="+mj-lt"/>
                          <a:ea typeface="Carlito"/>
                          <a:cs typeface="Carlito"/>
                        </a:rPr>
                        <a:t>Internship- 10/07/2022</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0"/>
                        </a:spcBef>
                        <a:spcAft>
                          <a:spcPts val="0"/>
                        </a:spcAft>
                      </a:pPr>
                      <a:r>
                        <a:rPr lang="en-US" sz="1200" dirty="0">
                          <a:effectLst/>
                          <a:latin typeface="+mj-lt"/>
                          <a:ea typeface="Carlito"/>
                          <a:cs typeface="Carlito"/>
                        </a:rPr>
                        <a:t> </a:t>
                      </a:r>
                      <a:endParaRPr lang="en-GB" sz="1200" dirty="0">
                        <a:effectLst/>
                        <a:latin typeface="+mj-lt"/>
                        <a:ea typeface="Carlito"/>
                        <a:cs typeface="Carlito"/>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45412146"/>
                  </a:ext>
                </a:extLst>
              </a:tr>
            </a:tbl>
          </a:graphicData>
        </a:graphic>
      </p:graphicFrame>
    </p:spTree>
    <p:extLst>
      <p:ext uri="{BB962C8B-B14F-4D97-AF65-F5344CB8AC3E}">
        <p14:creationId xmlns:p14="http://schemas.microsoft.com/office/powerpoint/2010/main" val="913917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35C2F-147F-4D3F-9231-6E99CDEED3DC}"/>
              </a:ext>
            </a:extLst>
          </p:cNvPr>
          <p:cNvSpPr>
            <a:spLocks noGrp="1"/>
          </p:cNvSpPr>
          <p:nvPr>
            <p:ph type="title"/>
          </p:nvPr>
        </p:nvSpPr>
        <p:spPr>
          <a:xfrm>
            <a:off x="924445" y="255111"/>
            <a:ext cx="10353761" cy="1326321"/>
          </a:xfrm>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6E23F8A5-C265-48E0-9F4E-16889C808DD0}"/>
              </a:ext>
            </a:extLst>
          </p:cNvPr>
          <p:cNvSpPr>
            <a:spLocks noGrp="1"/>
          </p:cNvSpPr>
          <p:nvPr>
            <p:ph idx="1"/>
          </p:nvPr>
        </p:nvSpPr>
        <p:spPr>
          <a:xfrm>
            <a:off x="913793" y="1581432"/>
            <a:ext cx="10353762" cy="3695136"/>
          </a:xfrm>
        </p:spPr>
        <p:txBody>
          <a:bodyP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500" kern="1200" dirty="0">
                <a:solidFill>
                  <a:schemeClr val="tx1"/>
                </a:solidFill>
                <a:effectLst/>
                <a:latin typeface="+mn-lt"/>
                <a:ea typeface="+mn-ea"/>
                <a:cs typeface="+mn-cs"/>
              </a:rPr>
              <a:t> However, the credential itself would not be enough, organizations prefer much more from their graduates and employees will add value to the business. I have outlined six kinds of skills, most required by businesses, through comprehensive analysis. In addition, I performed a personal SWOT review using the internet and the expertise to determine my employability and my self-assessment. Then I made for myself an action plan. I will keep up with the programme and hope that once I have finished it, it will help me develop my skills in employability. </a:t>
            </a:r>
            <a:br>
              <a:rPr lang="en-GB" sz="2500" kern="1200" dirty="0">
                <a:solidFill>
                  <a:schemeClr val="tx1"/>
                </a:solidFill>
                <a:effectLst/>
                <a:latin typeface="+mn-lt"/>
                <a:ea typeface="+mn-ea"/>
                <a:cs typeface="+mn-cs"/>
              </a:rPr>
            </a:br>
            <a:endParaRPr lang="en-GB" sz="25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1802787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7DCB8-793E-4E38-B78C-45BC273F97AD}"/>
              </a:ext>
            </a:extLst>
          </p:cNvPr>
          <p:cNvSpPr>
            <a:spLocks noGrp="1"/>
          </p:cNvSpPr>
          <p:nvPr>
            <p:ph type="title"/>
          </p:nvPr>
        </p:nvSpPr>
        <p:spPr>
          <a:xfrm>
            <a:off x="679231" y="0"/>
            <a:ext cx="10353761" cy="1326321"/>
          </a:xfrm>
        </p:spPr>
        <p:txBody>
          <a:bodyPr/>
          <a:lstStyle/>
          <a:p>
            <a:r>
              <a:rPr lang="en-US" dirty="0"/>
              <a:t>Referencing</a:t>
            </a:r>
            <a:endParaRPr lang="en-GB" dirty="0"/>
          </a:p>
        </p:txBody>
      </p:sp>
      <p:sp>
        <p:nvSpPr>
          <p:cNvPr id="3" name="Content Placeholder 2">
            <a:extLst>
              <a:ext uri="{FF2B5EF4-FFF2-40B4-BE49-F238E27FC236}">
                <a16:creationId xmlns:a16="http://schemas.microsoft.com/office/drawing/2014/main" id="{CEF340E6-4618-4B0D-9776-14519B7349F3}"/>
              </a:ext>
            </a:extLst>
          </p:cNvPr>
          <p:cNvSpPr>
            <a:spLocks noGrp="1"/>
          </p:cNvSpPr>
          <p:nvPr>
            <p:ph idx="1"/>
          </p:nvPr>
        </p:nvSpPr>
        <p:spPr>
          <a:xfrm>
            <a:off x="92158" y="663160"/>
            <a:ext cx="11527905" cy="4118098"/>
          </a:xfrm>
        </p:spPr>
        <p:txBody>
          <a:bodyPr>
            <a:noAutofit/>
          </a:bodyPr>
          <a:lstStyle/>
          <a:p>
            <a:pPr marL="0" marR="0" indent="0">
              <a:lnSpc>
                <a:spcPct val="107000"/>
              </a:lnSpc>
              <a:spcBef>
                <a:spcPts val="0"/>
              </a:spcBef>
              <a:spcAft>
                <a:spcPts val="800"/>
              </a:spcAft>
              <a:buNone/>
            </a:pPr>
            <a:r>
              <a:rPr lang="en-US" sz="2100" dirty="0" err="1">
                <a:effectLst/>
                <a:latin typeface="+mj-lt"/>
                <a:ea typeface="Calibri" panose="020F0502020204030204" pitchFamily="34" charset="0"/>
                <a:cs typeface="Arial" panose="020B0604020202020204" pitchFamily="34" charset="0"/>
              </a:rPr>
              <a:t>Eady</a:t>
            </a:r>
            <a:r>
              <a:rPr lang="en-US" sz="2100" dirty="0">
                <a:effectLst/>
                <a:latin typeface="+mj-lt"/>
                <a:ea typeface="Calibri" panose="020F0502020204030204" pitchFamily="34" charset="0"/>
                <a:cs typeface="Arial" panose="020B0604020202020204" pitchFamily="34" charset="0"/>
              </a:rPr>
              <a:t>, M. and Lockyer, L. (2013) Tools for learning: Technology and teaching. Learning to teach in the primary school, 71.</a:t>
            </a:r>
          </a:p>
          <a:p>
            <a:pPr marL="0" marR="0" indent="0">
              <a:lnSpc>
                <a:spcPct val="107000"/>
              </a:lnSpc>
              <a:spcBef>
                <a:spcPts val="0"/>
              </a:spcBef>
              <a:spcAft>
                <a:spcPts val="800"/>
              </a:spcAft>
              <a:buNone/>
            </a:pPr>
            <a:r>
              <a:rPr lang="en-US" sz="2100" dirty="0" err="1">
                <a:effectLst/>
                <a:latin typeface="+mj-lt"/>
                <a:ea typeface="Calibri" panose="020F0502020204030204" pitchFamily="34" charset="0"/>
                <a:cs typeface="Arial" panose="020B0604020202020204" pitchFamily="34" charset="0"/>
              </a:rPr>
              <a:t>Chhinzer</a:t>
            </a:r>
            <a:r>
              <a:rPr lang="en-US" sz="2100" dirty="0">
                <a:effectLst/>
                <a:latin typeface="+mj-lt"/>
                <a:ea typeface="Calibri" panose="020F0502020204030204" pitchFamily="34" charset="0"/>
                <a:cs typeface="Arial" panose="020B0604020202020204" pitchFamily="34" charset="0"/>
              </a:rPr>
              <a:t>, N. and Russo, A.M. (2018) An exploration of employer perceptions of graduate student employability. Education+ Training.</a:t>
            </a:r>
          </a:p>
          <a:p>
            <a:pPr marL="0" marR="0" indent="0">
              <a:lnSpc>
                <a:spcPct val="107000"/>
              </a:lnSpc>
              <a:spcBef>
                <a:spcPts val="0"/>
              </a:spcBef>
              <a:spcAft>
                <a:spcPts val="800"/>
              </a:spcAft>
              <a:buNone/>
            </a:pPr>
            <a:r>
              <a:rPr lang="en-US" sz="2100" dirty="0" err="1">
                <a:effectLst/>
                <a:latin typeface="+mj-lt"/>
                <a:ea typeface="Calibri" panose="020F0502020204030204" pitchFamily="34" charset="0"/>
                <a:cs typeface="Arial" panose="020B0604020202020204" pitchFamily="34" charset="0"/>
              </a:rPr>
              <a:t>Schermuly</a:t>
            </a:r>
            <a:r>
              <a:rPr lang="en-US" sz="2100" dirty="0">
                <a:effectLst/>
                <a:latin typeface="+mj-lt"/>
                <a:ea typeface="Calibri" panose="020F0502020204030204" pitchFamily="34" charset="0"/>
                <a:cs typeface="Arial" panose="020B0604020202020204" pitchFamily="34" charset="0"/>
              </a:rPr>
              <a:t>, C.C. and Meyer, B. (2016) Good relationships at work: The effects of Leader–Member Exchange and Team–Member Exchange on psychological empowerment, emotional exhaustion, and depression. Journal of Organizational Behavior, 37(5), pp.673-691.</a:t>
            </a:r>
          </a:p>
          <a:p>
            <a:pPr marL="0" marR="0" indent="0">
              <a:lnSpc>
                <a:spcPct val="107000"/>
              </a:lnSpc>
              <a:spcBef>
                <a:spcPts val="0"/>
              </a:spcBef>
              <a:spcAft>
                <a:spcPts val="800"/>
              </a:spcAft>
              <a:buNone/>
            </a:pPr>
            <a:r>
              <a:rPr lang="en-US" sz="2100" dirty="0" err="1">
                <a:effectLst/>
                <a:latin typeface="+mj-lt"/>
                <a:ea typeface="Calibri" panose="020F0502020204030204" pitchFamily="34" charset="0"/>
                <a:cs typeface="Arial" panose="020B0604020202020204" pitchFamily="34" charset="0"/>
              </a:rPr>
              <a:t>Mordi</a:t>
            </a:r>
            <a:r>
              <a:rPr lang="en-US" sz="2100" dirty="0">
                <a:effectLst/>
                <a:latin typeface="+mj-lt"/>
                <a:ea typeface="Calibri" panose="020F0502020204030204" pitchFamily="34" charset="0"/>
                <a:cs typeface="Arial" panose="020B0604020202020204" pitchFamily="34" charset="0"/>
              </a:rPr>
              <a:t>, C., </a:t>
            </a:r>
            <a:r>
              <a:rPr lang="en-US" sz="2100" dirty="0" err="1">
                <a:effectLst/>
                <a:latin typeface="+mj-lt"/>
                <a:ea typeface="Calibri" panose="020F0502020204030204" pitchFamily="34" charset="0"/>
                <a:cs typeface="Arial" panose="020B0604020202020204" pitchFamily="34" charset="0"/>
              </a:rPr>
              <a:t>Mmieh</a:t>
            </a:r>
            <a:r>
              <a:rPr lang="en-US" sz="2100" dirty="0">
                <a:effectLst/>
                <a:latin typeface="+mj-lt"/>
                <a:ea typeface="Calibri" panose="020F0502020204030204" pitchFamily="34" charset="0"/>
                <a:cs typeface="Arial" panose="020B0604020202020204" pitchFamily="34" charset="0"/>
              </a:rPr>
              <a:t>, F. and </a:t>
            </a:r>
            <a:r>
              <a:rPr lang="en-US" sz="2100" dirty="0" err="1">
                <a:effectLst/>
                <a:latin typeface="+mj-lt"/>
                <a:ea typeface="Calibri" panose="020F0502020204030204" pitchFamily="34" charset="0"/>
                <a:cs typeface="Arial" panose="020B0604020202020204" pitchFamily="34" charset="0"/>
              </a:rPr>
              <a:t>Ojo</a:t>
            </a:r>
            <a:r>
              <a:rPr lang="en-US" sz="2100" dirty="0">
                <a:effectLst/>
                <a:latin typeface="+mj-lt"/>
                <a:ea typeface="Calibri" panose="020F0502020204030204" pitchFamily="34" charset="0"/>
                <a:cs typeface="Arial" panose="020B0604020202020204" pitchFamily="34" charset="0"/>
              </a:rPr>
              <a:t>, S.I. (2013) An exploratory study of managers' perspective of work‐life balance in Nigeria: A case analysis of the Nigerian banking sector. Thunderbird International Business Review, 55(1), pp.55-75.</a:t>
            </a:r>
          </a:p>
          <a:p>
            <a:pPr marL="0" marR="0" indent="0">
              <a:lnSpc>
                <a:spcPct val="107000"/>
              </a:lnSpc>
              <a:spcBef>
                <a:spcPts val="0"/>
              </a:spcBef>
              <a:spcAft>
                <a:spcPts val="800"/>
              </a:spcAft>
              <a:buNone/>
            </a:pPr>
            <a:r>
              <a:rPr lang="en-US" sz="2100" dirty="0">
                <a:effectLst/>
                <a:latin typeface="+mj-lt"/>
                <a:ea typeface="Calibri" panose="020F0502020204030204" pitchFamily="34" charset="0"/>
                <a:cs typeface="Arial" panose="020B0604020202020204" pitchFamily="34" charset="0"/>
              </a:rPr>
              <a:t>Tidd, J. and Bessant, J.R. (2020) Managing innovation: integrating technological, market and organizational change. John Wiley &amp; Sons.</a:t>
            </a:r>
          </a:p>
          <a:p>
            <a:pPr marL="0" marR="0" indent="0">
              <a:lnSpc>
                <a:spcPct val="107000"/>
              </a:lnSpc>
              <a:spcBef>
                <a:spcPts val="0"/>
              </a:spcBef>
              <a:spcAft>
                <a:spcPts val="800"/>
              </a:spcAft>
              <a:buNone/>
            </a:pPr>
            <a:r>
              <a:rPr lang="en-US" sz="2100" dirty="0">
                <a:effectLst/>
                <a:latin typeface="+mj-lt"/>
                <a:ea typeface="Calibri" panose="020F0502020204030204" pitchFamily="34" charset="0"/>
                <a:cs typeface="Arial" panose="020B0604020202020204" pitchFamily="34" charset="0"/>
              </a:rPr>
              <a:t>Cai, Y. (2012) Understanding employers’ perceptions of international graduates. University of Tampere.</a:t>
            </a:r>
          </a:p>
          <a:p>
            <a:pPr marL="0" marR="0" indent="0">
              <a:lnSpc>
                <a:spcPct val="107000"/>
              </a:lnSpc>
              <a:spcBef>
                <a:spcPts val="0"/>
              </a:spcBef>
              <a:spcAft>
                <a:spcPts val="800"/>
              </a:spcAft>
              <a:buNone/>
            </a:pPr>
            <a:r>
              <a:rPr lang="en-US" sz="2100" dirty="0">
                <a:effectLst/>
                <a:latin typeface="+mj-lt"/>
                <a:ea typeface="Calibri" panose="020F0502020204030204" pitchFamily="34" charset="0"/>
                <a:cs typeface="Arial" panose="020B0604020202020204" pitchFamily="34" charset="0"/>
              </a:rPr>
              <a:t>Cappelli, P. (2012) Why good people can't get jobs: The skills gap and what companies can do about it. Wharton Digital Press.</a:t>
            </a:r>
          </a:p>
          <a:p>
            <a:pPr marL="0" marR="0" indent="0">
              <a:lnSpc>
                <a:spcPct val="107000"/>
              </a:lnSpc>
              <a:spcBef>
                <a:spcPts val="0"/>
              </a:spcBef>
              <a:spcAft>
                <a:spcPts val="800"/>
              </a:spcAft>
              <a:buNone/>
            </a:pPr>
            <a:endParaRPr lang="en-GB" sz="2100" dirty="0">
              <a:effectLst/>
              <a:latin typeface="+mj-lt"/>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950978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UK Style 2">
      <a:majorFont>
        <a:latin typeface="Arial"/>
        <a:ea typeface=""/>
        <a:cs typeface=""/>
      </a:majorFont>
      <a:minorFont>
        <a:latin typeface="Arial"/>
        <a:ea typeface=""/>
        <a:cs typeface=""/>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98</TotalTime>
  <Words>2307</Words>
  <Application>Microsoft Office PowerPoint</Application>
  <PresentationFormat>Widescreen</PresentationFormat>
  <Paragraphs>144</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Damask</vt:lpstr>
      <vt:lpstr>Academic &amp; Employability Skills BMSW4001 </vt:lpstr>
      <vt:lpstr>Introduction</vt:lpstr>
      <vt:lpstr>What is academic and employability skills?</vt:lpstr>
      <vt:lpstr>Overview</vt:lpstr>
      <vt:lpstr> </vt:lpstr>
      <vt:lpstr>Time management </vt:lpstr>
      <vt:lpstr>Academic writing </vt:lpstr>
      <vt:lpstr>PowerPoint Presentation</vt:lpstr>
      <vt:lpstr>Conclusion</vt:lpstr>
      <vt:lpstr>Referencing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dc:title>
  <dc:creator>User</dc:creator>
  <cp:lastModifiedBy>Inga Zmeu (2007750)</cp:lastModifiedBy>
  <cp:revision>26</cp:revision>
  <dcterms:created xsi:type="dcterms:W3CDTF">2021-04-01T12:13:27Z</dcterms:created>
  <dcterms:modified xsi:type="dcterms:W3CDTF">2021-04-14T09:52:25Z</dcterms:modified>
</cp:coreProperties>
</file>