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66"/>
  </p:notesMasterIdLst>
  <p:sldIdLst>
    <p:sldId id="256" r:id="rId4"/>
    <p:sldId id="419" r:id="rId5"/>
    <p:sldId id="560" r:id="rId6"/>
    <p:sldId id="277" r:id="rId7"/>
    <p:sldId id="272" r:id="rId8"/>
    <p:sldId id="2649" r:id="rId9"/>
    <p:sldId id="2648" r:id="rId10"/>
    <p:sldId id="2645" r:id="rId11"/>
    <p:sldId id="2651" r:id="rId12"/>
    <p:sldId id="2611" r:id="rId13"/>
    <p:sldId id="276" r:id="rId14"/>
    <p:sldId id="273" r:id="rId15"/>
    <p:sldId id="2612" r:id="rId16"/>
    <p:sldId id="2607" r:id="rId17"/>
    <p:sldId id="2639" r:id="rId18"/>
    <p:sldId id="2640" r:id="rId19"/>
    <p:sldId id="2641" r:id="rId20"/>
    <p:sldId id="2642" r:id="rId21"/>
    <p:sldId id="275" r:id="rId22"/>
    <p:sldId id="2654" r:id="rId23"/>
    <p:sldId id="2629" r:id="rId24"/>
    <p:sldId id="2650" r:id="rId25"/>
    <p:sldId id="2608" r:id="rId26"/>
    <p:sldId id="2609" r:id="rId27"/>
    <p:sldId id="2614" r:id="rId28"/>
    <p:sldId id="2615" r:id="rId29"/>
    <p:sldId id="266" r:id="rId30"/>
    <p:sldId id="2610" r:id="rId31"/>
    <p:sldId id="2616" r:id="rId32"/>
    <p:sldId id="269" r:id="rId33"/>
    <p:sldId id="2618" r:id="rId34"/>
    <p:sldId id="264" r:id="rId35"/>
    <p:sldId id="2653" r:id="rId36"/>
    <p:sldId id="559" r:id="rId37"/>
    <p:sldId id="258" r:id="rId38"/>
    <p:sldId id="2619" r:id="rId39"/>
    <p:sldId id="2620" r:id="rId40"/>
    <p:sldId id="261" r:id="rId41"/>
    <p:sldId id="2626" r:id="rId42"/>
    <p:sldId id="2627" r:id="rId43"/>
    <p:sldId id="2621" r:id="rId44"/>
    <p:sldId id="2646" r:id="rId45"/>
    <p:sldId id="278" r:id="rId46"/>
    <p:sldId id="274" r:id="rId47"/>
    <p:sldId id="259" r:id="rId48"/>
    <p:sldId id="2631" r:id="rId49"/>
    <p:sldId id="2634" r:id="rId50"/>
    <p:sldId id="2632" r:id="rId51"/>
    <p:sldId id="2655" r:id="rId52"/>
    <p:sldId id="2635" r:id="rId53"/>
    <p:sldId id="2633" r:id="rId54"/>
    <p:sldId id="2637" r:id="rId55"/>
    <p:sldId id="2638" r:id="rId56"/>
    <p:sldId id="2636" r:id="rId57"/>
    <p:sldId id="2624" r:id="rId58"/>
    <p:sldId id="2652" r:id="rId59"/>
    <p:sldId id="2604" r:id="rId60"/>
    <p:sldId id="2605" r:id="rId61"/>
    <p:sldId id="2606" r:id="rId62"/>
    <p:sldId id="2628" r:id="rId63"/>
    <p:sldId id="2630" r:id="rId64"/>
    <p:sldId id="2603"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672E49-415C-4B7C-BCD2-018883A6336A}" v="10" dt="2026-01-27T17:07:19.9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080" autoAdjust="0"/>
    <p:restoredTop sz="52421" autoAdjust="0"/>
  </p:normalViewPr>
  <p:slideViewPr>
    <p:cSldViewPr snapToGrid="0">
      <p:cViewPr varScale="1">
        <p:scale>
          <a:sx n="47" d="100"/>
          <a:sy n="47" d="100"/>
        </p:scale>
        <p:origin x="1176" y="39"/>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viewProps" Target="viewProps.xml"/><Relationship Id="rId7" Type="http://schemas.openxmlformats.org/officeDocument/2006/relationships/slide" Target="slides/slide4.xml"/><Relationship Id="rId71"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notesMaster" Target="notesMasters/notesMaster1.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theme" Target="theme/theme1.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s>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C4C613-09E5-42B3-BB29-934CDBAD8EEC}"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B3220BDF-C8E5-43B4-AB55-517DC9F43D80}">
      <dgm:prSet/>
      <dgm:spPr/>
      <dgm:t>
        <a:bodyPr/>
        <a:lstStyle/>
        <a:p>
          <a:r>
            <a:rPr lang="en-GB"/>
            <a:t>Physical</a:t>
          </a:r>
          <a:endParaRPr lang="en-US"/>
        </a:p>
      </dgm:t>
    </dgm:pt>
    <dgm:pt modelId="{5D8A6B33-C50A-4793-8C45-7E936BBF286A}" type="parTrans" cxnId="{1A059833-8814-41D9-9BF1-2825C9B75D47}">
      <dgm:prSet/>
      <dgm:spPr/>
      <dgm:t>
        <a:bodyPr/>
        <a:lstStyle/>
        <a:p>
          <a:endParaRPr lang="en-US"/>
        </a:p>
      </dgm:t>
    </dgm:pt>
    <dgm:pt modelId="{7613F306-1ECD-422E-80B9-29BA3EAABB89}" type="sibTrans" cxnId="{1A059833-8814-41D9-9BF1-2825C9B75D47}">
      <dgm:prSet/>
      <dgm:spPr/>
      <dgm:t>
        <a:bodyPr/>
        <a:lstStyle/>
        <a:p>
          <a:endParaRPr lang="en-US"/>
        </a:p>
      </dgm:t>
    </dgm:pt>
    <dgm:pt modelId="{069D8C26-9CE2-4A84-8740-EC418087FD45}">
      <dgm:prSet/>
      <dgm:spPr/>
      <dgm:t>
        <a:bodyPr/>
        <a:lstStyle/>
        <a:p>
          <a:r>
            <a:rPr lang="en-GB"/>
            <a:t>Psychological</a:t>
          </a:r>
          <a:endParaRPr lang="en-US"/>
        </a:p>
      </dgm:t>
    </dgm:pt>
    <dgm:pt modelId="{AA3FD834-A3A2-4F97-9A13-B12263F86891}" type="parTrans" cxnId="{32F87311-8F54-4E7B-A2E2-13AB55C9F71C}">
      <dgm:prSet/>
      <dgm:spPr/>
      <dgm:t>
        <a:bodyPr/>
        <a:lstStyle/>
        <a:p>
          <a:endParaRPr lang="en-US"/>
        </a:p>
      </dgm:t>
    </dgm:pt>
    <dgm:pt modelId="{3036080C-67D9-4E37-ACF8-CA559170C082}" type="sibTrans" cxnId="{32F87311-8F54-4E7B-A2E2-13AB55C9F71C}">
      <dgm:prSet/>
      <dgm:spPr/>
      <dgm:t>
        <a:bodyPr/>
        <a:lstStyle/>
        <a:p>
          <a:endParaRPr lang="en-US"/>
        </a:p>
      </dgm:t>
    </dgm:pt>
    <dgm:pt modelId="{F634B7A8-DA6C-48B7-B237-4F893C8F3865}">
      <dgm:prSet/>
      <dgm:spPr/>
      <dgm:t>
        <a:bodyPr/>
        <a:lstStyle/>
        <a:p>
          <a:r>
            <a:rPr lang="en-GB"/>
            <a:t>Social</a:t>
          </a:r>
          <a:endParaRPr lang="en-US"/>
        </a:p>
      </dgm:t>
    </dgm:pt>
    <dgm:pt modelId="{A8CE6A24-9C50-4C51-B7C9-9517B3F3DB3C}" type="parTrans" cxnId="{7AB5022F-A164-4CB1-9D11-056F550C7435}">
      <dgm:prSet/>
      <dgm:spPr/>
      <dgm:t>
        <a:bodyPr/>
        <a:lstStyle/>
        <a:p>
          <a:endParaRPr lang="en-US"/>
        </a:p>
      </dgm:t>
    </dgm:pt>
    <dgm:pt modelId="{8CEFBE71-95C0-4084-810E-B1EBB2B51110}" type="sibTrans" cxnId="{7AB5022F-A164-4CB1-9D11-056F550C7435}">
      <dgm:prSet/>
      <dgm:spPr/>
      <dgm:t>
        <a:bodyPr/>
        <a:lstStyle/>
        <a:p>
          <a:endParaRPr lang="en-US"/>
        </a:p>
      </dgm:t>
    </dgm:pt>
    <dgm:pt modelId="{2E533086-3953-4CE5-B3F5-56F417FAF927}">
      <dgm:prSet/>
      <dgm:spPr/>
      <dgm:t>
        <a:bodyPr/>
        <a:lstStyle/>
        <a:p>
          <a:r>
            <a:rPr lang="en-GB"/>
            <a:t>Financial</a:t>
          </a:r>
          <a:endParaRPr lang="en-US"/>
        </a:p>
      </dgm:t>
    </dgm:pt>
    <dgm:pt modelId="{35D05B75-5CBD-4704-A6F0-431A41CACBA9}" type="parTrans" cxnId="{408ACF90-9691-4FC0-BD5A-9FD3B0A17474}">
      <dgm:prSet/>
      <dgm:spPr/>
      <dgm:t>
        <a:bodyPr/>
        <a:lstStyle/>
        <a:p>
          <a:endParaRPr lang="en-US"/>
        </a:p>
      </dgm:t>
    </dgm:pt>
    <dgm:pt modelId="{964473BF-01A1-471C-9943-C9D416E9DCB2}" type="sibTrans" cxnId="{408ACF90-9691-4FC0-BD5A-9FD3B0A17474}">
      <dgm:prSet/>
      <dgm:spPr/>
      <dgm:t>
        <a:bodyPr/>
        <a:lstStyle/>
        <a:p>
          <a:endParaRPr lang="en-US"/>
        </a:p>
      </dgm:t>
    </dgm:pt>
    <dgm:pt modelId="{A4AEF2A7-3034-41A2-B029-89B2BF941AA7}" type="pres">
      <dgm:prSet presAssocID="{86C4C613-09E5-42B3-BB29-934CDBAD8EEC}" presName="root" presStyleCnt="0">
        <dgm:presLayoutVars>
          <dgm:dir/>
          <dgm:resizeHandles val="exact"/>
        </dgm:presLayoutVars>
      </dgm:prSet>
      <dgm:spPr/>
    </dgm:pt>
    <dgm:pt modelId="{CE023ADA-03B2-404D-B19B-B18829DF7A30}" type="pres">
      <dgm:prSet presAssocID="{B3220BDF-C8E5-43B4-AB55-517DC9F43D80}" presName="compNode" presStyleCnt="0"/>
      <dgm:spPr/>
    </dgm:pt>
    <dgm:pt modelId="{0836B52D-D21E-40B7-9FF1-8698BA58E86A}" type="pres">
      <dgm:prSet presAssocID="{B3220BDF-C8E5-43B4-AB55-517DC9F43D80}" presName="iconRect" presStyleLbl="node1" presStyleIdx="0" presStyleCnt="4" custLinFactNeighborX="9128" custLinFactNeighborY="-5111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dy Builder"/>
        </a:ext>
      </dgm:extLst>
    </dgm:pt>
    <dgm:pt modelId="{E50E6AA1-5679-4F35-BE56-98773BB9231B}" type="pres">
      <dgm:prSet presAssocID="{B3220BDF-C8E5-43B4-AB55-517DC9F43D80}" presName="spaceRect" presStyleCnt="0"/>
      <dgm:spPr/>
    </dgm:pt>
    <dgm:pt modelId="{1006AE9E-577D-4AE7-BD0D-3A627E1167EA}" type="pres">
      <dgm:prSet presAssocID="{B3220BDF-C8E5-43B4-AB55-517DC9F43D80}" presName="textRect" presStyleLbl="revTx" presStyleIdx="0" presStyleCnt="4">
        <dgm:presLayoutVars>
          <dgm:chMax val="1"/>
          <dgm:chPref val="1"/>
        </dgm:presLayoutVars>
      </dgm:prSet>
      <dgm:spPr/>
    </dgm:pt>
    <dgm:pt modelId="{052B3675-BA0E-4565-B64E-CEF730B0E0CC}" type="pres">
      <dgm:prSet presAssocID="{7613F306-1ECD-422E-80B9-29BA3EAABB89}" presName="sibTrans" presStyleCnt="0"/>
      <dgm:spPr/>
    </dgm:pt>
    <dgm:pt modelId="{EBEA920F-1D10-4F3F-A345-2AE771DAB174}" type="pres">
      <dgm:prSet presAssocID="{069D8C26-9CE2-4A84-8740-EC418087FD45}" presName="compNode" presStyleCnt="0"/>
      <dgm:spPr/>
    </dgm:pt>
    <dgm:pt modelId="{AF31B936-73D8-4A4C-9F3B-D391DE3B242A}" type="pres">
      <dgm:prSet presAssocID="{069D8C26-9CE2-4A84-8740-EC418087FD4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77D986F4-34C3-4E3E-8D92-31A633CD072D}" type="pres">
      <dgm:prSet presAssocID="{069D8C26-9CE2-4A84-8740-EC418087FD45}" presName="spaceRect" presStyleCnt="0"/>
      <dgm:spPr/>
    </dgm:pt>
    <dgm:pt modelId="{D988BA3A-1B78-473C-B7C5-046D3A22BB9C}" type="pres">
      <dgm:prSet presAssocID="{069D8C26-9CE2-4A84-8740-EC418087FD45}" presName="textRect" presStyleLbl="revTx" presStyleIdx="1" presStyleCnt="4">
        <dgm:presLayoutVars>
          <dgm:chMax val="1"/>
          <dgm:chPref val="1"/>
        </dgm:presLayoutVars>
      </dgm:prSet>
      <dgm:spPr/>
    </dgm:pt>
    <dgm:pt modelId="{4C6F379C-F123-4317-86CB-DAA8F04594AC}" type="pres">
      <dgm:prSet presAssocID="{3036080C-67D9-4E37-ACF8-CA559170C082}" presName="sibTrans" presStyleCnt="0"/>
      <dgm:spPr/>
    </dgm:pt>
    <dgm:pt modelId="{9D63A017-BD34-4795-B926-86B25F7C32DD}" type="pres">
      <dgm:prSet presAssocID="{F634B7A8-DA6C-48B7-B237-4F893C8F3865}" presName="compNode" presStyleCnt="0"/>
      <dgm:spPr/>
    </dgm:pt>
    <dgm:pt modelId="{4FA91FD7-37E9-4179-A01A-8DB5D57251B0}" type="pres">
      <dgm:prSet presAssocID="{F634B7A8-DA6C-48B7-B237-4F893C8F386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ial Network"/>
        </a:ext>
      </dgm:extLst>
    </dgm:pt>
    <dgm:pt modelId="{911A7B27-661F-4BE8-B5F2-728376BE8EBB}" type="pres">
      <dgm:prSet presAssocID="{F634B7A8-DA6C-48B7-B237-4F893C8F3865}" presName="spaceRect" presStyleCnt="0"/>
      <dgm:spPr/>
    </dgm:pt>
    <dgm:pt modelId="{6440D03C-90E2-48DE-B9A7-BF1B2D15A664}" type="pres">
      <dgm:prSet presAssocID="{F634B7A8-DA6C-48B7-B237-4F893C8F3865}" presName="textRect" presStyleLbl="revTx" presStyleIdx="2" presStyleCnt="4">
        <dgm:presLayoutVars>
          <dgm:chMax val="1"/>
          <dgm:chPref val="1"/>
        </dgm:presLayoutVars>
      </dgm:prSet>
      <dgm:spPr/>
    </dgm:pt>
    <dgm:pt modelId="{1F890554-8D04-4123-BC43-BDC755EBAC57}" type="pres">
      <dgm:prSet presAssocID="{8CEFBE71-95C0-4084-810E-B1EBB2B51110}" presName="sibTrans" presStyleCnt="0"/>
      <dgm:spPr/>
    </dgm:pt>
    <dgm:pt modelId="{05BE0ADF-7352-464F-813F-5B564F479B4E}" type="pres">
      <dgm:prSet presAssocID="{2E533086-3953-4CE5-B3F5-56F417FAF927}" presName="compNode" presStyleCnt="0"/>
      <dgm:spPr/>
    </dgm:pt>
    <dgm:pt modelId="{89FD38A5-9BEF-447D-8B11-CFC4AFDF8FC6}" type="pres">
      <dgm:prSet presAssocID="{2E533086-3953-4CE5-B3F5-56F417FAF9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3AB8C01E-94E8-44B6-89D5-32789606E8FF}" type="pres">
      <dgm:prSet presAssocID="{2E533086-3953-4CE5-B3F5-56F417FAF927}" presName="spaceRect" presStyleCnt="0"/>
      <dgm:spPr/>
    </dgm:pt>
    <dgm:pt modelId="{5DE27A24-170E-40C9-83A7-040CEB4FD67E}" type="pres">
      <dgm:prSet presAssocID="{2E533086-3953-4CE5-B3F5-56F417FAF927}" presName="textRect" presStyleLbl="revTx" presStyleIdx="3" presStyleCnt="4">
        <dgm:presLayoutVars>
          <dgm:chMax val="1"/>
          <dgm:chPref val="1"/>
        </dgm:presLayoutVars>
      </dgm:prSet>
      <dgm:spPr/>
    </dgm:pt>
  </dgm:ptLst>
  <dgm:cxnLst>
    <dgm:cxn modelId="{4D9AAF0C-9598-4EFE-9543-A7A83E9F2C91}" type="presOf" srcId="{86C4C613-09E5-42B3-BB29-934CDBAD8EEC}" destId="{A4AEF2A7-3034-41A2-B029-89B2BF941AA7}" srcOrd="0" destOrd="0" presId="urn:microsoft.com/office/officeart/2018/2/layout/IconLabelList"/>
    <dgm:cxn modelId="{32F87311-8F54-4E7B-A2E2-13AB55C9F71C}" srcId="{86C4C613-09E5-42B3-BB29-934CDBAD8EEC}" destId="{069D8C26-9CE2-4A84-8740-EC418087FD45}" srcOrd="1" destOrd="0" parTransId="{AA3FD834-A3A2-4F97-9A13-B12263F86891}" sibTransId="{3036080C-67D9-4E37-ACF8-CA559170C082}"/>
    <dgm:cxn modelId="{7AB5022F-A164-4CB1-9D11-056F550C7435}" srcId="{86C4C613-09E5-42B3-BB29-934CDBAD8EEC}" destId="{F634B7A8-DA6C-48B7-B237-4F893C8F3865}" srcOrd="2" destOrd="0" parTransId="{A8CE6A24-9C50-4C51-B7C9-9517B3F3DB3C}" sibTransId="{8CEFBE71-95C0-4084-810E-B1EBB2B51110}"/>
    <dgm:cxn modelId="{1A059833-8814-41D9-9BF1-2825C9B75D47}" srcId="{86C4C613-09E5-42B3-BB29-934CDBAD8EEC}" destId="{B3220BDF-C8E5-43B4-AB55-517DC9F43D80}" srcOrd="0" destOrd="0" parTransId="{5D8A6B33-C50A-4793-8C45-7E936BBF286A}" sibTransId="{7613F306-1ECD-422E-80B9-29BA3EAABB89}"/>
    <dgm:cxn modelId="{BAD1733D-6DF9-4F89-8A33-534485891B51}" type="presOf" srcId="{069D8C26-9CE2-4A84-8740-EC418087FD45}" destId="{D988BA3A-1B78-473C-B7C5-046D3A22BB9C}" srcOrd="0" destOrd="0" presId="urn:microsoft.com/office/officeart/2018/2/layout/IconLabelList"/>
    <dgm:cxn modelId="{E4536967-82F7-4064-A087-1A3C7705A755}" type="presOf" srcId="{F634B7A8-DA6C-48B7-B237-4F893C8F3865}" destId="{6440D03C-90E2-48DE-B9A7-BF1B2D15A664}" srcOrd="0" destOrd="0" presId="urn:microsoft.com/office/officeart/2018/2/layout/IconLabelList"/>
    <dgm:cxn modelId="{408ACF90-9691-4FC0-BD5A-9FD3B0A17474}" srcId="{86C4C613-09E5-42B3-BB29-934CDBAD8EEC}" destId="{2E533086-3953-4CE5-B3F5-56F417FAF927}" srcOrd="3" destOrd="0" parTransId="{35D05B75-5CBD-4704-A6F0-431A41CACBA9}" sibTransId="{964473BF-01A1-471C-9943-C9D416E9DCB2}"/>
    <dgm:cxn modelId="{2B9727E2-9090-4B93-9AF5-970B5D570FAA}" type="presOf" srcId="{2E533086-3953-4CE5-B3F5-56F417FAF927}" destId="{5DE27A24-170E-40C9-83A7-040CEB4FD67E}" srcOrd="0" destOrd="0" presId="urn:microsoft.com/office/officeart/2018/2/layout/IconLabelList"/>
    <dgm:cxn modelId="{3A269AEA-0ADA-439C-949D-8B9AE25F1603}" type="presOf" srcId="{B3220BDF-C8E5-43B4-AB55-517DC9F43D80}" destId="{1006AE9E-577D-4AE7-BD0D-3A627E1167EA}" srcOrd="0" destOrd="0" presId="urn:microsoft.com/office/officeart/2018/2/layout/IconLabelList"/>
    <dgm:cxn modelId="{FA1FAC97-AD93-4847-B0EB-4BA361080639}" type="presParOf" srcId="{A4AEF2A7-3034-41A2-B029-89B2BF941AA7}" destId="{CE023ADA-03B2-404D-B19B-B18829DF7A30}" srcOrd="0" destOrd="0" presId="urn:microsoft.com/office/officeart/2018/2/layout/IconLabelList"/>
    <dgm:cxn modelId="{EA00AF1D-3DB7-4D3B-918C-D770895A7FE4}" type="presParOf" srcId="{CE023ADA-03B2-404D-B19B-B18829DF7A30}" destId="{0836B52D-D21E-40B7-9FF1-8698BA58E86A}" srcOrd="0" destOrd="0" presId="urn:microsoft.com/office/officeart/2018/2/layout/IconLabelList"/>
    <dgm:cxn modelId="{0527316C-4E11-400B-B3C3-472AE8975E56}" type="presParOf" srcId="{CE023ADA-03B2-404D-B19B-B18829DF7A30}" destId="{E50E6AA1-5679-4F35-BE56-98773BB9231B}" srcOrd="1" destOrd="0" presId="urn:microsoft.com/office/officeart/2018/2/layout/IconLabelList"/>
    <dgm:cxn modelId="{C0CE18E0-FBFD-4142-9E87-CDF30AB62D33}" type="presParOf" srcId="{CE023ADA-03B2-404D-B19B-B18829DF7A30}" destId="{1006AE9E-577D-4AE7-BD0D-3A627E1167EA}" srcOrd="2" destOrd="0" presId="urn:microsoft.com/office/officeart/2018/2/layout/IconLabelList"/>
    <dgm:cxn modelId="{13CCA971-9D8C-48E8-B7B2-D25C6EFDE2BA}" type="presParOf" srcId="{A4AEF2A7-3034-41A2-B029-89B2BF941AA7}" destId="{052B3675-BA0E-4565-B64E-CEF730B0E0CC}" srcOrd="1" destOrd="0" presId="urn:microsoft.com/office/officeart/2018/2/layout/IconLabelList"/>
    <dgm:cxn modelId="{68C7FAAF-9E95-44BB-AED9-BA6A7A981A2B}" type="presParOf" srcId="{A4AEF2A7-3034-41A2-B029-89B2BF941AA7}" destId="{EBEA920F-1D10-4F3F-A345-2AE771DAB174}" srcOrd="2" destOrd="0" presId="urn:microsoft.com/office/officeart/2018/2/layout/IconLabelList"/>
    <dgm:cxn modelId="{0B013B06-73DF-474C-9118-0952B16EAF2C}" type="presParOf" srcId="{EBEA920F-1D10-4F3F-A345-2AE771DAB174}" destId="{AF31B936-73D8-4A4C-9F3B-D391DE3B242A}" srcOrd="0" destOrd="0" presId="urn:microsoft.com/office/officeart/2018/2/layout/IconLabelList"/>
    <dgm:cxn modelId="{4D2B8512-6998-482C-B78A-AB64D18FBD8F}" type="presParOf" srcId="{EBEA920F-1D10-4F3F-A345-2AE771DAB174}" destId="{77D986F4-34C3-4E3E-8D92-31A633CD072D}" srcOrd="1" destOrd="0" presId="urn:microsoft.com/office/officeart/2018/2/layout/IconLabelList"/>
    <dgm:cxn modelId="{B026DD30-7277-4148-838E-3779BCE91A84}" type="presParOf" srcId="{EBEA920F-1D10-4F3F-A345-2AE771DAB174}" destId="{D988BA3A-1B78-473C-B7C5-046D3A22BB9C}" srcOrd="2" destOrd="0" presId="urn:microsoft.com/office/officeart/2018/2/layout/IconLabelList"/>
    <dgm:cxn modelId="{59DBFEAD-73BB-433E-B859-53B1C9423073}" type="presParOf" srcId="{A4AEF2A7-3034-41A2-B029-89B2BF941AA7}" destId="{4C6F379C-F123-4317-86CB-DAA8F04594AC}" srcOrd="3" destOrd="0" presId="urn:microsoft.com/office/officeart/2018/2/layout/IconLabelList"/>
    <dgm:cxn modelId="{2171F3E4-F2BD-46B2-953F-844C36E1C544}" type="presParOf" srcId="{A4AEF2A7-3034-41A2-B029-89B2BF941AA7}" destId="{9D63A017-BD34-4795-B926-86B25F7C32DD}" srcOrd="4" destOrd="0" presId="urn:microsoft.com/office/officeart/2018/2/layout/IconLabelList"/>
    <dgm:cxn modelId="{CE504E42-E05C-4F1F-9C66-40BFE44DCAA3}" type="presParOf" srcId="{9D63A017-BD34-4795-B926-86B25F7C32DD}" destId="{4FA91FD7-37E9-4179-A01A-8DB5D57251B0}" srcOrd="0" destOrd="0" presId="urn:microsoft.com/office/officeart/2018/2/layout/IconLabelList"/>
    <dgm:cxn modelId="{8737F82E-1E9D-472F-AD22-9258795D3EBC}" type="presParOf" srcId="{9D63A017-BD34-4795-B926-86B25F7C32DD}" destId="{911A7B27-661F-4BE8-B5F2-728376BE8EBB}" srcOrd="1" destOrd="0" presId="urn:microsoft.com/office/officeart/2018/2/layout/IconLabelList"/>
    <dgm:cxn modelId="{FEFAB4CC-259E-4F78-B7F0-8F14E37A86FC}" type="presParOf" srcId="{9D63A017-BD34-4795-B926-86B25F7C32DD}" destId="{6440D03C-90E2-48DE-B9A7-BF1B2D15A664}" srcOrd="2" destOrd="0" presId="urn:microsoft.com/office/officeart/2018/2/layout/IconLabelList"/>
    <dgm:cxn modelId="{539ECF4E-F1E4-4C15-A6DD-8A7C96F08F8B}" type="presParOf" srcId="{A4AEF2A7-3034-41A2-B029-89B2BF941AA7}" destId="{1F890554-8D04-4123-BC43-BDC755EBAC57}" srcOrd="5" destOrd="0" presId="urn:microsoft.com/office/officeart/2018/2/layout/IconLabelList"/>
    <dgm:cxn modelId="{59F30BD6-E15D-40CB-924D-385DA18B8240}" type="presParOf" srcId="{A4AEF2A7-3034-41A2-B029-89B2BF941AA7}" destId="{05BE0ADF-7352-464F-813F-5B564F479B4E}" srcOrd="6" destOrd="0" presId="urn:microsoft.com/office/officeart/2018/2/layout/IconLabelList"/>
    <dgm:cxn modelId="{2D2064B1-FBE0-44DA-AF3C-FFC8AB9C764B}" type="presParOf" srcId="{05BE0ADF-7352-464F-813F-5B564F479B4E}" destId="{89FD38A5-9BEF-447D-8B11-CFC4AFDF8FC6}" srcOrd="0" destOrd="0" presId="urn:microsoft.com/office/officeart/2018/2/layout/IconLabelList"/>
    <dgm:cxn modelId="{4FE3A6BC-4B3B-4CC7-8D84-C02A7C9BA4DC}" type="presParOf" srcId="{05BE0ADF-7352-464F-813F-5B564F479B4E}" destId="{3AB8C01E-94E8-44B6-89D5-32789606E8FF}" srcOrd="1" destOrd="0" presId="urn:microsoft.com/office/officeart/2018/2/layout/IconLabelList"/>
    <dgm:cxn modelId="{10E62FFD-B2DC-4A8E-A32A-4D584AA13D56}" type="presParOf" srcId="{05BE0ADF-7352-464F-813F-5B564F479B4E}" destId="{5DE27A24-170E-40C9-83A7-040CEB4FD67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C0AF37-CE2E-4B2D-8F63-9583ECF8213D}"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271B43D8-5E5F-4F47-9B51-6D5DE22E8ED8}">
      <dgm:prSet/>
      <dgm:spPr/>
      <dgm:t>
        <a:bodyPr/>
        <a:lstStyle/>
        <a:p>
          <a:r>
            <a:rPr lang="en-GB"/>
            <a:t>Fixed personal factors (traits, genes)</a:t>
          </a:r>
          <a:endParaRPr lang="en-US"/>
        </a:p>
      </dgm:t>
    </dgm:pt>
    <dgm:pt modelId="{EDF7EC52-9923-4F97-AC45-3AE6AD5BB16F}" type="parTrans" cxnId="{1FF02470-C08D-4A3B-B148-AB0F8AED2885}">
      <dgm:prSet/>
      <dgm:spPr/>
      <dgm:t>
        <a:bodyPr/>
        <a:lstStyle/>
        <a:p>
          <a:endParaRPr lang="en-US"/>
        </a:p>
      </dgm:t>
    </dgm:pt>
    <dgm:pt modelId="{1BA00930-9952-4057-B2A6-84B0FCCF298B}" type="sibTrans" cxnId="{1FF02470-C08D-4A3B-B148-AB0F8AED2885}">
      <dgm:prSet/>
      <dgm:spPr/>
      <dgm:t>
        <a:bodyPr/>
        <a:lstStyle/>
        <a:p>
          <a:endParaRPr lang="en-US"/>
        </a:p>
      </dgm:t>
    </dgm:pt>
    <dgm:pt modelId="{B29D9735-31DA-446D-858A-9675729AAC4A}">
      <dgm:prSet/>
      <dgm:spPr/>
      <dgm:t>
        <a:bodyPr/>
        <a:lstStyle/>
        <a:p>
          <a:r>
            <a:rPr lang="en-GB"/>
            <a:t>Variable personal factors (marital problems, frequency of doom scrolling news, a delayed train to work)</a:t>
          </a:r>
          <a:endParaRPr lang="en-US"/>
        </a:p>
      </dgm:t>
    </dgm:pt>
    <dgm:pt modelId="{8E4D2F34-F83A-479F-9B6E-BA2132FF7C5B}" type="parTrans" cxnId="{8E7FA632-AD4A-4578-BEA6-B57EF91A420E}">
      <dgm:prSet/>
      <dgm:spPr/>
      <dgm:t>
        <a:bodyPr/>
        <a:lstStyle/>
        <a:p>
          <a:endParaRPr lang="en-US"/>
        </a:p>
      </dgm:t>
    </dgm:pt>
    <dgm:pt modelId="{6A1695F0-3DA8-421B-A7ED-E4A4F5737A91}" type="sibTrans" cxnId="{8E7FA632-AD4A-4578-BEA6-B57EF91A420E}">
      <dgm:prSet/>
      <dgm:spPr/>
      <dgm:t>
        <a:bodyPr/>
        <a:lstStyle/>
        <a:p>
          <a:endParaRPr lang="en-US"/>
        </a:p>
      </dgm:t>
    </dgm:pt>
    <dgm:pt modelId="{B34F96C5-BB0C-4C5F-912C-466FD8644A84}">
      <dgm:prSet/>
      <dgm:spPr/>
      <dgm:t>
        <a:bodyPr/>
        <a:lstStyle/>
        <a:p>
          <a:r>
            <a:rPr lang="en-GB" dirty="0"/>
            <a:t>Management and organisational factors</a:t>
          </a:r>
          <a:endParaRPr lang="en-US" dirty="0"/>
        </a:p>
      </dgm:t>
    </dgm:pt>
    <dgm:pt modelId="{31A81CAF-A56A-4230-A35C-517023C491AD}" type="parTrans" cxnId="{8ED43EAF-FC08-4B41-A438-293050A92D7D}">
      <dgm:prSet/>
      <dgm:spPr/>
      <dgm:t>
        <a:bodyPr/>
        <a:lstStyle/>
        <a:p>
          <a:endParaRPr lang="en-US"/>
        </a:p>
      </dgm:t>
    </dgm:pt>
    <dgm:pt modelId="{FFBE18F4-EE93-4EA4-987A-B480C73CB343}" type="sibTrans" cxnId="{8ED43EAF-FC08-4B41-A438-293050A92D7D}">
      <dgm:prSet/>
      <dgm:spPr/>
      <dgm:t>
        <a:bodyPr/>
        <a:lstStyle/>
        <a:p>
          <a:endParaRPr lang="en-US"/>
        </a:p>
      </dgm:t>
    </dgm:pt>
    <dgm:pt modelId="{679F8114-6942-474A-9586-E9D523AB353E}" type="pres">
      <dgm:prSet presAssocID="{88C0AF37-CE2E-4B2D-8F63-9583ECF8213D}" presName="hierChild1" presStyleCnt="0">
        <dgm:presLayoutVars>
          <dgm:chPref val="1"/>
          <dgm:dir/>
          <dgm:animOne val="branch"/>
          <dgm:animLvl val="lvl"/>
          <dgm:resizeHandles/>
        </dgm:presLayoutVars>
      </dgm:prSet>
      <dgm:spPr/>
    </dgm:pt>
    <dgm:pt modelId="{1EDEAD0F-744A-4042-9898-08F7953D48E4}" type="pres">
      <dgm:prSet presAssocID="{271B43D8-5E5F-4F47-9B51-6D5DE22E8ED8}" presName="hierRoot1" presStyleCnt="0"/>
      <dgm:spPr/>
    </dgm:pt>
    <dgm:pt modelId="{5A815C36-B4AE-42FF-907F-6D3C6E5F17AC}" type="pres">
      <dgm:prSet presAssocID="{271B43D8-5E5F-4F47-9B51-6D5DE22E8ED8}" presName="composite" presStyleCnt="0"/>
      <dgm:spPr/>
    </dgm:pt>
    <dgm:pt modelId="{F8A86477-2454-41C3-B563-A38300E00F16}" type="pres">
      <dgm:prSet presAssocID="{271B43D8-5E5F-4F47-9B51-6D5DE22E8ED8}" presName="background" presStyleLbl="node0" presStyleIdx="0" presStyleCnt="3"/>
      <dgm:spPr/>
    </dgm:pt>
    <dgm:pt modelId="{D2572FF2-5E3D-4A5B-911F-CD9A2FB7954E}" type="pres">
      <dgm:prSet presAssocID="{271B43D8-5E5F-4F47-9B51-6D5DE22E8ED8}" presName="text" presStyleLbl="fgAcc0" presStyleIdx="0" presStyleCnt="3" custLinFactNeighborX="584" custLinFactNeighborY="-920">
        <dgm:presLayoutVars>
          <dgm:chPref val="3"/>
        </dgm:presLayoutVars>
      </dgm:prSet>
      <dgm:spPr/>
    </dgm:pt>
    <dgm:pt modelId="{82EFA049-E808-4FFD-99AF-D93144103A7A}" type="pres">
      <dgm:prSet presAssocID="{271B43D8-5E5F-4F47-9B51-6D5DE22E8ED8}" presName="hierChild2" presStyleCnt="0"/>
      <dgm:spPr/>
    </dgm:pt>
    <dgm:pt modelId="{7AA338D6-4F1D-433C-B331-CEE970B28484}" type="pres">
      <dgm:prSet presAssocID="{B29D9735-31DA-446D-858A-9675729AAC4A}" presName="hierRoot1" presStyleCnt="0"/>
      <dgm:spPr/>
    </dgm:pt>
    <dgm:pt modelId="{7A3C6E70-3F59-4CA9-BA05-7D056C7D67C2}" type="pres">
      <dgm:prSet presAssocID="{B29D9735-31DA-446D-858A-9675729AAC4A}" presName="composite" presStyleCnt="0"/>
      <dgm:spPr/>
    </dgm:pt>
    <dgm:pt modelId="{7ACB47C6-9FE1-4ABE-87FE-42174A0404FA}" type="pres">
      <dgm:prSet presAssocID="{B29D9735-31DA-446D-858A-9675729AAC4A}" presName="background" presStyleLbl="node0" presStyleIdx="1" presStyleCnt="3"/>
      <dgm:spPr/>
    </dgm:pt>
    <dgm:pt modelId="{ADAFD371-A844-476B-B953-D447E8F6381C}" type="pres">
      <dgm:prSet presAssocID="{B29D9735-31DA-446D-858A-9675729AAC4A}" presName="text" presStyleLbl="fgAcc0" presStyleIdx="1" presStyleCnt="3">
        <dgm:presLayoutVars>
          <dgm:chPref val="3"/>
        </dgm:presLayoutVars>
      </dgm:prSet>
      <dgm:spPr/>
    </dgm:pt>
    <dgm:pt modelId="{38A0F923-CD79-4D6F-BEE9-E549FE3AFB75}" type="pres">
      <dgm:prSet presAssocID="{B29D9735-31DA-446D-858A-9675729AAC4A}" presName="hierChild2" presStyleCnt="0"/>
      <dgm:spPr/>
    </dgm:pt>
    <dgm:pt modelId="{3F833DAD-8720-4FD2-A446-CBFBB1B35E45}" type="pres">
      <dgm:prSet presAssocID="{B34F96C5-BB0C-4C5F-912C-466FD8644A84}" presName="hierRoot1" presStyleCnt="0"/>
      <dgm:spPr/>
    </dgm:pt>
    <dgm:pt modelId="{57BF7034-5576-41D9-9915-D73CCF9FCE8E}" type="pres">
      <dgm:prSet presAssocID="{B34F96C5-BB0C-4C5F-912C-466FD8644A84}" presName="composite" presStyleCnt="0"/>
      <dgm:spPr/>
    </dgm:pt>
    <dgm:pt modelId="{65EAFBE9-3223-4336-B50E-AF99EBFD2FC7}" type="pres">
      <dgm:prSet presAssocID="{B34F96C5-BB0C-4C5F-912C-466FD8644A84}" presName="background" presStyleLbl="node0" presStyleIdx="2" presStyleCnt="3"/>
      <dgm:spPr/>
    </dgm:pt>
    <dgm:pt modelId="{34B0846B-6383-4513-B18E-1942DB704A14}" type="pres">
      <dgm:prSet presAssocID="{B34F96C5-BB0C-4C5F-912C-466FD8644A84}" presName="text" presStyleLbl="fgAcc0" presStyleIdx="2" presStyleCnt="3">
        <dgm:presLayoutVars>
          <dgm:chPref val="3"/>
        </dgm:presLayoutVars>
      </dgm:prSet>
      <dgm:spPr/>
    </dgm:pt>
    <dgm:pt modelId="{4787322D-094C-4404-B62F-E8969F5F8EFF}" type="pres">
      <dgm:prSet presAssocID="{B34F96C5-BB0C-4C5F-912C-466FD8644A84}" presName="hierChild2" presStyleCnt="0"/>
      <dgm:spPr/>
    </dgm:pt>
  </dgm:ptLst>
  <dgm:cxnLst>
    <dgm:cxn modelId="{8E7FA632-AD4A-4578-BEA6-B57EF91A420E}" srcId="{88C0AF37-CE2E-4B2D-8F63-9583ECF8213D}" destId="{B29D9735-31DA-446D-858A-9675729AAC4A}" srcOrd="1" destOrd="0" parTransId="{8E4D2F34-F83A-479F-9B6E-BA2132FF7C5B}" sibTransId="{6A1695F0-3DA8-421B-A7ED-E4A4F5737A91}"/>
    <dgm:cxn modelId="{637D745C-6C40-4E43-8A01-9B99336AF03A}" type="presOf" srcId="{271B43D8-5E5F-4F47-9B51-6D5DE22E8ED8}" destId="{D2572FF2-5E3D-4A5B-911F-CD9A2FB7954E}" srcOrd="0" destOrd="0" presId="urn:microsoft.com/office/officeart/2005/8/layout/hierarchy1"/>
    <dgm:cxn modelId="{1FF02470-C08D-4A3B-B148-AB0F8AED2885}" srcId="{88C0AF37-CE2E-4B2D-8F63-9583ECF8213D}" destId="{271B43D8-5E5F-4F47-9B51-6D5DE22E8ED8}" srcOrd="0" destOrd="0" parTransId="{EDF7EC52-9923-4F97-AC45-3AE6AD5BB16F}" sibTransId="{1BA00930-9952-4057-B2A6-84B0FCCF298B}"/>
    <dgm:cxn modelId="{9612CD5A-F475-4BB0-8958-97F662A4B7B3}" type="presOf" srcId="{B29D9735-31DA-446D-858A-9675729AAC4A}" destId="{ADAFD371-A844-476B-B953-D447E8F6381C}" srcOrd="0" destOrd="0" presId="urn:microsoft.com/office/officeart/2005/8/layout/hierarchy1"/>
    <dgm:cxn modelId="{8ED43EAF-FC08-4B41-A438-293050A92D7D}" srcId="{88C0AF37-CE2E-4B2D-8F63-9583ECF8213D}" destId="{B34F96C5-BB0C-4C5F-912C-466FD8644A84}" srcOrd="2" destOrd="0" parTransId="{31A81CAF-A56A-4230-A35C-517023C491AD}" sibTransId="{FFBE18F4-EE93-4EA4-987A-B480C73CB343}"/>
    <dgm:cxn modelId="{B13199D2-CC94-498B-B54F-ABCBC3688DFD}" type="presOf" srcId="{88C0AF37-CE2E-4B2D-8F63-9583ECF8213D}" destId="{679F8114-6942-474A-9586-E9D523AB353E}" srcOrd="0" destOrd="0" presId="urn:microsoft.com/office/officeart/2005/8/layout/hierarchy1"/>
    <dgm:cxn modelId="{DFDF77E3-A1AA-4F74-A9A4-038398668583}" type="presOf" srcId="{B34F96C5-BB0C-4C5F-912C-466FD8644A84}" destId="{34B0846B-6383-4513-B18E-1942DB704A14}" srcOrd="0" destOrd="0" presId="urn:microsoft.com/office/officeart/2005/8/layout/hierarchy1"/>
    <dgm:cxn modelId="{A6E3C6A7-6147-4138-B005-F0C6B0BE37A5}" type="presParOf" srcId="{679F8114-6942-474A-9586-E9D523AB353E}" destId="{1EDEAD0F-744A-4042-9898-08F7953D48E4}" srcOrd="0" destOrd="0" presId="urn:microsoft.com/office/officeart/2005/8/layout/hierarchy1"/>
    <dgm:cxn modelId="{3DB4BBFD-73E7-480D-B1A3-6AEE01AC5BF3}" type="presParOf" srcId="{1EDEAD0F-744A-4042-9898-08F7953D48E4}" destId="{5A815C36-B4AE-42FF-907F-6D3C6E5F17AC}" srcOrd="0" destOrd="0" presId="urn:microsoft.com/office/officeart/2005/8/layout/hierarchy1"/>
    <dgm:cxn modelId="{42B91DD1-A831-4C7A-BB32-2E8882D082D5}" type="presParOf" srcId="{5A815C36-B4AE-42FF-907F-6D3C6E5F17AC}" destId="{F8A86477-2454-41C3-B563-A38300E00F16}" srcOrd="0" destOrd="0" presId="urn:microsoft.com/office/officeart/2005/8/layout/hierarchy1"/>
    <dgm:cxn modelId="{C319420B-3795-4DD4-B489-BDBD86681589}" type="presParOf" srcId="{5A815C36-B4AE-42FF-907F-6D3C6E5F17AC}" destId="{D2572FF2-5E3D-4A5B-911F-CD9A2FB7954E}" srcOrd="1" destOrd="0" presId="urn:microsoft.com/office/officeart/2005/8/layout/hierarchy1"/>
    <dgm:cxn modelId="{FA9AC42B-EED6-4FB2-82E6-3C3EE5C6B261}" type="presParOf" srcId="{1EDEAD0F-744A-4042-9898-08F7953D48E4}" destId="{82EFA049-E808-4FFD-99AF-D93144103A7A}" srcOrd="1" destOrd="0" presId="urn:microsoft.com/office/officeart/2005/8/layout/hierarchy1"/>
    <dgm:cxn modelId="{9FECD34F-828B-478A-A346-5F0A24ACB71E}" type="presParOf" srcId="{679F8114-6942-474A-9586-E9D523AB353E}" destId="{7AA338D6-4F1D-433C-B331-CEE970B28484}" srcOrd="1" destOrd="0" presId="urn:microsoft.com/office/officeart/2005/8/layout/hierarchy1"/>
    <dgm:cxn modelId="{DB7B66EE-CD21-4B69-98A7-CA8EA805164A}" type="presParOf" srcId="{7AA338D6-4F1D-433C-B331-CEE970B28484}" destId="{7A3C6E70-3F59-4CA9-BA05-7D056C7D67C2}" srcOrd="0" destOrd="0" presId="urn:microsoft.com/office/officeart/2005/8/layout/hierarchy1"/>
    <dgm:cxn modelId="{444ED7E1-0687-4F23-BBD4-CD068C3311C3}" type="presParOf" srcId="{7A3C6E70-3F59-4CA9-BA05-7D056C7D67C2}" destId="{7ACB47C6-9FE1-4ABE-87FE-42174A0404FA}" srcOrd="0" destOrd="0" presId="urn:microsoft.com/office/officeart/2005/8/layout/hierarchy1"/>
    <dgm:cxn modelId="{6EC706A3-3B4B-4D22-86E9-B1F281A744C8}" type="presParOf" srcId="{7A3C6E70-3F59-4CA9-BA05-7D056C7D67C2}" destId="{ADAFD371-A844-476B-B953-D447E8F6381C}" srcOrd="1" destOrd="0" presId="urn:microsoft.com/office/officeart/2005/8/layout/hierarchy1"/>
    <dgm:cxn modelId="{8C686568-C831-498C-BCDB-FB1E7ABA5FE0}" type="presParOf" srcId="{7AA338D6-4F1D-433C-B331-CEE970B28484}" destId="{38A0F923-CD79-4D6F-BEE9-E549FE3AFB75}" srcOrd="1" destOrd="0" presId="urn:microsoft.com/office/officeart/2005/8/layout/hierarchy1"/>
    <dgm:cxn modelId="{508B14D3-5B91-4953-AD83-540BBF1B5C6A}" type="presParOf" srcId="{679F8114-6942-474A-9586-E9D523AB353E}" destId="{3F833DAD-8720-4FD2-A446-CBFBB1B35E45}" srcOrd="2" destOrd="0" presId="urn:microsoft.com/office/officeart/2005/8/layout/hierarchy1"/>
    <dgm:cxn modelId="{D48945E9-07BC-4838-899F-22850EC7691D}" type="presParOf" srcId="{3F833DAD-8720-4FD2-A446-CBFBB1B35E45}" destId="{57BF7034-5576-41D9-9915-D73CCF9FCE8E}" srcOrd="0" destOrd="0" presId="urn:microsoft.com/office/officeart/2005/8/layout/hierarchy1"/>
    <dgm:cxn modelId="{764CF0AE-30A5-4930-9153-ED968C860F1E}" type="presParOf" srcId="{57BF7034-5576-41D9-9915-D73CCF9FCE8E}" destId="{65EAFBE9-3223-4336-B50E-AF99EBFD2FC7}" srcOrd="0" destOrd="0" presId="urn:microsoft.com/office/officeart/2005/8/layout/hierarchy1"/>
    <dgm:cxn modelId="{EA83BB48-8363-4D33-99EF-8AA7167EC676}" type="presParOf" srcId="{57BF7034-5576-41D9-9915-D73CCF9FCE8E}" destId="{34B0846B-6383-4513-B18E-1942DB704A14}" srcOrd="1" destOrd="0" presId="urn:microsoft.com/office/officeart/2005/8/layout/hierarchy1"/>
    <dgm:cxn modelId="{12D8CC5E-31CE-4504-A232-B9BF15DDD420}" type="presParOf" srcId="{3F833DAD-8720-4FD2-A446-CBFBB1B35E45}" destId="{4787322D-094C-4404-B62F-E8969F5F8EF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184C58-B44B-4DE3-BC6E-CFC44FE6224C}"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085D1C8B-161A-40E4-9FEE-B5B31F1A2808}">
      <dgm:prSet/>
      <dgm:spPr/>
      <dgm:t>
        <a:bodyPr/>
        <a:lstStyle/>
        <a:p>
          <a:r>
            <a:rPr lang="en-GB"/>
            <a:t>Cost of living crisis</a:t>
          </a:r>
          <a:endParaRPr lang="en-US"/>
        </a:p>
      </dgm:t>
    </dgm:pt>
    <dgm:pt modelId="{C33DAB66-8BF2-4C0B-A33C-7444AD26F7DD}" type="parTrans" cxnId="{514B1F04-7721-4FE0-A583-0DAF969E3BDB}">
      <dgm:prSet/>
      <dgm:spPr/>
      <dgm:t>
        <a:bodyPr/>
        <a:lstStyle/>
        <a:p>
          <a:endParaRPr lang="en-US"/>
        </a:p>
      </dgm:t>
    </dgm:pt>
    <dgm:pt modelId="{B85496DB-9F3F-4335-B86B-0024EC9332CE}" type="sibTrans" cxnId="{514B1F04-7721-4FE0-A583-0DAF969E3BDB}">
      <dgm:prSet/>
      <dgm:spPr/>
      <dgm:t>
        <a:bodyPr/>
        <a:lstStyle/>
        <a:p>
          <a:endParaRPr lang="en-US"/>
        </a:p>
      </dgm:t>
    </dgm:pt>
    <dgm:pt modelId="{F03287D9-DC2F-4C1F-8918-AB56DC571012}">
      <dgm:prSet/>
      <dgm:spPr/>
      <dgm:t>
        <a:bodyPr/>
        <a:lstStyle/>
        <a:p>
          <a:r>
            <a:rPr lang="en-GB" dirty="0"/>
            <a:t>Rise in Mental Health Concerns</a:t>
          </a:r>
          <a:endParaRPr lang="en-US" dirty="0"/>
        </a:p>
      </dgm:t>
    </dgm:pt>
    <dgm:pt modelId="{7F02B04E-DAAA-4FEE-ACBE-73C361DCC1BA}" type="parTrans" cxnId="{730DAC56-3E4A-45EC-8647-96669C21A318}">
      <dgm:prSet/>
      <dgm:spPr/>
      <dgm:t>
        <a:bodyPr/>
        <a:lstStyle/>
        <a:p>
          <a:endParaRPr lang="en-US"/>
        </a:p>
      </dgm:t>
    </dgm:pt>
    <dgm:pt modelId="{EA7C6FA9-6A1D-4D1B-AB8F-8EE77EC87423}" type="sibTrans" cxnId="{730DAC56-3E4A-45EC-8647-96669C21A318}">
      <dgm:prSet/>
      <dgm:spPr/>
      <dgm:t>
        <a:bodyPr/>
        <a:lstStyle/>
        <a:p>
          <a:endParaRPr lang="en-US"/>
        </a:p>
      </dgm:t>
    </dgm:pt>
    <dgm:pt modelId="{38FDEE31-D2F0-46C9-9067-83182DC93EE2}">
      <dgm:prSet/>
      <dgm:spPr/>
      <dgm:t>
        <a:bodyPr/>
        <a:lstStyle/>
        <a:p>
          <a:r>
            <a:rPr lang="en-GB"/>
            <a:t>Rise in home-working</a:t>
          </a:r>
          <a:endParaRPr lang="en-US"/>
        </a:p>
      </dgm:t>
    </dgm:pt>
    <dgm:pt modelId="{4392F30A-EA4C-45D5-9DCB-45CAE76EBC62}" type="parTrans" cxnId="{D5B4402E-8CC4-438F-AC72-8D56DB797509}">
      <dgm:prSet/>
      <dgm:spPr/>
      <dgm:t>
        <a:bodyPr/>
        <a:lstStyle/>
        <a:p>
          <a:endParaRPr lang="en-US"/>
        </a:p>
      </dgm:t>
    </dgm:pt>
    <dgm:pt modelId="{9C6899CF-0504-4EF3-8CEF-C79FCA60BD84}" type="sibTrans" cxnId="{D5B4402E-8CC4-438F-AC72-8D56DB797509}">
      <dgm:prSet/>
      <dgm:spPr/>
      <dgm:t>
        <a:bodyPr/>
        <a:lstStyle/>
        <a:p>
          <a:endParaRPr lang="en-US"/>
        </a:p>
      </dgm:t>
    </dgm:pt>
    <dgm:pt modelId="{E9BD1579-2970-4BAB-A67A-A09E6D74C835}">
      <dgm:prSet/>
      <dgm:spPr/>
      <dgm:t>
        <a:bodyPr/>
        <a:lstStyle/>
        <a:p>
          <a:r>
            <a:rPr lang="en-GB"/>
            <a:t>Social media/technology – work/life balance</a:t>
          </a:r>
          <a:endParaRPr lang="en-US"/>
        </a:p>
      </dgm:t>
    </dgm:pt>
    <dgm:pt modelId="{419CD7C8-41A0-499B-95D4-E03906B86B3C}" type="parTrans" cxnId="{9C5CD1F8-6B10-4D2B-8978-E5114CD4CF0F}">
      <dgm:prSet/>
      <dgm:spPr/>
      <dgm:t>
        <a:bodyPr/>
        <a:lstStyle/>
        <a:p>
          <a:endParaRPr lang="en-US"/>
        </a:p>
      </dgm:t>
    </dgm:pt>
    <dgm:pt modelId="{EBBD562E-3DDD-4AC4-AD8E-8148A15B2996}" type="sibTrans" cxnId="{9C5CD1F8-6B10-4D2B-8978-E5114CD4CF0F}">
      <dgm:prSet/>
      <dgm:spPr/>
      <dgm:t>
        <a:bodyPr/>
        <a:lstStyle/>
        <a:p>
          <a:endParaRPr lang="en-US"/>
        </a:p>
      </dgm:t>
    </dgm:pt>
    <dgm:pt modelId="{F0C45CDA-8393-4CAD-8B4D-3C5382EA72F0}">
      <dgm:prSet/>
      <dgm:spPr/>
      <dgm:t>
        <a:bodyPr/>
        <a:lstStyle/>
        <a:p>
          <a:r>
            <a:rPr lang="en-GB"/>
            <a:t>Uncertainty – interest rates, global unrest</a:t>
          </a:r>
          <a:endParaRPr lang="en-US"/>
        </a:p>
      </dgm:t>
    </dgm:pt>
    <dgm:pt modelId="{39CD7D70-44AC-4161-A041-772E4594EE6D}" type="parTrans" cxnId="{549AE293-4B5D-4CFA-ABAC-CA3C753F49C4}">
      <dgm:prSet/>
      <dgm:spPr/>
      <dgm:t>
        <a:bodyPr/>
        <a:lstStyle/>
        <a:p>
          <a:endParaRPr lang="en-US"/>
        </a:p>
      </dgm:t>
    </dgm:pt>
    <dgm:pt modelId="{7ACE867C-9337-47A2-9AA8-2144EA121292}" type="sibTrans" cxnId="{549AE293-4B5D-4CFA-ABAC-CA3C753F49C4}">
      <dgm:prSet/>
      <dgm:spPr/>
      <dgm:t>
        <a:bodyPr/>
        <a:lstStyle/>
        <a:p>
          <a:endParaRPr lang="en-US"/>
        </a:p>
      </dgm:t>
    </dgm:pt>
    <dgm:pt modelId="{6C9117E7-7996-4A98-9341-BCFD1E7EC7D7}">
      <dgm:prSet/>
      <dgm:spPr/>
      <dgm:t>
        <a:bodyPr/>
        <a:lstStyle/>
        <a:p>
          <a:r>
            <a:rPr lang="en-GB"/>
            <a:t>Rise in precarious work – zero hours contracts</a:t>
          </a:r>
          <a:endParaRPr lang="en-US"/>
        </a:p>
      </dgm:t>
    </dgm:pt>
    <dgm:pt modelId="{29BF820F-AB12-4512-AB2E-73446E76D388}" type="parTrans" cxnId="{A531EC7F-90EF-4D8D-B2C6-3FF9DD7C19C3}">
      <dgm:prSet/>
      <dgm:spPr/>
      <dgm:t>
        <a:bodyPr/>
        <a:lstStyle/>
        <a:p>
          <a:endParaRPr lang="en-US"/>
        </a:p>
      </dgm:t>
    </dgm:pt>
    <dgm:pt modelId="{4B6040C1-583B-4320-9BFE-FC79CF185174}" type="sibTrans" cxnId="{A531EC7F-90EF-4D8D-B2C6-3FF9DD7C19C3}">
      <dgm:prSet/>
      <dgm:spPr/>
      <dgm:t>
        <a:bodyPr/>
        <a:lstStyle/>
        <a:p>
          <a:endParaRPr lang="en-US"/>
        </a:p>
      </dgm:t>
    </dgm:pt>
    <dgm:pt modelId="{49AB9532-EA75-4FBD-8A16-7A70FED60519}">
      <dgm:prSet/>
      <dgm:spPr/>
      <dgm:t>
        <a:bodyPr/>
        <a:lstStyle/>
        <a:p>
          <a:r>
            <a:rPr lang="en-GB"/>
            <a:t>Menopause</a:t>
          </a:r>
          <a:endParaRPr lang="en-US"/>
        </a:p>
      </dgm:t>
    </dgm:pt>
    <dgm:pt modelId="{E44C1E8F-2CB5-4A4C-A810-76E108C3FFDE}" type="parTrans" cxnId="{A76FC7C3-1209-411B-ACA1-1F484F205283}">
      <dgm:prSet/>
      <dgm:spPr/>
      <dgm:t>
        <a:bodyPr/>
        <a:lstStyle/>
        <a:p>
          <a:endParaRPr lang="en-US"/>
        </a:p>
      </dgm:t>
    </dgm:pt>
    <dgm:pt modelId="{F4DB8177-D9CE-4CCF-A181-B9FD3336B02B}" type="sibTrans" cxnId="{A76FC7C3-1209-411B-ACA1-1F484F205283}">
      <dgm:prSet/>
      <dgm:spPr/>
      <dgm:t>
        <a:bodyPr/>
        <a:lstStyle/>
        <a:p>
          <a:endParaRPr lang="en-US"/>
        </a:p>
      </dgm:t>
    </dgm:pt>
    <dgm:pt modelId="{C9A0C285-D504-453F-9032-EA3A55945A36}">
      <dgm:prSet/>
      <dgm:spPr/>
      <dgm:t>
        <a:bodyPr/>
        <a:lstStyle/>
        <a:p>
          <a:r>
            <a:rPr lang="en-GB" dirty="0"/>
            <a:t>Caring responsibilities</a:t>
          </a:r>
          <a:endParaRPr lang="en-US" dirty="0"/>
        </a:p>
      </dgm:t>
    </dgm:pt>
    <dgm:pt modelId="{39B5E770-5E04-4A75-BC12-DF44FF0B74A3}" type="parTrans" cxnId="{73FDFA4B-592C-4FBE-BEBF-7402897B5787}">
      <dgm:prSet/>
      <dgm:spPr/>
      <dgm:t>
        <a:bodyPr/>
        <a:lstStyle/>
        <a:p>
          <a:endParaRPr lang="en-US"/>
        </a:p>
      </dgm:t>
    </dgm:pt>
    <dgm:pt modelId="{3B46CD3B-E874-4102-A73C-20D659E3E0FF}" type="sibTrans" cxnId="{73FDFA4B-592C-4FBE-BEBF-7402897B5787}">
      <dgm:prSet/>
      <dgm:spPr/>
      <dgm:t>
        <a:bodyPr/>
        <a:lstStyle/>
        <a:p>
          <a:endParaRPr lang="en-US"/>
        </a:p>
      </dgm:t>
    </dgm:pt>
    <dgm:pt modelId="{C8E7DA6F-A0C4-4F43-837F-025FD2BF0304}">
      <dgm:prSet/>
      <dgm:spPr/>
      <dgm:t>
        <a:bodyPr/>
        <a:lstStyle/>
        <a:p>
          <a:r>
            <a:rPr lang="en-GB" dirty="0"/>
            <a:t>Miscarriage and fertility issues</a:t>
          </a:r>
          <a:endParaRPr lang="en-US" dirty="0"/>
        </a:p>
      </dgm:t>
    </dgm:pt>
    <dgm:pt modelId="{BE3763CA-206F-442C-AE3D-376FF8350988}" type="parTrans" cxnId="{7D8F7B3B-9787-4383-B479-557ACD0230A5}">
      <dgm:prSet/>
      <dgm:spPr/>
      <dgm:t>
        <a:bodyPr/>
        <a:lstStyle/>
        <a:p>
          <a:endParaRPr lang="en-US"/>
        </a:p>
      </dgm:t>
    </dgm:pt>
    <dgm:pt modelId="{B55F77A9-3A39-4C37-92B2-011A80E8D48D}" type="sibTrans" cxnId="{7D8F7B3B-9787-4383-B479-557ACD0230A5}">
      <dgm:prSet/>
      <dgm:spPr/>
      <dgm:t>
        <a:bodyPr/>
        <a:lstStyle/>
        <a:p>
          <a:endParaRPr lang="en-US"/>
        </a:p>
      </dgm:t>
    </dgm:pt>
    <dgm:pt modelId="{8B314E74-B47F-4203-9AFB-D470391110BF}">
      <dgm:prSet/>
      <dgm:spPr/>
      <dgm:t>
        <a:bodyPr/>
        <a:lstStyle/>
        <a:p>
          <a:r>
            <a:rPr lang="en-GB"/>
            <a:t>Ageing population</a:t>
          </a:r>
          <a:endParaRPr lang="en-US"/>
        </a:p>
      </dgm:t>
    </dgm:pt>
    <dgm:pt modelId="{2AE318E4-4CBC-49D9-A566-6FEAE446652E}" type="parTrans" cxnId="{CB81B73B-7874-43CE-87FD-631B8B90F587}">
      <dgm:prSet/>
      <dgm:spPr/>
      <dgm:t>
        <a:bodyPr/>
        <a:lstStyle/>
        <a:p>
          <a:endParaRPr lang="en-US"/>
        </a:p>
      </dgm:t>
    </dgm:pt>
    <dgm:pt modelId="{C5E83C09-3BA3-40D9-A5A8-F7907FB5A785}" type="sibTrans" cxnId="{CB81B73B-7874-43CE-87FD-631B8B90F587}">
      <dgm:prSet/>
      <dgm:spPr/>
      <dgm:t>
        <a:bodyPr/>
        <a:lstStyle/>
        <a:p>
          <a:endParaRPr lang="en-US"/>
        </a:p>
      </dgm:t>
    </dgm:pt>
    <dgm:pt modelId="{F4F76DD4-0A9D-4E10-ADC3-86E9A17B8C2E}" type="pres">
      <dgm:prSet presAssocID="{09184C58-B44B-4DE3-BC6E-CFC44FE6224C}" presName="diagram" presStyleCnt="0">
        <dgm:presLayoutVars>
          <dgm:dir/>
          <dgm:resizeHandles val="exact"/>
        </dgm:presLayoutVars>
      </dgm:prSet>
      <dgm:spPr/>
    </dgm:pt>
    <dgm:pt modelId="{16E9F50D-D3F6-4862-8359-DAB0F0B4232C}" type="pres">
      <dgm:prSet presAssocID="{085D1C8B-161A-40E4-9FEE-B5B31F1A2808}" presName="node" presStyleLbl="node1" presStyleIdx="0" presStyleCnt="10">
        <dgm:presLayoutVars>
          <dgm:bulletEnabled val="1"/>
        </dgm:presLayoutVars>
      </dgm:prSet>
      <dgm:spPr/>
    </dgm:pt>
    <dgm:pt modelId="{AAE449F4-B7A6-4ADF-A7CB-AE8B0A05A4E3}" type="pres">
      <dgm:prSet presAssocID="{B85496DB-9F3F-4335-B86B-0024EC9332CE}" presName="sibTrans" presStyleCnt="0"/>
      <dgm:spPr/>
    </dgm:pt>
    <dgm:pt modelId="{9E9695AD-B902-415B-8FB8-CEB475E54ACA}" type="pres">
      <dgm:prSet presAssocID="{F03287D9-DC2F-4C1F-8918-AB56DC571012}" presName="node" presStyleLbl="node1" presStyleIdx="1" presStyleCnt="10">
        <dgm:presLayoutVars>
          <dgm:bulletEnabled val="1"/>
        </dgm:presLayoutVars>
      </dgm:prSet>
      <dgm:spPr/>
    </dgm:pt>
    <dgm:pt modelId="{6DFFE2C8-32B4-42CB-B49E-CD3C1B1C89C3}" type="pres">
      <dgm:prSet presAssocID="{EA7C6FA9-6A1D-4D1B-AB8F-8EE77EC87423}" presName="sibTrans" presStyleCnt="0"/>
      <dgm:spPr/>
    </dgm:pt>
    <dgm:pt modelId="{4E0C8B84-EDA5-4D55-B537-19900D9D7A91}" type="pres">
      <dgm:prSet presAssocID="{38FDEE31-D2F0-46C9-9067-83182DC93EE2}" presName="node" presStyleLbl="node1" presStyleIdx="2" presStyleCnt="10">
        <dgm:presLayoutVars>
          <dgm:bulletEnabled val="1"/>
        </dgm:presLayoutVars>
      </dgm:prSet>
      <dgm:spPr/>
    </dgm:pt>
    <dgm:pt modelId="{E10C9975-A741-4DD2-9881-8671713B6D2F}" type="pres">
      <dgm:prSet presAssocID="{9C6899CF-0504-4EF3-8CEF-C79FCA60BD84}" presName="sibTrans" presStyleCnt="0"/>
      <dgm:spPr/>
    </dgm:pt>
    <dgm:pt modelId="{3163961F-DD7E-4B09-8F47-1F666A42AF53}" type="pres">
      <dgm:prSet presAssocID="{E9BD1579-2970-4BAB-A67A-A09E6D74C835}" presName="node" presStyleLbl="node1" presStyleIdx="3" presStyleCnt="10">
        <dgm:presLayoutVars>
          <dgm:bulletEnabled val="1"/>
        </dgm:presLayoutVars>
      </dgm:prSet>
      <dgm:spPr/>
    </dgm:pt>
    <dgm:pt modelId="{FA57F1F2-47F9-4846-8415-6FF4F69384AD}" type="pres">
      <dgm:prSet presAssocID="{EBBD562E-3DDD-4AC4-AD8E-8148A15B2996}" presName="sibTrans" presStyleCnt="0"/>
      <dgm:spPr/>
    </dgm:pt>
    <dgm:pt modelId="{3AF06A03-F300-4014-A4A2-E8551DDCCCB1}" type="pres">
      <dgm:prSet presAssocID="{F0C45CDA-8393-4CAD-8B4D-3C5382EA72F0}" presName="node" presStyleLbl="node1" presStyleIdx="4" presStyleCnt="10">
        <dgm:presLayoutVars>
          <dgm:bulletEnabled val="1"/>
        </dgm:presLayoutVars>
      </dgm:prSet>
      <dgm:spPr/>
    </dgm:pt>
    <dgm:pt modelId="{8342019C-E3ED-46F2-8763-DF97E2CA48EF}" type="pres">
      <dgm:prSet presAssocID="{7ACE867C-9337-47A2-9AA8-2144EA121292}" presName="sibTrans" presStyleCnt="0"/>
      <dgm:spPr/>
    </dgm:pt>
    <dgm:pt modelId="{090F3692-BA13-4810-8B1C-77210BE627D4}" type="pres">
      <dgm:prSet presAssocID="{6C9117E7-7996-4A98-9341-BCFD1E7EC7D7}" presName="node" presStyleLbl="node1" presStyleIdx="5" presStyleCnt="10">
        <dgm:presLayoutVars>
          <dgm:bulletEnabled val="1"/>
        </dgm:presLayoutVars>
      </dgm:prSet>
      <dgm:spPr/>
    </dgm:pt>
    <dgm:pt modelId="{2B6136F7-5F1C-4543-9F9C-8187C9D911B4}" type="pres">
      <dgm:prSet presAssocID="{4B6040C1-583B-4320-9BFE-FC79CF185174}" presName="sibTrans" presStyleCnt="0"/>
      <dgm:spPr/>
    </dgm:pt>
    <dgm:pt modelId="{4F5E2A5B-EF69-48F2-B715-A487BBB0A2AE}" type="pres">
      <dgm:prSet presAssocID="{49AB9532-EA75-4FBD-8A16-7A70FED60519}" presName="node" presStyleLbl="node1" presStyleIdx="6" presStyleCnt="10">
        <dgm:presLayoutVars>
          <dgm:bulletEnabled val="1"/>
        </dgm:presLayoutVars>
      </dgm:prSet>
      <dgm:spPr/>
    </dgm:pt>
    <dgm:pt modelId="{A5B8828D-392B-4266-9721-7DE631BA2131}" type="pres">
      <dgm:prSet presAssocID="{F4DB8177-D9CE-4CCF-A181-B9FD3336B02B}" presName="sibTrans" presStyleCnt="0"/>
      <dgm:spPr/>
    </dgm:pt>
    <dgm:pt modelId="{CC17A20B-6001-4976-9DF6-87EB3D47C902}" type="pres">
      <dgm:prSet presAssocID="{C9A0C285-D504-453F-9032-EA3A55945A36}" presName="node" presStyleLbl="node1" presStyleIdx="7" presStyleCnt="10">
        <dgm:presLayoutVars>
          <dgm:bulletEnabled val="1"/>
        </dgm:presLayoutVars>
      </dgm:prSet>
      <dgm:spPr/>
    </dgm:pt>
    <dgm:pt modelId="{FAC3A677-5DAF-4B1C-B9B1-0D78363CAEEB}" type="pres">
      <dgm:prSet presAssocID="{3B46CD3B-E874-4102-A73C-20D659E3E0FF}" presName="sibTrans" presStyleCnt="0"/>
      <dgm:spPr/>
    </dgm:pt>
    <dgm:pt modelId="{902132DE-7D28-478C-8175-709948A0AAE6}" type="pres">
      <dgm:prSet presAssocID="{C8E7DA6F-A0C4-4F43-837F-025FD2BF0304}" presName="node" presStyleLbl="node1" presStyleIdx="8" presStyleCnt="10">
        <dgm:presLayoutVars>
          <dgm:bulletEnabled val="1"/>
        </dgm:presLayoutVars>
      </dgm:prSet>
      <dgm:spPr/>
    </dgm:pt>
    <dgm:pt modelId="{F932FB6D-1A82-4F59-8AD6-D4D5C92D238C}" type="pres">
      <dgm:prSet presAssocID="{B55F77A9-3A39-4C37-92B2-011A80E8D48D}" presName="sibTrans" presStyleCnt="0"/>
      <dgm:spPr/>
    </dgm:pt>
    <dgm:pt modelId="{168159FF-7B99-45E3-903F-9796A1C17BA2}" type="pres">
      <dgm:prSet presAssocID="{8B314E74-B47F-4203-9AFB-D470391110BF}" presName="node" presStyleLbl="node1" presStyleIdx="9" presStyleCnt="10">
        <dgm:presLayoutVars>
          <dgm:bulletEnabled val="1"/>
        </dgm:presLayoutVars>
      </dgm:prSet>
      <dgm:spPr/>
    </dgm:pt>
  </dgm:ptLst>
  <dgm:cxnLst>
    <dgm:cxn modelId="{891EC502-93D6-41BA-AFF6-FB09E8C3CB76}" type="presOf" srcId="{8B314E74-B47F-4203-9AFB-D470391110BF}" destId="{168159FF-7B99-45E3-903F-9796A1C17BA2}" srcOrd="0" destOrd="0" presId="urn:microsoft.com/office/officeart/2005/8/layout/default"/>
    <dgm:cxn modelId="{514B1F04-7721-4FE0-A583-0DAF969E3BDB}" srcId="{09184C58-B44B-4DE3-BC6E-CFC44FE6224C}" destId="{085D1C8B-161A-40E4-9FEE-B5B31F1A2808}" srcOrd="0" destOrd="0" parTransId="{C33DAB66-8BF2-4C0B-A33C-7444AD26F7DD}" sibTransId="{B85496DB-9F3F-4335-B86B-0024EC9332CE}"/>
    <dgm:cxn modelId="{795DAB19-BA3A-4B61-850A-2FB75C9D464F}" type="presOf" srcId="{38FDEE31-D2F0-46C9-9067-83182DC93EE2}" destId="{4E0C8B84-EDA5-4D55-B537-19900D9D7A91}" srcOrd="0" destOrd="0" presId="urn:microsoft.com/office/officeart/2005/8/layout/default"/>
    <dgm:cxn modelId="{D5B4402E-8CC4-438F-AC72-8D56DB797509}" srcId="{09184C58-B44B-4DE3-BC6E-CFC44FE6224C}" destId="{38FDEE31-D2F0-46C9-9067-83182DC93EE2}" srcOrd="2" destOrd="0" parTransId="{4392F30A-EA4C-45D5-9DCB-45CAE76EBC62}" sibTransId="{9C6899CF-0504-4EF3-8CEF-C79FCA60BD84}"/>
    <dgm:cxn modelId="{7D8F7B3B-9787-4383-B479-557ACD0230A5}" srcId="{09184C58-B44B-4DE3-BC6E-CFC44FE6224C}" destId="{C8E7DA6F-A0C4-4F43-837F-025FD2BF0304}" srcOrd="8" destOrd="0" parTransId="{BE3763CA-206F-442C-AE3D-376FF8350988}" sibTransId="{B55F77A9-3A39-4C37-92B2-011A80E8D48D}"/>
    <dgm:cxn modelId="{CB81B73B-7874-43CE-87FD-631B8B90F587}" srcId="{09184C58-B44B-4DE3-BC6E-CFC44FE6224C}" destId="{8B314E74-B47F-4203-9AFB-D470391110BF}" srcOrd="9" destOrd="0" parTransId="{2AE318E4-4CBC-49D9-A566-6FEAE446652E}" sibTransId="{C5E83C09-3BA3-40D9-A5A8-F7907FB5A785}"/>
    <dgm:cxn modelId="{BB7E2664-3DE9-43F0-AC75-D47872567CAB}" type="presOf" srcId="{E9BD1579-2970-4BAB-A67A-A09E6D74C835}" destId="{3163961F-DD7E-4B09-8F47-1F666A42AF53}" srcOrd="0" destOrd="0" presId="urn:microsoft.com/office/officeart/2005/8/layout/default"/>
    <dgm:cxn modelId="{BCA0EC67-A292-4D0F-B5DB-55E067BAB0A5}" type="presOf" srcId="{085D1C8B-161A-40E4-9FEE-B5B31F1A2808}" destId="{16E9F50D-D3F6-4862-8359-DAB0F0B4232C}" srcOrd="0" destOrd="0" presId="urn:microsoft.com/office/officeart/2005/8/layout/default"/>
    <dgm:cxn modelId="{73FDFA4B-592C-4FBE-BEBF-7402897B5787}" srcId="{09184C58-B44B-4DE3-BC6E-CFC44FE6224C}" destId="{C9A0C285-D504-453F-9032-EA3A55945A36}" srcOrd="7" destOrd="0" parTransId="{39B5E770-5E04-4A75-BC12-DF44FF0B74A3}" sibTransId="{3B46CD3B-E874-4102-A73C-20D659E3E0FF}"/>
    <dgm:cxn modelId="{730DAC56-3E4A-45EC-8647-96669C21A318}" srcId="{09184C58-B44B-4DE3-BC6E-CFC44FE6224C}" destId="{F03287D9-DC2F-4C1F-8918-AB56DC571012}" srcOrd="1" destOrd="0" parTransId="{7F02B04E-DAAA-4FEE-ACBE-73C361DCC1BA}" sibTransId="{EA7C6FA9-6A1D-4D1B-AB8F-8EE77EC87423}"/>
    <dgm:cxn modelId="{AD111B7D-2A74-4309-8321-68195B2465B1}" type="presOf" srcId="{F03287D9-DC2F-4C1F-8918-AB56DC571012}" destId="{9E9695AD-B902-415B-8FB8-CEB475E54ACA}" srcOrd="0" destOrd="0" presId="urn:microsoft.com/office/officeart/2005/8/layout/default"/>
    <dgm:cxn modelId="{A531EC7F-90EF-4D8D-B2C6-3FF9DD7C19C3}" srcId="{09184C58-B44B-4DE3-BC6E-CFC44FE6224C}" destId="{6C9117E7-7996-4A98-9341-BCFD1E7EC7D7}" srcOrd="5" destOrd="0" parTransId="{29BF820F-AB12-4512-AB2E-73446E76D388}" sibTransId="{4B6040C1-583B-4320-9BFE-FC79CF185174}"/>
    <dgm:cxn modelId="{549AE293-4B5D-4CFA-ABAC-CA3C753F49C4}" srcId="{09184C58-B44B-4DE3-BC6E-CFC44FE6224C}" destId="{F0C45CDA-8393-4CAD-8B4D-3C5382EA72F0}" srcOrd="4" destOrd="0" parTransId="{39CD7D70-44AC-4161-A041-772E4594EE6D}" sibTransId="{7ACE867C-9337-47A2-9AA8-2144EA121292}"/>
    <dgm:cxn modelId="{374191B6-02A6-4E99-B9B0-1720EFE42A91}" type="presOf" srcId="{F0C45CDA-8393-4CAD-8B4D-3C5382EA72F0}" destId="{3AF06A03-F300-4014-A4A2-E8551DDCCCB1}" srcOrd="0" destOrd="0" presId="urn:microsoft.com/office/officeart/2005/8/layout/default"/>
    <dgm:cxn modelId="{5CBD9CC0-9918-4E75-BC57-C5FDED5BCE80}" type="presOf" srcId="{6C9117E7-7996-4A98-9341-BCFD1E7EC7D7}" destId="{090F3692-BA13-4810-8B1C-77210BE627D4}" srcOrd="0" destOrd="0" presId="urn:microsoft.com/office/officeart/2005/8/layout/default"/>
    <dgm:cxn modelId="{A76FC7C3-1209-411B-ACA1-1F484F205283}" srcId="{09184C58-B44B-4DE3-BC6E-CFC44FE6224C}" destId="{49AB9532-EA75-4FBD-8A16-7A70FED60519}" srcOrd="6" destOrd="0" parTransId="{E44C1E8F-2CB5-4A4C-A810-76E108C3FFDE}" sibTransId="{F4DB8177-D9CE-4CCF-A181-B9FD3336B02B}"/>
    <dgm:cxn modelId="{C8D48ACA-08CC-408F-9B5F-607FE0B32639}" type="presOf" srcId="{C8E7DA6F-A0C4-4F43-837F-025FD2BF0304}" destId="{902132DE-7D28-478C-8175-709948A0AAE6}" srcOrd="0" destOrd="0" presId="urn:microsoft.com/office/officeart/2005/8/layout/default"/>
    <dgm:cxn modelId="{D383D8D0-D1FA-4458-8C92-4721896292DF}" type="presOf" srcId="{09184C58-B44B-4DE3-BC6E-CFC44FE6224C}" destId="{F4F76DD4-0A9D-4E10-ADC3-86E9A17B8C2E}" srcOrd="0" destOrd="0" presId="urn:microsoft.com/office/officeart/2005/8/layout/default"/>
    <dgm:cxn modelId="{49E921E5-BEEA-4005-AEE6-6128B1A90027}" type="presOf" srcId="{49AB9532-EA75-4FBD-8A16-7A70FED60519}" destId="{4F5E2A5B-EF69-48F2-B715-A487BBB0A2AE}" srcOrd="0" destOrd="0" presId="urn:microsoft.com/office/officeart/2005/8/layout/default"/>
    <dgm:cxn modelId="{C81B3DF6-C8A0-4837-A84B-94D1F67F277A}" type="presOf" srcId="{C9A0C285-D504-453F-9032-EA3A55945A36}" destId="{CC17A20B-6001-4976-9DF6-87EB3D47C902}" srcOrd="0" destOrd="0" presId="urn:microsoft.com/office/officeart/2005/8/layout/default"/>
    <dgm:cxn modelId="{9C5CD1F8-6B10-4D2B-8978-E5114CD4CF0F}" srcId="{09184C58-B44B-4DE3-BC6E-CFC44FE6224C}" destId="{E9BD1579-2970-4BAB-A67A-A09E6D74C835}" srcOrd="3" destOrd="0" parTransId="{419CD7C8-41A0-499B-95D4-E03906B86B3C}" sibTransId="{EBBD562E-3DDD-4AC4-AD8E-8148A15B2996}"/>
    <dgm:cxn modelId="{B53F78FF-8567-4750-AE0B-68521C1094C5}" type="presParOf" srcId="{F4F76DD4-0A9D-4E10-ADC3-86E9A17B8C2E}" destId="{16E9F50D-D3F6-4862-8359-DAB0F0B4232C}" srcOrd="0" destOrd="0" presId="urn:microsoft.com/office/officeart/2005/8/layout/default"/>
    <dgm:cxn modelId="{4622A274-31BA-4579-8BE5-419FDE4BA9E6}" type="presParOf" srcId="{F4F76DD4-0A9D-4E10-ADC3-86E9A17B8C2E}" destId="{AAE449F4-B7A6-4ADF-A7CB-AE8B0A05A4E3}" srcOrd="1" destOrd="0" presId="urn:microsoft.com/office/officeart/2005/8/layout/default"/>
    <dgm:cxn modelId="{4D76DB8D-5F80-4D57-AA2C-237DACAC156E}" type="presParOf" srcId="{F4F76DD4-0A9D-4E10-ADC3-86E9A17B8C2E}" destId="{9E9695AD-B902-415B-8FB8-CEB475E54ACA}" srcOrd="2" destOrd="0" presId="urn:microsoft.com/office/officeart/2005/8/layout/default"/>
    <dgm:cxn modelId="{DDEAF01B-DE37-4105-BF01-8E0B710281C9}" type="presParOf" srcId="{F4F76DD4-0A9D-4E10-ADC3-86E9A17B8C2E}" destId="{6DFFE2C8-32B4-42CB-B49E-CD3C1B1C89C3}" srcOrd="3" destOrd="0" presId="urn:microsoft.com/office/officeart/2005/8/layout/default"/>
    <dgm:cxn modelId="{FFEEC8D9-F88B-457E-8A57-31241C1D4C43}" type="presParOf" srcId="{F4F76DD4-0A9D-4E10-ADC3-86E9A17B8C2E}" destId="{4E0C8B84-EDA5-4D55-B537-19900D9D7A91}" srcOrd="4" destOrd="0" presId="urn:microsoft.com/office/officeart/2005/8/layout/default"/>
    <dgm:cxn modelId="{4EB58030-A4E5-46C8-B207-EFD9FC2E2D55}" type="presParOf" srcId="{F4F76DD4-0A9D-4E10-ADC3-86E9A17B8C2E}" destId="{E10C9975-A741-4DD2-9881-8671713B6D2F}" srcOrd="5" destOrd="0" presId="urn:microsoft.com/office/officeart/2005/8/layout/default"/>
    <dgm:cxn modelId="{0547D443-8546-4F43-A9EB-05E5FC4EF563}" type="presParOf" srcId="{F4F76DD4-0A9D-4E10-ADC3-86E9A17B8C2E}" destId="{3163961F-DD7E-4B09-8F47-1F666A42AF53}" srcOrd="6" destOrd="0" presId="urn:microsoft.com/office/officeart/2005/8/layout/default"/>
    <dgm:cxn modelId="{FC430113-354B-4864-A79F-4A26900A5D90}" type="presParOf" srcId="{F4F76DD4-0A9D-4E10-ADC3-86E9A17B8C2E}" destId="{FA57F1F2-47F9-4846-8415-6FF4F69384AD}" srcOrd="7" destOrd="0" presId="urn:microsoft.com/office/officeart/2005/8/layout/default"/>
    <dgm:cxn modelId="{FDBF6CF5-793F-4BAB-B14D-C2ACEDA5A4EF}" type="presParOf" srcId="{F4F76DD4-0A9D-4E10-ADC3-86E9A17B8C2E}" destId="{3AF06A03-F300-4014-A4A2-E8551DDCCCB1}" srcOrd="8" destOrd="0" presId="urn:microsoft.com/office/officeart/2005/8/layout/default"/>
    <dgm:cxn modelId="{C82A2B32-1274-42F0-8700-DCD59F3410F5}" type="presParOf" srcId="{F4F76DD4-0A9D-4E10-ADC3-86E9A17B8C2E}" destId="{8342019C-E3ED-46F2-8763-DF97E2CA48EF}" srcOrd="9" destOrd="0" presId="urn:microsoft.com/office/officeart/2005/8/layout/default"/>
    <dgm:cxn modelId="{84DAFD41-CFA1-4BBF-A43B-21428B5DA75F}" type="presParOf" srcId="{F4F76DD4-0A9D-4E10-ADC3-86E9A17B8C2E}" destId="{090F3692-BA13-4810-8B1C-77210BE627D4}" srcOrd="10" destOrd="0" presId="urn:microsoft.com/office/officeart/2005/8/layout/default"/>
    <dgm:cxn modelId="{7823B432-AA7A-432C-8F09-22E4E4A76EBF}" type="presParOf" srcId="{F4F76DD4-0A9D-4E10-ADC3-86E9A17B8C2E}" destId="{2B6136F7-5F1C-4543-9F9C-8187C9D911B4}" srcOrd="11" destOrd="0" presId="urn:microsoft.com/office/officeart/2005/8/layout/default"/>
    <dgm:cxn modelId="{579D9023-09CD-4466-BF07-78E72B53B687}" type="presParOf" srcId="{F4F76DD4-0A9D-4E10-ADC3-86E9A17B8C2E}" destId="{4F5E2A5B-EF69-48F2-B715-A487BBB0A2AE}" srcOrd="12" destOrd="0" presId="urn:microsoft.com/office/officeart/2005/8/layout/default"/>
    <dgm:cxn modelId="{57E67FE4-5178-4156-9C2D-37105144CDBB}" type="presParOf" srcId="{F4F76DD4-0A9D-4E10-ADC3-86E9A17B8C2E}" destId="{A5B8828D-392B-4266-9721-7DE631BA2131}" srcOrd="13" destOrd="0" presId="urn:microsoft.com/office/officeart/2005/8/layout/default"/>
    <dgm:cxn modelId="{182ECF4E-E1B5-4060-8EAD-B8840BAB2CD2}" type="presParOf" srcId="{F4F76DD4-0A9D-4E10-ADC3-86E9A17B8C2E}" destId="{CC17A20B-6001-4976-9DF6-87EB3D47C902}" srcOrd="14" destOrd="0" presId="urn:microsoft.com/office/officeart/2005/8/layout/default"/>
    <dgm:cxn modelId="{306D67CD-8D3E-41F1-AF3C-2282DD2184AD}" type="presParOf" srcId="{F4F76DD4-0A9D-4E10-ADC3-86E9A17B8C2E}" destId="{FAC3A677-5DAF-4B1C-B9B1-0D78363CAEEB}" srcOrd="15" destOrd="0" presId="urn:microsoft.com/office/officeart/2005/8/layout/default"/>
    <dgm:cxn modelId="{1A535DE5-02A6-4292-95C7-92D753C23912}" type="presParOf" srcId="{F4F76DD4-0A9D-4E10-ADC3-86E9A17B8C2E}" destId="{902132DE-7D28-478C-8175-709948A0AAE6}" srcOrd="16" destOrd="0" presId="urn:microsoft.com/office/officeart/2005/8/layout/default"/>
    <dgm:cxn modelId="{F8726726-9E32-45C9-88ED-AB062E90523A}" type="presParOf" srcId="{F4F76DD4-0A9D-4E10-ADC3-86E9A17B8C2E}" destId="{F932FB6D-1A82-4F59-8AD6-D4D5C92D238C}" srcOrd="17" destOrd="0" presId="urn:microsoft.com/office/officeart/2005/8/layout/default"/>
    <dgm:cxn modelId="{6DD22C30-A239-4D98-A027-23DCA0F5D2EA}" type="presParOf" srcId="{F4F76DD4-0A9D-4E10-ADC3-86E9A17B8C2E}" destId="{168159FF-7B99-45E3-903F-9796A1C17BA2}"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202BC6-D79F-497F-8645-EFB0F42DF4F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2017D7F-7254-4848-B978-6AE495133534}">
      <dgm:prSet/>
      <dgm:spPr/>
      <dgm:t>
        <a:bodyPr/>
        <a:lstStyle/>
        <a:p>
          <a:r>
            <a:rPr lang="en-GB"/>
            <a:t>Stress management </a:t>
          </a:r>
          <a:endParaRPr lang="en-US"/>
        </a:p>
      </dgm:t>
    </dgm:pt>
    <dgm:pt modelId="{C53D044E-FD0F-4457-833E-82C7AE137D14}" type="parTrans" cxnId="{AA39E3BF-B9AB-4699-9990-880C6C170FB0}">
      <dgm:prSet/>
      <dgm:spPr/>
      <dgm:t>
        <a:bodyPr/>
        <a:lstStyle/>
        <a:p>
          <a:endParaRPr lang="en-US"/>
        </a:p>
      </dgm:t>
    </dgm:pt>
    <dgm:pt modelId="{A7305B79-38D9-488C-820A-29F2E0A8CB6B}" type="sibTrans" cxnId="{AA39E3BF-B9AB-4699-9990-880C6C170FB0}">
      <dgm:prSet/>
      <dgm:spPr/>
      <dgm:t>
        <a:bodyPr/>
        <a:lstStyle/>
        <a:p>
          <a:endParaRPr lang="en-US"/>
        </a:p>
      </dgm:t>
    </dgm:pt>
    <dgm:pt modelId="{8BDCA90A-1B6C-4E3E-95B9-23E85A706439}">
      <dgm:prSet/>
      <dgm:spPr/>
      <dgm:t>
        <a:bodyPr/>
        <a:lstStyle/>
        <a:p>
          <a:r>
            <a:rPr lang="en-GB"/>
            <a:t>Spotting early signs of stress</a:t>
          </a:r>
          <a:endParaRPr lang="en-US"/>
        </a:p>
      </dgm:t>
    </dgm:pt>
    <dgm:pt modelId="{FDC6FCA6-7E4B-4001-8966-CD28C2BF1319}" type="parTrans" cxnId="{641F6AA5-1FFB-4B45-A89A-A3EDAB10AD4F}">
      <dgm:prSet/>
      <dgm:spPr/>
      <dgm:t>
        <a:bodyPr/>
        <a:lstStyle/>
        <a:p>
          <a:endParaRPr lang="en-US"/>
        </a:p>
      </dgm:t>
    </dgm:pt>
    <dgm:pt modelId="{3D290B8C-2906-413B-9FF1-FB7F738049CE}" type="sibTrans" cxnId="{641F6AA5-1FFB-4B45-A89A-A3EDAB10AD4F}">
      <dgm:prSet/>
      <dgm:spPr/>
      <dgm:t>
        <a:bodyPr/>
        <a:lstStyle/>
        <a:p>
          <a:endParaRPr lang="en-US"/>
        </a:p>
      </dgm:t>
    </dgm:pt>
    <dgm:pt modelId="{0BBFA497-2649-4EB4-B9C6-F4A3E4F9B0CC}">
      <dgm:prSet/>
      <dgm:spPr/>
      <dgm:t>
        <a:bodyPr/>
        <a:lstStyle/>
        <a:p>
          <a:r>
            <a:rPr lang="en-GB"/>
            <a:t>Making reasonable adjustments</a:t>
          </a:r>
          <a:endParaRPr lang="en-US"/>
        </a:p>
      </dgm:t>
    </dgm:pt>
    <dgm:pt modelId="{D5468141-BC53-4F1E-A0AA-BBA975F39988}" type="parTrans" cxnId="{9F354323-F1E7-49D9-AA3A-E509E13B763D}">
      <dgm:prSet/>
      <dgm:spPr/>
      <dgm:t>
        <a:bodyPr/>
        <a:lstStyle/>
        <a:p>
          <a:endParaRPr lang="en-US"/>
        </a:p>
      </dgm:t>
    </dgm:pt>
    <dgm:pt modelId="{F4441B54-6421-4D82-ACC3-04E5A00939A0}" type="sibTrans" cxnId="{9F354323-F1E7-49D9-AA3A-E509E13B763D}">
      <dgm:prSet/>
      <dgm:spPr/>
      <dgm:t>
        <a:bodyPr/>
        <a:lstStyle/>
        <a:p>
          <a:endParaRPr lang="en-US"/>
        </a:p>
      </dgm:t>
    </dgm:pt>
    <dgm:pt modelId="{8009AB6D-8056-4153-B15E-E23618EB6616}">
      <dgm:prSet/>
      <dgm:spPr/>
      <dgm:t>
        <a:bodyPr/>
        <a:lstStyle/>
        <a:p>
          <a:r>
            <a:rPr lang="en-GB"/>
            <a:t>Nurturing positive relationships</a:t>
          </a:r>
          <a:endParaRPr lang="en-US"/>
        </a:p>
      </dgm:t>
    </dgm:pt>
    <dgm:pt modelId="{4E6ADD21-E5C3-4C8B-9C2D-A22D2DAB239B}" type="parTrans" cxnId="{3420E8B9-484C-4488-8FD2-25CB0F04B5B9}">
      <dgm:prSet/>
      <dgm:spPr/>
      <dgm:t>
        <a:bodyPr/>
        <a:lstStyle/>
        <a:p>
          <a:endParaRPr lang="en-US"/>
        </a:p>
      </dgm:t>
    </dgm:pt>
    <dgm:pt modelId="{4074BE7B-74E8-4ACA-9E3D-38EFDE8826CF}" type="sibTrans" cxnId="{3420E8B9-484C-4488-8FD2-25CB0F04B5B9}">
      <dgm:prSet/>
      <dgm:spPr/>
      <dgm:t>
        <a:bodyPr/>
        <a:lstStyle/>
        <a:p>
          <a:endParaRPr lang="en-US"/>
        </a:p>
      </dgm:t>
    </dgm:pt>
    <dgm:pt modelId="{0F8A75E4-B2F9-42B9-B6E2-2259585B4B78}">
      <dgm:prSet/>
      <dgm:spPr/>
      <dgm:t>
        <a:bodyPr/>
        <a:lstStyle/>
        <a:p>
          <a:r>
            <a:rPr lang="en-GB"/>
            <a:t>All require emotional intelligence skills – recognising emotion in others, responding appropriately, managing your response. </a:t>
          </a:r>
          <a:endParaRPr lang="en-US"/>
        </a:p>
      </dgm:t>
    </dgm:pt>
    <dgm:pt modelId="{C002647D-5EFE-403F-8C33-40F0A2B63E28}" type="parTrans" cxnId="{62DC062B-5A29-4A88-9314-67AD2C8072A8}">
      <dgm:prSet/>
      <dgm:spPr/>
      <dgm:t>
        <a:bodyPr/>
        <a:lstStyle/>
        <a:p>
          <a:endParaRPr lang="en-US"/>
        </a:p>
      </dgm:t>
    </dgm:pt>
    <dgm:pt modelId="{74325447-8FE8-4676-88AF-DC380AC9DBB9}" type="sibTrans" cxnId="{62DC062B-5A29-4A88-9314-67AD2C8072A8}">
      <dgm:prSet/>
      <dgm:spPr/>
      <dgm:t>
        <a:bodyPr/>
        <a:lstStyle/>
        <a:p>
          <a:endParaRPr lang="en-US"/>
        </a:p>
      </dgm:t>
    </dgm:pt>
    <dgm:pt modelId="{7AF934DB-D59B-43B0-8D5E-E81DB4938DD6}" type="pres">
      <dgm:prSet presAssocID="{83202BC6-D79F-497F-8645-EFB0F42DF4F5}" presName="root" presStyleCnt="0">
        <dgm:presLayoutVars>
          <dgm:dir/>
          <dgm:resizeHandles val="exact"/>
        </dgm:presLayoutVars>
      </dgm:prSet>
      <dgm:spPr/>
    </dgm:pt>
    <dgm:pt modelId="{DE3C730B-9451-4771-B17F-9AAB61C12795}" type="pres">
      <dgm:prSet presAssocID="{22017D7F-7254-4848-B978-6AE495133534}" presName="compNode" presStyleCnt="0"/>
      <dgm:spPr/>
    </dgm:pt>
    <dgm:pt modelId="{6B7A3EFF-D7D7-46AF-87AB-04B28AD5C143}" type="pres">
      <dgm:prSet presAssocID="{22017D7F-7254-4848-B978-6AE495133534}" presName="bgRect" presStyleLbl="bgShp" presStyleIdx="0" presStyleCnt="5"/>
      <dgm:spPr/>
    </dgm:pt>
    <dgm:pt modelId="{F20ED1F4-D60C-461A-943F-E44D0C09A745}" type="pres">
      <dgm:prSet presAssocID="{22017D7F-7254-4848-B978-6AE49513353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50028337-9ADB-4EF7-844F-21300E6CF62A}" type="pres">
      <dgm:prSet presAssocID="{22017D7F-7254-4848-B978-6AE495133534}" presName="spaceRect" presStyleCnt="0"/>
      <dgm:spPr/>
    </dgm:pt>
    <dgm:pt modelId="{7B81E0E1-CCB8-4606-811A-9E835054EE23}" type="pres">
      <dgm:prSet presAssocID="{22017D7F-7254-4848-B978-6AE495133534}" presName="parTx" presStyleLbl="revTx" presStyleIdx="0" presStyleCnt="5">
        <dgm:presLayoutVars>
          <dgm:chMax val="0"/>
          <dgm:chPref val="0"/>
        </dgm:presLayoutVars>
      </dgm:prSet>
      <dgm:spPr/>
    </dgm:pt>
    <dgm:pt modelId="{5C85523E-DAC3-4033-9E43-2CC73F79880D}" type="pres">
      <dgm:prSet presAssocID="{A7305B79-38D9-488C-820A-29F2E0A8CB6B}" presName="sibTrans" presStyleCnt="0"/>
      <dgm:spPr/>
    </dgm:pt>
    <dgm:pt modelId="{5C6B9E32-F770-48E3-A67D-FEAEAD904E16}" type="pres">
      <dgm:prSet presAssocID="{8BDCA90A-1B6C-4E3E-95B9-23E85A706439}" presName="compNode" presStyleCnt="0"/>
      <dgm:spPr/>
    </dgm:pt>
    <dgm:pt modelId="{193E1077-A5CF-4F1B-8291-0992EB100B3C}" type="pres">
      <dgm:prSet presAssocID="{8BDCA90A-1B6C-4E3E-95B9-23E85A706439}" presName="bgRect" presStyleLbl="bgShp" presStyleIdx="1" presStyleCnt="5"/>
      <dgm:spPr/>
    </dgm:pt>
    <dgm:pt modelId="{37E5A9B5-158A-4ED6-8C2E-A5FBE0BF1C71}" type="pres">
      <dgm:prSet presAssocID="{8BDCA90A-1B6C-4E3E-95B9-23E85A70643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748A02B2-471B-4691-AE0B-43B29E9CB6C8}" type="pres">
      <dgm:prSet presAssocID="{8BDCA90A-1B6C-4E3E-95B9-23E85A706439}" presName="spaceRect" presStyleCnt="0"/>
      <dgm:spPr/>
    </dgm:pt>
    <dgm:pt modelId="{9E5D36CC-47E3-4FB9-81E9-23B081A9C3D7}" type="pres">
      <dgm:prSet presAssocID="{8BDCA90A-1B6C-4E3E-95B9-23E85A706439}" presName="parTx" presStyleLbl="revTx" presStyleIdx="1" presStyleCnt="5">
        <dgm:presLayoutVars>
          <dgm:chMax val="0"/>
          <dgm:chPref val="0"/>
        </dgm:presLayoutVars>
      </dgm:prSet>
      <dgm:spPr/>
    </dgm:pt>
    <dgm:pt modelId="{C4AB99FA-A3DE-4C0E-B2BD-0ACE6DAF9D1D}" type="pres">
      <dgm:prSet presAssocID="{3D290B8C-2906-413B-9FF1-FB7F738049CE}" presName="sibTrans" presStyleCnt="0"/>
      <dgm:spPr/>
    </dgm:pt>
    <dgm:pt modelId="{A582EC46-AB32-48F0-80A5-6EFD315DB103}" type="pres">
      <dgm:prSet presAssocID="{0BBFA497-2649-4EB4-B9C6-F4A3E4F9B0CC}" presName="compNode" presStyleCnt="0"/>
      <dgm:spPr/>
    </dgm:pt>
    <dgm:pt modelId="{CCD17C35-7019-4C27-967D-9129341A5DA4}" type="pres">
      <dgm:prSet presAssocID="{0BBFA497-2649-4EB4-B9C6-F4A3E4F9B0CC}" presName="bgRect" presStyleLbl="bgShp" presStyleIdx="2" presStyleCnt="5"/>
      <dgm:spPr/>
    </dgm:pt>
    <dgm:pt modelId="{5427DE0B-D979-4240-ABEE-CC8A8DEEB6F0}" type="pres">
      <dgm:prSet presAssocID="{0BBFA497-2649-4EB4-B9C6-F4A3E4F9B0C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1526EB95-EBE1-4967-ABEC-2564EAD2AB8B}" type="pres">
      <dgm:prSet presAssocID="{0BBFA497-2649-4EB4-B9C6-F4A3E4F9B0CC}" presName="spaceRect" presStyleCnt="0"/>
      <dgm:spPr/>
    </dgm:pt>
    <dgm:pt modelId="{F73952A4-6A84-4378-9401-D9AF9B8D2318}" type="pres">
      <dgm:prSet presAssocID="{0BBFA497-2649-4EB4-B9C6-F4A3E4F9B0CC}" presName="parTx" presStyleLbl="revTx" presStyleIdx="2" presStyleCnt="5">
        <dgm:presLayoutVars>
          <dgm:chMax val="0"/>
          <dgm:chPref val="0"/>
        </dgm:presLayoutVars>
      </dgm:prSet>
      <dgm:spPr/>
    </dgm:pt>
    <dgm:pt modelId="{193E0CEE-B31B-4A5F-AF1A-E231E0C6206E}" type="pres">
      <dgm:prSet presAssocID="{F4441B54-6421-4D82-ACC3-04E5A00939A0}" presName="sibTrans" presStyleCnt="0"/>
      <dgm:spPr/>
    </dgm:pt>
    <dgm:pt modelId="{5FDBD054-8A33-4F61-AE39-A60DC6D9A341}" type="pres">
      <dgm:prSet presAssocID="{8009AB6D-8056-4153-B15E-E23618EB6616}" presName="compNode" presStyleCnt="0"/>
      <dgm:spPr/>
    </dgm:pt>
    <dgm:pt modelId="{24943934-E594-415F-BB5D-3248BDFE6C5F}" type="pres">
      <dgm:prSet presAssocID="{8009AB6D-8056-4153-B15E-E23618EB6616}" presName="bgRect" presStyleLbl="bgShp" presStyleIdx="3" presStyleCnt="5"/>
      <dgm:spPr/>
    </dgm:pt>
    <dgm:pt modelId="{9C0491F6-C51A-4076-89BA-79408BB430C6}" type="pres">
      <dgm:prSet presAssocID="{8009AB6D-8056-4153-B15E-E23618EB661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57CD1FE7-1987-45EF-8BC6-C511F0992E87}" type="pres">
      <dgm:prSet presAssocID="{8009AB6D-8056-4153-B15E-E23618EB6616}" presName="spaceRect" presStyleCnt="0"/>
      <dgm:spPr/>
    </dgm:pt>
    <dgm:pt modelId="{9E69565A-020C-4A18-8F0A-FA3D8FE08AA0}" type="pres">
      <dgm:prSet presAssocID="{8009AB6D-8056-4153-B15E-E23618EB6616}" presName="parTx" presStyleLbl="revTx" presStyleIdx="3" presStyleCnt="5">
        <dgm:presLayoutVars>
          <dgm:chMax val="0"/>
          <dgm:chPref val="0"/>
        </dgm:presLayoutVars>
      </dgm:prSet>
      <dgm:spPr/>
    </dgm:pt>
    <dgm:pt modelId="{138A3B48-A0C9-4122-922A-DFAB6337C0E4}" type="pres">
      <dgm:prSet presAssocID="{4074BE7B-74E8-4ACA-9E3D-38EFDE8826CF}" presName="sibTrans" presStyleCnt="0"/>
      <dgm:spPr/>
    </dgm:pt>
    <dgm:pt modelId="{2CCCF4D4-F12D-4B9A-8A1D-608DFEC1BE02}" type="pres">
      <dgm:prSet presAssocID="{0F8A75E4-B2F9-42B9-B6E2-2259585B4B78}" presName="compNode" presStyleCnt="0"/>
      <dgm:spPr/>
    </dgm:pt>
    <dgm:pt modelId="{08B0864E-5C3F-4959-97E4-C7C6CB95C437}" type="pres">
      <dgm:prSet presAssocID="{0F8A75E4-B2F9-42B9-B6E2-2259585B4B78}" presName="bgRect" presStyleLbl="bgShp" presStyleIdx="4" presStyleCnt="5"/>
      <dgm:spPr/>
    </dgm:pt>
    <dgm:pt modelId="{47D4F628-E626-4884-9E2D-C0DFACA204DF}" type="pres">
      <dgm:prSet presAssocID="{0F8A75E4-B2F9-42B9-B6E2-2259585B4B7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5BC340B6-D518-495F-97AB-931EB9D4FA49}" type="pres">
      <dgm:prSet presAssocID="{0F8A75E4-B2F9-42B9-B6E2-2259585B4B78}" presName="spaceRect" presStyleCnt="0"/>
      <dgm:spPr/>
    </dgm:pt>
    <dgm:pt modelId="{B211736D-C36E-4AA7-A290-D1118F8849B7}" type="pres">
      <dgm:prSet presAssocID="{0F8A75E4-B2F9-42B9-B6E2-2259585B4B78}" presName="parTx" presStyleLbl="revTx" presStyleIdx="4" presStyleCnt="5">
        <dgm:presLayoutVars>
          <dgm:chMax val="0"/>
          <dgm:chPref val="0"/>
        </dgm:presLayoutVars>
      </dgm:prSet>
      <dgm:spPr/>
    </dgm:pt>
  </dgm:ptLst>
  <dgm:cxnLst>
    <dgm:cxn modelId="{87715C09-267E-4109-A6E0-1D741A77CBEC}" type="presOf" srcId="{0BBFA497-2649-4EB4-B9C6-F4A3E4F9B0CC}" destId="{F73952A4-6A84-4378-9401-D9AF9B8D2318}" srcOrd="0" destOrd="0" presId="urn:microsoft.com/office/officeart/2018/2/layout/IconVerticalSolidList"/>
    <dgm:cxn modelId="{9F354323-F1E7-49D9-AA3A-E509E13B763D}" srcId="{83202BC6-D79F-497F-8645-EFB0F42DF4F5}" destId="{0BBFA497-2649-4EB4-B9C6-F4A3E4F9B0CC}" srcOrd="2" destOrd="0" parTransId="{D5468141-BC53-4F1E-A0AA-BBA975F39988}" sibTransId="{F4441B54-6421-4D82-ACC3-04E5A00939A0}"/>
    <dgm:cxn modelId="{6248F124-01EA-4643-8722-EAB778F3127F}" type="presOf" srcId="{83202BC6-D79F-497F-8645-EFB0F42DF4F5}" destId="{7AF934DB-D59B-43B0-8D5E-E81DB4938DD6}" srcOrd="0" destOrd="0" presId="urn:microsoft.com/office/officeart/2018/2/layout/IconVerticalSolidList"/>
    <dgm:cxn modelId="{62DC062B-5A29-4A88-9314-67AD2C8072A8}" srcId="{83202BC6-D79F-497F-8645-EFB0F42DF4F5}" destId="{0F8A75E4-B2F9-42B9-B6E2-2259585B4B78}" srcOrd="4" destOrd="0" parTransId="{C002647D-5EFE-403F-8C33-40F0A2B63E28}" sibTransId="{74325447-8FE8-4676-88AF-DC380AC9DBB9}"/>
    <dgm:cxn modelId="{AF23F735-6B20-4AAB-AE92-AAEEDCF446C1}" type="presOf" srcId="{8009AB6D-8056-4153-B15E-E23618EB6616}" destId="{9E69565A-020C-4A18-8F0A-FA3D8FE08AA0}" srcOrd="0" destOrd="0" presId="urn:microsoft.com/office/officeart/2018/2/layout/IconVerticalSolidList"/>
    <dgm:cxn modelId="{3AE0385E-1BEE-4707-9585-6BA866F149A7}" type="presOf" srcId="{8BDCA90A-1B6C-4E3E-95B9-23E85A706439}" destId="{9E5D36CC-47E3-4FB9-81E9-23B081A9C3D7}" srcOrd="0" destOrd="0" presId="urn:microsoft.com/office/officeart/2018/2/layout/IconVerticalSolidList"/>
    <dgm:cxn modelId="{DCA2DD67-5796-4F90-BD14-B4124E7F6D9E}" type="presOf" srcId="{22017D7F-7254-4848-B978-6AE495133534}" destId="{7B81E0E1-CCB8-4606-811A-9E835054EE23}" srcOrd="0" destOrd="0" presId="urn:microsoft.com/office/officeart/2018/2/layout/IconVerticalSolidList"/>
    <dgm:cxn modelId="{641F6AA5-1FFB-4B45-A89A-A3EDAB10AD4F}" srcId="{83202BC6-D79F-497F-8645-EFB0F42DF4F5}" destId="{8BDCA90A-1B6C-4E3E-95B9-23E85A706439}" srcOrd="1" destOrd="0" parTransId="{FDC6FCA6-7E4B-4001-8966-CD28C2BF1319}" sibTransId="{3D290B8C-2906-413B-9FF1-FB7F738049CE}"/>
    <dgm:cxn modelId="{3420E8B9-484C-4488-8FD2-25CB0F04B5B9}" srcId="{83202BC6-D79F-497F-8645-EFB0F42DF4F5}" destId="{8009AB6D-8056-4153-B15E-E23618EB6616}" srcOrd="3" destOrd="0" parTransId="{4E6ADD21-E5C3-4C8B-9C2D-A22D2DAB239B}" sibTransId="{4074BE7B-74E8-4ACA-9E3D-38EFDE8826CF}"/>
    <dgm:cxn modelId="{AA39E3BF-B9AB-4699-9990-880C6C170FB0}" srcId="{83202BC6-D79F-497F-8645-EFB0F42DF4F5}" destId="{22017D7F-7254-4848-B978-6AE495133534}" srcOrd="0" destOrd="0" parTransId="{C53D044E-FD0F-4457-833E-82C7AE137D14}" sibTransId="{A7305B79-38D9-488C-820A-29F2E0A8CB6B}"/>
    <dgm:cxn modelId="{E32B4FFA-190F-4DB3-9F3D-AE8028B9A86F}" type="presOf" srcId="{0F8A75E4-B2F9-42B9-B6E2-2259585B4B78}" destId="{B211736D-C36E-4AA7-A290-D1118F8849B7}" srcOrd="0" destOrd="0" presId="urn:microsoft.com/office/officeart/2018/2/layout/IconVerticalSolidList"/>
    <dgm:cxn modelId="{542EE717-0AC7-484A-8D79-9E538D44ABA0}" type="presParOf" srcId="{7AF934DB-D59B-43B0-8D5E-E81DB4938DD6}" destId="{DE3C730B-9451-4771-B17F-9AAB61C12795}" srcOrd="0" destOrd="0" presId="urn:microsoft.com/office/officeart/2018/2/layout/IconVerticalSolidList"/>
    <dgm:cxn modelId="{9BD8314B-5FB2-4807-B288-5A7BC3044DCA}" type="presParOf" srcId="{DE3C730B-9451-4771-B17F-9AAB61C12795}" destId="{6B7A3EFF-D7D7-46AF-87AB-04B28AD5C143}" srcOrd="0" destOrd="0" presId="urn:microsoft.com/office/officeart/2018/2/layout/IconVerticalSolidList"/>
    <dgm:cxn modelId="{638FD973-F721-4A6F-A80D-E845D3D5C267}" type="presParOf" srcId="{DE3C730B-9451-4771-B17F-9AAB61C12795}" destId="{F20ED1F4-D60C-461A-943F-E44D0C09A745}" srcOrd="1" destOrd="0" presId="urn:microsoft.com/office/officeart/2018/2/layout/IconVerticalSolidList"/>
    <dgm:cxn modelId="{BF5F0552-858D-4F2E-917D-418DB55E8FC3}" type="presParOf" srcId="{DE3C730B-9451-4771-B17F-9AAB61C12795}" destId="{50028337-9ADB-4EF7-844F-21300E6CF62A}" srcOrd="2" destOrd="0" presId="urn:microsoft.com/office/officeart/2018/2/layout/IconVerticalSolidList"/>
    <dgm:cxn modelId="{8D9CFE97-CCAF-43AA-A5C2-45017F958FA1}" type="presParOf" srcId="{DE3C730B-9451-4771-B17F-9AAB61C12795}" destId="{7B81E0E1-CCB8-4606-811A-9E835054EE23}" srcOrd="3" destOrd="0" presId="urn:microsoft.com/office/officeart/2018/2/layout/IconVerticalSolidList"/>
    <dgm:cxn modelId="{7FA7BC9E-9088-43A4-8593-52A8E313A373}" type="presParOf" srcId="{7AF934DB-D59B-43B0-8D5E-E81DB4938DD6}" destId="{5C85523E-DAC3-4033-9E43-2CC73F79880D}" srcOrd="1" destOrd="0" presId="urn:microsoft.com/office/officeart/2018/2/layout/IconVerticalSolidList"/>
    <dgm:cxn modelId="{7278983F-FABA-47E1-B778-026ACEEE6039}" type="presParOf" srcId="{7AF934DB-D59B-43B0-8D5E-E81DB4938DD6}" destId="{5C6B9E32-F770-48E3-A67D-FEAEAD904E16}" srcOrd="2" destOrd="0" presId="urn:microsoft.com/office/officeart/2018/2/layout/IconVerticalSolidList"/>
    <dgm:cxn modelId="{C1AA65C2-DA37-4ECB-A01B-87964C7F1131}" type="presParOf" srcId="{5C6B9E32-F770-48E3-A67D-FEAEAD904E16}" destId="{193E1077-A5CF-4F1B-8291-0992EB100B3C}" srcOrd="0" destOrd="0" presId="urn:microsoft.com/office/officeart/2018/2/layout/IconVerticalSolidList"/>
    <dgm:cxn modelId="{7C58F353-BFF7-49E4-86FE-B2320FDD9238}" type="presParOf" srcId="{5C6B9E32-F770-48E3-A67D-FEAEAD904E16}" destId="{37E5A9B5-158A-4ED6-8C2E-A5FBE0BF1C71}" srcOrd="1" destOrd="0" presId="urn:microsoft.com/office/officeart/2018/2/layout/IconVerticalSolidList"/>
    <dgm:cxn modelId="{7880C50F-2BEF-4E4D-8D0C-532057CC8C8F}" type="presParOf" srcId="{5C6B9E32-F770-48E3-A67D-FEAEAD904E16}" destId="{748A02B2-471B-4691-AE0B-43B29E9CB6C8}" srcOrd="2" destOrd="0" presId="urn:microsoft.com/office/officeart/2018/2/layout/IconVerticalSolidList"/>
    <dgm:cxn modelId="{D4AEFC6C-20D6-4222-9A65-485EFAE302A1}" type="presParOf" srcId="{5C6B9E32-F770-48E3-A67D-FEAEAD904E16}" destId="{9E5D36CC-47E3-4FB9-81E9-23B081A9C3D7}" srcOrd="3" destOrd="0" presId="urn:microsoft.com/office/officeart/2018/2/layout/IconVerticalSolidList"/>
    <dgm:cxn modelId="{F6F34580-2336-498E-899E-7C00E6838905}" type="presParOf" srcId="{7AF934DB-D59B-43B0-8D5E-E81DB4938DD6}" destId="{C4AB99FA-A3DE-4C0E-B2BD-0ACE6DAF9D1D}" srcOrd="3" destOrd="0" presId="urn:microsoft.com/office/officeart/2018/2/layout/IconVerticalSolidList"/>
    <dgm:cxn modelId="{74115062-C783-4B7F-B654-D9C2B1D1E5C7}" type="presParOf" srcId="{7AF934DB-D59B-43B0-8D5E-E81DB4938DD6}" destId="{A582EC46-AB32-48F0-80A5-6EFD315DB103}" srcOrd="4" destOrd="0" presId="urn:microsoft.com/office/officeart/2018/2/layout/IconVerticalSolidList"/>
    <dgm:cxn modelId="{565E536A-A741-4238-BBEE-ADDC59349389}" type="presParOf" srcId="{A582EC46-AB32-48F0-80A5-6EFD315DB103}" destId="{CCD17C35-7019-4C27-967D-9129341A5DA4}" srcOrd="0" destOrd="0" presId="urn:microsoft.com/office/officeart/2018/2/layout/IconVerticalSolidList"/>
    <dgm:cxn modelId="{73AA18E1-00EB-48EE-B5E7-2C042E5DBAE7}" type="presParOf" srcId="{A582EC46-AB32-48F0-80A5-6EFD315DB103}" destId="{5427DE0B-D979-4240-ABEE-CC8A8DEEB6F0}" srcOrd="1" destOrd="0" presId="urn:microsoft.com/office/officeart/2018/2/layout/IconVerticalSolidList"/>
    <dgm:cxn modelId="{CBE3703C-7442-4FA2-8B8B-830092432339}" type="presParOf" srcId="{A582EC46-AB32-48F0-80A5-6EFD315DB103}" destId="{1526EB95-EBE1-4967-ABEC-2564EAD2AB8B}" srcOrd="2" destOrd="0" presId="urn:microsoft.com/office/officeart/2018/2/layout/IconVerticalSolidList"/>
    <dgm:cxn modelId="{DAE533CC-52D8-4BE8-A9DA-F5F0B832A0CA}" type="presParOf" srcId="{A582EC46-AB32-48F0-80A5-6EFD315DB103}" destId="{F73952A4-6A84-4378-9401-D9AF9B8D2318}" srcOrd="3" destOrd="0" presId="urn:microsoft.com/office/officeart/2018/2/layout/IconVerticalSolidList"/>
    <dgm:cxn modelId="{B56D1EEC-FAEF-4A11-A1FF-65BDA537AB4D}" type="presParOf" srcId="{7AF934DB-D59B-43B0-8D5E-E81DB4938DD6}" destId="{193E0CEE-B31B-4A5F-AF1A-E231E0C6206E}" srcOrd="5" destOrd="0" presId="urn:microsoft.com/office/officeart/2018/2/layout/IconVerticalSolidList"/>
    <dgm:cxn modelId="{C6FD782E-64C5-446E-97F7-2C4B3A85DC43}" type="presParOf" srcId="{7AF934DB-D59B-43B0-8D5E-E81DB4938DD6}" destId="{5FDBD054-8A33-4F61-AE39-A60DC6D9A341}" srcOrd="6" destOrd="0" presId="urn:microsoft.com/office/officeart/2018/2/layout/IconVerticalSolidList"/>
    <dgm:cxn modelId="{901EA8F0-47C3-4606-B7ED-247545B684E8}" type="presParOf" srcId="{5FDBD054-8A33-4F61-AE39-A60DC6D9A341}" destId="{24943934-E594-415F-BB5D-3248BDFE6C5F}" srcOrd="0" destOrd="0" presId="urn:microsoft.com/office/officeart/2018/2/layout/IconVerticalSolidList"/>
    <dgm:cxn modelId="{6ED5059E-E162-4C1D-8B87-F77E2819373A}" type="presParOf" srcId="{5FDBD054-8A33-4F61-AE39-A60DC6D9A341}" destId="{9C0491F6-C51A-4076-89BA-79408BB430C6}" srcOrd="1" destOrd="0" presId="urn:microsoft.com/office/officeart/2018/2/layout/IconVerticalSolidList"/>
    <dgm:cxn modelId="{6CE28AC1-8BFE-45DD-ADED-4EEF5950E528}" type="presParOf" srcId="{5FDBD054-8A33-4F61-AE39-A60DC6D9A341}" destId="{57CD1FE7-1987-45EF-8BC6-C511F0992E87}" srcOrd="2" destOrd="0" presId="urn:microsoft.com/office/officeart/2018/2/layout/IconVerticalSolidList"/>
    <dgm:cxn modelId="{616A0789-7D44-472D-84E2-8D15C563F5D0}" type="presParOf" srcId="{5FDBD054-8A33-4F61-AE39-A60DC6D9A341}" destId="{9E69565A-020C-4A18-8F0A-FA3D8FE08AA0}" srcOrd="3" destOrd="0" presId="urn:microsoft.com/office/officeart/2018/2/layout/IconVerticalSolidList"/>
    <dgm:cxn modelId="{C7FA4EEA-16BA-476B-BC22-29553A83445B}" type="presParOf" srcId="{7AF934DB-D59B-43B0-8D5E-E81DB4938DD6}" destId="{138A3B48-A0C9-4122-922A-DFAB6337C0E4}" srcOrd="7" destOrd="0" presId="urn:microsoft.com/office/officeart/2018/2/layout/IconVerticalSolidList"/>
    <dgm:cxn modelId="{C674FDDD-DA74-4D6E-8F9A-BF1F903B0EA9}" type="presParOf" srcId="{7AF934DB-D59B-43B0-8D5E-E81DB4938DD6}" destId="{2CCCF4D4-F12D-4B9A-8A1D-608DFEC1BE02}" srcOrd="8" destOrd="0" presId="urn:microsoft.com/office/officeart/2018/2/layout/IconVerticalSolidList"/>
    <dgm:cxn modelId="{2BA35FE0-AC76-4A98-9278-32519E7CC9DA}" type="presParOf" srcId="{2CCCF4D4-F12D-4B9A-8A1D-608DFEC1BE02}" destId="{08B0864E-5C3F-4959-97E4-C7C6CB95C437}" srcOrd="0" destOrd="0" presId="urn:microsoft.com/office/officeart/2018/2/layout/IconVerticalSolidList"/>
    <dgm:cxn modelId="{8FDFB335-288E-4DBE-BDD2-F224DC9D394E}" type="presParOf" srcId="{2CCCF4D4-F12D-4B9A-8A1D-608DFEC1BE02}" destId="{47D4F628-E626-4884-9E2D-C0DFACA204DF}" srcOrd="1" destOrd="0" presId="urn:microsoft.com/office/officeart/2018/2/layout/IconVerticalSolidList"/>
    <dgm:cxn modelId="{0DFD6F6B-036D-4DC7-B287-41E3170D719B}" type="presParOf" srcId="{2CCCF4D4-F12D-4B9A-8A1D-608DFEC1BE02}" destId="{5BC340B6-D518-495F-97AB-931EB9D4FA49}" srcOrd="2" destOrd="0" presId="urn:microsoft.com/office/officeart/2018/2/layout/IconVerticalSolidList"/>
    <dgm:cxn modelId="{9593104C-A193-40A5-879F-D9184E45812D}" type="presParOf" srcId="{2CCCF4D4-F12D-4B9A-8A1D-608DFEC1BE02}" destId="{B211736D-C36E-4AA7-A290-D1118F8849B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B3EAA74-4221-4894-BBEC-D5CEA7FFCE0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595B76C-5914-496F-8B0C-9C592BA78498}">
      <dgm:prSet phldrT="[Text]"/>
      <dgm:spPr/>
      <dgm:t>
        <a:bodyPr/>
        <a:lstStyle/>
        <a:p>
          <a:r>
            <a:rPr lang="en-GB" dirty="0"/>
            <a:t>Health</a:t>
          </a:r>
        </a:p>
      </dgm:t>
    </dgm:pt>
    <dgm:pt modelId="{45BA8BB6-6809-4AE8-8D5D-258AD2A05669}" type="parTrans" cxnId="{6D91D8A7-06B2-4C62-BD09-ADFB7BE0C8E0}">
      <dgm:prSet/>
      <dgm:spPr/>
      <dgm:t>
        <a:bodyPr/>
        <a:lstStyle/>
        <a:p>
          <a:endParaRPr lang="en-GB"/>
        </a:p>
      </dgm:t>
    </dgm:pt>
    <dgm:pt modelId="{D54B2FD3-246B-47C2-A0DA-3827FD39DD9D}" type="sibTrans" cxnId="{6D91D8A7-06B2-4C62-BD09-ADFB7BE0C8E0}">
      <dgm:prSet/>
      <dgm:spPr/>
      <dgm:t>
        <a:bodyPr/>
        <a:lstStyle/>
        <a:p>
          <a:endParaRPr lang="en-GB"/>
        </a:p>
      </dgm:t>
    </dgm:pt>
    <dgm:pt modelId="{12CA8ED0-0CA1-4835-930B-E38812DAD8B1}">
      <dgm:prSet phldrT="[Text]"/>
      <dgm:spPr/>
      <dgm:t>
        <a:bodyPr/>
        <a:lstStyle/>
        <a:p>
          <a:r>
            <a:rPr lang="en-GB" dirty="0"/>
            <a:t>Good Work</a:t>
          </a:r>
        </a:p>
      </dgm:t>
    </dgm:pt>
    <dgm:pt modelId="{62139FBD-51B7-493A-B2A4-A0877F3DA7C6}" type="parTrans" cxnId="{B2E68DFC-1EF5-4168-B547-CEFFB73AB02C}">
      <dgm:prSet/>
      <dgm:spPr/>
      <dgm:t>
        <a:bodyPr/>
        <a:lstStyle/>
        <a:p>
          <a:endParaRPr lang="en-GB"/>
        </a:p>
      </dgm:t>
    </dgm:pt>
    <dgm:pt modelId="{E5127F96-37F8-4562-B3BA-E805A4DCC3C1}" type="sibTrans" cxnId="{B2E68DFC-1EF5-4168-B547-CEFFB73AB02C}">
      <dgm:prSet/>
      <dgm:spPr/>
      <dgm:t>
        <a:bodyPr/>
        <a:lstStyle/>
        <a:p>
          <a:endParaRPr lang="en-GB"/>
        </a:p>
      </dgm:t>
    </dgm:pt>
    <dgm:pt modelId="{D5532B2D-714C-4B79-AA3A-D5892E29D7F0}">
      <dgm:prSet phldrT="[Text]"/>
      <dgm:spPr/>
      <dgm:t>
        <a:bodyPr/>
        <a:lstStyle/>
        <a:p>
          <a:r>
            <a:rPr lang="en-GB" dirty="0"/>
            <a:t>Values/Principles</a:t>
          </a:r>
        </a:p>
      </dgm:t>
    </dgm:pt>
    <dgm:pt modelId="{92DEFFAB-7116-41C0-8DC8-AC8C5456F3FD}" type="parTrans" cxnId="{7A73E94C-EC28-420A-B79B-625A3A1FB827}">
      <dgm:prSet/>
      <dgm:spPr/>
      <dgm:t>
        <a:bodyPr/>
        <a:lstStyle/>
        <a:p>
          <a:endParaRPr lang="en-GB"/>
        </a:p>
      </dgm:t>
    </dgm:pt>
    <dgm:pt modelId="{C2051F45-E112-4EED-AC73-0012131D77D8}" type="sibTrans" cxnId="{7A73E94C-EC28-420A-B79B-625A3A1FB827}">
      <dgm:prSet/>
      <dgm:spPr/>
      <dgm:t>
        <a:bodyPr/>
        <a:lstStyle/>
        <a:p>
          <a:endParaRPr lang="en-GB"/>
        </a:p>
      </dgm:t>
    </dgm:pt>
    <dgm:pt modelId="{262BB7B8-795E-46D4-BDD2-1529E42FB85B}">
      <dgm:prSet phldrT="[Text]"/>
      <dgm:spPr/>
      <dgm:t>
        <a:bodyPr/>
        <a:lstStyle/>
        <a:p>
          <a:r>
            <a:rPr lang="en-GB" dirty="0"/>
            <a:t>Collective/Social</a:t>
          </a:r>
        </a:p>
      </dgm:t>
    </dgm:pt>
    <dgm:pt modelId="{37AB2BDC-0D16-4FF1-A42A-1EADD179A5C9}" type="parTrans" cxnId="{8855E964-B32C-4FE8-A5E8-ADD584A5D78C}">
      <dgm:prSet/>
      <dgm:spPr/>
      <dgm:t>
        <a:bodyPr/>
        <a:lstStyle/>
        <a:p>
          <a:endParaRPr lang="en-GB"/>
        </a:p>
      </dgm:t>
    </dgm:pt>
    <dgm:pt modelId="{0257DB59-F505-40E0-B20C-8584D6A131A3}" type="sibTrans" cxnId="{8855E964-B32C-4FE8-A5E8-ADD584A5D78C}">
      <dgm:prSet/>
      <dgm:spPr/>
      <dgm:t>
        <a:bodyPr/>
        <a:lstStyle/>
        <a:p>
          <a:endParaRPr lang="en-GB"/>
        </a:p>
      </dgm:t>
    </dgm:pt>
    <dgm:pt modelId="{FA44B53D-71A4-440E-8555-DFB2D472BE52}">
      <dgm:prSet phldrT="[Text]"/>
      <dgm:spPr/>
      <dgm:t>
        <a:bodyPr/>
        <a:lstStyle/>
        <a:p>
          <a:r>
            <a:rPr lang="en-GB" dirty="0"/>
            <a:t>Personal Growth</a:t>
          </a:r>
        </a:p>
      </dgm:t>
    </dgm:pt>
    <dgm:pt modelId="{5C013834-461A-4110-8F71-94B8D69205E5}" type="parTrans" cxnId="{669D1E8B-CC2D-4DD4-8219-1E033CE82918}">
      <dgm:prSet/>
      <dgm:spPr/>
      <dgm:t>
        <a:bodyPr/>
        <a:lstStyle/>
        <a:p>
          <a:endParaRPr lang="en-GB"/>
        </a:p>
      </dgm:t>
    </dgm:pt>
    <dgm:pt modelId="{EA76586E-23A0-471A-8624-FB1D0A87229F}" type="sibTrans" cxnId="{669D1E8B-CC2D-4DD4-8219-1E033CE82918}">
      <dgm:prSet/>
      <dgm:spPr/>
      <dgm:t>
        <a:bodyPr/>
        <a:lstStyle/>
        <a:p>
          <a:endParaRPr lang="en-GB"/>
        </a:p>
      </dgm:t>
    </dgm:pt>
    <dgm:pt modelId="{772288CA-51D2-4E8A-B0C5-B8E3DC903B0C}">
      <dgm:prSet/>
      <dgm:spPr/>
      <dgm:t>
        <a:bodyPr/>
        <a:lstStyle/>
        <a:p>
          <a:r>
            <a:rPr lang="en-GB" dirty="0"/>
            <a:t>Good Lifestyle Choices</a:t>
          </a:r>
        </a:p>
      </dgm:t>
    </dgm:pt>
    <dgm:pt modelId="{2D1F94D5-1971-4DDE-87F5-B89E4F8BC497}" type="parTrans" cxnId="{6BF1F3B5-0AB5-48CA-9440-6C1BF5E04CD3}">
      <dgm:prSet/>
      <dgm:spPr/>
      <dgm:t>
        <a:bodyPr/>
        <a:lstStyle/>
        <a:p>
          <a:endParaRPr lang="en-GB"/>
        </a:p>
      </dgm:t>
    </dgm:pt>
    <dgm:pt modelId="{644CB3E5-5A1F-4FF1-8860-DB3C44F5F83E}" type="sibTrans" cxnId="{6BF1F3B5-0AB5-48CA-9440-6C1BF5E04CD3}">
      <dgm:prSet/>
      <dgm:spPr/>
      <dgm:t>
        <a:bodyPr/>
        <a:lstStyle/>
        <a:p>
          <a:endParaRPr lang="en-GB"/>
        </a:p>
      </dgm:t>
    </dgm:pt>
    <dgm:pt modelId="{FC7B4469-F14B-46AA-BD18-81EAF7BC1378}">
      <dgm:prSet/>
      <dgm:spPr/>
      <dgm:t>
        <a:bodyPr/>
        <a:lstStyle/>
        <a:p>
          <a:r>
            <a:rPr lang="en-GB" dirty="0"/>
            <a:t>Financial Wellbeing</a:t>
          </a:r>
        </a:p>
      </dgm:t>
    </dgm:pt>
    <dgm:pt modelId="{26BEE106-F2B8-45FA-BFFA-F7DC47D3FCCF}" type="parTrans" cxnId="{111851FD-A2CF-4A57-A446-1C1AA1BC5966}">
      <dgm:prSet/>
      <dgm:spPr/>
      <dgm:t>
        <a:bodyPr/>
        <a:lstStyle/>
        <a:p>
          <a:endParaRPr lang="en-GB"/>
        </a:p>
      </dgm:t>
    </dgm:pt>
    <dgm:pt modelId="{0B28C864-4D04-40AC-AB89-A48F93A0221F}" type="sibTrans" cxnId="{111851FD-A2CF-4A57-A446-1C1AA1BC5966}">
      <dgm:prSet/>
      <dgm:spPr/>
      <dgm:t>
        <a:bodyPr/>
        <a:lstStyle/>
        <a:p>
          <a:endParaRPr lang="en-GB"/>
        </a:p>
      </dgm:t>
    </dgm:pt>
    <dgm:pt modelId="{59082146-B1EC-480D-BBA5-06C5E0982699}" type="pres">
      <dgm:prSet presAssocID="{9B3EAA74-4221-4894-BBEC-D5CEA7FFCE00}" presName="diagram" presStyleCnt="0">
        <dgm:presLayoutVars>
          <dgm:dir/>
          <dgm:resizeHandles val="exact"/>
        </dgm:presLayoutVars>
      </dgm:prSet>
      <dgm:spPr/>
    </dgm:pt>
    <dgm:pt modelId="{E0CD64F1-2560-43E8-842B-91C4CA6F410E}" type="pres">
      <dgm:prSet presAssocID="{8595B76C-5914-496F-8B0C-9C592BA78498}" presName="node" presStyleLbl="node1" presStyleIdx="0" presStyleCnt="7">
        <dgm:presLayoutVars>
          <dgm:bulletEnabled val="1"/>
        </dgm:presLayoutVars>
      </dgm:prSet>
      <dgm:spPr/>
    </dgm:pt>
    <dgm:pt modelId="{36B71519-E0C0-4493-9964-FAEBA1E70F21}" type="pres">
      <dgm:prSet presAssocID="{D54B2FD3-246B-47C2-A0DA-3827FD39DD9D}" presName="sibTrans" presStyleCnt="0"/>
      <dgm:spPr/>
    </dgm:pt>
    <dgm:pt modelId="{31410325-40DB-4396-8A7A-CBB6CABBF3F1}" type="pres">
      <dgm:prSet presAssocID="{12CA8ED0-0CA1-4835-930B-E38812DAD8B1}" presName="node" presStyleLbl="node1" presStyleIdx="1" presStyleCnt="7">
        <dgm:presLayoutVars>
          <dgm:bulletEnabled val="1"/>
        </dgm:presLayoutVars>
      </dgm:prSet>
      <dgm:spPr/>
    </dgm:pt>
    <dgm:pt modelId="{8DCA7A6D-FAE1-45C1-8A39-6E683953F75B}" type="pres">
      <dgm:prSet presAssocID="{E5127F96-37F8-4562-B3BA-E805A4DCC3C1}" presName="sibTrans" presStyleCnt="0"/>
      <dgm:spPr/>
    </dgm:pt>
    <dgm:pt modelId="{C97BB952-FE27-4447-B0DC-A71BC135322F}" type="pres">
      <dgm:prSet presAssocID="{D5532B2D-714C-4B79-AA3A-D5892E29D7F0}" presName="node" presStyleLbl="node1" presStyleIdx="2" presStyleCnt="7">
        <dgm:presLayoutVars>
          <dgm:bulletEnabled val="1"/>
        </dgm:presLayoutVars>
      </dgm:prSet>
      <dgm:spPr/>
    </dgm:pt>
    <dgm:pt modelId="{4314EEA3-5413-43FF-B6EE-62F3768F1F88}" type="pres">
      <dgm:prSet presAssocID="{C2051F45-E112-4EED-AC73-0012131D77D8}" presName="sibTrans" presStyleCnt="0"/>
      <dgm:spPr/>
    </dgm:pt>
    <dgm:pt modelId="{EB86765A-FDC1-4BDE-B670-D21D6D1AE527}" type="pres">
      <dgm:prSet presAssocID="{262BB7B8-795E-46D4-BDD2-1529E42FB85B}" presName="node" presStyleLbl="node1" presStyleIdx="3" presStyleCnt="7">
        <dgm:presLayoutVars>
          <dgm:bulletEnabled val="1"/>
        </dgm:presLayoutVars>
      </dgm:prSet>
      <dgm:spPr/>
    </dgm:pt>
    <dgm:pt modelId="{5D898D0F-5582-4D83-95C5-8A4371B71C7F}" type="pres">
      <dgm:prSet presAssocID="{0257DB59-F505-40E0-B20C-8584D6A131A3}" presName="sibTrans" presStyleCnt="0"/>
      <dgm:spPr/>
    </dgm:pt>
    <dgm:pt modelId="{F79403C1-8DFD-44C9-89AD-9D1DF41D5890}" type="pres">
      <dgm:prSet presAssocID="{FA44B53D-71A4-440E-8555-DFB2D472BE52}" presName="node" presStyleLbl="node1" presStyleIdx="4" presStyleCnt="7">
        <dgm:presLayoutVars>
          <dgm:bulletEnabled val="1"/>
        </dgm:presLayoutVars>
      </dgm:prSet>
      <dgm:spPr/>
    </dgm:pt>
    <dgm:pt modelId="{EAC75E4C-DECB-4174-BF7E-333BDA562974}" type="pres">
      <dgm:prSet presAssocID="{EA76586E-23A0-471A-8624-FB1D0A87229F}" presName="sibTrans" presStyleCnt="0"/>
      <dgm:spPr/>
    </dgm:pt>
    <dgm:pt modelId="{A8CBC07B-9FE8-4429-A693-45A3F0628C6D}" type="pres">
      <dgm:prSet presAssocID="{772288CA-51D2-4E8A-B0C5-B8E3DC903B0C}" presName="node" presStyleLbl="node1" presStyleIdx="5" presStyleCnt="7">
        <dgm:presLayoutVars>
          <dgm:bulletEnabled val="1"/>
        </dgm:presLayoutVars>
      </dgm:prSet>
      <dgm:spPr/>
    </dgm:pt>
    <dgm:pt modelId="{E8D69CED-8BA8-4CA5-AA9C-5F03630E00B7}" type="pres">
      <dgm:prSet presAssocID="{644CB3E5-5A1F-4FF1-8860-DB3C44F5F83E}" presName="sibTrans" presStyleCnt="0"/>
      <dgm:spPr/>
    </dgm:pt>
    <dgm:pt modelId="{E5816879-B1DC-4A1D-BC07-CFE2C12DB19E}" type="pres">
      <dgm:prSet presAssocID="{FC7B4469-F14B-46AA-BD18-81EAF7BC1378}" presName="node" presStyleLbl="node1" presStyleIdx="6" presStyleCnt="7">
        <dgm:presLayoutVars>
          <dgm:bulletEnabled val="1"/>
        </dgm:presLayoutVars>
      </dgm:prSet>
      <dgm:spPr/>
    </dgm:pt>
  </dgm:ptLst>
  <dgm:cxnLst>
    <dgm:cxn modelId="{21509561-7E10-4C26-AF74-28D637C5EED5}" type="presOf" srcId="{772288CA-51D2-4E8A-B0C5-B8E3DC903B0C}" destId="{A8CBC07B-9FE8-4429-A693-45A3F0628C6D}" srcOrd="0" destOrd="0" presId="urn:microsoft.com/office/officeart/2005/8/layout/default"/>
    <dgm:cxn modelId="{63F36564-B9A9-4820-8A55-59087EABE6DF}" type="presOf" srcId="{12CA8ED0-0CA1-4835-930B-E38812DAD8B1}" destId="{31410325-40DB-4396-8A7A-CBB6CABBF3F1}" srcOrd="0" destOrd="0" presId="urn:microsoft.com/office/officeart/2005/8/layout/default"/>
    <dgm:cxn modelId="{8855E964-B32C-4FE8-A5E8-ADD584A5D78C}" srcId="{9B3EAA74-4221-4894-BBEC-D5CEA7FFCE00}" destId="{262BB7B8-795E-46D4-BDD2-1529E42FB85B}" srcOrd="3" destOrd="0" parTransId="{37AB2BDC-0D16-4FF1-A42A-1EADD179A5C9}" sibTransId="{0257DB59-F505-40E0-B20C-8584D6A131A3}"/>
    <dgm:cxn modelId="{E686D64A-2C5C-4ACD-A57D-3A7DF6FEADA2}" type="presOf" srcId="{262BB7B8-795E-46D4-BDD2-1529E42FB85B}" destId="{EB86765A-FDC1-4BDE-B670-D21D6D1AE527}" srcOrd="0" destOrd="0" presId="urn:microsoft.com/office/officeart/2005/8/layout/default"/>
    <dgm:cxn modelId="{7A73E94C-EC28-420A-B79B-625A3A1FB827}" srcId="{9B3EAA74-4221-4894-BBEC-D5CEA7FFCE00}" destId="{D5532B2D-714C-4B79-AA3A-D5892E29D7F0}" srcOrd="2" destOrd="0" parTransId="{92DEFFAB-7116-41C0-8DC8-AC8C5456F3FD}" sibTransId="{C2051F45-E112-4EED-AC73-0012131D77D8}"/>
    <dgm:cxn modelId="{1348075A-E10F-44F6-BECE-1AE1FC3B93B4}" type="presOf" srcId="{9B3EAA74-4221-4894-BBEC-D5CEA7FFCE00}" destId="{59082146-B1EC-480D-BBA5-06C5E0982699}" srcOrd="0" destOrd="0" presId="urn:microsoft.com/office/officeart/2005/8/layout/default"/>
    <dgm:cxn modelId="{669D1E8B-CC2D-4DD4-8219-1E033CE82918}" srcId="{9B3EAA74-4221-4894-BBEC-D5CEA7FFCE00}" destId="{FA44B53D-71A4-440E-8555-DFB2D472BE52}" srcOrd="4" destOrd="0" parTransId="{5C013834-461A-4110-8F71-94B8D69205E5}" sibTransId="{EA76586E-23A0-471A-8624-FB1D0A87229F}"/>
    <dgm:cxn modelId="{2BD91299-6E96-49E6-9680-59BD0CFB0A62}" type="presOf" srcId="{D5532B2D-714C-4B79-AA3A-D5892E29D7F0}" destId="{C97BB952-FE27-4447-B0DC-A71BC135322F}" srcOrd="0" destOrd="0" presId="urn:microsoft.com/office/officeart/2005/8/layout/default"/>
    <dgm:cxn modelId="{6D91D8A7-06B2-4C62-BD09-ADFB7BE0C8E0}" srcId="{9B3EAA74-4221-4894-BBEC-D5CEA7FFCE00}" destId="{8595B76C-5914-496F-8B0C-9C592BA78498}" srcOrd="0" destOrd="0" parTransId="{45BA8BB6-6809-4AE8-8D5D-258AD2A05669}" sibTransId="{D54B2FD3-246B-47C2-A0DA-3827FD39DD9D}"/>
    <dgm:cxn modelId="{BE157EAE-49C6-4AF5-9373-DA3809D98674}" type="presOf" srcId="{FC7B4469-F14B-46AA-BD18-81EAF7BC1378}" destId="{E5816879-B1DC-4A1D-BC07-CFE2C12DB19E}" srcOrd="0" destOrd="0" presId="urn:microsoft.com/office/officeart/2005/8/layout/default"/>
    <dgm:cxn modelId="{A65381AE-29A3-43EE-BBD9-2A25CE5B8691}" type="presOf" srcId="{8595B76C-5914-496F-8B0C-9C592BA78498}" destId="{E0CD64F1-2560-43E8-842B-91C4CA6F410E}" srcOrd="0" destOrd="0" presId="urn:microsoft.com/office/officeart/2005/8/layout/default"/>
    <dgm:cxn modelId="{6BF1F3B5-0AB5-48CA-9440-6C1BF5E04CD3}" srcId="{9B3EAA74-4221-4894-BBEC-D5CEA7FFCE00}" destId="{772288CA-51D2-4E8A-B0C5-B8E3DC903B0C}" srcOrd="5" destOrd="0" parTransId="{2D1F94D5-1971-4DDE-87F5-B89E4F8BC497}" sibTransId="{644CB3E5-5A1F-4FF1-8860-DB3C44F5F83E}"/>
    <dgm:cxn modelId="{92384BC6-83F4-4C78-B8CF-45BF3FEF1D22}" type="presOf" srcId="{FA44B53D-71A4-440E-8555-DFB2D472BE52}" destId="{F79403C1-8DFD-44C9-89AD-9D1DF41D5890}" srcOrd="0" destOrd="0" presId="urn:microsoft.com/office/officeart/2005/8/layout/default"/>
    <dgm:cxn modelId="{B2E68DFC-1EF5-4168-B547-CEFFB73AB02C}" srcId="{9B3EAA74-4221-4894-BBEC-D5CEA7FFCE00}" destId="{12CA8ED0-0CA1-4835-930B-E38812DAD8B1}" srcOrd="1" destOrd="0" parTransId="{62139FBD-51B7-493A-B2A4-A0877F3DA7C6}" sibTransId="{E5127F96-37F8-4562-B3BA-E805A4DCC3C1}"/>
    <dgm:cxn modelId="{111851FD-A2CF-4A57-A446-1C1AA1BC5966}" srcId="{9B3EAA74-4221-4894-BBEC-D5CEA7FFCE00}" destId="{FC7B4469-F14B-46AA-BD18-81EAF7BC1378}" srcOrd="6" destOrd="0" parTransId="{26BEE106-F2B8-45FA-BFFA-F7DC47D3FCCF}" sibTransId="{0B28C864-4D04-40AC-AB89-A48F93A0221F}"/>
    <dgm:cxn modelId="{925B68E7-E362-4EFD-A5DE-63E85A9F3D20}" type="presParOf" srcId="{59082146-B1EC-480D-BBA5-06C5E0982699}" destId="{E0CD64F1-2560-43E8-842B-91C4CA6F410E}" srcOrd="0" destOrd="0" presId="urn:microsoft.com/office/officeart/2005/8/layout/default"/>
    <dgm:cxn modelId="{8687C0D9-B245-445A-BB52-520EE50ADC12}" type="presParOf" srcId="{59082146-B1EC-480D-BBA5-06C5E0982699}" destId="{36B71519-E0C0-4493-9964-FAEBA1E70F21}" srcOrd="1" destOrd="0" presId="urn:microsoft.com/office/officeart/2005/8/layout/default"/>
    <dgm:cxn modelId="{D5E9E4F6-1AB8-40ED-94E8-956AAE97910D}" type="presParOf" srcId="{59082146-B1EC-480D-BBA5-06C5E0982699}" destId="{31410325-40DB-4396-8A7A-CBB6CABBF3F1}" srcOrd="2" destOrd="0" presId="urn:microsoft.com/office/officeart/2005/8/layout/default"/>
    <dgm:cxn modelId="{F273F76C-06BE-4408-9FB5-3886FADC9E1A}" type="presParOf" srcId="{59082146-B1EC-480D-BBA5-06C5E0982699}" destId="{8DCA7A6D-FAE1-45C1-8A39-6E683953F75B}" srcOrd="3" destOrd="0" presId="urn:microsoft.com/office/officeart/2005/8/layout/default"/>
    <dgm:cxn modelId="{D7E4DCD0-547E-4E03-947B-FF4F23ECCC34}" type="presParOf" srcId="{59082146-B1EC-480D-BBA5-06C5E0982699}" destId="{C97BB952-FE27-4447-B0DC-A71BC135322F}" srcOrd="4" destOrd="0" presId="urn:microsoft.com/office/officeart/2005/8/layout/default"/>
    <dgm:cxn modelId="{87AAF08D-458A-4FF6-B239-48874235FA51}" type="presParOf" srcId="{59082146-B1EC-480D-BBA5-06C5E0982699}" destId="{4314EEA3-5413-43FF-B6EE-62F3768F1F88}" srcOrd="5" destOrd="0" presId="urn:microsoft.com/office/officeart/2005/8/layout/default"/>
    <dgm:cxn modelId="{03552816-4D67-4D7B-BE0D-C9650BC73405}" type="presParOf" srcId="{59082146-B1EC-480D-BBA5-06C5E0982699}" destId="{EB86765A-FDC1-4BDE-B670-D21D6D1AE527}" srcOrd="6" destOrd="0" presId="urn:microsoft.com/office/officeart/2005/8/layout/default"/>
    <dgm:cxn modelId="{645EDB1E-DEFA-4CC8-B8F6-1C6856D215A7}" type="presParOf" srcId="{59082146-B1EC-480D-BBA5-06C5E0982699}" destId="{5D898D0F-5582-4D83-95C5-8A4371B71C7F}" srcOrd="7" destOrd="0" presId="urn:microsoft.com/office/officeart/2005/8/layout/default"/>
    <dgm:cxn modelId="{BD5F0888-D103-4D4B-8E71-BAC9D9021BDF}" type="presParOf" srcId="{59082146-B1EC-480D-BBA5-06C5E0982699}" destId="{F79403C1-8DFD-44C9-89AD-9D1DF41D5890}" srcOrd="8" destOrd="0" presId="urn:microsoft.com/office/officeart/2005/8/layout/default"/>
    <dgm:cxn modelId="{1984643A-C190-41E9-B496-F8095B121541}" type="presParOf" srcId="{59082146-B1EC-480D-BBA5-06C5E0982699}" destId="{EAC75E4C-DECB-4174-BF7E-333BDA562974}" srcOrd="9" destOrd="0" presId="urn:microsoft.com/office/officeart/2005/8/layout/default"/>
    <dgm:cxn modelId="{9C4B16C8-4B23-49DF-AE5E-B4D342495477}" type="presParOf" srcId="{59082146-B1EC-480D-BBA5-06C5E0982699}" destId="{A8CBC07B-9FE8-4429-A693-45A3F0628C6D}" srcOrd="10" destOrd="0" presId="urn:microsoft.com/office/officeart/2005/8/layout/default"/>
    <dgm:cxn modelId="{65D299E9-DFEB-4E97-A649-0132A3F9F699}" type="presParOf" srcId="{59082146-B1EC-480D-BBA5-06C5E0982699}" destId="{E8D69CED-8BA8-4CA5-AA9C-5F03630E00B7}" srcOrd="11" destOrd="0" presId="urn:microsoft.com/office/officeart/2005/8/layout/default"/>
    <dgm:cxn modelId="{9D5114E1-1BFC-4790-8129-C8E1D8048AEA}" type="presParOf" srcId="{59082146-B1EC-480D-BBA5-06C5E0982699}" destId="{E5816879-B1DC-4A1D-BC07-CFE2C12DB19E}"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6B52D-D21E-40B7-9FF1-8698BA58E86A}">
      <dsp:nvSpPr>
        <dsp:cNvPr id="0" name=""/>
        <dsp:cNvSpPr/>
      </dsp:nvSpPr>
      <dsp:spPr>
        <a:xfrm>
          <a:off x="835766" y="0"/>
          <a:ext cx="1065666" cy="10656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06AE9E-577D-4AE7-BD0D-3A627E1167EA}">
      <dsp:nvSpPr>
        <dsp:cNvPr id="0" name=""/>
        <dsp:cNvSpPr/>
      </dsp:nvSpPr>
      <dsp:spPr>
        <a:xfrm>
          <a:off x="87251" y="1747774"/>
          <a:ext cx="23681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90000"/>
            </a:lnSpc>
            <a:spcBef>
              <a:spcPct val="0"/>
            </a:spcBef>
            <a:spcAft>
              <a:spcPct val="35000"/>
            </a:spcAft>
            <a:buNone/>
          </a:pPr>
          <a:r>
            <a:rPr lang="en-GB" sz="3400" kern="1200"/>
            <a:t>Physical</a:t>
          </a:r>
          <a:endParaRPr lang="en-US" sz="3400" kern="1200"/>
        </a:p>
      </dsp:txBody>
      <dsp:txXfrm>
        <a:off x="87251" y="1747774"/>
        <a:ext cx="2368148" cy="720000"/>
      </dsp:txXfrm>
    </dsp:sp>
    <dsp:sp modelId="{AF31B936-73D8-4A4C-9F3B-D391DE3B242A}">
      <dsp:nvSpPr>
        <dsp:cNvPr id="0" name=""/>
        <dsp:cNvSpPr/>
      </dsp:nvSpPr>
      <dsp:spPr>
        <a:xfrm>
          <a:off x="3521066" y="366865"/>
          <a:ext cx="1065666" cy="10656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88BA3A-1B78-473C-B7C5-046D3A22BB9C}">
      <dsp:nvSpPr>
        <dsp:cNvPr id="0" name=""/>
        <dsp:cNvSpPr/>
      </dsp:nvSpPr>
      <dsp:spPr>
        <a:xfrm>
          <a:off x="2869825" y="1747774"/>
          <a:ext cx="23681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90000"/>
            </a:lnSpc>
            <a:spcBef>
              <a:spcPct val="0"/>
            </a:spcBef>
            <a:spcAft>
              <a:spcPct val="35000"/>
            </a:spcAft>
            <a:buNone/>
          </a:pPr>
          <a:r>
            <a:rPr lang="en-GB" sz="3400" kern="1200"/>
            <a:t>Psychological</a:t>
          </a:r>
          <a:endParaRPr lang="en-US" sz="3400" kern="1200"/>
        </a:p>
      </dsp:txBody>
      <dsp:txXfrm>
        <a:off x="2869825" y="1747774"/>
        <a:ext cx="2368148" cy="720000"/>
      </dsp:txXfrm>
    </dsp:sp>
    <dsp:sp modelId="{4FA91FD7-37E9-4179-A01A-8DB5D57251B0}">
      <dsp:nvSpPr>
        <dsp:cNvPr id="0" name=""/>
        <dsp:cNvSpPr/>
      </dsp:nvSpPr>
      <dsp:spPr>
        <a:xfrm>
          <a:off x="6303640" y="366865"/>
          <a:ext cx="1065666" cy="10656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40D03C-90E2-48DE-B9A7-BF1B2D15A664}">
      <dsp:nvSpPr>
        <dsp:cNvPr id="0" name=""/>
        <dsp:cNvSpPr/>
      </dsp:nvSpPr>
      <dsp:spPr>
        <a:xfrm>
          <a:off x="5652399" y="1747774"/>
          <a:ext cx="23681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90000"/>
            </a:lnSpc>
            <a:spcBef>
              <a:spcPct val="0"/>
            </a:spcBef>
            <a:spcAft>
              <a:spcPct val="35000"/>
            </a:spcAft>
            <a:buNone/>
          </a:pPr>
          <a:r>
            <a:rPr lang="en-GB" sz="3400" kern="1200"/>
            <a:t>Social</a:t>
          </a:r>
          <a:endParaRPr lang="en-US" sz="3400" kern="1200"/>
        </a:p>
      </dsp:txBody>
      <dsp:txXfrm>
        <a:off x="5652399" y="1747774"/>
        <a:ext cx="2368148" cy="720000"/>
      </dsp:txXfrm>
    </dsp:sp>
    <dsp:sp modelId="{89FD38A5-9BEF-447D-8B11-CFC4AFDF8FC6}">
      <dsp:nvSpPr>
        <dsp:cNvPr id="0" name=""/>
        <dsp:cNvSpPr/>
      </dsp:nvSpPr>
      <dsp:spPr>
        <a:xfrm>
          <a:off x="9086215" y="366865"/>
          <a:ext cx="1065666" cy="10656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E27A24-170E-40C9-83A7-040CEB4FD67E}">
      <dsp:nvSpPr>
        <dsp:cNvPr id="0" name=""/>
        <dsp:cNvSpPr/>
      </dsp:nvSpPr>
      <dsp:spPr>
        <a:xfrm>
          <a:off x="8434974" y="1747774"/>
          <a:ext cx="23681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90000"/>
            </a:lnSpc>
            <a:spcBef>
              <a:spcPct val="0"/>
            </a:spcBef>
            <a:spcAft>
              <a:spcPct val="35000"/>
            </a:spcAft>
            <a:buNone/>
          </a:pPr>
          <a:r>
            <a:rPr lang="en-GB" sz="3400" kern="1200"/>
            <a:t>Financial</a:t>
          </a:r>
          <a:endParaRPr lang="en-US" sz="3400" kern="1200"/>
        </a:p>
      </dsp:txBody>
      <dsp:txXfrm>
        <a:off x="8434974" y="1747774"/>
        <a:ext cx="2368148"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86477-2454-41C3-B563-A38300E00F16}">
      <dsp:nvSpPr>
        <dsp:cNvPr id="0" name=""/>
        <dsp:cNvSpPr/>
      </dsp:nvSpPr>
      <dsp:spPr>
        <a:xfrm>
          <a:off x="19044" y="599115"/>
          <a:ext cx="3261085" cy="207078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2572FF2-5E3D-4A5B-911F-CD9A2FB7954E}">
      <dsp:nvSpPr>
        <dsp:cNvPr id="0" name=""/>
        <dsp:cNvSpPr/>
      </dsp:nvSpPr>
      <dsp:spPr>
        <a:xfrm>
          <a:off x="381387" y="943341"/>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Fixed personal factors (traits, genes)</a:t>
          </a:r>
          <a:endParaRPr lang="en-US" sz="2400" kern="1200"/>
        </a:p>
      </dsp:txBody>
      <dsp:txXfrm>
        <a:off x="442038" y="1003992"/>
        <a:ext cx="3139783" cy="1949486"/>
      </dsp:txXfrm>
    </dsp:sp>
    <dsp:sp modelId="{7ACB47C6-9FE1-4ABE-87FE-42174A0404FA}">
      <dsp:nvSpPr>
        <dsp:cNvPr id="0" name=""/>
        <dsp:cNvSpPr/>
      </dsp:nvSpPr>
      <dsp:spPr>
        <a:xfrm>
          <a:off x="3985770" y="618167"/>
          <a:ext cx="3261085" cy="207078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DAFD371-A844-476B-B953-D447E8F6381C}">
      <dsp:nvSpPr>
        <dsp:cNvPr id="0" name=""/>
        <dsp:cNvSpPr/>
      </dsp:nvSpPr>
      <dsp:spPr>
        <a:xfrm>
          <a:off x="4348113" y="962392"/>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Variable personal factors (marital problems, frequency of doom scrolling news, a delayed train to work)</a:t>
          </a:r>
          <a:endParaRPr lang="en-US" sz="2400" kern="1200"/>
        </a:p>
      </dsp:txBody>
      <dsp:txXfrm>
        <a:off x="4408764" y="1023043"/>
        <a:ext cx="3139783" cy="1949486"/>
      </dsp:txXfrm>
    </dsp:sp>
    <dsp:sp modelId="{65EAFBE9-3223-4336-B50E-AF99EBFD2FC7}">
      <dsp:nvSpPr>
        <dsp:cNvPr id="0" name=""/>
        <dsp:cNvSpPr/>
      </dsp:nvSpPr>
      <dsp:spPr>
        <a:xfrm>
          <a:off x="7971541" y="618167"/>
          <a:ext cx="3261085" cy="207078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4B0846B-6383-4513-B18E-1942DB704A14}">
      <dsp:nvSpPr>
        <dsp:cNvPr id="0" name=""/>
        <dsp:cNvSpPr/>
      </dsp:nvSpPr>
      <dsp:spPr>
        <a:xfrm>
          <a:off x="8333883" y="962392"/>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Management and organisational factors</a:t>
          </a:r>
          <a:endParaRPr lang="en-US" sz="2400" kern="1200" dirty="0"/>
        </a:p>
      </dsp:txBody>
      <dsp:txXfrm>
        <a:off x="8394534" y="1023043"/>
        <a:ext cx="3139783" cy="19494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9F50D-D3F6-4862-8359-DAB0F0B4232C}">
      <dsp:nvSpPr>
        <dsp:cNvPr id="0" name=""/>
        <dsp:cNvSpPr/>
      </dsp:nvSpPr>
      <dsp:spPr>
        <a:xfrm>
          <a:off x="3963"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Cost of living crisis</a:t>
          </a:r>
          <a:endParaRPr lang="en-US" sz="2000" kern="1200"/>
        </a:p>
      </dsp:txBody>
      <dsp:txXfrm>
        <a:off x="3963" y="430937"/>
        <a:ext cx="2145748" cy="1287449"/>
      </dsp:txXfrm>
    </dsp:sp>
    <dsp:sp modelId="{9E9695AD-B902-415B-8FB8-CEB475E54ACA}">
      <dsp:nvSpPr>
        <dsp:cNvPr id="0" name=""/>
        <dsp:cNvSpPr/>
      </dsp:nvSpPr>
      <dsp:spPr>
        <a:xfrm>
          <a:off x="2364286"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Rise in Mental Health Concerns</a:t>
          </a:r>
          <a:endParaRPr lang="en-US" sz="2000" kern="1200" dirty="0"/>
        </a:p>
      </dsp:txBody>
      <dsp:txXfrm>
        <a:off x="2364286" y="430937"/>
        <a:ext cx="2145748" cy="1287449"/>
      </dsp:txXfrm>
    </dsp:sp>
    <dsp:sp modelId="{4E0C8B84-EDA5-4D55-B537-19900D9D7A91}">
      <dsp:nvSpPr>
        <dsp:cNvPr id="0" name=""/>
        <dsp:cNvSpPr/>
      </dsp:nvSpPr>
      <dsp:spPr>
        <a:xfrm>
          <a:off x="4724610"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Rise in home-working</a:t>
          </a:r>
          <a:endParaRPr lang="en-US" sz="2000" kern="1200"/>
        </a:p>
      </dsp:txBody>
      <dsp:txXfrm>
        <a:off x="4724610" y="430937"/>
        <a:ext cx="2145748" cy="1287449"/>
      </dsp:txXfrm>
    </dsp:sp>
    <dsp:sp modelId="{3163961F-DD7E-4B09-8F47-1F666A42AF53}">
      <dsp:nvSpPr>
        <dsp:cNvPr id="0" name=""/>
        <dsp:cNvSpPr/>
      </dsp:nvSpPr>
      <dsp:spPr>
        <a:xfrm>
          <a:off x="7084933"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Social media/technology – work/life balance</a:t>
          </a:r>
          <a:endParaRPr lang="en-US" sz="2000" kern="1200"/>
        </a:p>
      </dsp:txBody>
      <dsp:txXfrm>
        <a:off x="7084933" y="430937"/>
        <a:ext cx="2145748" cy="1287449"/>
      </dsp:txXfrm>
    </dsp:sp>
    <dsp:sp modelId="{3AF06A03-F300-4014-A4A2-E8551DDCCCB1}">
      <dsp:nvSpPr>
        <dsp:cNvPr id="0" name=""/>
        <dsp:cNvSpPr/>
      </dsp:nvSpPr>
      <dsp:spPr>
        <a:xfrm>
          <a:off x="9445257"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Uncertainty – interest rates, global unrest</a:t>
          </a:r>
          <a:endParaRPr lang="en-US" sz="2000" kern="1200"/>
        </a:p>
      </dsp:txBody>
      <dsp:txXfrm>
        <a:off x="9445257" y="430937"/>
        <a:ext cx="2145748" cy="1287449"/>
      </dsp:txXfrm>
    </dsp:sp>
    <dsp:sp modelId="{090F3692-BA13-4810-8B1C-77210BE627D4}">
      <dsp:nvSpPr>
        <dsp:cNvPr id="0" name=""/>
        <dsp:cNvSpPr/>
      </dsp:nvSpPr>
      <dsp:spPr>
        <a:xfrm>
          <a:off x="3963"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Rise in precarious work – zero hours contracts</a:t>
          </a:r>
          <a:endParaRPr lang="en-US" sz="2000" kern="1200"/>
        </a:p>
      </dsp:txBody>
      <dsp:txXfrm>
        <a:off x="3963" y="1932961"/>
        <a:ext cx="2145748" cy="1287449"/>
      </dsp:txXfrm>
    </dsp:sp>
    <dsp:sp modelId="{4F5E2A5B-EF69-48F2-B715-A487BBB0A2AE}">
      <dsp:nvSpPr>
        <dsp:cNvPr id="0" name=""/>
        <dsp:cNvSpPr/>
      </dsp:nvSpPr>
      <dsp:spPr>
        <a:xfrm>
          <a:off x="2364286"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Menopause</a:t>
          </a:r>
          <a:endParaRPr lang="en-US" sz="2000" kern="1200"/>
        </a:p>
      </dsp:txBody>
      <dsp:txXfrm>
        <a:off x="2364286" y="1932961"/>
        <a:ext cx="2145748" cy="1287449"/>
      </dsp:txXfrm>
    </dsp:sp>
    <dsp:sp modelId="{CC17A20B-6001-4976-9DF6-87EB3D47C902}">
      <dsp:nvSpPr>
        <dsp:cNvPr id="0" name=""/>
        <dsp:cNvSpPr/>
      </dsp:nvSpPr>
      <dsp:spPr>
        <a:xfrm>
          <a:off x="4724610"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Caring responsibilities</a:t>
          </a:r>
          <a:endParaRPr lang="en-US" sz="2000" kern="1200" dirty="0"/>
        </a:p>
      </dsp:txBody>
      <dsp:txXfrm>
        <a:off x="4724610" y="1932961"/>
        <a:ext cx="2145748" cy="1287449"/>
      </dsp:txXfrm>
    </dsp:sp>
    <dsp:sp modelId="{902132DE-7D28-478C-8175-709948A0AAE6}">
      <dsp:nvSpPr>
        <dsp:cNvPr id="0" name=""/>
        <dsp:cNvSpPr/>
      </dsp:nvSpPr>
      <dsp:spPr>
        <a:xfrm>
          <a:off x="7084933"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Miscarriage and fertility issues</a:t>
          </a:r>
          <a:endParaRPr lang="en-US" sz="2000" kern="1200" dirty="0"/>
        </a:p>
      </dsp:txBody>
      <dsp:txXfrm>
        <a:off x="7084933" y="1932961"/>
        <a:ext cx="2145748" cy="1287449"/>
      </dsp:txXfrm>
    </dsp:sp>
    <dsp:sp modelId="{168159FF-7B99-45E3-903F-9796A1C17BA2}">
      <dsp:nvSpPr>
        <dsp:cNvPr id="0" name=""/>
        <dsp:cNvSpPr/>
      </dsp:nvSpPr>
      <dsp:spPr>
        <a:xfrm>
          <a:off x="9445257"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Ageing population</a:t>
          </a:r>
          <a:endParaRPr lang="en-US" sz="2000" kern="1200"/>
        </a:p>
      </dsp:txBody>
      <dsp:txXfrm>
        <a:off x="9445257" y="1932961"/>
        <a:ext cx="2145748" cy="12874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7A3EFF-D7D7-46AF-87AB-04B28AD5C143}">
      <dsp:nvSpPr>
        <dsp:cNvPr id="0" name=""/>
        <dsp:cNvSpPr/>
      </dsp:nvSpPr>
      <dsp:spPr>
        <a:xfrm>
          <a:off x="0" y="3060"/>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0ED1F4-D60C-461A-943F-E44D0C09A745}">
      <dsp:nvSpPr>
        <dsp:cNvPr id="0" name=""/>
        <dsp:cNvSpPr/>
      </dsp:nvSpPr>
      <dsp:spPr>
        <a:xfrm>
          <a:off x="197175" y="149719"/>
          <a:ext cx="358500" cy="358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81E0E1-CCB8-4606-811A-9E835054EE23}">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Stress management </a:t>
          </a:r>
          <a:endParaRPr lang="en-US" sz="1800" kern="1200"/>
        </a:p>
      </dsp:txBody>
      <dsp:txXfrm>
        <a:off x="752850" y="3060"/>
        <a:ext cx="10219949" cy="651818"/>
      </dsp:txXfrm>
    </dsp:sp>
    <dsp:sp modelId="{193E1077-A5CF-4F1B-8291-0992EB100B3C}">
      <dsp:nvSpPr>
        <dsp:cNvPr id="0" name=""/>
        <dsp:cNvSpPr/>
      </dsp:nvSpPr>
      <dsp:spPr>
        <a:xfrm>
          <a:off x="0" y="817833"/>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E5A9B5-158A-4ED6-8C2E-A5FBE0BF1C71}">
      <dsp:nvSpPr>
        <dsp:cNvPr id="0" name=""/>
        <dsp:cNvSpPr/>
      </dsp:nvSpPr>
      <dsp:spPr>
        <a:xfrm>
          <a:off x="197175" y="964492"/>
          <a:ext cx="358500" cy="358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5D36CC-47E3-4FB9-81E9-23B081A9C3D7}">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Spotting early signs of stress</a:t>
          </a:r>
          <a:endParaRPr lang="en-US" sz="1800" kern="1200"/>
        </a:p>
      </dsp:txBody>
      <dsp:txXfrm>
        <a:off x="752850" y="817833"/>
        <a:ext cx="10219949" cy="651818"/>
      </dsp:txXfrm>
    </dsp:sp>
    <dsp:sp modelId="{CCD17C35-7019-4C27-967D-9129341A5DA4}">
      <dsp:nvSpPr>
        <dsp:cNvPr id="0" name=""/>
        <dsp:cNvSpPr/>
      </dsp:nvSpPr>
      <dsp:spPr>
        <a:xfrm>
          <a:off x="0" y="1632606"/>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27DE0B-D979-4240-ABEE-CC8A8DEEB6F0}">
      <dsp:nvSpPr>
        <dsp:cNvPr id="0" name=""/>
        <dsp:cNvSpPr/>
      </dsp:nvSpPr>
      <dsp:spPr>
        <a:xfrm>
          <a:off x="197175" y="1779265"/>
          <a:ext cx="358500" cy="358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3952A4-6A84-4378-9401-D9AF9B8D2318}">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Making reasonable adjustments</a:t>
          </a:r>
          <a:endParaRPr lang="en-US" sz="1800" kern="1200"/>
        </a:p>
      </dsp:txBody>
      <dsp:txXfrm>
        <a:off x="752850" y="1632606"/>
        <a:ext cx="10219949" cy="651818"/>
      </dsp:txXfrm>
    </dsp:sp>
    <dsp:sp modelId="{24943934-E594-415F-BB5D-3248BDFE6C5F}">
      <dsp:nvSpPr>
        <dsp:cNvPr id="0" name=""/>
        <dsp:cNvSpPr/>
      </dsp:nvSpPr>
      <dsp:spPr>
        <a:xfrm>
          <a:off x="0" y="2447379"/>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0491F6-C51A-4076-89BA-79408BB430C6}">
      <dsp:nvSpPr>
        <dsp:cNvPr id="0" name=""/>
        <dsp:cNvSpPr/>
      </dsp:nvSpPr>
      <dsp:spPr>
        <a:xfrm>
          <a:off x="197175" y="2594039"/>
          <a:ext cx="358500" cy="3585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69565A-020C-4A18-8F0A-FA3D8FE08AA0}">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Nurturing positive relationships</a:t>
          </a:r>
          <a:endParaRPr lang="en-US" sz="1800" kern="1200"/>
        </a:p>
      </dsp:txBody>
      <dsp:txXfrm>
        <a:off x="752850" y="2447379"/>
        <a:ext cx="10219949" cy="651818"/>
      </dsp:txXfrm>
    </dsp:sp>
    <dsp:sp modelId="{08B0864E-5C3F-4959-97E4-C7C6CB95C437}">
      <dsp:nvSpPr>
        <dsp:cNvPr id="0" name=""/>
        <dsp:cNvSpPr/>
      </dsp:nvSpPr>
      <dsp:spPr>
        <a:xfrm>
          <a:off x="0" y="3262153"/>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D4F628-E626-4884-9E2D-C0DFACA204DF}">
      <dsp:nvSpPr>
        <dsp:cNvPr id="0" name=""/>
        <dsp:cNvSpPr/>
      </dsp:nvSpPr>
      <dsp:spPr>
        <a:xfrm>
          <a:off x="197175" y="3408812"/>
          <a:ext cx="358500" cy="3585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11736D-C36E-4AA7-A290-D1118F8849B7}">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All require emotional intelligence skills – recognising emotion in others, responding appropriately, managing your response. </a:t>
          </a:r>
          <a:endParaRPr lang="en-US" sz="1800" kern="1200"/>
        </a:p>
      </dsp:txBody>
      <dsp:txXfrm>
        <a:off x="752850" y="3262153"/>
        <a:ext cx="10219949" cy="6518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D64F1-2560-43E8-842B-91C4CA6F410E}">
      <dsp:nvSpPr>
        <dsp:cNvPr id="0" name=""/>
        <dsp:cNvSpPr/>
      </dsp:nvSpPr>
      <dsp:spPr>
        <a:xfrm>
          <a:off x="3214" y="461666"/>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Health</a:t>
          </a:r>
        </a:p>
      </dsp:txBody>
      <dsp:txXfrm>
        <a:off x="3214" y="461666"/>
        <a:ext cx="2550318" cy="1530191"/>
      </dsp:txXfrm>
    </dsp:sp>
    <dsp:sp modelId="{31410325-40DB-4396-8A7A-CBB6CABBF3F1}">
      <dsp:nvSpPr>
        <dsp:cNvPr id="0" name=""/>
        <dsp:cNvSpPr/>
      </dsp:nvSpPr>
      <dsp:spPr>
        <a:xfrm>
          <a:off x="2808565" y="461666"/>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Good Work</a:t>
          </a:r>
        </a:p>
      </dsp:txBody>
      <dsp:txXfrm>
        <a:off x="2808565" y="461666"/>
        <a:ext cx="2550318" cy="1530191"/>
      </dsp:txXfrm>
    </dsp:sp>
    <dsp:sp modelId="{C97BB952-FE27-4447-B0DC-A71BC135322F}">
      <dsp:nvSpPr>
        <dsp:cNvPr id="0" name=""/>
        <dsp:cNvSpPr/>
      </dsp:nvSpPr>
      <dsp:spPr>
        <a:xfrm>
          <a:off x="5613915" y="461666"/>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Values/Principles</a:t>
          </a:r>
        </a:p>
      </dsp:txBody>
      <dsp:txXfrm>
        <a:off x="5613915" y="461666"/>
        <a:ext cx="2550318" cy="1530191"/>
      </dsp:txXfrm>
    </dsp:sp>
    <dsp:sp modelId="{EB86765A-FDC1-4BDE-B670-D21D6D1AE527}">
      <dsp:nvSpPr>
        <dsp:cNvPr id="0" name=""/>
        <dsp:cNvSpPr/>
      </dsp:nvSpPr>
      <dsp:spPr>
        <a:xfrm>
          <a:off x="8419266" y="461666"/>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Collective/Social</a:t>
          </a:r>
        </a:p>
      </dsp:txBody>
      <dsp:txXfrm>
        <a:off x="8419266" y="461666"/>
        <a:ext cx="2550318" cy="1530191"/>
      </dsp:txXfrm>
    </dsp:sp>
    <dsp:sp modelId="{F79403C1-8DFD-44C9-89AD-9D1DF41D5890}">
      <dsp:nvSpPr>
        <dsp:cNvPr id="0" name=""/>
        <dsp:cNvSpPr/>
      </dsp:nvSpPr>
      <dsp:spPr>
        <a:xfrm>
          <a:off x="1405890" y="2246889"/>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Personal Growth</a:t>
          </a:r>
        </a:p>
      </dsp:txBody>
      <dsp:txXfrm>
        <a:off x="1405890" y="2246889"/>
        <a:ext cx="2550318" cy="1530191"/>
      </dsp:txXfrm>
    </dsp:sp>
    <dsp:sp modelId="{A8CBC07B-9FE8-4429-A693-45A3F0628C6D}">
      <dsp:nvSpPr>
        <dsp:cNvPr id="0" name=""/>
        <dsp:cNvSpPr/>
      </dsp:nvSpPr>
      <dsp:spPr>
        <a:xfrm>
          <a:off x="4211240" y="2246889"/>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Good Lifestyle Choices</a:t>
          </a:r>
        </a:p>
      </dsp:txBody>
      <dsp:txXfrm>
        <a:off x="4211240" y="2246889"/>
        <a:ext cx="2550318" cy="1530191"/>
      </dsp:txXfrm>
    </dsp:sp>
    <dsp:sp modelId="{E5816879-B1DC-4A1D-BC07-CFE2C12DB19E}">
      <dsp:nvSpPr>
        <dsp:cNvPr id="0" name=""/>
        <dsp:cNvSpPr/>
      </dsp:nvSpPr>
      <dsp:spPr>
        <a:xfrm>
          <a:off x="7016591" y="2246889"/>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Financial Wellbeing</a:t>
          </a:r>
        </a:p>
      </dsp:txBody>
      <dsp:txXfrm>
        <a:off x="7016591" y="2246889"/>
        <a:ext cx="2550318" cy="153019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27/01/2026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cipd.org/uk/knowledge/employment-law/wellbeing-stress/#legislation-overview"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positivepsychology.com/3-ways-build-self-efficacy/"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s://positivepsychology.com/connor-davidson-brief-resilience-scale/" TargetMode="External"/><Relationship Id="rId5" Type="http://schemas.openxmlformats.org/officeDocument/2006/relationships/hyperlink" Target="https://positivepsychology.com/goal-setting-psychology/" TargetMode="External"/><Relationship Id="rId4" Type="http://schemas.openxmlformats.org/officeDocument/2006/relationships/hyperlink" Target="https://positivepsychology.com/learned-optimism/"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managers.org.uk/knowledge-and-insights/article/toxic-positivity-its-on-the-rise-and-its-dangerous/"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3" Type="http://schemas.openxmlformats.org/officeDocument/2006/relationships/hyperlink" Target="https://www.cipd.org/uk/about/news/keep-britain-working-review-employee-wellbeing-impossible-ignore/"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a:t>
            </a:fld>
            <a:endParaRPr lang="en-GB"/>
          </a:p>
        </p:txBody>
      </p:sp>
    </p:spTree>
    <p:extLst>
      <p:ext uri="{BB962C8B-B14F-4D97-AF65-F5344CB8AC3E}">
        <p14:creationId xmlns:p14="http://schemas.microsoft.com/office/powerpoint/2010/main" val="1219649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382077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4</a:t>
            </a:fld>
            <a:endParaRPr lang="en-GB"/>
          </a:p>
        </p:txBody>
      </p:sp>
    </p:spTree>
    <p:extLst>
      <p:ext uri="{BB962C8B-B14F-4D97-AF65-F5344CB8AC3E}">
        <p14:creationId xmlns:p14="http://schemas.microsoft.com/office/powerpoint/2010/main" val="2848834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a:t>
            </a:fld>
            <a:endParaRPr lang="en-GB"/>
          </a:p>
        </p:txBody>
      </p:sp>
    </p:spTree>
    <p:extLst>
      <p:ext uri="{BB962C8B-B14F-4D97-AF65-F5344CB8AC3E}">
        <p14:creationId xmlns:p14="http://schemas.microsoft.com/office/powerpoint/2010/main" val="3303414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 accidents, physical symptoms, sleep disturbance</a:t>
            </a:r>
          </a:p>
          <a:p>
            <a:r>
              <a:rPr lang="en-GB" dirty="0"/>
              <a:t>Psychological – job satisfaction, mental health, burnout, stress</a:t>
            </a:r>
          </a:p>
          <a:p>
            <a:r>
              <a:rPr lang="en-GB" dirty="0"/>
              <a:t>Social – relationships, pro-social behaviour or reciprocal behaviour</a:t>
            </a:r>
          </a:p>
          <a:p>
            <a:r>
              <a:rPr lang="en-GB" dirty="0"/>
              <a:t>Financial – ability to earn income</a:t>
            </a:r>
          </a:p>
        </p:txBody>
      </p:sp>
      <p:sp>
        <p:nvSpPr>
          <p:cNvPr id="4" name="Slide Number Placeholder 3"/>
          <p:cNvSpPr>
            <a:spLocks noGrp="1"/>
          </p:cNvSpPr>
          <p:nvPr>
            <p:ph type="sldNum" sz="quarter" idx="5"/>
          </p:nvPr>
        </p:nvSpPr>
        <p:spPr/>
        <p:txBody>
          <a:bodyPr/>
          <a:lstStyle/>
          <a:p>
            <a:fld id="{7E8E68DC-5393-47CB-B4D4-26765A63A6E2}" type="slidenum">
              <a:rPr lang="en-GB" smtClean="0"/>
              <a:t>7</a:t>
            </a:fld>
            <a:endParaRPr lang="en-GB"/>
          </a:p>
        </p:txBody>
      </p:sp>
    </p:spTree>
    <p:extLst>
      <p:ext uri="{BB962C8B-B14F-4D97-AF65-F5344CB8AC3E}">
        <p14:creationId xmlns:p14="http://schemas.microsoft.com/office/powerpoint/2010/main" val="3504277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De Neve, J.-E. and Ward, G. (2025) </a:t>
            </a:r>
            <a:r>
              <a:rPr lang="en-GB" sz="1200" b="0" i="1" kern="1200" dirty="0">
                <a:solidFill>
                  <a:schemeClr val="tx1"/>
                </a:solidFill>
                <a:effectLst/>
                <a:latin typeface="+mn-lt"/>
                <a:ea typeface="+mn-ea"/>
                <a:cs typeface="+mn-cs"/>
              </a:rPr>
              <a:t>Why workplace wellbeing matters : the science behind employee happiness and organizational performance</a:t>
            </a:r>
            <a:r>
              <a:rPr lang="en-GB" sz="1200" b="0" i="0" kern="1200" dirty="0">
                <a:solidFill>
                  <a:schemeClr val="tx1"/>
                </a:solidFill>
                <a:effectLst/>
                <a:latin typeface="+mn-lt"/>
                <a:ea typeface="+mn-ea"/>
                <a:cs typeface="+mn-cs"/>
              </a:rPr>
              <a:t>. Harvard Business Review Press.</a:t>
            </a: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8</a:t>
            </a:fld>
            <a:endParaRPr lang="en-GB"/>
          </a:p>
        </p:txBody>
      </p:sp>
    </p:spTree>
    <p:extLst>
      <p:ext uri="{BB962C8B-B14F-4D97-AF65-F5344CB8AC3E}">
        <p14:creationId xmlns:p14="http://schemas.microsoft.com/office/powerpoint/2010/main" val="34288014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2169063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10</a:t>
            </a:fld>
            <a:endParaRPr lang="en-GB"/>
          </a:p>
        </p:txBody>
      </p:sp>
    </p:spTree>
    <p:extLst>
      <p:ext uri="{BB962C8B-B14F-4D97-AF65-F5344CB8AC3E}">
        <p14:creationId xmlns:p14="http://schemas.microsoft.com/office/powerpoint/2010/main" val="30055860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11</a:t>
            </a:fld>
            <a:endParaRPr lang="en-GB"/>
          </a:p>
        </p:txBody>
      </p:sp>
    </p:spTree>
    <p:extLst>
      <p:ext uri="{BB962C8B-B14F-4D97-AF65-F5344CB8AC3E}">
        <p14:creationId xmlns:p14="http://schemas.microsoft.com/office/powerpoint/2010/main" val="32240190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12</a:t>
            </a:fld>
            <a:endParaRPr lang="en-GB"/>
          </a:p>
        </p:txBody>
      </p:sp>
    </p:spTree>
    <p:extLst>
      <p:ext uri="{BB962C8B-B14F-4D97-AF65-F5344CB8AC3E}">
        <p14:creationId xmlns:p14="http://schemas.microsoft.com/office/powerpoint/2010/main" val="7300982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13</a:t>
            </a:fld>
            <a:endParaRPr lang="en-GB"/>
          </a:p>
        </p:txBody>
      </p:sp>
    </p:spTree>
    <p:extLst>
      <p:ext uri="{BB962C8B-B14F-4D97-AF65-F5344CB8AC3E}">
        <p14:creationId xmlns:p14="http://schemas.microsoft.com/office/powerpoint/2010/main" val="7120000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32729322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19198398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16</a:t>
            </a:fld>
            <a:endParaRPr lang="en-GB"/>
          </a:p>
        </p:txBody>
      </p:sp>
    </p:spTree>
    <p:extLst>
      <p:ext uri="{BB962C8B-B14F-4D97-AF65-F5344CB8AC3E}">
        <p14:creationId xmlns:p14="http://schemas.microsoft.com/office/powerpoint/2010/main" val="28379048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17</a:t>
            </a:fld>
            <a:endParaRPr lang="en-GB"/>
          </a:p>
        </p:txBody>
      </p:sp>
    </p:spTree>
    <p:extLst>
      <p:ext uri="{BB962C8B-B14F-4D97-AF65-F5344CB8AC3E}">
        <p14:creationId xmlns:p14="http://schemas.microsoft.com/office/powerpoint/2010/main" val="7557120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18</a:t>
            </a:fld>
            <a:endParaRPr lang="en-GB"/>
          </a:p>
        </p:txBody>
      </p:sp>
    </p:spTree>
    <p:extLst>
      <p:ext uri="{BB962C8B-B14F-4D97-AF65-F5344CB8AC3E}">
        <p14:creationId xmlns:p14="http://schemas.microsoft.com/office/powerpoint/2010/main" val="18212670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a:t>
            </a:r>
            <a:r>
              <a:rPr lang="en-GB" dirty="0">
                <a:hlinkClick r:id="rId3"/>
              </a:rPr>
              <a:t>Stress and wellbeing: UK employment law | CIPD</a:t>
            </a: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21</a:t>
            </a:fld>
            <a:endParaRPr lang="en-GB"/>
          </a:p>
        </p:txBody>
      </p:sp>
    </p:spTree>
    <p:extLst>
      <p:ext uri="{BB962C8B-B14F-4D97-AF65-F5344CB8AC3E}">
        <p14:creationId xmlns:p14="http://schemas.microsoft.com/office/powerpoint/2010/main" val="33110779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22</a:t>
            </a:fld>
            <a:endParaRPr lang="en-GB"/>
          </a:p>
        </p:txBody>
      </p:sp>
    </p:spTree>
    <p:extLst>
      <p:ext uri="{BB962C8B-B14F-4D97-AF65-F5344CB8AC3E}">
        <p14:creationId xmlns:p14="http://schemas.microsoft.com/office/powerpoint/2010/main" val="35665537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mini theory of Self-Determination Theory proclaims that there are basic psychological needs that must be satisfied for motivation (what moves people to action) and overall wellbeing. Behaviour that is autonomous or self-determined is more likely to be sustained over time and result in positive wellbeing than behaviour that is determined by external factors. By fulfilling these needs, managers can impact wellbeing positively. </a:t>
            </a:r>
          </a:p>
        </p:txBody>
      </p:sp>
      <p:sp>
        <p:nvSpPr>
          <p:cNvPr id="4" name="Slide Number Placeholder 3"/>
          <p:cNvSpPr>
            <a:spLocks noGrp="1"/>
          </p:cNvSpPr>
          <p:nvPr>
            <p:ph type="sldNum" sz="quarter" idx="5"/>
          </p:nvPr>
        </p:nvSpPr>
        <p:spPr/>
        <p:txBody>
          <a:bodyPr/>
          <a:lstStyle/>
          <a:p>
            <a:fld id="{7E8E68DC-5393-47CB-B4D4-26765A63A6E2}" type="slidenum">
              <a:rPr lang="en-GB" smtClean="0"/>
              <a:t>23</a:t>
            </a:fld>
            <a:endParaRPr lang="en-GB"/>
          </a:p>
        </p:txBody>
      </p:sp>
    </p:spTree>
    <p:extLst>
      <p:ext uri="{BB962C8B-B14F-4D97-AF65-F5344CB8AC3E}">
        <p14:creationId xmlns:p14="http://schemas.microsoft.com/office/powerpoint/2010/main" val="42807087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24</a:t>
            </a:fld>
            <a:endParaRPr lang="en-GB"/>
          </a:p>
        </p:txBody>
      </p:sp>
    </p:spTree>
    <p:extLst>
      <p:ext uri="{BB962C8B-B14F-4D97-AF65-F5344CB8AC3E}">
        <p14:creationId xmlns:p14="http://schemas.microsoft.com/office/powerpoint/2010/main" val="15384447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25</a:t>
            </a:fld>
            <a:endParaRPr lang="en-GB"/>
          </a:p>
        </p:txBody>
      </p:sp>
    </p:spTree>
    <p:extLst>
      <p:ext uri="{BB962C8B-B14F-4D97-AF65-F5344CB8AC3E}">
        <p14:creationId xmlns:p14="http://schemas.microsoft.com/office/powerpoint/2010/main" val="42604198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Positive Individual Attributes:</a:t>
            </a:r>
          </a:p>
          <a:p>
            <a:endParaRPr lang="en-GB" dirty="0"/>
          </a:p>
          <a:p>
            <a:r>
              <a:rPr lang="en-GB" dirty="0"/>
              <a:t>Most recognised, research-driven and measurable of positive psychological resources that relate to desirable work outcomes and performance are hope, efficacy, resilience, and optimism, and they together form what is known as psychological capital or </a:t>
            </a:r>
            <a:r>
              <a:rPr lang="en-GB" dirty="0" err="1"/>
              <a:t>PsyCap</a:t>
            </a:r>
            <a:r>
              <a:rPr lang="en-GB" dirty="0"/>
              <a:t> (Luthans, Luthans, &amp; Luthans, 2004; Luthans &amp; Youssef, 2004; Luthans, Youssef, &amp; Avolio, 2007).</a:t>
            </a:r>
          </a:p>
          <a:p>
            <a:endParaRPr lang="en-GB" dirty="0"/>
          </a:p>
          <a:p>
            <a:pPr marL="171450" indent="-171450">
              <a:buFont typeface="Arial" panose="020B0604020202020204" pitchFamily="34" charset="0"/>
              <a:buChar char="•"/>
            </a:pPr>
            <a:r>
              <a:rPr lang="en-GB" dirty="0"/>
              <a:t>having confidence (</a:t>
            </a:r>
            <a:r>
              <a:rPr lang="en-GB" b="1" dirty="0">
                <a:hlinkClick r:id="rId3"/>
              </a:rPr>
              <a:t>self-efficacy</a:t>
            </a:r>
            <a:r>
              <a:rPr lang="en-GB" dirty="0"/>
              <a:t>) to take on and put in the necessary effort to succeed at challenging tasks;</a:t>
            </a:r>
          </a:p>
          <a:p>
            <a:pPr marL="171450" indent="-171450">
              <a:buFont typeface="Arial" panose="020B0604020202020204" pitchFamily="34" charset="0"/>
              <a:buChar char="•"/>
            </a:pPr>
            <a:r>
              <a:rPr lang="en-GB" dirty="0"/>
              <a:t>making a positive attribution </a:t>
            </a:r>
            <a:r>
              <a:rPr lang="en-GB" b="1" dirty="0"/>
              <a:t>(</a:t>
            </a:r>
            <a:r>
              <a:rPr lang="en-GB" b="1" dirty="0">
                <a:hlinkClick r:id="rId4"/>
              </a:rPr>
              <a:t>optimism</a:t>
            </a:r>
            <a:r>
              <a:rPr lang="en-GB" b="1" dirty="0"/>
              <a:t>)</a:t>
            </a:r>
            <a:r>
              <a:rPr lang="en-GB" dirty="0"/>
              <a:t> about succeeding now and in the future;</a:t>
            </a:r>
          </a:p>
          <a:p>
            <a:pPr marL="171450" indent="-171450">
              <a:buFont typeface="Arial" panose="020B0604020202020204" pitchFamily="34" charset="0"/>
              <a:buChar char="•"/>
            </a:pPr>
            <a:r>
              <a:rPr lang="en-GB" dirty="0"/>
              <a:t>persevering toward goals and, when necessary, redirecting paths to </a:t>
            </a:r>
            <a:r>
              <a:rPr lang="en-GB" b="1" dirty="0">
                <a:hlinkClick r:id="rId5"/>
              </a:rPr>
              <a:t>goals</a:t>
            </a:r>
            <a:r>
              <a:rPr lang="en-GB" dirty="0"/>
              <a:t> (hope) in order to succeed; and</a:t>
            </a:r>
          </a:p>
          <a:p>
            <a:pPr marL="171450" indent="-171450">
              <a:buFont typeface="Arial" panose="020B0604020202020204" pitchFamily="34" charset="0"/>
              <a:buChar char="•"/>
            </a:pPr>
            <a:r>
              <a:rPr lang="en-GB" dirty="0"/>
              <a:t>when beset by problems and adversity, sustaining and bouncing back and even beyond </a:t>
            </a:r>
            <a:r>
              <a:rPr lang="en-GB" b="1" dirty="0"/>
              <a:t>(</a:t>
            </a:r>
            <a:r>
              <a:rPr lang="en-GB" b="1" dirty="0">
                <a:hlinkClick r:id="rId6"/>
              </a:rPr>
              <a:t>resiliency</a:t>
            </a:r>
            <a:r>
              <a:rPr lang="en-GB" b="1" dirty="0"/>
              <a:t>)</a:t>
            </a:r>
            <a:r>
              <a:rPr lang="en-GB" dirty="0"/>
              <a:t> to attain success</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26</a:t>
            </a:fld>
            <a:endParaRPr lang="en-GB"/>
          </a:p>
        </p:txBody>
      </p:sp>
    </p:spTree>
    <p:extLst>
      <p:ext uri="{BB962C8B-B14F-4D97-AF65-F5344CB8AC3E}">
        <p14:creationId xmlns:p14="http://schemas.microsoft.com/office/powerpoint/2010/main" val="41788217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27</a:t>
            </a:fld>
            <a:endParaRPr lang="en-GB"/>
          </a:p>
        </p:txBody>
      </p:sp>
    </p:spTree>
    <p:extLst>
      <p:ext uri="{BB962C8B-B14F-4D97-AF65-F5344CB8AC3E}">
        <p14:creationId xmlns:p14="http://schemas.microsoft.com/office/powerpoint/2010/main" val="8598177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28</a:t>
            </a:fld>
            <a:endParaRPr lang="en-GB"/>
          </a:p>
        </p:txBody>
      </p:sp>
    </p:spTree>
    <p:extLst>
      <p:ext uri="{BB962C8B-B14F-4D97-AF65-F5344CB8AC3E}">
        <p14:creationId xmlns:p14="http://schemas.microsoft.com/office/powerpoint/2010/main" val="10028025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Times New Roman" panose="02020603050405020304" pitchFamily="18" charset="0"/>
              </a:rPr>
              <a:t>Shaw, L. (2021) </a:t>
            </a:r>
            <a:r>
              <a:rPr lang="en-GB" sz="1200" i="1" dirty="0">
                <a:effectLst/>
                <a:latin typeface="Arial" panose="020B0604020202020204" pitchFamily="34" charset="0"/>
                <a:ea typeface="Times New Roman" panose="02020603050405020304" pitchFamily="18" charset="0"/>
              </a:rPr>
              <a:t>‘Toxic positivity’: it’s on the rise – and it’s dangerous. </a:t>
            </a:r>
            <a:r>
              <a:rPr lang="en-GB" sz="1200" dirty="0">
                <a:effectLst/>
                <a:latin typeface="Arial" panose="020B0604020202020204" pitchFamily="34" charset="0"/>
                <a:ea typeface="Times New Roman" panose="02020603050405020304" pitchFamily="18" charset="0"/>
              </a:rPr>
              <a:t>Available at: </a:t>
            </a:r>
            <a:r>
              <a:rPr lang="en-GB" sz="1200" u="sng" dirty="0">
                <a:solidFill>
                  <a:srgbClr val="0000FF"/>
                </a:solidFill>
                <a:effectLst/>
                <a:latin typeface="Arial" panose="020B0604020202020204" pitchFamily="34" charset="0"/>
                <a:ea typeface="Times New Roman" panose="02020603050405020304" pitchFamily="18" charset="0"/>
                <a:hlinkClick r:id="rId3"/>
              </a:rPr>
              <a:t>https://www.managers.org.uk/knowledge-and-insights/article/toxic-positivity-its-on-the-rise-and-its-dangerous/</a:t>
            </a:r>
            <a:r>
              <a:rPr lang="en-GB" sz="1200" dirty="0">
                <a:effectLst/>
                <a:latin typeface="Arial" panose="020B0604020202020204" pitchFamily="34" charset="0"/>
                <a:ea typeface="Times New Roman" panose="02020603050405020304" pitchFamily="18" charset="0"/>
              </a:rPr>
              <a:t> (Accessed: 2 March 2025). </a:t>
            </a:r>
            <a:endParaRPr lang="en-GB" sz="14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30</a:t>
            </a:fld>
            <a:endParaRPr lang="en-GB"/>
          </a:p>
        </p:txBody>
      </p:sp>
    </p:spTree>
    <p:extLst>
      <p:ext uri="{BB962C8B-B14F-4D97-AF65-F5344CB8AC3E}">
        <p14:creationId xmlns:p14="http://schemas.microsoft.com/office/powerpoint/2010/main" val="32397134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12529"/>
                </a:solidFill>
                <a:effectLst/>
                <a:latin typeface="Nunito"/>
              </a:rPr>
              <a:t>So, what can we do to avoid toxic positivity? (Shaw, 2021)</a:t>
            </a:r>
            <a:endParaRPr lang="en-GB" b="0" i="0" dirty="0">
              <a:solidFill>
                <a:srgbClr val="212529"/>
              </a:solidFill>
              <a:effectLst/>
              <a:latin typeface="Nunito"/>
            </a:endParaRPr>
          </a:p>
          <a:p>
            <a:pPr algn="l">
              <a:buFont typeface="+mj-lt"/>
              <a:buAutoNum type="arabicPeriod"/>
            </a:pPr>
            <a:r>
              <a:rPr lang="en-GB" b="1" i="0" dirty="0">
                <a:solidFill>
                  <a:srgbClr val="212529"/>
                </a:solidFill>
                <a:effectLst/>
                <a:latin typeface="Nunito"/>
              </a:rPr>
              <a:t>Embrace all emotions…</a:t>
            </a:r>
            <a:r>
              <a:rPr lang="en-GB" b="0" i="0" dirty="0">
                <a:solidFill>
                  <a:srgbClr val="212529"/>
                </a:solidFill>
                <a:effectLst/>
                <a:latin typeface="Nunito"/>
              </a:rPr>
              <a:t> All feelings are valuable and contribute to our human experience. Even ‘negative’ feelings such as anxiety, anger and fear are primitive responses that our brain releases to keep us safe from threats. Honour your emotions and allow yourself to feel whatever you need to feel. All feelings are valid and normal. Feelings are responses so they need to be given time and space.</a:t>
            </a:r>
          </a:p>
          <a:p>
            <a:pPr algn="l">
              <a:buFont typeface="+mj-lt"/>
              <a:buAutoNum type="arabicPeriod"/>
            </a:pPr>
            <a:r>
              <a:rPr lang="en-GB" b="1" i="0" dirty="0">
                <a:solidFill>
                  <a:srgbClr val="212529"/>
                </a:solidFill>
                <a:effectLst/>
                <a:latin typeface="Nunito"/>
              </a:rPr>
              <a:t>Be authentic…</a:t>
            </a:r>
            <a:r>
              <a:rPr lang="en-GB" b="0" i="0" dirty="0">
                <a:solidFill>
                  <a:srgbClr val="212529"/>
                </a:solidFill>
                <a:effectLst/>
                <a:latin typeface="Nunito"/>
              </a:rPr>
              <a:t> Give yourself and others permission to experience all emotions, including ‘negative’ ones so you can work through them and let them go in your/their own time. If we don’t act with authenticity, it affects our ability to make social bonds and destroys trust in us.</a:t>
            </a:r>
          </a:p>
          <a:p>
            <a:pPr algn="l">
              <a:buFont typeface="+mj-lt"/>
              <a:buAutoNum type="arabicPeriod"/>
            </a:pPr>
            <a:r>
              <a:rPr lang="en-GB" b="1" i="0" dirty="0">
                <a:solidFill>
                  <a:srgbClr val="212529"/>
                </a:solidFill>
                <a:effectLst/>
                <a:latin typeface="Nunito"/>
              </a:rPr>
              <a:t>Social media does not project a true reality…</a:t>
            </a:r>
            <a:r>
              <a:rPr lang="en-GB" b="0" i="0" dirty="0">
                <a:solidFill>
                  <a:srgbClr val="212529"/>
                </a:solidFill>
                <a:effectLst/>
                <a:latin typeface="Nunito"/>
              </a:rPr>
              <a:t> If you’re going through a tough period, avoid getting engrossed in social media and remember that more often than not it projects a false reality of eternal happiness and perfection.</a:t>
            </a:r>
          </a:p>
          <a:p>
            <a:pPr algn="l">
              <a:buFont typeface="+mj-lt"/>
              <a:buAutoNum type="arabicPeriod"/>
            </a:pPr>
            <a:r>
              <a:rPr lang="en-GB" b="1" i="0" dirty="0">
                <a:solidFill>
                  <a:srgbClr val="212529"/>
                </a:solidFill>
                <a:effectLst/>
                <a:latin typeface="Nunito"/>
              </a:rPr>
              <a:t>Don’t compare yourself to others…</a:t>
            </a:r>
            <a:r>
              <a:rPr lang="en-GB" b="0" i="0" dirty="0">
                <a:solidFill>
                  <a:srgbClr val="212529"/>
                </a:solidFill>
                <a:effectLst/>
                <a:latin typeface="Nunito"/>
              </a:rPr>
              <a:t> We have all had varying life experiences that have shaped us, and we deal with things differently. If your friend responds to something in a contrasting way than you, that does not make your response wrong. There are people who are naturally inclined to be happier than others and people who have had terrible experiences that have conditioned them to notice the dreadful events more than the joyful events. We feel things in different ways.</a:t>
            </a:r>
          </a:p>
          <a:p>
            <a:pPr algn="l">
              <a:buFont typeface="+mj-lt"/>
              <a:buAutoNum type="arabicPeriod"/>
            </a:pPr>
            <a:r>
              <a:rPr lang="en-GB" b="1" i="0" dirty="0">
                <a:solidFill>
                  <a:srgbClr val="212529"/>
                </a:solidFill>
                <a:effectLst/>
                <a:latin typeface="Nunito"/>
              </a:rPr>
              <a:t>If you are talking to others, listen…</a:t>
            </a:r>
            <a:r>
              <a:rPr lang="en-GB" b="0" i="0" dirty="0">
                <a:solidFill>
                  <a:srgbClr val="212529"/>
                </a:solidFill>
                <a:effectLst/>
                <a:latin typeface="Nunito"/>
              </a:rPr>
              <a:t> Take the time to understand what is wrong, rather than invalidating their feelings with toxic positivity. Listen carefully and try to put yourself in their shoes. Enter the conversation without judgment and show respect. Validate their feelings by offering sympathy, showing understanding and offering your help rather than trying to shut down how they feel and shake them up into feeling better.</a:t>
            </a:r>
          </a:p>
          <a:p>
            <a:pPr algn="l">
              <a:buFont typeface="+mj-lt"/>
              <a:buAutoNum type="arabicPeriod"/>
            </a:pPr>
            <a:r>
              <a:rPr lang="en-GB" b="1" i="0" dirty="0">
                <a:solidFill>
                  <a:srgbClr val="212529"/>
                </a:solidFill>
                <a:effectLst/>
                <a:latin typeface="Nunito"/>
              </a:rPr>
              <a:t>Take healthy steps…</a:t>
            </a:r>
            <a:r>
              <a:rPr lang="en-GB" b="0" i="0" dirty="0">
                <a:solidFill>
                  <a:srgbClr val="212529"/>
                </a:solidFill>
                <a:effectLst/>
                <a:latin typeface="Nunito"/>
              </a:rPr>
              <a:t> by going on a walk to clear your head or having a chat with a friend. Plan something for you to look forward to but allow yourself to feel what you feel.</a:t>
            </a:r>
          </a:p>
          <a:p>
            <a:pPr algn="l">
              <a:buFont typeface="+mj-lt"/>
              <a:buAutoNum type="arabicPeriod"/>
            </a:pPr>
            <a:r>
              <a:rPr lang="en-GB" b="1" i="0" dirty="0">
                <a:solidFill>
                  <a:srgbClr val="212529"/>
                </a:solidFill>
                <a:effectLst/>
                <a:latin typeface="Nunito"/>
              </a:rPr>
              <a:t>You wouldn’t ignore a physical pain, so don’t ignore an emotional one…</a:t>
            </a:r>
            <a:r>
              <a:rPr lang="en-GB" b="0" i="0" dirty="0">
                <a:solidFill>
                  <a:srgbClr val="212529"/>
                </a:solidFill>
                <a:effectLst/>
                <a:latin typeface="Nunito"/>
              </a:rPr>
              <a:t> If you had a chronic physical pain, you would do something to fix it – we should do the same with our mental health. It is best to acknowledge our pain in order to work through it. Suffering allows us to learn and can give us perspective to build upon.</a:t>
            </a:r>
          </a:p>
          <a:p>
            <a:pPr algn="l">
              <a:buFont typeface="+mj-lt"/>
              <a:buAutoNum type="arabicPeriod"/>
            </a:pPr>
            <a:r>
              <a:rPr lang="en-GB" b="1" i="0" dirty="0">
                <a:solidFill>
                  <a:srgbClr val="212529"/>
                </a:solidFill>
                <a:effectLst/>
                <a:latin typeface="Nunito"/>
              </a:rPr>
              <a:t>Shift the focus on mental health…</a:t>
            </a:r>
            <a:r>
              <a:rPr lang="en-GB" b="0" i="0" dirty="0">
                <a:solidFill>
                  <a:srgbClr val="212529"/>
                </a:solidFill>
                <a:effectLst/>
                <a:latin typeface="Nunito"/>
              </a:rPr>
              <a:t> Too much emphasis is placed on ‘being positive’ in order to maintain good mental health. Rather than pushing negative feelings aside, give them space and attend to them accordingly.  By shifting the focus, accepting and understanding our feelings can lead to powerful learning through life’s ups and downs.</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31</a:t>
            </a:fld>
            <a:endParaRPr lang="en-GB"/>
          </a:p>
        </p:txBody>
      </p:sp>
    </p:spTree>
    <p:extLst>
      <p:ext uri="{BB962C8B-B14F-4D97-AF65-F5344CB8AC3E}">
        <p14:creationId xmlns:p14="http://schemas.microsoft.com/office/powerpoint/2010/main" val="2949926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32</a:t>
            </a:fld>
            <a:endParaRPr lang="en-GB"/>
          </a:p>
        </p:txBody>
      </p:sp>
    </p:spTree>
    <p:extLst>
      <p:ext uri="{BB962C8B-B14F-4D97-AF65-F5344CB8AC3E}">
        <p14:creationId xmlns:p14="http://schemas.microsoft.com/office/powerpoint/2010/main" val="23474636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33</a:t>
            </a:fld>
            <a:endParaRPr lang="en-GB"/>
          </a:p>
        </p:txBody>
      </p:sp>
    </p:spTree>
    <p:extLst>
      <p:ext uri="{BB962C8B-B14F-4D97-AF65-F5344CB8AC3E}">
        <p14:creationId xmlns:p14="http://schemas.microsoft.com/office/powerpoint/2010/main" val="11963149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34</a:t>
            </a:fld>
            <a:endParaRPr lang="en-GB"/>
          </a:p>
        </p:txBody>
      </p:sp>
    </p:spTree>
    <p:extLst>
      <p:ext uri="{BB962C8B-B14F-4D97-AF65-F5344CB8AC3E}">
        <p14:creationId xmlns:p14="http://schemas.microsoft.com/office/powerpoint/2010/main" val="23132652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35</a:t>
            </a:fld>
            <a:endParaRPr lang="en-GB"/>
          </a:p>
        </p:txBody>
      </p:sp>
    </p:spTree>
    <p:extLst>
      <p:ext uri="{BB962C8B-B14F-4D97-AF65-F5344CB8AC3E}">
        <p14:creationId xmlns:p14="http://schemas.microsoft.com/office/powerpoint/2010/main" val="33133922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professionals – lead role, guiding senior managers to prioritise wellbeing and advising line managers, ensuring policies and procedures are implemented via a wellbeing lens</a:t>
            </a:r>
          </a:p>
          <a:p>
            <a:r>
              <a:rPr lang="en-GB" dirty="0"/>
              <a:t>Senior managers – crucial as role models, set the tone, prioritise it within strategy</a:t>
            </a:r>
          </a:p>
          <a:p>
            <a:r>
              <a:rPr lang="en-GB" dirty="0"/>
              <a:t>Line managers – important influencer of employee wellbeing</a:t>
            </a:r>
          </a:p>
          <a:p>
            <a:r>
              <a:rPr lang="en-GB" dirty="0"/>
              <a:t>Occupational health – providing advice and guidance</a:t>
            </a:r>
          </a:p>
          <a:p>
            <a:r>
              <a:rPr lang="en-GB" dirty="0"/>
              <a:t>Trade unions – advice, influence agenda and employee take up of initiatives</a:t>
            </a:r>
          </a:p>
          <a:p>
            <a:r>
              <a:rPr lang="en-GB" dirty="0"/>
              <a:t>Employees – responsibility to look after own health and wellbeing inside and outside of work</a:t>
            </a:r>
          </a:p>
          <a:p>
            <a:r>
              <a:rPr lang="en-GB" dirty="0"/>
              <a:t>Government – supporting good work, shaping society to influence wellbeing and supporting employers.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37</a:t>
            </a:fld>
            <a:endParaRPr lang="en-GB"/>
          </a:p>
        </p:txBody>
      </p:sp>
    </p:spTree>
    <p:extLst>
      <p:ext uri="{BB962C8B-B14F-4D97-AF65-F5344CB8AC3E}">
        <p14:creationId xmlns:p14="http://schemas.microsoft.com/office/powerpoint/2010/main" val="194666888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38</a:t>
            </a:fld>
            <a:endParaRPr lang="en-GB"/>
          </a:p>
        </p:txBody>
      </p:sp>
    </p:spTree>
    <p:extLst>
      <p:ext uri="{BB962C8B-B14F-4D97-AF65-F5344CB8AC3E}">
        <p14:creationId xmlns:p14="http://schemas.microsoft.com/office/powerpoint/2010/main" val="37608042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39</a:t>
            </a:fld>
            <a:endParaRPr lang="en-GB"/>
          </a:p>
        </p:txBody>
      </p:sp>
    </p:spTree>
    <p:extLst>
      <p:ext uri="{BB962C8B-B14F-4D97-AF65-F5344CB8AC3E}">
        <p14:creationId xmlns:p14="http://schemas.microsoft.com/office/powerpoint/2010/main" val="51672135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40</a:t>
            </a:fld>
            <a:endParaRPr lang="en-GB"/>
          </a:p>
        </p:txBody>
      </p:sp>
    </p:spTree>
    <p:extLst>
      <p:ext uri="{BB962C8B-B14F-4D97-AF65-F5344CB8AC3E}">
        <p14:creationId xmlns:p14="http://schemas.microsoft.com/office/powerpoint/2010/main" val="22600560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Netherlands and France</a:t>
            </a:r>
          </a:p>
          <a:p>
            <a:r>
              <a:rPr lang="en-GB" dirty="0"/>
              <a:t>Denmark</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41</a:t>
            </a:fld>
            <a:endParaRPr lang="en-GB"/>
          </a:p>
        </p:txBody>
      </p:sp>
    </p:spTree>
    <p:extLst>
      <p:ext uri="{BB962C8B-B14F-4D97-AF65-F5344CB8AC3E}">
        <p14:creationId xmlns:p14="http://schemas.microsoft.com/office/powerpoint/2010/main" val="345667233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42</a:t>
            </a:fld>
            <a:endParaRPr lang="en-GB"/>
          </a:p>
        </p:txBody>
      </p:sp>
    </p:spTree>
    <p:extLst>
      <p:ext uri="{BB962C8B-B14F-4D97-AF65-F5344CB8AC3E}">
        <p14:creationId xmlns:p14="http://schemas.microsoft.com/office/powerpoint/2010/main" val="23227749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43</a:t>
            </a:fld>
            <a:endParaRPr lang="en-GB"/>
          </a:p>
        </p:txBody>
      </p:sp>
    </p:spTree>
    <p:extLst>
      <p:ext uri="{BB962C8B-B14F-4D97-AF65-F5344CB8AC3E}">
        <p14:creationId xmlns:p14="http://schemas.microsoft.com/office/powerpoint/2010/main" val="275589104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44</a:t>
            </a:fld>
            <a:endParaRPr lang="en-GB"/>
          </a:p>
        </p:txBody>
      </p:sp>
    </p:spTree>
    <p:extLst>
      <p:ext uri="{BB962C8B-B14F-4D97-AF65-F5344CB8AC3E}">
        <p14:creationId xmlns:p14="http://schemas.microsoft.com/office/powerpoint/2010/main" val="222157486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areas to focus on to improve wellbeing in the workplace (</a:t>
            </a:r>
            <a:r>
              <a:rPr lang="en-GB" dirty="0" err="1"/>
              <a:t>Suff</a:t>
            </a:r>
            <a:r>
              <a:rPr lang="en-GB" dirty="0"/>
              <a:t>, 2023). </a:t>
            </a:r>
          </a:p>
          <a:p>
            <a:endParaRPr lang="en-GB" dirty="0"/>
          </a:p>
          <a:p>
            <a:r>
              <a:rPr lang="en-GB" dirty="0"/>
              <a:t>Extract from CIPD Factsheet:</a:t>
            </a:r>
          </a:p>
          <a:p>
            <a:endParaRPr lang="en-GB" dirty="0"/>
          </a:p>
          <a:p>
            <a:pPr algn="l"/>
            <a:r>
              <a:rPr lang="en-GB" b="0" i="0" dirty="0">
                <a:effectLst/>
                <a:highlight>
                  <a:srgbClr val="FFFFFF"/>
                </a:highlight>
                <a:latin typeface="Museo"/>
              </a:rPr>
              <a:t>1. Health</a:t>
            </a:r>
          </a:p>
          <a:p>
            <a:pPr algn="l">
              <a:buFont typeface="Arial" panose="020B0604020202020204" pitchFamily="34" charset="0"/>
              <a:buChar char="•"/>
            </a:pPr>
            <a:r>
              <a:rPr lang="en-GB" b="1" i="0" dirty="0">
                <a:solidFill>
                  <a:srgbClr val="202020"/>
                </a:solidFill>
                <a:effectLst/>
                <a:highlight>
                  <a:srgbClr val="FFFFFF"/>
                </a:highlight>
                <a:latin typeface="Museo"/>
              </a:rPr>
              <a:t>Physical health</a:t>
            </a:r>
            <a:r>
              <a:rPr lang="en-GB" b="0" i="0" dirty="0">
                <a:solidFill>
                  <a:srgbClr val="202020"/>
                </a:solidFill>
                <a:effectLst/>
                <a:highlight>
                  <a:srgbClr val="FFFFFF"/>
                </a:highlight>
                <a:latin typeface="Museo"/>
              </a:rPr>
              <a:t> - Health promotion, good rehabilitation practices, health checks, wellbeing benefits, health insurance protection, managing disability, occupational health support, employee assistance programme.</a:t>
            </a:r>
          </a:p>
          <a:p>
            <a:pPr algn="l">
              <a:buFont typeface="Arial" panose="020B0604020202020204" pitchFamily="34" charset="0"/>
              <a:buChar char="•"/>
            </a:pPr>
            <a:r>
              <a:rPr lang="en-GB" b="1" i="0" dirty="0">
                <a:solidFill>
                  <a:srgbClr val="202020"/>
                </a:solidFill>
                <a:effectLst/>
                <a:highlight>
                  <a:srgbClr val="FFFFFF"/>
                </a:highlight>
                <a:latin typeface="Museo"/>
              </a:rPr>
              <a:t>Physical safety</a:t>
            </a:r>
            <a:r>
              <a:rPr lang="en-GB" b="0" i="0" dirty="0">
                <a:solidFill>
                  <a:srgbClr val="202020"/>
                </a:solidFill>
                <a:effectLst/>
                <a:highlight>
                  <a:srgbClr val="FFFFFF"/>
                </a:highlight>
                <a:latin typeface="Museo"/>
              </a:rPr>
              <a:t> - Safe working practices, safe equipment, personal safety training.</a:t>
            </a:r>
          </a:p>
          <a:p>
            <a:pPr algn="l">
              <a:buFont typeface="Arial" panose="020B0604020202020204" pitchFamily="34" charset="0"/>
              <a:buChar char="•"/>
            </a:pPr>
            <a:r>
              <a:rPr lang="en-GB" b="1" i="0" dirty="0">
                <a:solidFill>
                  <a:srgbClr val="202020"/>
                </a:solidFill>
                <a:effectLst/>
                <a:highlight>
                  <a:srgbClr val="FFFFFF"/>
                </a:highlight>
                <a:latin typeface="Museo"/>
              </a:rPr>
              <a:t>Mental health</a:t>
            </a:r>
            <a:r>
              <a:rPr lang="en-GB" b="0" i="0" dirty="0">
                <a:solidFill>
                  <a:srgbClr val="202020"/>
                </a:solidFill>
                <a:effectLst/>
                <a:highlight>
                  <a:srgbClr val="FFFFFF"/>
                </a:highlight>
                <a:latin typeface="Museo"/>
              </a:rPr>
              <a:t> - Stress management, risk assessments, conflict resolution training, training line managers to have difficult conversations, managing mental ill health, occupational health support, employee assistance programme.</a:t>
            </a:r>
          </a:p>
          <a:p>
            <a:pPr algn="l"/>
            <a:r>
              <a:rPr lang="en-GB" b="0" i="0" dirty="0">
                <a:effectLst/>
                <a:highlight>
                  <a:srgbClr val="FFFFFF"/>
                </a:highlight>
                <a:latin typeface="Museo"/>
              </a:rPr>
              <a:t>2. Good work</a:t>
            </a:r>
          </a:p>
          <a:p>
            <a:pPr algn="l">
              <a:buFont typeface="Arial" panose="020B0604020202020204" pitchFamily="34" charset="0"/>
              <a:buChar char="•"/>
            </a:pPr>
            <a:r>
              <a:rPr lang="en-GB" b="1" i="0" dirty="0">
                <a:solidFill>
                  <a:srgbClr val="202020"/>
                </a:solidFill>
                <a:effectLst/>
                <a:highlight>
                  <a:srgbClr val="FFFFFF"/>
                </a:highlight>
                <a:latin typeface="Museo"/>
              </a:rPr>
              <a:t>Working environment</a:t>
            </a:r>
            <a:r>
              <a:rPr lang="en-GB" b="0" i="0" dirty="0">
                <a:solidFill>
                  <a:srgbClr val="202020"/>
                </a:solidFill>
                <a:effectLst/>
                <a:highlight>
                  <a:srgbClr val="FFFFFF"/>
                </a:highlight>
                <a:latin typeface="Museo"/>
              </a:rPr>
              <a:t> - Ergonomically designed working areas, open and inclusive culture.</a:t>
            </a:r>
          </a:p>
          <a:p>
            <a:pPr algn="l">
              <a:buFont typeface="Arial" panose="020B0604020202020204" pitchFamily="34" charset="0"/>
              <a:buChar char="•"/>
            </a:pPr>
            <a:r>
              <a:rPr lang="en-GB" b="1" i="0" dirty="0">
                <a:solidFill>
                  <a:srgbClr val="202020"/>
                </a:solidFill>
                <a:effectLst/>
                <a:highlight>
                  <a:srgbClr val="FFFFFF"/>
                </a:highlight>
                <a:latin typeface="Museo"/>
              </a:rPr>
              <a:t>Good line management</a:t>
            </a:r>
            <a:r>
              <a:rPr lang="en-GB" b="0" i="0" dirty="0">
                <a:solidFill>
                  <a:srgbClr val="202020"/>
                </a:solidFill>
                <a:effectLst/>
                <a:highlight>
                  <a:srgbClr val="FFFFFF"/>
                </a:highlight>
                <a:latin typeface="Museo"/>
              </a:rPr>
              <a:t> - Effective people management policies, training for line managers, sickness absence management.</a:t>
            </a:r>
          </a:p>
          <a:p>
            <a:pPr algn="l">
              <a:buFont typeface="Arial" panose="020B0604020202020204" pitchFamily="34" charset="0"/>
              <a:buChar char="•"/>
            </a:pPr>
            <a:r>
              <a:rPr lang="en-GB" b="1" i="0" dirty="0">
                <a:solidFill>
                  <a:srgbClr val="202020"/>
                </a:solidFill>
                <a:effectLst/>
                <a:highlight>
                  <a:srgbClr val="FFFFFF"/>
                </a:highlight>
                <a:latin typeface="Museo"/>
              </a:rPr>
              <a:t>Work demands</a:t>
            </a:r>
            <a:r>
              <a:rPr lang="en-GB" b="0" i="0" dirty="0">
                <a:solidFill>
                  <a:srgbClr val="202020"/>
                </a:solidFill>
                <a:effectLst/>
                <a:highlight>
                  <a:srgbClr val="FFFFFF"/>
                </a:highlight>
                <a:latin typeface="Museo"/>
              </a:rPr>
              <a:t> - Job design, job roles, job quality, workload, working hours, job satisfaction, work-life balance.</a:t>
            </a:r>
          </a:p>
          <a:p>
            <a:pPr algn="l">
              <a:buFont typeface="Arial" panose="020B0604020202020204" pitchFamily="34" charset="0"/>
              <a:buChar char="•"/>
            </a:pPr>
            <a:r>
              <a:rPr lang="en-GB" b="1" i="0" dirty="0">
                <a:solidFill>
                  <a:srgbClr val="202020"/>
                </a:solidFill>
                <a:effectLst/>
                <a:highlight>
                  <a:srgbClr val="FFFFFF"/>
                </a:highlight>
                <a:latin typeface="Museo"/>
              </a:rPr>
              <a:t>Autonomy</a:t>
            </a:r>
            <a:r>
              <a:rPr lang="en-GB" b="0" i="0" dirty="0">
                <a:solidFill>
                  <a:srgbClr val="202020"/>
                </a:solidFill>
                <a:effectLst/>
                <a:highlight>
                  <a:srgbClr val="FFFFFF"/>
                </a:highlight>
                <a:latin typeface="Museo"/>
              </a:rPr>
              <a:t> - Control, innovation, whistleblowing.</a:t>
            </a:r>
          </a:p>
          <a:p>
            <a:pPr algn="l">
              <a:buFont typeface="Arial" panose="020B0604020202020204" pitchFamily="34" charset="0"/>
              <a:buChar char="•"/>
            </a:pPr>
            <a:r>
              <a:rPr lang="en-GB" b="1" i="0" dirty="0">
                <a:solidFill>
                  <a:srgbClr val="202020"/>
                </a:solidFill>
                <a:effectLst/>
                <a:highlight>
                  <a:srgbClr val="FFFFFF"/>
                </a:highlight>
                <a:latin typeface="Museo"/>
              </a:rPr>
              <a:t>Change management</a:t>
            </a:r>
            <a:r>
              <a:rPr lang="en-GB" b="0" i="0" dirty="0">
                <a:solidFill>
                  <a:srgbClr val="202020"/>
                </a:solidFill>
                <a:effectLst/>
                <a:highlight>
                  <a:srgbClr val="FFFFFF"/>
                </a:highlight>
                <a:latin typeface="Museo"/>
              </a:rPr>
              <a:t> - Communication, involvement, leadership.</a:t>
            </a:r>
          </a:p>
          <a:p>
            <a:pPr algn="l">
              <a:buFont typeface="Arial" panose="020B0604020202020204" pitchFamily="34" charset="0"/>
              <a:buChar char="•"/>
            </a:pPr>
            <a:r>
              <a:rPr lang="en-GB" b="1" i="0" dirty="0">
                <a:solidFill>
                  <a:srgbClr val="202020"/>
                </a:solidFill>
                <a:effectLst/>
                <a:highlight>
                  <a:srgbClr val="FFFFFF"/>
                </a:highlight>
                <a:latin typeface="Museo"/>
              </a:rPr>
              <a:t>Pay and reward</a:t>
            </a:r>
            <a:r>
              <a:rPr lang="en-GB" b="0" i="0" dirty="0">
                <a:solidFill>
                  <a:srgbClr val="202020"/>
                </a:solidFill>
                <a:effectLst/>
                <a:highlight>
                  <a:srgbClr val="FFFFFF"/>
                </a:highlight>
                <a:latin typeface="Museo"/>
              </a:rPr>
              <a:t> - Fair and transparent remuneration practices, non-financial recognition.</a:t>
            </a:r>
          </a:p>
          <a:p>
            <a:pPr algn="l"/>
            <a:r>
              <a:rPr lang="en-GB" b="0" i="0" dirty="0">
                <a:effectLst/>
                <a:highlight>
                  <a:srgbClr val="FFFFFF"/>
                </a:highlight>
                <a:latin typeface="Museo"/>
              </a:rPr>
              <a:t>3. Values/Principles</a:t>
            </a:r>
          </a:p>
          <a:p>
            <a:pPr algn="l">
              <a:buFont typeface="Arial" panose="020B0604020202020204" pitchFamily="34" charset="0"/>
              <a:buChar char="•"/>
            </a:pPr>
            <a:r>
              <a:rPr lang="en-GB" b="1" i="0" dirty="0">
                <a:solidFill>
                  <a:srgbClr val="202020"/>
                </a:solidFill>
                <a:effectLst/>
                <a:highlight>
                  <a:srgbClr val="FFFFFF"/>
                </a:highlight>
                <a:latin typeface="Museo"/>
              </a:rPr>
              <a:t>Leadership</a:t>
            </a:r>
            <a:r>
              <a:rPr lang="en-GB" b="0" i="0" dirty="0">
                <a:solidFill>
                  <a:srgbClr val="202020"/>
                </a:solidFill>
                <a:effectLst/>
                <a:highlight>
                  <a:srgbClr val="FFFFFF"/>
                </a:highlight>
                <a:latin typeface="Museo"/>
              </a:rPr>
              <a:t> - Values-based leadership, clear mission and objectives, health and wellbeing strategy, corporate governance, building trust.</a:t>
            </a:r>
          </a:p>
          <a:p>
            <a:pPr algn="l">
              <a:buFont typeface="Arial" panose="020B0604020202020204" pitchFamily="34" charset="0"/>
              <a:buChar char="•"/>
            </a:pPr>
            <a:r>
              <a:rPr lang="en-GB" b="1" i="0" dirty="0">
                <a:solidFill>
                  <a:srgbClr val="202020"/>
                </a:solidFill>
                <a:effectLst/>
                <a:highlight>
                  <a:srgbClr val="FFFFFF"/>
                </a:highlight>
                <a:latin typeface="Museo"/>
              </a:rPr>
              <a:t>Ethical standards</a:t>
            </a:r>
            <a:r>
              <a:rPr lang="en-GB" b="0" i="0" dirty="0">
                <a:solidFill>
                  <a:srgbClr val="202020"/>
                </a:solidFill>
                <a:effectLst/>
                <a:highlight>
                  <a:srgbClr val="FFFFFF"/>
                </a:highlight>
                <a:latin typeface="Museo"/>
              </a:rPr>
              <a:t> - Dignity at work, corporate social responsibility, community investment, volunteering.</a:t>
            </a:r>
          </a:p>
          <a:p>
            <a:pPr algn="l">
              <a:buFont typeface="Arial" panose="020B0604020202020204" pitchFamily="34" charset="0"/>
              <a:buChar char="•"/>
            </a:pPr>
            <a:r>
              <a:rPr lang="en-GB" b="1" i="0" dirty="0">
                <a:solidFill>
                  <a:srgbClr val="202020"/>
                </a:solidFill>
                <a:effectLst/>
                <a:highlight>
                  <a:srgbClr val="FFFFFF"/>
                </a:highlight>
                <a:latin typeface="Museo"/>
              </a:rPr>
              <a:t>Inclusion and diversity</a:t>
            </a:r>
            <a:r>
              <a:rPr lang="en-GB" b="0" i="0" dirty="0">
                <a:solidFill>
                  <a:srgbClr val="202020"/>
                </a:solidFill>
                <a:effectLst/>
                <a:highlight>
                  <a:srgbClr val="FFFFFF"/>
                </a:highlight>
                <a:latin typeface="Museo"/>
              </a:rPr>
              <a:t> - Valuing difference, cultural engagement, training for employees and managers.</a:t>
            </a:r>
          </a:p>
          <a:p>
            <a:pPr algn="l"/>
            <a:r>
              <a:rPr lang="en-GB" b="0" i="0" dirty="0">
                <a:effectLst/>
                <a:highlight>
                  <a:srgbClr val="FFFFFF"/>
                </a:highlight>
                <a:latin typeface="Museo"/>
              </a:rPr>
              <a:t>4. Collective/Social</a:t>
            </a:r>
          </a:p>
          <a:p>
            <a:pPr algn="l">
              <a:buFont typeface="Arial" panose="020B0604020202020204" pitchFamily="34" charset="0"/>
              <a:buChar char="•"/>
            </a:pPr>
            <a:r>
              <a:rPr lang="en-GB" b="1" i="0" dirty="0">
                <a:solidFill>
                  <a:srgbClr val="202020"/>
                </a:solidFill>
                <a:effectLst/>
                <a:highlight>
                  <a:srgbClr val="FFFFFF"/>
                </a:highlight>
                <a:latin typeface="Museo"/>
              </a:rPr>
              <a:t>Employee voice</a:t>
            </a:r>
            <a:r>
              <a:rPr lang="en-GB" b="0" i="0" dirty="0">
                <a:solidFill>
                  <a:srgbClr val="202020"/>
                </a:solidFill>
                <a:effectLst/>
                <a:highlight>
                  <a:srgbClr val="FFFFFF"/>
                </a:highlight>
                <a:latin typeface="Museo"/>
              </a:rPr>
              <a:t> - Communication, consultation, genuine dialogue, involvement in decision making.</a:t>
            </a:r>
          </a:p>
          <a:p>
            <a:pPr algn="l">
              <a:buFont typeface="Arial" panose="020B0604020202020204" pitchFamily="34" charset="0"/>
              <a:buChar char="•"/>
            </a:pPr>
            <a:r>
              <a:rPr lang="en-GB" b="1" i="0" dirty="0">
                <a:solidFill>
                  <a:srgbClr val="202020"/>
                </a:solidFill>
                <a:effectLst/>
                <a:highlight>
                  <a:srgbClr val="FFFFFF"/>
                </a:highlight>
                <a:latin typeface="Museo"/>
              </a:rPr>
              <a:t>Positive relationships</a:t>
            </a:r>
            <a:r>
              <a:rPr lang="en-GB" b="0" i="0" dirty="0">
                <a:solidFill>
                  <a:srgbClr val="202020"/>
                </a:solidFill>
                <a:effectLst/>
                <a:highlight>
                  <a:srgbClr val="FFFFFF"/>
                </a:highlight>
                <a:latin typeface="Museo"/>
              </a:rPr>
              <a:t> - Management style, teamworking, healthy relationships with peers and managers, dignity and respect.</a:t>
            </a:r>
          </a:p>
          <a:p>
            <a:pPr algn="l"/>
            <a:r>
              <a:rPr lang="en-GB" b="0" i="0" dirty="0">
                <a:effectLst/>
                <a:highlight>
                  <a:srgbClr val="FFFFFF"/>
                </a:highlight>
                <a:latin typeface="Museo"/>
              </a:rPr>
              <a:t>5. Personal growth</a:t>
            </a:r>
          </a:p>
          <a:p>
            <a:pPr algn="l">
              <a:buFont typeface="Arial" panose="020B0604020202020204" pitchFamily="34" charset="0"/>
              <a:buChar char="•"/>
            </a:pPr>
            <a:r>
              <a:rPr lang="en-GB" b="1" i="0" dirty="0">
                <a:solidFill>
                  <a:srgbClr val="202020"/>
                </a:solidFill>
                <a:effectLst/>
                <a:highlight>
                  <a:srgbClr val="FFFFFF"/>
                </a:highlight>
                <a:latin typeface="Museo"/>
              </a:rPr>
              <a:t>Career development</a:t>
            </a:r>
            <a:r>
              <a:rPr lang="en-GB" b="0" i="0" dirty="0">
                <a:solidFill>
                  <a:srgbClr val="202020"/>
                </a:solidFill>
                <a:effectLst/>
                <a:highlight>
                  <a:srgbClr val="FFFFFF"/>
                </a:highlight>
                <a:latin typeface="Museo"/>
              </a:rPr>
              <a:t> - Mentoring, coaching, performance management, performance development plans, skills utilisation, succession planning.</a:t>
            </a:r>
          </a:p>
          <a:p>
            <a:pPr algn="l">
              <a:buFont typeface="Arial" panose="020B0604020202020204" pitchFamily="34" charset="0"/>
              <a:buChar char="•"/>
            </a:pPr>
            <a:r>
              <a:rPr lang="en-GB" b="1" i="0" dirty="0">
                <a:solidFill>
                  <a:srgbClr val="202020"/>
                </a:solidFill>
                <a:effectLst/>
                <a:highlight>
                  <a:srgbClr val="FFFFFF"/>
                </a:highlight>
                <a:latin typeface="Museo"/>
              </a:rPr>
              <a:t>Emotional</a:t>
            </a:r>
            <a:r>
              <a:rPr lang="en-GB" b="0" i="0" dirty="0">
                <a:solidFill>
                  <a:srgbClr val="202020"/>
                </a:solidFill>
                <a:effectLst/>
                <a:highlight>
                  <a:srgbClr val="FFFFFF"/>
                </a:highlight>
                <a:latin typeface="Museo"/>
              </a:rPr>
              <a:t> - Positive relationships, personal resilience training, financial wellbeing.</a:t>
            </a:r>
          </a:p>
          <a:p>
            <a:pPr algn="l">
              <a:buFont typeface="Arial" panose="020B0604020202020204" pitchFamily="34" charset="0"/>
              <a:buChar char="•"/>
            </a:pPr>
            <a:r>
              <a:rPr lang="en-GB" b="1" i="0" dirty="0">
                <a:solidFill>
                  <a:srgbClr val="202020"/>
                </a:solidFill>
                <a:effectLst/>
                <a:highlight>
                  <a:srgbClr val="FFFFFF"/>
                </a:highlight>
                <a:latin typeface="Museo"/>
              </a:rPr>
              <a:t>Lifelong learning</a:t>
            </a:r>
            <a:r>
              <a:rPr lang="en-GB" b="0" i="0" dirty="0">
                <a:solidFill>
                  <a:srgbClr val="202020"/>
                </a:solidFill>
                <a:effectLst/>
                <a:highlight>
                  <a:srgbClr val="FFFFFF"/>
                </a:highlight>
                <a:latin typeface="Museo"/>
              </a:rPr>
              <a:t> - Performance development plans, access to training, mid-career review, technical and vocational learning, challenging work.</a:t>
            </a:r>
          </a:p>
          <a:p>
            <a:pPr algn="l">
              <a:buFont typeface="Arial" panose="020B0604020202020204" pitchFamily="34" charset="0"/>
              <a:buChar char="•"/>
            </a:pPr>
            <a:r>
              <a:rPr lang="en-GB" b="1" i="0" dirty="0">
                <a:solidFill>
                  <a:srgbClr val="202020"/>
                </a:solidFill>
                <a:effectLst/>
                <a:highlight>
                  <a:srgbClr val="FFFFFF"/>
                </a:highlight>
                <a:latin typeface="Museo"/>
              </a:rPr>
              <a:t>Creativity</a:t>
            </a:r>
            <a:r>
              <a:rPr lang="en-GB" b="0" i="0" dirty="0">
                <a:solidFill>
                  <a:srgbClr val="202020"/>
                </a:solidFill>
                <a:effectLst/>
                <a:highlight>
                  <a:srgbClr val="FFFFFF"/>
                </a:highlight>
                <a:latin typeface="Museo"/>
              </a:rPr>
              <a:t> - Open and collaborative culture, innovation workshops.</a:t>
            </a:r>
          </a:p>
          <a:p>
            <a:pPr algn="l"/>
            <a:r>
              <a:rPr lang="en-GB" b="0" i="0" dirty="0">
                <a:effectLst/>
                <a:highlight>
                  <a:srgbClr val="FFFFFF"/>
                </a:highlight>
                <a:latin typeface="Museo"/>
              </a:rPr>
              <a:t>6. Good lifestyle choices</a:t>
            </a:r>
          </a:p>
          <a:p>
            <a:pPr algn="l">
              <a:buFont typeface="Arial" panose="020B0604020202020204" pitchFamily="34" charset="0"/>
              <a:buChar char="•"/>
            </a:pPr>
            <a:r>
              <a:rPr lang="en-GB" b="1" i="0" dirty="0">
                <a:solidFill>
                  <a:srgbClr val="202020"/>
                </a:solidFill>
                <a:effectLst/>
                <a:highlight>
                  <a:srgbClr val="FFFFFF"/>
                </a:highlight>
                <a:latin typeface="Museo"/>
              </a:rPr>
              <a:t>Physical activity</a:t>
            </a:r>
            <a:r>
              <a:rPr lang="en-GB" b="0" i="0" dirty="0">
                <a:solidFill>
                  <a:srgbClr val="202020"/>
                </a:solidFill>
                <a:effectLst/>
                <a:highlight>
                  <a:srgbClr val="FFFFFF"/>
                </a:highlight>
                <a:latin typeface="Museo"/>
              </a:rPr>
              <a:t> - Walking clubs, lunchtime yoga, charity walks.</a:t>
            </a:r>
          </a:p>
          <a:p>
            <a:pPr algn="l">
              <a:buFont typeface="Arial" panose="020B0604020202020204" pitchFamily="34" charset="0"/>
              <a:buChar char="•"/>
            </a:pPr>
            <a:r>
              <a:rPr lang="en-GB" b="1" i="0" dirty="0">
                <a:solidFill>
                  <a:srgbClr val="202020"/>
                </a:solidFill>
                <a:effectLst/>
                <a:highlight>
                  <a:srgbClr val="FFFFFF"/>
                </a:highlight>
                <a:latin typeface="Museo"/>
              </a:rPr>
              <a:t>Healthy eating</a:t>
            </a:r>
            <a:r>
              <a:rPr lang="en-GB" b="0" i="0" dirty="0">
                <a:solidFill>
                  <a:srgbClr val="202020"/>
                </a:solidFill>
                <a:effectLst/>
                <a:highlight>
                  <a:srgbClr val="FFFFFF"/>
                </a:highlight>
                <a:latin typeface="Museo"/>
              </a:rPr>
              <a:t> - Recipe clubs, healthy menu choices in the canteen.</a:t>
            </a:r>
          </a:p>
          <a:p>
            <a:pPr algn="l"/>
            <a:r>
              <a:rPr lang="en-GB" b="0" i="0" dirty="0">
                <a:effectLst/>
                <a:highlight>
                  <a:srgbClr val="FFFFFF"/>
                </a:highlight>
                <a:latin typeface="Museo"/>
              </a:rPr>
              <a:t>7. Financial wellbeing</a:t>
            </a:r>
          </a:p>
          <a:p>
            <a:pPr algn="l">
              <a:buFont typeface="Arial" panose="020B0604020202020204" pitchFamily="34" charset="0"/>
              <a:buChar char="•"/>
            </a:pPr>
            <a:r>
              <a:rPr lang="en-GB" b="1" i="0" dirty="0">
                <a:solidFill>
                  <a:srgbClr val="202020"/>
                </a:solidFill>
                <a:effectLst/>
                <a:highlight>
                  <a:srgbClr val="FFFFFF"/>
                </a:highlight>
                <a:latin typeface="Museo"/>
              </a:rPr>
              <a:t>Fair pay and benefit policies</a:t>
            </a:r>
            <a:r>
              <a:rPr lang="en-GB" b="0" i="0" dirty="0">
                <a:solidFill>
                  <a:srgbClr val="202020"/>
                </a:solidFill>
                <a:effectLst/>
                <a:highlight>
                  <a:srgbClr val="FFFFFF"/>
                </a:highlight>
                <a:latin typeface="Museo"/>
              </a:rPr>
              <a:t> - Pay rates above the statutory National Minimum/Living Wage, flexible benefits scheme.</a:t>
            </a:r>
          </a:p>
          <a:p>
            <a:pPr algn="l">
              <a:buFont typeface="Arial" panose="020B0604020202020204" pitchFamily="34" charset="0"/>
              <a:buChar char="•"/>
            </a:pPr>
            <a:r>
              <a:rPr lang="en-GB" b="1" i="0" dirty="0">
                <a:solidFill>
                  <a:srgbClr val="202020"/>
                </a:solidFill>
                <a:effectLst/>
                <a:highlight>
                  <a:srgbClr val="FFFFFF"/>
                </a:highlight>
                <a:latin typeface="Museo"/>
              </a:rPr>
              <a:t>Retirement planning</a:t>
            </a:r>
            <a:r>
              <a:rPr lang="en-GB" b="0" i="0" dirty="0">
                <a:solidFill>
                  <a:srgbClr val="202020"/>
                </a:solidFill>
                <a:effectLst/>
                <a:highlight>
                  <a:srgbClr val="FFFFFF"/>
                </a:highlight>
                <a:latin typeface="Museo"/>
              </a:rPr>
              <a:t> - Phased retirement such as a three- or four-day week, pre-retirement courses for people approaching retirement.</a:t>
            </a:r>
          </a:p>
          <a:p>
            <a:pPr algn="l">
              <a:buFont typeface="Arial" panose="020B0604020202020204" pitchFamily="34" charset="0"/>
              <a:buChar char="•"/>
            </a:pPr>
            <a:r>
              <a:rPr lang="en-GB" b="1" i="0" dirty="0">
                <a:solidFill>
                  <a:srgbClr val="202020"/>
                </a:solidFill>
                <a:effectLst/>
                <a:highlight>
                  <a:srgbClr val="FFFFFF"/>
                </a:highlight>
                <a:latin typeface="Museo"/>
              </a:rPr>
              <a:t>Employee financial support</a:t>
            </a:r>
            <a:r>
              <a:rPr lang="en-GB" b="0" i="0" dirty="0">
                <a:solidFill>
                  <a:srgbClr val="202020"/>
                </a:solidFill>
                <a:effectLst/>
                <a:highlight>
                  <a:srgbClr val="FFFFFF"/>
                </a:highlight>
                <a:latin typeface="Museo"/>
              </a:rPr>
              <a:t>- Employee assistance programme offering debt counselling, signposting to external sources of free advice (for example, Citizens Advice), access to independent financial advisers.</a:t>
            </a:r>
          </a:p>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45</a:t>
            </a:fld>
            <a:endParaRPr lang="en-GB"/>
          </a:p>
        </p:txBody>
      </p:sp>
    </p:spTree>
    <p:extLst>
      <p:ext uri="{BB962C8B-B14F-4D97-AF65-F5344CB8AC3E}">
        <p14:creationId xmlns:p14="http://schemas.microsoft.com/office/powerpoint/2010/main" val="254287907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46</a:t>
            </a:fld>
            <a:endParaRPr lang="en-GB"/>
          </a:p>
        </p:txBody>
      </p:sp>
    </p:spTree>
    <p:extLst>
      <p:ext uri="{BB962C8B-B14F-4D97-AF65-F5344CB8AC3E}">
        <p14:creationId xmlns:p14="http://schemas.microsoft.com/office/powerpoint/2010/main" val="39366282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47</a:t>
            </a:fld>
            <a:endParaRPr lang="en-GB"/>
          </a:p>
        </p:txBody>
      </p:sp>
    </p:spTree>
    <p:extLst>
      <p:ext uri="{BB962C8B-B14F-4D97-AF65-F5344CB8AC3E}">
        <p14:creationId xmlns:p14="http://schemas.microsoft.com/office/powerpoint/2010/main" val="18909434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48</a:t>
            </a:fld>
            <a:endParaRPr lang="en-GB"/>
          </a:p>
        </p:txBody>
      </p:sp>
    </p:spTree>
    <p:extLst>
      <p:ext uri="{BB962C8B-B14F-4D97-AF65-F5344CB8AC3E}">
        <p14:creationId xmlns:p14="http://schemas.microsoft.com/office/powerpoint/2010/main" val="211606277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49</a:t>
            </a:fld>
            <a:endParaRPr lang="en-GB"/>
          </a:p>
        </p:txBody>
      </p:sp>
    </p:spTree>
    <p:extLst>
      <p:ext uri="{BB962C8B-B14F-4D97-AF65-F5344CB8AC3E}">
        <p14:creationId xmlns:p14="http://schemas.microsoft.com/office/powerpoint/2010/main" val="28844811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Development and security – sense of job security, learning on the job, advancement, access to training</a:t>
            </a:r>
          </a:p>
          <a:p>
            <a:r>
              <a:rPr lang="en-GB" dirty="0"/>
              <a:t>Relationships - with colleagues and managers, organisational trust, a sense of feeling supported and appreciated and feelings of belonging and inclusion. </a:t>
            </a:r>
          </a:p>
          <a:p>
            <a:r>
              <a:rPr lang="en-GB" dirty="0"/>
              <a:t>Independence and flexibility – working hours, sense of autonomy, work-life balance, control over where and when they work. </a:t>
            </a:r>
          </a:p>
          <a:p>
            <a:r>
              <a:rPr lang="en-GB" dirty="0"/>
              <a:t>Variety and fulfilment – how interesting they feel the job is, sense of achievement and learning, fully using skills, variety of tasks. </a:t>
            </a:r>
          </a:p>
          <a:p>
            <a:r>
              <a:rPr lang="en-GB" dirty="0"/>
              <a:t>Earnings and benefits</a:t>
            </a:r>
          </a:p>
          <a:p>
            <a:r>
              <a:rPr lang="en-GB" dirty="0"/>
              <a:t>Risk, health and safety – physical demands, pace and pressure, the extent they feel their physical and mental health is put at risk by the work they do.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50</a:t>
            </a:fld>
            <a:endParaRPr lang="en-GB"/>
          </a:p>
        </p:txBody>
      </p:sp>
    </p:spTree>
    <p:extLst>
      <p:ext uri="{BB962C8B-B14F-4D97-AF65-F5344CB8AC3E}">
        <p14:creationId xmlns:p14="http://schemas.microsoft.com/office/powerpoint/2010/main" val="374159882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51</a:t>
            </a:fld>
            <a:endParaRPr lang="en-GB"/>
          </a:p>
        </p:txBody>
      </p:sp>
    </p:spTree>
    <p:extLst>
      <p:ext uri="{BB962C8B-B14F-4D97-AF65-F5344CB8AC3E}">
        <p14:creationId xmlns:p14="http://schemas.microsoft.com/office/powerpoint/2010/main" val="27868743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ROWE – results only work environment – looking at results, rather than amount of time spent at work. Works in many contexts (though not all) – improves sense of control of their schedule, work life balance and turnover.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52</a:t>
            </a:fld>
            <a:endParaRPr lang="en-GB"/>
          </a:p>
        </p:txBody>
      </p:sp>
    </p:spTree>
    <p:extLst>
      <p:ext uri="{BB962C8B-B14F-4D97-AF65-F5344CB8AC3E}">
        <p14:creationId xmlns:p14="http://schemas.microsoft.com/office/powerpoint/2010/main" val="385211022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53</a:t>
            </a:fld>
            <a:endParaRPr lang="en-GB"/>
          </a:p>
        </p:txBody>
      </p:sp>
    </p:spTree>
    <p:extLst>
      <p:ext uri="{BB962C8B-B14F-4D97-AF65-F5344CB8AC3E}">
        <p14:creationId xmlns:p14="http://schemas.microsoft.com/office/powerpoint/2010/main" val="17504377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54</a:t>
            </a:fld>
            <a:endParaRPr lang="en-GB"/>
          </a:p>
        </p:txBody>
      </p:sp>
    </p:spTree>
    <p:extLst>
      <p:ext uri="{BB962C8B-B14F-4D97-AF65-F5344CB8AC3E}">
        <p14:creationId xmlns:p14="http://schemas.microsoft.com/office/powerpoint/2010/main" val="228182495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55</a:t>
            </a:fld>
            <a:endParaRPr lang="en-GB"/>
          </a:p>
        </p:txBody>
      </p:sp>
    </p:spTree>
    <p:extLst>
      <p:ext uri="{BB962C8B-B14F-4D97-AF65-F5344CB8AC3E}">
        <p14:creationId xmlns:p14="http://schemas.microsoft.com/office/powerpoint/2010/main" val="128109729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Keep Britain Working review makes employee wellbeing impossible for business to ignore, says CIPD | CIPD</a:t>
            </a: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56</a:t>
            </a:fld>
            <a:endParaRPr lang="en-GB"/>
          </a:p>
        </p:txBody>
      </p:sp>
    </p:spTree>
    <p:extLst>
      <p:ext uri="{BB962C8B-B14F-4D97-AF65-F5344CB8AC3E}">
        <p14:creationId xmlns:p14="http://schemas.microsoft.com/office/powerpoint/2010/main" val="304268891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58</a:t>
            </a:fld>
            <a:endParaRPr lang="en-GB"/>
          </a:p>
        </p:txBody>
      </p:sp>
    </p:spTree>
    <p:extLst>
      <p:ext uri="{BB962C8B-B14F-4D97-AF65-F5344CB8AC3E}">
        <p14:creationId xmlns:p14="http://schemas.microsoft.com/office/powerpoint/2010/main" val="50101257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59</a:t>
            </a:fld>
            <a:endParaRPr lang="en-GB"/>
          </a:p>
        </p:txBody>
      </p:sp>
    </p:spTree>
    <p:extLst>
      <p:ext uri="{BB962C8B-B14F-4D97-AF65-F5344CB8AC3E}">
        <p14:creationId xmlns:p14="http://schemas.microsoft.com/office/powerpoint/2010/main" val="17172730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60</a:t>
            </a:fld>
            <a:endParaRPr lang="en-GB"/>
          </a:p>
        </p:txBody>
      </p:sp>
    </p:spTree>
    <p:extLst>
      <p:ext uri="{BB962C8B-B14F-4D97-AF65-F5344CB8AC3E}">
        <p14:creationId xmlns:p14="http://schemas.microsoft.com/office/powerpoint/2010/main" val="256316701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90BBAB-CB8A-4109-AA0D-34913B670989}" type="slidenum">
              <a:rPr lang="en-GB" smtClean="0"/>
              <a:t>62</a:t>
            </a:fld>
            <a:endParaRPr lang="en-GB"/>
          </a:p>
        </p:txBody>
      </p:sp>
    </p:spTree>
    <p:extLst>
      <p:ext uri="{BB962C8B-B14F-4D97-AF65-F5344CB8AC3E}">
        <p14:creationId xmlns:p14="http://schemas.microsoft.com/office/powerpoint/2010/main" val="1492263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27/01/2026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7C38B47-093E-417D-A1C3-81EEF797AC69}" type="datetime1">
              <a:rPr lang="en-US" smtClean="0"/>
              <a:t>1/27/2026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09827675"/>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BDDB6-9DFC-479F-BAF2-30433E2B5015}" type="datetimeFigureOut">
              <a:rPr lang="en-GB" smtClean="0"/>
              <a:t>27/01/2026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1883174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4EBDDB6-9DFC-479F-BAF2-30433E2B5015}" type="datetimeFigureOut">
              <a:rPr lang="en-GB" smtClean="0"/>
              <a:t>27/01/2026</a:t>
            </a:fld>
            <a:endParaRPr lang="en-GB"/>
          </a:p>
        </p:txBody>
      </p:sp>
      <p:sp>
        <p:nvSpPr>
          <p:cNvPr id="5" name="Slide Number Placeholder 4"/>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2616311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EBDDB6-9DFC-479F-BAF2-30433E2B5015}" type="datetimeFigureOut">
              <a:rPr lang="en-GB" smtClean="0"/>
              <a:t>27/01/2026</a:t>
            </a:fld>
            <a:endParaRPr lang="en-GB"/>
          </a:p>
        </p:txBody>
      </p:sp>
      <p:sp>
        <p:nvSpPr>
          <p:cNvPr id="4" name="Slide Number Placeholder 3"/>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25931648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10" Type="http://schemas.openxmlformats.org/officeDocument/2006/relationships/image" Target="../media/image4.png"/><Relationship Id="rId4" Type="http://schemas.openxmlformats.org/officeDocument/2006/relationships/slideLayout" Target="../slideLayouts/slideLayout8.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27/01/2026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6" r:id="rId5"/>
    <p:sldLayoutId id="2147483677" r:id="rId6"/>
    <p:sldLayoutId id="2147483678" r:id="rId7"/>
    <p:sldLayoutId id="214748367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10.xml"/><Relationship Id="rId1" Type="http://schemas.openxmlformats.org/officeDocument/2006/relationships/video" Target="https://www.youtube.com/embed/-V3TMeN1Gig?feature=oembed"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hyperlink" Target="https://www.mind.org.uk/workplace/mental-health-at-work/wellness-action-plan-sign-up/" TargetMode="External"/><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3.xml"/><Relationship Id="rId1" Type="http://schemas.openxmlformats.org/officeDocument/2006/relationships/slideLayout" Target="../slideLayouts/slideLayout10.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0.xml"/><Relationship Id="rId1" Type="http://schemas.openxmlformats.org/officeDocument/2006/relationships/slideLayout" Target="../slideLayouts/slideLayout1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1.xml"/><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4.xml"/><Relationship Id="rId1" Type="http://schemas.openxmlformats.org/officeDocument/2006/relationships/slideLayout" Target="../slideLayouts/slideLayout12.xml"/><Relationship Id="rId4" Type="http://schemas.openxmlformats.org/officeDocument/2006/relationships/hyperlink" Target="https://worldwellbeingmovement.org/playbook-2025/" TargetMode="Externa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52.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53.xml"/><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2" Type="http://schemas.openxmlformats.org/officeDocument/2006/relationships/hyperlink" Target="https://www.cipd.org/globalassets/media/knowledge/knowledge-hub/reports/2025-pdfs/8920-Health-and-wellbeing-report-2025.pdf" TargetMode="External"/><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71B32-0572-1631-142F-DC80916C652A}"/>
              </a:ext>
            </a:extLst>
          </p:cNvPr>
          <p:cNvSpPr>
            <a:spLocks noGrp="1"/>
          </p:cNvSpPr>
          <p:nvPr>
            <p:ph type="ctrTitle"/>
          </p:nvPr>
        </p:nvSpPr>
        <p:spPr>
          <a:xfrm>
            <a:off x="1524000" y="483266"/>
            <a:ext cx="9144000" cy="588450"/>
          </a:xfrm>
        </p:spPr>
        <p:txBody>
          <a:bodyPr>
            <a:noAutofit/>
          </a:bodyPr>
          <a:lstStyle/>
          <a:p>
            <a:r>
              <a:rPr lang="en-GB" sz="4000" b="1" dirty="0">
                <a:solidFill>
                  <a:schemeClr val="bg1"/>
                </a:solidFill>
              </a:rPr>
              <a:t>Shaping Cultures and Behaviours</a:t>
            </a:r>
          </a:p>
        </p:txBody>
      </p:sp>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dirty="0">
                <a:solidFill>
                  <a:schemeClr val="bg1"/>
                </a:solidFill>
              </a:rPr>
              <a:t>Rhiannon Akers</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2884968" y="784683"/>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Recap of last week</a:t>
            </a:r>
          </a:p>
        </p:txBody>
      </p:sp>
      <p:sp>
        <p:nvSpPr>
          <p:cNvPr id="5" name="TextBox 4">
            <a:extLst>
              <a:ext uri="{FF2B5EF4-FFF2-40B4-BE49-F238E27FC236}">
                <a16:creationId xmlns:a16="http://schemas.microsoft.com/office/drawing/2014/main" id="{1A9F6A5F-5165-B49E-1729-43B912B1E5B6}"/>
              </a:ext>
            </a:extLst>
          </p:cNvPr>
          <p:cNvSpPr txBox="1"/>
          <p:nvPr/>
        </p:nvSpPr>
        <p:spPr>
          <a:xfrm>
            <a:off x="2387364" y="1684297"/>
            <a:ext cx="8280636" cy="5016758"/>
          </a:xfrm>
          <a:prstGeom prst="rect">
            <a:avLst/>
          </a:prstGeom>
          <a:noFill/>
        </p:spPr>
        <p:txBody>
          <a:bodyPr wrap="square">
            <a:spAutoFit/>
          </a:bodyPr>
          <a:lstStyle/>
          <a:p>
            <a:r>
              <a:rPr lang="en-GB" sz="3200" dirty="0"/>
              <a:t>How to motivate and engage employees:</a:t>
            </a:r>
          </a:p>
          <a:p>
            <a:endParaRPr lang="en-GB" sz="3200" dirty="0"/>
          </a:p>
          <a:p>
            <a:pPr marL="914400" lvl="1" indent="-457200">
              <a:buFont typeface="Arial" panose="020B0604020202020204" pitchFamily="34" charset="0"/>
              <a:buChar char="•"/>
            </a:pPr>
            <a:r>
              <a:rPr lang="en-GB" sz="3200" dirty="0"/>
              <a:t>Benefits of employee engagement</a:t>
            </a:r>
          </a:p>
          <a:p>
            <a:pPr marL="914400" lvl="1" indent="-457200">
              <a:buFont typeface="Arial" panose="020B0604020202020204" pitchFamily="34" charset="0"/>
              <a:buChar char="•"/>
            </a:pPr>
            <a:r>
              <a:rPr lang="en-GB" sz="3200" dirty="0"/>
              <a:t>How to build an engaged and motivated workforce</a:t>
            </a:r>
          </a:p>
          <a:p>
            <a:pPr marL="914400" lvl="1" indent="-457200">
              <a:buFont typeface="Arial" panose="020B0604020202020204" pitchFamily="34" charset="0"/>
              <a:buChar char="•"/>
            </a:pPr>
            <a:r>
              <a:rPr lang="en-GB" sz="3200" dirty="0"/>
              <a:t>The importance of aligning people strategy</a:t>
            </a:r>
          </a:p>
          <a:p>
            <a:pPr marL="914400" lvl="1" indent="-457200">
              <a:buFont typeface="Arial" panose="020B0604020202020204" pitchFamily="34" charset="0"/>
              <a:buChar char="•"/>
            </a:pPr>
            <a:endParaRPr lang="en-GB" sz="3200" dirty="0"/>
          </a:p>
          <a:p>
            <a:endParaRPr lang="en-GB" sz="3200" dirty="0"/>
          </a:p>
          <a:p>
            <a:endParaRPr lang="en-GB" sz="3200" dirty="0"/>
          </a:p>
          <a:p>
            <a:endParaRPr lang="en-GB" sz="3200" dirty="0"/>
          </a:p>
        </p:txBody>
      </p:sp>
    </p:spTree>
    <p:extLst>
      <p:ext uri="{BB962C8B-B14F-4D97-AF65-F5344CB8AC3E}">
        <p14:creationId xmlns:p14="http://schemas.microsoft.com/office/powerpoint/2010/main" val="2760077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2884968" y="784683"/>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Today’s learning outcomes</a:t>
            </a:r>
          </a:p>
        </p:txBody>
      </p:sp>
      <p:sp>
        <p:nvSpPr>
          <p:cNvPr id="5" name="TextBox 4">
            <a:extLst>
              <a:ext uri="{FF2B5EF4-FFF2-40B4-BE49-F238E27FC236}">
                <a16:creationId xmlns:a16="http://schemas.microsoft.com/office/drawing/2014/main" id="{1A9F6A5F-5165-B49E-1729-43B912B1E5B6}"/>
              </a:ext>
            </a:extLst>
          </p:cNvPr>
          <p:cNvSpPr txBox="1"/>
          <p:nvPr/>
        </p:nvSpPr>
        <p:spPr>
          <a:xfrm>
            <a:off x="1955682" y="1745258"/>
            <a:ext cx="8280636" cy="3539430"/>
          </a:xfrm>
          <a:prstGeom prst="rect">
            <a:avLst/>
          </a:prstGeom>
          <a:noFill/>
        </p:spPr>
        <p:txBody>
          <a:bodyPr wrap="square">
            <a:spAutoFit/>
          </a:bodyPr>
          <a:lstStyle/>
          <a:p>
            <a:pPr marL="914400" lvl="1" indent="-457200">
              <a:buFont typeface="Arial" panose="020B0604020202020204" pitchFamily="34" charset="0"/>
              <a:buChar char="•"/>
            </a:pPr>
            <a:r>
              <a:rPr lang="en-GB" sz="3200" dirty="0"/>
              <a:t>Defining wellbeing</a:t>
            </a:r>
          </a:p>
          <a:p>
            <a:pPr marL="914400" lvl="1" indent="-457200">
              <a:buFont typeface="Arial" panose="020B0604020202020204" pitchFamily="34" charset="0"/>
              <a:buChar char="•"/>
            </a:pPr>
            <a:r>
              <a:rPr lang="en-GB" sz="3200" dirty="0"/>
              <a:t>The importance of wellbeing</a:t>
            </a:r>
          </a:p>
          <a:p>
            <a:pPr marL="914400" lvl="1" indent="-457200">
              <a:buFont typeface="Arial" panose="020B0604020202020204" pitchFamily="34" charset="0"/>
              <a:buChar char="•"/>
            </a:pPr>
            <a:r>
              <a:rPr lang="en-GB" sz="3200" dirty="0"/>
              <a:t>Wellbeing strategies</a:t>
            </a:r>
          </a:p>
          <a:p>
            <a:pPr lvl="1"/>
            <a:endParaRPr lang="en-GB" sz="3200" dirty="0"/>
          </a:p>
          <a:p>
            <a:endParaRPr lang="en-GB" sz="3200" dirty="0"/>
          </a:p>
          <a:p>
            <a:endParaRPr lang="en-GB" sz="3200" dirty="0"/>
          </a:p>
          <a:p>
            <a:endParaRPr lang="en-GB" sz="3200" dirty="0"/>
          </a:p>
        </p:txBody>
      </p:sp>
    </p:spTree>
    <p:extLst>
      <p:ext uri="{BB962C8B-B14F-4D97-AF65-F5344CB8AC3E}">
        <p14:creationId xmlns:p14="http://schemas.microsoft.com/office/powerpoint/2010/main" val="1073959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094396-1278-9F0B-1838-00D838F86C35}"/>
              </a:ext>
            </a:extLst>
          </p:cNvPr>
          <p:cNvSpPr>
            <a:spLocks noGrp="1"/>
          </p:cNvSpPr>
          <p:nvPr>
            <p:ph type="title"/>
          </p:nvPr>
        </p:nvSpPr>
        <p:spPr>
          <a:xfrm>
            <a:off x="358219" y="365125"/>
            <a:ext cx="11481847" cy="1325563"/>
          </a:xfrm>
        </p:spPr>
        <p:txBody>
          <a:bodyPr anchor="ctr">
            <a:normAutofit/>
          </a:bodyPr>
          <a:lstStyle/>
          <a:p>
            <a:pPr marL="0" indent="0">
              <a:buNone/>
            </a:pPr>
            <a:r>
              <a:rPr lang="en-GB" b="1" dirty="0">
                <a:latin typeface="+mn-lt"/>
              </a:rPr>
              <a:t>What do we mean by ‘wellbeing’?</a:t>
            </a:r>
          </a:p>
        </p:txBody>
      </p:sp>
      <p:pic>
        <p:nvPicPr>
          <p:cNvPr id="6" name="Picture 5" descr="Persons talking to each other">
            <a:extLst>
              <a:ext uri="{FF2B5EF4-FFF2-40B4-BE49-F238E27FC236}">
                <a16:creationId xmlns:a16="http://schemas.microsoft.com/office/drawing/2014/main" id="{844FEDAB-59E4-9B72-B3EE-C2F9CB618EAE}"/>
              </a:ext>
            </a:extLst>
          </p:cNvPr>
          <p:cNvPicPr>
            <a:picLocks noChangeAspect="1"/>
          </p:cNvPicPr>
          <p:nvPr/>
        </p:nvPicPr>
        <p:blipFill>
          <a:blip r:embed="rId3">
            <a:extLst>
              <a:ext uri="{28A0092B-C50C-407E-A947-70E740481C1C}">
                <a14:useLocalDpi xmlns:a14="http://schemas.microsoft.com/office/drawing/2010/main" val="0"/>
              </a:ext>
            </a:extLst>
          </a:blip>
          <a:srcRect t="6781" b="39740"/>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2429429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48A1D-0DC3-92A8-4241-D6B09D28CA52}"/>
              </a:ext>
            </a:extLst>
          </p:cNvPr>
          <p:cNvSpPr>
            <a:spLocks noGrp="1"/>
          </p:cNvSpPr>
          <p:nvPr>
            <p:ph type="title"/>
          </p:nvPr>
        </p:nvSpPr>
        <p:spPr>
          <a:xfrm>
            <a:off x="609600" y="605379"/>
            <a:ext cx="10972800" cy="703598"/>
          </a:xfrm>
        </p:spPr>
        <p:txBody>
          <a:bodyPr/>
          <a:lstStyle/>
          <a:p>
            <a:r>
              <a:rPr lang="en-GB" b="1" dirty="0">
                <a:latin typeface="+mn-lt"/>
              </a:rPr>
              <a:t>What do we mean by Wellbeing?</a:t>
            </a:r>
          </a:p>
        </p:txBody>
      </p:sp>
      <p:sp>
        <p:nvSpPr>
          <p:cNvPr id="4" name="TextBox 3">
            <a:extLst>
              <a:ext uri="{FF2B5EF4-FFF2-40B4-BE49-F238E27FC236}">
                <a16:creationId xmlns:a16="http://schemas.microsoft.com/office/drawing/2014/main" id="{8776818C-1503-0E8B-9664-AFA72BCED44D}"/>
              </a:ext>
            </a:extLst>
          </p:cNvPr>
          <p:cNvSpPr txBox="1"/>
          <p:nvPr/>
        </p:nvSpPr>
        <p:spPr>
          <a:xfrm>
            <a:off x="609600" y="1780403"/>
            <a:ext cx="11160369" cy="3570208"/>
          </a:xfrm>
          <a:prstGeom prst="rect">
            <a:avLst/>
          </a:prstGeom>
          <a:noFill/>
        </p:spPr>
        <p:txBody>
          <a:bodyPr wrap="square" rtlCol="0">
            <a:spAutoFit/>
          </a:bodyPr>
          <a:lstStyle/>
          <a:p>
            <a:pPr marL="457200" indent="-457200">
              <a:buFont typeface="Arial" panose="020B0604020202020204" pitchFamily="34" charset="0"/>
              <a:buChar char="•"/>
            </a:pPr>
            <a:r>
              <a:rPr lang="en-GB" sz="3600" dirty="0"/>
              <a:t>A state of being comfortable, healthy or happy</a:t>
            </a:r>
          </a:p>
          <a:p>
            <a:pPr marL="457200" indent="-457200">
              <a:buFont typeface="Arial" panose="020B0604020202020204" pitchFamily="34" charset="0"/>
              <a:buChar char="•"/>
            </a:pPr>
            <a:r>
              <a:rPr lang="en-GB" sz="3600" dirty="0"/>
              <a:t>A positive state</a:t>
            </a:r>
          </a:p>
          <a:p>
            <a:pPr marL="457200" indent="-457200">
              <a:buFont typeface="Arial" panose="020B0604020202020204" pitchFamily="34" charset="0"/>
              <a:buChar char="•"/>
            </a:pPr>
            <a:r>
              <a:rPr lang="en-GB" sz="3600" dirty="0"/>
              <a:t>WHO – ‘</a:t>
            </a:r>
            <a:r>
              <a:rPr lang="en-GB" sz="3600" i="1" dirty="0"/>
              <a:t>health is a state of complete physical, mental and social wellbeing, not just absence of disease or infirmity’</a:t>
            </a:r>
          </a:p>
          <a:p>
            <a:endParaRPr lang="en-GB" sz="2800" dirty="0"/>
          </a:p>
          <a:p>
            <a:endParaRPr lang="en-GB" dirty="0"/>
          </a:p>
        </p:txBody>
      </p:sp>
    </p:spTree>
    <p:extLst>
      <p:ext uri="{BB962C8B-B14F-4D97-AF65-F5344CB8AC3E}">
        <p14:creationId xmlns:p14="http://schemas.microsoft.com/office/powerpoint/2010/main" val="1386864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74980-E80B-096A-9925-7AA21E97EB4A}"/>
              </a:ext>
            </a:extLst>
          </p:cNvPr>
          <p:cNvSpPr>
            <a:spLocks noGrp="1"/>
          </p:cNvSpPr>
          <p:nvPr>
            <p:ph type="title"/>
          </p:nvPr>
        </p:nvSpPr>
        <p:spPr>
          <a:xfrm>
            <a:off x="358219" y="365126"/>
            <a:ext cx="11481847" cy="860560"/>
          </a:xfrm>
        </p:spPr>
        <p:txBody>
          <a:bodyPr/>
          <a:lstStyle/>
          <a:p>
            <a:r>
              <a:rPr lang="en-GB" b="1" dirty="0">
                <a:latin typeface="+mn-lt"/>
              </a:rPr>
              <a:t>Wellbeing at Work</a:t>
            </a:r>
          </a:p>
        </p:txBody>
      </p:sp>
      <p:sp>
        <p:nvSpPr>
          <p:cNvPr id="3" name="Content Placeholder 2">
            <a:extLst>
              <a:ext uri="{FF2B5EF4-FFF2-40B4-BE49-F238E27FC236}">
                <a16:creationId xmlns:a16="http://schemas.microsoft.com/office/drawing/2014/main" id="{286473B7-3C86-1AB7-F448-B7CA33DE6867}"/>
              </a:ext>
            </a:extLst>
          </p:cNvPr>
          <p:cNvSpPr>
            <a:spLocks noGrp="1"/>
          </p:cNvSpPr>
          <p:nvPr>
            <p:ph idx="1"/>
          </p:nvPr>
        </p:nvSpPr>
        <p:spPr>
          <a:xfrm>
            <a:off x="358219" y="1439694"/>
            <a:ext cx="11481847" cy="3961865"/>
          </a:xfrm>
        </p:spPr>
        <p:txBody>
          <a:bodyPr>
            <a:normAutofit/>
          </a:bodyPr>
          <a:lstStyle/>
          <a:p>
            <a:r>
              <a:rPr lang="en-GB" dirty="0"/>
              <a:t>Although employee wellbeing is described in different ways in the literature, it can generally be considered a holistic construct that describes how good or bad someone’s working life is for them (Fleming, 2024). </a:t>
            </a:r>
          </a:p>
          <a:p>
            <a:r>
              <a:rPr lang="en-GB" dirty="0"/>
              <a:t>CIPD - Healthy workplaces help people to flourish and reach their potential. This means creating an environment that actively promotes a state of contentment, benefiting both employees and the organisation.</a:t>
            </a:r>
            <a:endParaRPr lang="en-GB" i="1" dirty="0"/>
          </a:p>
          <a:p>
            <a:r>
              <a:rPr lang="en-GB" dirty="0"/>
              <a:t>In work - Job satisfaction, a sense of purpose</a:t>
            </a:r>
          </a:p>
          <a:p>
            <a:r>
              <a:rPr lang="en-GB" dirty="0"/>
              <a:t>Key words – Hedonic (relating to happiness); Eudaimonic (relating to having meaning and purpose in life)</a:t>
            </a:r>
          </a:p>
          <a:p>
            <a:endParaRPr lang="en-GB" dirty="0"/>
          </a:p>
        </p:txBody>
      </p:sp>
    </p:spTree>
    <p:extLst>
      <p:ext uri="{BB962C8B-B14F-4D97-AF65-F5344CB8AC3E}">
        <p14:creationId xmlns:p14="http://schemas.microsoft.com/office/powerpoint/2010/main" val="2363556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84241-E884-51C1-FE82-FCB72C33F215}"/>
              </a:ext>
            </a:extLst>
          </p:cNvPr>
          <p:cNvSpPr>
            <a:spLocks noGrp="1"/>
          </p:cNvSpPr>
          <p:nvPr>
            <p:ph type="title"/>
          </p:nvPr>
        </p:nvSpPr>
        <p:spPr>
          <a:xfrm>
            <a:off x="429768" y="429768"/>
            <a:ext cx="10890374" cy="1627632"/>
          </a:xfrm>
        </p:spPr>
        <p:txBody>
          <a:bodyPr anchor="t">
            <a:normAutofit/>
          </a:bodyPr>
          <a:lstStyle/>
          <a:p>
            <a:r>
              <a:rPr lang="en-GB" b="1" dirty="0">
                <a:latin typeface="+mn-lt"/>
              </a:rPr>
              <a:t>Categories of Workplace Wellbeing</a:t>
            </a:r>
          </a:p>
        </p:txBody>
      </p:sp>
      <p:graphicFrame>
        <p:nvGraphicFramePr>
          <p:cNvPr id="5" name="Content Placeholder 2">
            <a:extLst>
              <a:ext uri="{FF2B5EF4-FFF2-40B4-BE49-F238E27FC236}">
                <a16:creationId xmlns:a16="http://schemas.microsoft.com/office/drawing/2014/main" id="{63D53C29-04EC-6C36-57D9-F82C3842AE63}"/>
              </a:ext>
            </a:extLst>
          </p:cNvPr>
          <p:cNvGraphicFramePr>
            <a:graphicFrameLocks noGrp="1"/>
          </p:cNvGraphicFramePr>
          <p:nvPr>
            <p:ph sz="quarter" idx="13"/>
            <p:extLst>
              <p:ext uri="{D42A27DB-BD31-4B8C-83A1-F6EECF244321}">
                <p14:modId xmlns:p14="http://schemas.microsoft.com/office/powerpoint/2010/main" val="3879231272"/>
              </p:ext>
            </p:extLst>
          </p:nvPr>
        </p:nvGraphicFramePr>
        <p:xfrm>
          <a:off x="429768" y="2194365"/>
          <a:ext cx="10890374" cy="2834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5142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16C5F-9F62-4449-C22B-EC130FEB8F77}"/>
              </a:ext>
            </a:extLst>
          </p:cNvPr>
          <p:cNvSpPr>
            <a:spLocks noGrp="1"/>
          </p:cNvSpPr>
          <p:nvPr>
            <p:ph type="title"/>
          </p:nvPr>
        </p:nvSpPr>
        <p:spPr>
          <a:xfrm>
            <a:off x="358219" y="365126"/>
            <a:ext cx="11481847" cy="646552"/>
          </a:xfrm>
        </p:spPr>
        <p:txBody>
          <a:bodyPr>
            <a:normAutofit fontScale="90000"/>
          </a:bodyPr>
          <a:lstStyle/>
          <a:p>
            <a:r>
              <a:rPr lang="en-GB" b="1" dirty="0">
                <a:latin typeface="+mn-lt"/>
              </a:rPr>
              <a:t>Definition – De Neve and Ward (2025)</a:t>
            </a:r>
          </a:p>
        </p:txBody>
      </p:sp>
      <p:sp>
        <p:nvSpPr>
          <p:cNvPr id="3" name="Content Placeholder 2">
            <a:extLst>
              <a:ext uri="{FF2B5EF4-FFF2-40B4-BE49-F238E27FC236}">
                <a16:creationId xmlns:a16="http://schemas.microsoft.com/office/drawing/2014/main" id="{F97E1591-09F1-C5DF-446F-222DBE6814ED}"/>
              </a:ext>
            </a:extLst>
          </p:cNvPr>
          <p:cNvSpPr>
            <a:spLocks noGrp="1"/>
          </p:cNvSpPr>
          <p:nvPr>
            <p:ph idx="1"/>
          </p:nvPr>
        </p:nvSpPr>
        <p:spPr>
          <a:xfrm>
            <a:off x="358219" y="1245140"/>
            <a:ext cx="11481847" cy="4156419"/>
          </a:xfrm>
        </p:spPr>
        <p:txBody>
          <a:bodyPr>
            <a:normAutofit lnSpcReduction="10000"/>
          </a:bodyPr>
          <a:lstStyle/>
          <a:p>
            <a:pPr marL="0" indent="0">
              <a:buNone/>
            </a:pPr>
            <a:r>
              <a:rPr lang="en-GB" dirty="0"/>
              <a:t>According to De Neve and Ward (2025), workplace wellbeing is made up of employee feelings at work and about work and has evaluative, affective and eudaimonic components. </a:t>
            </a:r>
          </a:p>
          <a:p>
            <a:pPr marL="0" indent="0">
              <a:buNone/>
            </a:pPr>
            <a:r>
              <a:rPr lang="en-GB" b="1" dirty="0"/>
              <a:t>Evaluative wellbeing </a:t>
            </a:r>
            <a:r>
              <a:rPr lang="en-GB" dirty="0"/>
              <a:t>is how we think about our jobs (an assessment of how it is going such as job satisfaction)</a:t>
            </a:r>
          </a:p>
          <a:p>
            <a:pPr marL="0" indent="0">
              <a:buNone/>
            </a:pPr>
            <a:r>
              <a:rPr lang="en-GB" b="1" dirty="0"/>
              <a:t>Affective wellbeing </a:t>
            </a:r>
            <a:r>
              <a:rPr lang="en-GB" dirty="0"/>
              <a:t>is how we feel on a daily basis (how happy or stressed we feel)</a:t>
            </a:r>
          </a:p>
          <a:p>
            <a:pPr marL="0" indent="0">
              <a:buNone/>
            </a:pPr>
            <a:r>
              <a:rPr lang="en-GB" b="1" dirty="0"/>
              <a:t>Eudaimonic wellbeing </a:t>
            </a:r>
            <a:r>
              <a:rPr lang="en-GB" dirty="0"/>
              <a:t>is whether work is meaningful for us and gives us a sense of purpose. </a:t>
            </a:r>
          </a:p>
          <a:p>
            <a:pPr marL="0" indent="0">
              <a:buNone/>
            </a:pPr>
            <a:r>
              <a:rPr lang="en-GB" dirty="0"/>
              <a:t>It is more than happiness at work, though it is often referred to as such. </a:t>
            </a:r>
          </a:p>
          <a:p>
            <a:endParaRPr lang="en-GB" dirty="0"/>
          </a:p>
        </p:txBody>
      </p:sp>
    </p:spTree>
    <p:extLst>
      <p:ext uri="{BB962C8B-B14F-4D97-AF65-F5344CB8AC3E}">
        <p14:creationId xmlns:p14="http://schemas.microsoft.com/office/powerpoint/2010/main" val="63679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3C268-BB53-B790-873A-30CB206D01C8}"/>
              </a:ext>
            </a:extLst>
          </p:cNvPr>
          <p:cNvSpPr>
            <a:spLocks noGrp="1"/>
          </p:cNvSpPr>
          <p:nvPr>
            <p:ph type="title"/>
          </p:nvPr>
        </p:nvSpPr>
        <p:spPr>
          <a:xfrm>
            <a:off x="301657" y="1420927"/>
            <a:ext cx="11594969" cy="1188924"/>
          </a:xfrm>
        </p:spPr>
        <p:txBody>
          <a:bodyPr anchor="ctr">
            <a:normAutofit fontScale="90000"/>
          </a:bodyPr>
          <a:lstStyle/>
          <a:p>
            <a:r>
              <a:rPr lang="en-GB" b="1" dirty="0">
                <a:latin typeface="+mn-lt"/>
              </a:rPr>
              <a:t>People’s wellbeing is determined by: </a:t>
            </a:r>
            <a:br>
              <a:rPr lang="en-GB" b="1" dirty="0">
                <a:latin typeface="+mn-lt"/>
              </a:rPr>
            </a:br>
            <a:endParaRPr lang="en-GB" b="1" dirty="0">
              <a:latin typeface="+mn-lt"/>
            </a:endParaRPr>
          </a:p>
        </p:txBody>
      </p:sp>
      <p:graphicFrame>
        <p:nvGraphicFramePr>
          <p:cNvPr id="5" name="Content Placeholder 2">
            <a:extLst>
              <a:ext uri="{FF2B5EF4-FFF2-40B4-BE49-F238E27FC236}">
                <a16:creationId xmlns:a16="http://schemas.microsoft.com/office/drawing/2014/main" id="{4A28D52C-8499-A340-E731-C583E1BCCEB2}"/>
              </a:ext>
            </a:extLst>
          </p:cNvPr>
          <p:cNvGraphicFramePr>
            <a:graphicFrameLocks noGrp="1"/>
          </p:cNvGraphicFramePr>
          <p:nvPr>
            <p:ph idx="1"/>
            <p:extLst>
              <p:ext uri="{D42A27DB-BD31-4B8C-83A1-F6EECF244321}">
                <p14:modId xmlns:p14="http://schemas.microsoft.com/office/powerpoint/2010/main" val="800870280"/>
              </p:ext>
            </p:extLst>
          </p:nvPr>
        </p:nvGraphicFramePr>
        <p:xfrm>
          <a:off x="301657" y="21575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6457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24562-FF21-80AF-BF87-110F9602D3D5}"/>
              </a:ext>
            </a:extLst>
          </p:cNvPr>
          <p:cNvSpPr>
            <a:spLocks noGrp="1"/>
          </p:cNvSpPr>
          <p:nvPr>
            <p:ph type="title"/>
          </p:nvPr>
        </p:nvSpPr>
        <p:spPr>
          <a:xfrm>
            <a:off x="358220" y="700391"/>
            <a:ext cx="4175680" cy="4518160"/>
          </a:xfrm>
        </p:spPr>
        <p:txBody>
          <a:bodyPr/>
          <a:lstStyle/>
          <a:p>
            <a:r>
              <a:rPr lang="en-GB" b="1" dirty="0">
                <a:latin typeface="+mn-lt"/>
              </a:rPr>
              <a:t>What affects your Wellbeing at Work?</a:t>
            </a:r>
          </a:p>
        </p:txBody>
      </p:sp>
      <p:pic>
        <p:nvPicPr>
          <p:cNvPr id="7" name="Picture 6" descr="Stressed businessman">
            <a:extLst>
              <a:ext uri="{FF2B5EF4-FFF2-40B4-BE49-F238E27FC236}">
                <a16:creationId xmlns:a16="http://schemas.microsoft.com/office/drawing/2014/main" id="{2A62F694-A1C1-B698-B199-EF757053D7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08188" y="700391"/>
            <a:ext cx="6935974" cy="4518160"/>
          </a:xfrm>
          <a:prstGeom prst="rect">
            <a:avLst/>
          </a:prstGeom>
        </p:spPr>
      </p:pic>
    </p:spTree>
    <p:extLst>
      <p:ext uri="{BB962C8B-B14F-4D97-AF65-F5344CB8AC3E}">
        <p14:creationId xmlns:p14="http://schemas.microsoft.com/office/powerpoint/2010/main" val="3050749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860B9A-D896-1B02-E84F-968F7584F06C}"/>
              </a:ext>
            </a:extLst>
          </p:cNvPr>
          <p:cNvSpPr>
            <a:spLocks noGrp="1"/>
          </p:cNvSpPr>
          <p:nvPr>
            <p:ph idx="1"/>
          </p:nvPr>
        </p:nvSpPr>
        <p:spPr/>
        <p:txBody>
          <a:bodyPr>
            <a:normAutofit/>
          </a:bodyPr>
          <a:lstStyle/>
          <a:p>
            <a:pPr marL="0" indent="0" algn="ctr">
              <a:buNone/>
            </a:pPr>
            <a:r>
              <a:rPr lang="en-GB" sz="4400" b="1" dirty="0"/>
              <a:t>What current wellbeing issues do you think there are in workplaces?</a:t>
            </a:r>
          </a:p>
        </p:txBody>
      </p:sp>
    </p:spTree>
    <p:extLst>
      <p:ext uri="{BB962C8B-B14F-4D97-AF65-F5344CB8AC3E}">
        <p14:creationId xmlns:p14="http://schemas.microsoft.com/office/powerpoint/2010/main" val="999632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FE8CF-E243-D466-0139-1E3F447C75F6}"/>
              </a:ext>
            </a:extLst>
          </p:cNvPr>
          <p:cNvSpPr>
            <a:spLocks noGrp="1"/>
          </p:cNvSpPr>
          <p:nvPr>
            <p:ph type="title"/>
          </p:nvPr>
        </p:nvSpPr>
        <p:spPr>
          <a:xfrm>
            <a:off x="301657" y="1420926"/>
            <a:ext cx="11594969" cy="1325563"/>
          </a:xfrm>
        </p:spPr>
        <p:txBody>
          <a:bodyPr anchor="ctr">
            <a:normAutofit/>
          </a:bodyPr>
          <a:lstStyle/>
          <a:p>
            <a:r>
              <a:rPr lang="en-GB" b="1" dirty="0">
                <a:latin typeface="+mn-lt"/>
              </a:rPr>
              <a:t>Current Issues affecting Wellbeing at Work</a:t>
            </a:r>
          </a:p>
        </p:txBody>
      </p:sp>
      <p:graphicFrame>
        <p:nvGraphicFramePr>
          <p:cNvPr id="5" name="Content Placeholder 2">
            <a:extLst>
              <a:ext uri="{FF2B5EF4-FFF2-40B4-BE49-F238E27FC236}">
                <a16:creationId xmlns:a16="http://schemas.microsoft.com/office/drawing/2014/main" id="{24399671-18E5-25BC-EF15-619251FFB407}"/>
              </a:ext>
            </a:extLst>
          </p:cNvPr>
          <p:cNvGraphicFramePr>
            <a:graphicFrameLocks noGrp="1"/>
          </p:cNvGraphicFramePr>
          <p:nvPr>
            <p:ph idx="1"/>
            <p:extLst>
              <p:ext uri="{D42A27DB-BD31-4B8C-83A1-F6EECF244321}">
                <p14:modId xmlns:p14="http://schemas.microsoft.com/office/powerpoint/2010/main" val="3282735562"/>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30610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B64D-6309-E1AF-F3FD-74F35EAD5A4B}"/>
              </a:ext>
            </a:extLst>
          </p:cNvPr>
          <p:cNvSpPr>
            <a:spLocks noGrp="1"/>
          </p:cNvSpPr>
          <p:nvPr>
            <p:ph type="title"/>
          </p:nvPr>
        </p:nvSpPr>
        <p:spPr>
          <a:xfrm>
            <a:off x="358219" y="365125"/>
            <a:ext cx="11481847" cy="1325563"/>
          </a:xfrm>
        </p:spPr>
        <p:txBody>
          <a:bodyPr anchor="ctr">
            <a:normAutofit/>
          </a:bodyPr>
          <a:lstStyle/>
          <a:p>
            <a:r>
              <a:rPr lang="en-GB" b="1" dirty="0">
                <a:latin typeface="+mn-lt"/>
              </a:rPr>
              <a:t>Changing Employee Expectations</a:t>
            </a:r>
          </a:p>
        </p:txBody>
      </p:sp>
      <p:sp>
        <p:nvSpPr>
          <p:cNvPr id="3" name="Content Placeholder 2">
            <a:extLst>
              <a:ext uri="{FF2B5EF4-FFF2-40B4-BE49-F238E27FC236}">
                <a16:creationId xmlns:a16="http://schemas.microsoft.com/office/drawing/2014/main" id="{3C853AF6-CF4B-5AEF-434F-FD74BE206B0F}"/>
              </a:ext>
            </a:extLst>
          </p:cNvPr>
          <p:cNvSpPr>
            <a:spLocks noGrp="1"/>
          </p:cNvSpPr>
          <p:nvPr>
            <p:ph idx="1"/>
          </p:nvPr>
        </p:nvSpPr>
        <p:spPr>
          <a:xfrm>
            <a:off x="358219" y="1825625"/>
            <a:ext cx="5645673" cy="3575934"/>
          </a:xfrm>
        </p:spPr>
        <p:txBody>
          <a:bodyPr>
            <a:normAutofit/>
          </a:bodyPr>
          <a:lstStyle/>
          <a:p>
            <a:r>
              <a:rPr lang="en-GB" dirty="0"/>
              <a:t>Post pandemic</a:t>
            </a:r>
          </a:p>
          <a:p>
            <a:r>
              <a:rPr lang="en-GB" dirty="0"/>
              <a:t>Raised awareness - employers should be looking after wellbeing</a:t>
            </a:r>
          </a:p>
          <a:p>
            <a:r>
              <a:rPr lang="en-GB" dirty="0"/>
              <a:t>Wellbeing as a recruitment and retention tool</a:t>
            </a:r>
          </a:p>
          <a:p>
            <a:r>
              <a:rPr lang="en-GB" dirty="0"/>
              <a:t>Changing nature of work – requirement for people-centred leadership</a:t>
            </a:r>
          </a:p>
        </p:txBody>
      </p:sp>
      <p:pic>
        <p:nvPicPr>
          <p:cNvPr id="5" name="Picture 4" descr="Woman using laptop at outdoor café">
            <a:extLst>
              <a:ext uri="{FF2B5EF4-FFF2-40B4-BE49-F238E27FC236}">
                <a16:creationId xmlns:a16="http://schemas.microsoft.com/office/drawing/2014/main" id="{FDF54372-89AD-B7C7-A436-1CADE51C3463}"/>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2363808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1AFA7-B0D5-4BD9-AD5C-63CF67CF2D24}"/>
              </a:ext>
            </a:extLst>
          </p:cNvPr>
          <p:cNvSpPr>
            <a:spLocks noGrp="1"/>
          </p:cNvSpPr>
          <p:nvPr>
            <p:ph type="title"/>
          </p:nvPr>
        </p:nvSpPr>
        <p:spPr>
          <a:xfrm>
            <a:off x="158043" y="169334"/>
            <a:ext cx="11740445" cy="756356"/>
          </a:xfrm>
        </p:spPr>
        <p:txBody>
          <a:bodyPr>
            <a:normAutofit/>
          </a:bodyPr>
          <a:lstStyle/>
          <a:p>
            <a:r>
              <a:rPr lang="en-GB" b="1" dirty="0">
                <a:latin typeface="+mn-lt"/>
              </a:rPr>
              <a:t>The Business Case for Wellbeing (CIPD, 2020)</a:t>
            </a:r>
          </a:p>
        </p:txBody>
      </p:sp>
      <p:sp>
        <p:nvSpPr>
          <p:cNvPr id="3" name="Content Placeholder 2">
            <a:extLst>
              <a:ext uri="{FF2B5EF4-FFF2-40B4-BE49-F238E27FC236}">
                <a16:creationId xmlns:a16="http://schemas.microsoft.com/office/drawing/2014/main" id="{6A824915-5F2B-419B-BE44-C7CF1B9C5C93}"/>
              </a:ext>
            </a:extLst>
          </p:cNvPr>
          <p:cNvSpPr>
            <a:spLocks noGrp="1"/>
          </p:cNvSpPr>
          <p:nvPr>
            <p:ph idx="1"/>
          </p:nvPr>
        </p:nvSpPr>
        <p:spPr>
          <a:xfrm>
            <a:off x="609600" y="1095022"/>
            <a:ext cx="10972800" cy="4594577"/>
          </a:xfrm>
        </p:spPr>
        <p:txBody>
          <a:bodyPr>
            <a:normAutofit fontScale="92500" lnSpcReduction="20000"/>
          </a:bodyPr>
          <a:lstStyle/>
          <a:p>
            <a:r>
              <a:rPr lang="en-GB" dirty="0"/>
              <a:t>Healthy workplaces help people to flourish and reach their potential</a:t>
            </a:r>
          </a:p>
          <a:p>
            <a:r>
              <a:rPr lang="en-GB" dirty="0"/>
              <a:t>Good health and wellbeing are a core enabler of employee engagement and organisational performance</a:t>
            </a:r>
          </a:p>
          <a:p>
            <a:r>
              <a:rPr lang="en-GB" dirty="0"/>
              <a:t>Investing in wellbeing can lead to increased resilience, reduced sickness absence, and higher performance and productivity</a:t>
            </a:r>
          </a:p>
          <a:p>
            <a:r>
              <a:rPr lang="en-GB" dirty="0"/>
              <a:t>There’s a legal ‘duty of care’ in relation to the health and welfare of employees</a:t>
            </a:r>
          </a:p>
          <a:p>
            <a:r>
              <a:rPr lang="en-GB" dirty="0"/>
              <a:t>There are less accidents due to the Health and Safety Act 1974, but there’s been a rise in mental health issues over last 10 years</a:t>
            </a:r>
          </a:p>
          <a:p>
            <a:r>
              <a:rPr lang="en-GB" dirty="0"/>
              <a:t>Unhealthy work practices such as presenteeism and </a:t>
            </a:r>
            <a:r>
              <a:rPr lang="en-GB" dirty="0" err="1"/>
              <a:t>leavism</a:t>
            </a:r>
            <a:r>
              <a:rPr lang="en-GB" dirty="0"/>
              <a:t> due to unmanageable workloads</a:t>
            </a:r>
          </a:p>
          <a:p>
            <a:r>
              <a:rPr lang="en-GB" dirty="0"/>
              <a:t>Link between introduction of wellness programmes and improved business performance</a:t>
            </a:r>
          </a:p>
          <a:p>
            <a:endParaRPr lang="en-GB" dirty="0"/>
          </a:p>
        </p:txBody>
      </p:sp>
    </p:spTree>
    <p:extLst>
      <p:ext uri="{BB962C8B-B14F-4D97-AF65-F5344CB8AC3E}">
        <p14:creationId xmlns:p14="http://schemas.microsoft.com/office/powerpoint/2010/main" val="239150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6F9E3-2CDC-48CF-27C5-3D757CCCDF18}"/>
              </a:ext>
            </a:extLst>
          </p:cNvPr>
          <p:cNvSpPr>
            <a:spLocks noGrp="1"/>
          </p:cNvSpPr>
          <p:nvPr>
            <p:ph type="title"/>
          </p:nvPr>
        </p:nvSpPr>
        <p:spPr>
          <a:xfrm>
            <a:off x="358219" y="365125"/>
            <a:ext cx="11481847" cy="1325563"/>
          </a:xfrm>
        </p:spPr>
        <p:txBody>
          <a:bodyPr anchor="ctr">
            <a:normAutofit/>
          </a:bodyPr>
          <a:lstStyle/>
          <a:p>
            <a:r>
              <a:rPr lang="en-GB" b="1" dirty="0">
                <a:latin typeface="+mn-lt"/>
              </a:rPr>
              <a:t>Happy Employees are More Productive</a:t>
            </a:r>
          </a:p>
        </p:txBody>
      </p:sp>
      <p:sp>
        <p:nvSpPr>
          <p:cNvPr id="3" name="Content Placeholder 2">
            <a:extLst>
              <a:ext uri="{FF2B5EF4-FFF2-40B4-BE49-F238E27FC236}">
                <a16:creationId xmlns:a16="http://schemas.microsoft.com/office/drawing/2014/main" id="{AA7B7996-32E4-1EE8-CF67-CABE29F20E17}"/>
              </a:ext>
            </a:extLst>
          </p:cNvPr>
          <p:cNvSpPr>
            <a:spLocks noGrp="1"/>
          </p:cNvSpPr>
          <p:nvPr>
            <p:ph idx="1"/>
          </p:nvPr>
        </p:nvSpPr>
        <p:spPr>
          <a:xfrm>
            <a:off x="358219" y="1825625"/>
            <a:ext cx="5645673" cy="3575934"/>
          </a:xfrm>
        </p:spPr>
        <p:txBody>
          <a:bodyPr>
            <a:normAutofit/>
          </a:bodyPr>
          <a:lstStyle/>
          <a:p>
            <a:pPr marL="0" indent="0">
              <a:buNone/>
            </a:pPr>
            <a:r>
              <a:rPr lang="en-GB" sz="2200"/>
              <a:t>Recent studies have demonstrated that both job satisfaction and organisational commitment predicts increases in employee performance (De Neve and Ward, 2025). The research by Bellet, De Neve and Ward (2023), as cited in De Neve and Ward (2025), in a call centre environment established a strong causal link between happiness and productivity. Interestingly, tasks that required a high level of emotional and social intelligence were particularly sensitive to an employee’s mood. </a:t>
            </a:r>
          </a:p>
          <a:p>
            <a:endParaRPr lang="en-GB" sz="2200"/>
          </a:p>
        </p:txBody>
      </p:sp>
      <p:pic>
        <p:nvPicPr>
          <p:cNvPr id="5" name="Picture 4" descr="Coworkers with sticky notes">
            <a:extLst>
              <a:ext uri="{FF2B5EF4-FFF2-40B4-BE49-F238E27FC236}">
                <a16:creationId xmlns:a16="http://schemas.microsoft.com/office/drawing/2014/main" id="{D6E4F598-83FD-9F66-7C32-6A8EAA19BB6A}"/>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2060411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A76ED-70C0-AF73-B7BB-266F76B222D3}"/>
              </a:ext>
            </a:extLst>
          </p:cNvPr>
          <p:cNvSpPr>
            <a:spLocks noGrp="1"/>
          </p:cNvSpPr>
          <p:nvPr>
            <p:ph type="title"/>
          </p:nvPr>
        </p:nvSpPr>
        <p:spPr/>
        <p:txBody>
          <a:bodyPr/>
          <a:lstStyle/>
          <a:p>
            <a:r>
              <a:rPr lang="en-GB" b="1" dirty="0">
                <a:latin typeface="+mn-lt"/>
              </a:rPr>
              <a:t>Health, happiness, productivity link</a:t>
            </a:r>
          </a:p>
        </p:txBody>
      </p:sp>
      <p:sp>
        <p:nvSpPr>
          <p:cNvPr id="3" name="Content Placeholder 2">
            <a:extLst>
              <a:ext uri="{FF2B5EF4-FFF2-40B4-BE49-F238E27FC236}">
                <a16:creationId xmlns:a16="http://schemas.microsoft.com/office/drawing/2014/main" id="{809CABA9-4794-376E-3FDC-6116F3E94E5E}"/>
              </a:ext>
            </a:extLst>
          </p:cNvPr>
          <p:cNvSpPr>
            <a:spLocks noGrp="1"/>
          </p:cNvSpPr>
          <p:nvPr>
            <p:ph idx="1"/>
          </p:nvPr>
        </p:nvSpPr>
        <p:spPr>
          <a:xfrm>
            <a:off x="358219" y="1478604"/>
            <a:ext cx="11481847" cy="3922955"/>
          </a:xfrm>
        </p:spPr>
        <p:txBody>
          <a:bodyPr>
            <a:normAutofit/>
          </a:bodyPr>
          <a:lstStyle/>
          <a:p>
            <a:r>
              <a:rPr lang="en-GB" dirty="0"/>
              <a:t>Better health equates to better wellbeing and vice-versa</a:t>
            </a:r>
          </a:p>
          <a:p>
            <a:r>
              <a:rPr lang="en-GB" dirty="0"/>
              <a:t>Poor physical and mental health have been linked to poor performance. Those with lower job satisfaction have higher absence. </a:t>
            </a:r>
          </a:p>
          <a:p>
            <a:r>
              <a:rPr lang="en-GB" dirty="0"/>
              <a:t>Happier employees have better social relationships and social relationships make us happier. </a:t>
            </a:r>
          </a:p>
          <a:p>
            <a:r>
              <a:rPr lang="en-GB" dirty="0"/>
              <a:t>Happier employees promote co-operation rather than competition and have been shown to have happier colleagues and customers. </a:t>
            </a:r>
          </a:p>
          <a:p>
            <a:r>
              <a:rPr lang="en-GB" dirty="0"/>
              <a:t>They are also more creative, both as individuals and in group settings. </a:t>
            </a:r>
          </a:p>
          <a:p>
            <a:endParaRPr lang="en-GB" dirty="0"/>
          </a:p>
        </p:txBody>
      </p:sp>
    </p:spTree>
    <p:extLst>
      <p:ext uri="{BB962C8B-B14F-4D97-AF65-F5344CB8AC3E}">
        <p14:creationId xmlns:p14="http://schemas.microsoft.com/office/powerpoint/2010/main" val="1220565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AE403-959E-E441-B195-98339D05FFE7}"/>
              </a:ext>
            </a:extLst>
          </p:cNvPr>
          <p:cNvSpPr>
            <a:spLocks noGrp="1"/>
          </p:cNvSpPr>
          <p:nvPr>
            <p:ph type="title"/>
          </p:nvPr>
        </p:nvSpPr>
        <p:spPr>
          <a:xfrm>
            <a:off x="358219" y="365125"/>
            <a:ext cx="11481847" cy="666007"/>
          </a:xfrm>
        </p:spPr>
        <p:txBody>
          <a:bodyPr anchor="ctr">
            <a:normAutofit fontScale="90000"/>
          </a:bodyPr>
          <a:lstStyle/>
          <a:p>
            <a:r>
              <a:rPr lang="en-GB" b="1" dirty="0">
                <a:latin typeface="+mn-lt"/>
              </a:rPr>
              <a:t>Effect on Retention</a:t>
            </a:r>
          </a:p>
        </p:txBody>
      </p:sp>
      <p:sp>
        <p:nvSpPr>
          <p:cNvPr id="3" name="Content Placeholder 2">
            <a:extLst>
              <a:ext uri="{FF2B5EF4-FFF2-40B4-BE49-F238E27FC236}">
                <a16:creationId xmlns:a16="http://schemas.microsoft.com/office/drawing/2014/main" id="{B275A266-B302-6E12-5D23-60D258B3B12C}"/>
              </a:ext>
            </a:extLst>
          </p:cNvPr>
          <p:cNvSpPr>
            <a:spLocks noGrp="1"/>
          </p:cNvSpPr>
          <p:nvPr>
            <p:ph idx="1"/>
          </p:nvPr>
        </p:nvSpPr>
        <p:spPr>
          <a:xfrm>
            <a:off x="358219" y="1186774"/>
            <a:ext cx="5645673" cy="4474724"/>
          </a:xfrm>
        </p:spPr>
        <p:txBody>
          <a:bodyPr>
            <a:normAutofit fontScale="92500"/>
          </a:bodyPr>
          <a:lstStyle/>
          <a:p>
            <a:r>
              <a:rPr lang="en-GB" sz="2400" dirty="0"/>
              <a:t>Job satisfaction has been strongly linked to retention and turnover in many contexts. For example, studies have found that giving workers feedback and management support improves wellbeing, lowers likelihood of turnover and reduces numbers of leavers (Adhvaryu, </a:t>
            </a:r>
            <a:r>
              <a:rPr lang="en-GB" sz="2400" dirty="0" err="1"/>
              <a:t>Mlina</a:t>
            </a:r>
            <a:r>
              <a:rPr lang="en-GB" sz="2400" dirty="0"/>
              <a:t> and </a:t>
            </a:r>
            <a:r>
              <a:rPr lang="en-GB" sz="2400" dirty="0" err="1"/>
              <a:t>Nyshadham</a:t>
            </a:r>
            <a:r>
              <a:rPr lang="en-GB" sz="2400" dirty="0"/>
              <a:t>, 2022 and Wu and Liu, 2021 as cited in De Neve and Ward, 2025). </a:t>
            </a:r>
          </a:p>
          <a:p>
            <a:r>
              <a:rPr lang="en-GB" sz="2400" dirty="0"/>
              <a:t>Using data from Indeed, De Neve and Ward found that unhappy workers (across all 4 areas of wellbeing) apply for more jobs. They also discovered that happier companies have lower voluntary employee turnover. </a:t>
            </a:r>
          </a:p>
          <a:p>
            <a:endParaRPr lang="en-GB" sz="1800" dirty="0"/>
          </a:p>
        </p:txBody>
      </p:sp>
      <p:pic>
        <p:nvPicPr>
          <p:cNvPr id="6" name="Picture 5" descr="Persons talking to each other">
            <a:extLst>
              <a:ext uri="{FF2B5EF4-FFF2-40B4-BE49-F238E27FC236}">
                <a16:creationId xmlns:a16="http://schemas.microsoft.com/office/drawing/2014/main" id="{6D48D716-6E18-D444-2DE9-BA1235D0202B}"/>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712085" y="1825625"/>
            <a:ext cx="5127980" cy="3575934"/>
          </a:xfrm>
          <a:prstGeom prst="rect">
            <a:avLst/>
          </a:prstGeom>
          <a:noFill/>
        </p:spPr>
      </p:pic>
    </p:spTree>
    <p:extLst>
      <p:ext uri="{BB962C8B-B14F-4D97-AF65-F5344CB8AC3E}">
        <p14:creationId xmlns:p14="http://schemas.microsoft.com/office/powerpoint/2010/main" val="17223043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73FD-FF0C-A6B1-EBC0-69283C76ECBF}"/>
              </a:ext>
            </a:extLst>
          </p:cNvPr>
          <p:cNvSpPr>
            <a:spLocks noGrp="1"/>
          </p:cNvSpPr>
          <p:nvPr>
            <p:ph type="title"/>
          </p:nvPr>
        </p:nvSpPr>
        <p:spPr>
          <a:xfrm>
            <a:off x="358219" y="365125"/>
            <a:ext cx="11481847" cy="490909"/>
          </a:xfrm>
        </p:spPr>
        <p:txBody>
          <a:bodyPr anchor="ctr">
            <a:normAutofit fontScale="90000"/>
          </a:bodyPr>
          <a:lstStyle/>
          <a:p>
            <a:r>
              <a:rPr lang="en-GB" b="1" dirty="0">
                <a:latin typeface="+mn-lt"/>
              </a:rPr>
              <a:t>Effect on Recruitment</a:t>
            </a:r>
          </a:p>
        </p:txBody>
      </p:sp>
      <p:sp>
        <p:nvSpPr>
          <p:cNvPr id="3" name="Content Placeholder 2">
            <a:extLst>
              <a:ext uri="{FF2B5EF4-FFF2-40B4-BE49-F238E27FC236}">
                <a16:creationId xmlns:a16="http://schemas.microsoft.com/office/drawing/2014/main" id="{97B1EDE6-156E-FE65-9E50-5E29E5AAF16C}"/>
              </a:ext>
            </a:extLst>
          </p:cNvPr>
          <p:cNvSpPr>
            <a:spLocks noGrp="1"/>
          </p:cNvSpPr>
          <p:nvPr>
            <p:ph idx="1"/>
          </p:nvPr>
        </p:nvSpPr>
        <p:spPr>
          <a:xfrm>
            <a:off x="194553" y="1011677"/>
            <a:ext cx="7451387" cy="4389882"/>
          </a:xfrm>
        </p:spPr>
        <p:txBody>
          <a:bodyPr>
            <a:noAutofit/>
          </a:bodyPr>
          <a:lstStyle/>
          <a:p>
            <a:r>
              <a:rPr lang="en-GB" sz="2400" dirty="0"/>
              <a:t>Employees are attracted to jobs for more than just the money. They are willing to sacrifice some compensation if they are told about a company’s commitment to corporate social responsibility. Implies eudaimonic wellbeing is a driver of job search behaviour or employees think such companies may treat them better. Applicants tend to avoid companies with low happiness scores. Data shows significant role of wellbeing in attracting talent. </a:t>
            </a:r>
          </a:p>
          <a:p>
            <a:r>
              <a:rPr lang="en-GB" sz="2400" dirty="0"/>
              <a:t>As information is now readily available to applicants and their expectations have changed regarding workplace wellbeing, employers need to focus on wellbeing to keep and attract employees. </a:t>
            </a:r>
          </a:p>
        </p:txBody>
      </p:sp>
      <p:pic>
        <p:nvPicPr>
          <p:cNvPr id="5" name="Picture 4" descr="Two people shaking hands">
            <a:extLst>
              <a:ext uri="{FF2B5EF4-FFF2-40B4-BE49-F238E27FC236}">
                <a16:creationId xmlns:a16="http://schemas.microsoft.com/office/drawing/2014/main" id="{21AAE183-5E8C-184D-4508-1E6EBAA2DA6E}"/>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7877158" y="856035"/>
            <a:ext cx="3962907" cy="3190672"/>
          </a:xfrm>
          <a:prstGeom prst="rect">
            <a:avLst/>
          </a:prstGeom>
          <a:noFill/>
        </p:spPr>
      </p:pic>
    </p:spTree>
    <p:extLst>
      <p:ext uri="{BB962C8B-B14F-4D97-AF65-F5344CB8AC3E}">
        <p14:creationId xmlns:p14="http://schemas.microsoft.com/office/powerpoint/2010/main" val="2560338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0B8D91CD-F87A-B9C7-8E86-0277F6C9BE6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34032" y="0"/>
            <a:ext cx="3235570" cy="6858000"/>
          </a:xfrm>
        </p:spPr>
      </p:pic>
      <p:sp>
        <p:nvSpPr>
          <p:cNvPr id="2" name="TextBox 1">
            <a:extLst>
              <a:ext uri="{FF2B5EF4-FFF2-40B4-BE49-F238E27FC236}">
                <a16:creationId xmlns:a16="http://schemas.microsoft.com/office/drawing/2014/main" id="{6387C35C-B6CD-DA80-7491-0B18956F5FD1}"/>
              </a:ext>
            </a:extLst>
          </p:cNvPr>
          <p:cNvSpPr txBox="1"/>
          <p:nvPr/>
        </p:nvSpPr>
        <p:spPr>
          <a:xfrm>
            <a:off x="7529209" y="1031132"/>
            <a:ext cx="4007795" cy="1754326"/>
          </a:xfrm>
          <a:prstGeom prst="rect">
            <a:avLst/>
          </a:prstGeom>
          <a:solidFill>
            <a:schemeClr val="accent1">
              <a:lumMod val="20000"/>
              <a:lumOff val="80000"/>
            </a:schemeClr>
          </a:solidFill>
          <a:ln>
            <a:solidFill>
              <a:schemeClr val="tx1"/>
            </a:solidFill>
          </a:ln>
        </p:spPr>
        <p:txBody>
          <a:bodyPr wrap="square" rtlCol="0">
            <a:spAutoFit/>
          </a:bodyPr>
          <a:lstStyle/>
          <a:p>
            <a:r>
              <a:rPr lang="en-GB" sz="3600" dirty="0"/>
              <a:t>Tui advertise their wellbeing offering to aid recruitment</a:t>
            </a:r>
          </a:p>
        </p:txBody>
      </p:sp>
    </p:spTree>
    <p:extLst>
      <p:ext uri="{BB962C8B-B14F-4D97-AF65-F5344CB8AC3E}">
        <p14:creationId xmlns:p14="http://schemas.microsoft.com/office/powerpoint/2010/main" val="26424892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420DD-313D-CF97-A575-EF2658347C28}"/>
              </a:ext>
            </a:extLst>
          </p:cNvPr>
          <p:cNvSpPr>
            <a:spLocks noGrp="1"/>
          </p:cNvSpPr>
          <p:nvPr>
            <p:ph type="title"/>
          </p:nvPr>
        </p:nvSpPr>
        <p:spPr>
          <a:xfrm>
            <a:off x="358219" y="365125"/>
            <a:ext cx="11481847" cy="1325563"/>
          </a:xfrm>
        </p:spPr>
        <p:txBody>
          <a:bodyPr anchor="ctr">
            <a:normAutofit/>
          </a:bodyPr>
          <a:lstStyle/>
          <a:p>
            <a:r>
              <a:rPr lang="en-GB" b="1" dirty="0">
                <a:latin typeface="+mn-lt"/>
              </a:rPr>
              <a:t>Activity</a:t>
            </a:r>
          </a:p>
        </p:txBody>
      </p:sp>
      <p:sp>
        <p:nvSpPr>
          <p:cNvPr id="3" name="Content Placeholder 2">
            <a:extLst>
              <a:ext uri="{FF2B5EF4-FFF2-40B4-BE49-F238E27FC236}">
                <a16:creationId xmlns:a16="http://schemas.microsoft.com/office/drawing/2014/main" id="{C7153DFF-8256-9AB0-C378-86F8FA5912A4}"/>
              </a:ext>
            </a:extLst>
          </p:cNvPr>
          <p:cNvSpPr>
            <a:spLocks noGrp="1"/>
          </p:cNvSpPr>
          <p:nvPr>
            <p:ph idx="1"/>
          </p:nvPr>
        </p:nvSpPr>
        <p:spPr>
          <a:xfrm>
            <a:off x="358219" y="1825625"/>
            <a:ext cx="5645673" cy="3575934"/>
          </a:xfrm>
        </p:spPr>
        <p:txBody>
          <a:bodyPr>
            <a:normAutofit/>
          </a:bodyPr>
          <a:lstStyle/>
          <a:p>
            <a:pPr marL="0" indent="0">
              <a:buNone/>
            </a:pPr>
            <a:r>
              <a:rPr lang="en-GB" dirty="0"/>
              <a:t>What examples can you find where organisations are leveraging wellbeing as part of their employer brand?</a:t>
            </a:r>
          </a:p>
          <a:p>
            <a:pPr marL="0" indent="0">
              <a:buNone/>
            </a:pPr>
            <a:r>
              <a:rPr lang="en-GB" dirty="0"/>
              <a:t>What does this tell you about their </a:t>
            </a:r>
            <a:r>
              <a:rPr lang="en-GB"/>
              <a:t>organisational culture?</a:t>
            </a:r>
            <a:endParaRPr lang="en-GB" dirty="0"/>
          </a:p>
        </p:txBody>
      </p:sp>
      <p:pic>
        <p:nvPicPr>
          <p:cNvPr id="5" name="Picture 4" descr="Circle of hands holding smartphones">
            <a:extLst>
              <a:ext uri="{FF2B5EF4-FFF2-40B4-BE49-F238E27FC236}">
                <a16:creationId xmlns:a16="http://schemas.microsoft.com/office/drawing/2014/main" id="{37BB141F-0AEE-C0BC-817C-374726707B66}"/>
              </a:ext>
            </a:extLst>
          </p:cNvPr>
          <p:cNvPicPr>
            <a:picLocks noChangeAspect="1"/>
          </p:cNvPicPr>
          <p:nvPr/>
        </p:nvPicPr>
        <p:blipFill>
          <a:blip r:embed="rId2">
            <a:extLst>
              <a:ext uri="{28A0092B-C50C-407E-A947-70E740481C1C}">
                <a14:useLocalDpi xmlns:a14="http://schemas.microsoft.com/office/drawing/2010/main" val="0"/>
              </a:ext>
            </a:extLst>
          </a:blip>
          <a:srcRect t="5110" r="-1" b="-1"/>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2214103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B1575-C652-CCFC-5117-E7EC743AD1B6}"/>
              </a:ext>
            </a:extLst>
          </p:cNvPr>
          <p:cNvSpPr>
            <a:spLocks noGrp="1"/>
          </p:cNvSpPr>
          <p:nvPr>
            <p:ph type="title"/>
          </p:nvPr>
        </p:nvSpPr>
        <p:spPr>
          <a:xfrm>
            <a:off x="358219" y="365125"/>
            <a:ext cx="11481847" cy="782739"/>
          </a:xfrm>
        </p:spPr>
        <p:txBody>
          <a:bodyPr/>
          <a:lstStyle/>
          <a:p>
            <a:r>
              <a:rPr lang="en-GB" b="1" dirty="0">
                <a:latin typeface="+mn-lt"/>
              </a:rPr>
              <a:t>CIPD – Legal Viewpoint (CIPD, 2025)</a:t>
            </a:r>
          </a:p>
        </p:txBody>
      </p:sp>
      <p:sp>
        <p:nvSpPr>
          <p:cNvPr id="3" name="Content Placeholder 2">
            <a:extLst>
              <a:ext uri="{FF2B5EF4-FFF2-40B4-BE49-F238E27FC236}">
                <a16:creationId xmlns:a16="http://schemas.microsoft.com/office/drawing/2014/main" id="{F09B65A8-1C50-327A-5685-E552530C5EC1}"/>
              </a:ext>
            </a:extLst>
          </p:cNvPr>
          <p:cNvSpPr>
            <a:spLocks noGrp="1"/>
          </p:cNvSpPr>
          <p:nvPr>
            <p:ph idx="1"/>
          </p:nvPr>
        </p:nvSpPr>
        <p:spPr>
          <a:xfrm>
            <a:off x="358219" y="1147864"/>
            <a:ext cx="11481847" cy="4253695"/>
          </a:xfrm>
        </p:spPr>
        <p:txBody>
          <a:bodyPr>
            <a:normAutofit/>
          </a:bodyPr>
          <a:lstStyle/>
          <a:p>
            <a:r>
              <a:rPr lang="en-GB" dirty="0"/>
              <a:t>Employers have a legal duty to protect the health, safety and welfare of their employees and other people who might be affected by their work activities.</a:t>
            </a:r>
          </a:p>
          <a:p>
            <a:r>
              <a:rPr lang="en-GB" dirty="0"/>
              <a:t>Employers must do whatever is reasonably practical to achieve this protection.  </a:t>
            </a:r>
          </a:p>
          <a:p>
            <a:r>
              <a:rPr lang="en-GB" dirty="0"/>
              <a:t>Employees have responsibility for their own health, safety and wellbeing.  </a:t>
            </a:r>
          </a:p>
          <a:p>
            <a:r>
              <a:rPr lang="en-GB" dirty="0"/>
              <a:t>Organisations must carry out risk assessments to identify potential hazards at work. This includes carrying out an assessment of work-related stress.   </a:t>
            </a:r>
          </a:p>
          <a:p>
            <a:r>
              <a:rPr lang="en-GB" dirty="0"/>
              <a:t>High turnover, increased sickness absence and decreased performance can be signs of stress. Employers should take action to prevent such stress.  </a:t>
            </a:r>
          </a:p>
          <a:p>
            <a:endParaRPr lang="en-GB" dirty="0"/>
          </a:p>
        </p:txBody>
      </p:sp>
    </p:spTree>
    <p:extLst>
      <p:ext uri="{BB962C8B-B14F-4D97-AF65-F5344CB8AC3E}">
        <p14:creationId xmlns:p14="http://schemas.microsoft.com/office/powerpoint/2010/main" val="2318687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85E3E-2718-681C-FB54-52A6C3711CDE}"/>
              </a:ext>
            </a:extLst>
          </p:cNvPr>
          <p:cNvSpPr>
            <a:spLocks noGrp="1"/>
          </p:cNvSpPr>
          <p:nvPr>
            <p:ph type="title"/>
          </p:nvPr>
        </p:nvSpPr>
        <p:spPr>
          <a:xfrm>
            <a:off x="621759" y="1340492"/>
            <a:ext cx="4272146" cy="3428662"/>
          </a:xfrm>
        </p:spPr>
        <p:txBody>
          <a:bodyPr/>
          <a:lstStyle/>
          <a:p>
            <a:r>
              <a:rPr lang="en-GB" b="1" dirty="0">
                <a:latin typeface="+mn-lt"/>
              </a:rPr>
              <a:t>Wellbeing Theories and Models</a:t>
            </a:r>
          </a:p>
        </p:txBody>
      </p:sp>
      <p:pic>
        <p:nvPicPr>
          <p:cNvPr id="4" name="Picture 3" descr="Colleagues reviewing documents">
            <a:extLst>
              <a:ext uri="{FF2B5EF4-FFF2-40B4-BE49-F238E27FC236}">
                <a16:creationId xmlns:a16="http://schemas.microsoft.com/office/drawing/2014/main" id="{A8BEC396-C363-D9DB-F011-C59E272770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91619" y="895283"/>
            <a:ext cx="6478622" cy="4319081"/>
          </a:xfrm>
          <a:prstGeom prst="rect">
            <a:avLst/>
          </a:prstGeom>
        </p:spPr>
      </p:pic>
    </p:spTree>
    <p:extLst>
      <p:ext uri="{BB962C8B-B14F-4D97-AF65-F5344CB8AC3E}">
        <p14:creationId xmlns:p14="http://schemas.microsoft.com/office/powerpoint/2010/main" val="1867830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1932-3D0E-701C-07F2-E0D54E3285F3}"/>
              </a:ext>
            </a:extLst>
          </p:cNvPr>
          <p:cNvSpPr>
            <a:spLocks noGrp="1"/>
          </p:cNvSpPr>
          <p:nvPr>
            <p:ph type="title"/>
          </p:nvPr>
        </p:nvSpPr>
        <p:spPr>
          <a:xfrm>
            <a:off x="358219" y="365125"/>
            <a:ext cx="11643281" cy="1325563"/>
          </a:xfrm>
        </p:spPr>
        <p:txBody>
          <a:bodyPr/>
          <a:lstStyle/>
          <a:p>
            <a:r>
              <a:rPr lang="en-GB" b="1" dirty="0">
                <a:latin typeface="+mn-lt"/>
              </a:rPr>
              <a:t>Self-Determination Theory (Deci and Ryan, 2017)</a:t>
            </a:r>
          </a:p>
        </p:txBody>
      </p:sp>
      <p:sp>
        <p:nvSpPr>
          <p:cNvPr id="3" name="Content Placeholder 2">
            <a:extLst>
              <a:ext uri="{FF2B5EF4-FFF2-40B4-BE49-F238E27FC236}">
                <a16:creationId xmlns:a16="http://schemas.microsoft.com/office/drawing/2014/main" id="{57B89F94-A450-7057-EB5E-A85E66574287}"/>
              </a:ext>
            </a:extLst>
          </p:cNvPr>
          <p:cNvSpPr>
            <a:spLocks noGrp="1"/>
          </p:cNvSpPr>
          <p:nvPr>
            <p:ph idx="1"/>
          </p:nvPr>
        </p:nvSpPr>
        <p:spPr/>
        <p:txBody>
          <a:bodyPr>
            <a:normAutofit fontScale="92500" lnSpcReduction="10000"/>
          </a:bodyPr>
          <a:lstStyle/>
          <a:p>
            <a:pPr marL="0" indent="0">
              <a:buNone/>
            </a:pPr>
            <a:r>
              <a:rPr lang="en-GB" b="1" dirty="0"/>
              <a:t>Autonomy </a:t>
            </a:r>
            <a:r>
              <a:rPr lang="en-GB" dirty="0"/>
              <a:t>– control over work</a:t>
            </a:r>
          </a:p>
          <a:p>
            <a:pPr marL="0" indent="0">
              <a:buNone/>
            </a:pPr>
            <a:r>
              <a:rPr lang="en-GB" b="1" dirty="0"/>
              <a:t>Competence</a:t>
            </a:r>
            <a:r>
              <a:rPr lang="en-GB" dirty="0"/>
              <a:t> – feeling capable</a:t>
            </a:r>
          </a:p>
          <a:p>
            <a:pPr marL="0" indent="0">
              <a:buNone/>
            </a:pPr>
            <a:r>
              <a:rPr lang="en-GB" b="1" dirty="0"/>
              <a:t>Relatedness</a:t>
            </a:r>
            <a:r>
              <a:rPr lang="en-GB" dirty="0"/>
              <a:t> – belonging</a:t>
            </a:r>
          </a:p>
          <a:p>
            <a:pPr marL="0" indent="0">
              <a:buNone/>
            </a:pPr>
            <a:endParaRPr lang="en-GB" dirty="0"/>
          </a:p>
          <a:p>
            <a:pPr marL="0" indent="0">
              <a:buNone/>
            </a:pPr>
            <a:r>
              <a:rPr lang="en-GB" dirty="0"/>
              <a:t>Application to workplace issues:</a:t>
            </a:r>
          </a:p>
          <a:p>
            <a:pPr marL="0" indent="0">
              <a:buNone/>
            </a:pPr>
            <a:r>
              <a:rPr lang="en-GB" dirty="0"/>
              <a:t>• Helps explain stress caused by micromanagement or low role clarity.</a:t>
            </a:r>
          </a:p>
          <a:p>
            <a:pPr marL="0" indent="0">
              <a:buNone/>
            </a:pPr>
            <a:r>
              <a:rPr lang="en-GB" dirty="0"/>
              <a:t>• Helps address hybrid‑working challenges by reinforcing autonomy and connection.</a:t>
            </a:r>
          </a:p>
          <a:p>
            <a:pPr marL="0" indent="0">
              <a:buNone/>
            </a:pPr>
            <a:r>
              <a:rPr lang="en-GB" dirty="0"/>
              <a:t>• Guides job design to increase intrinsic motivation.</a:t>
            </a:r>
          </a:p>
        </p:txBody>
      </p:sp>
    </p:spTree>
    <p:extLst>
      <p:ext uri="{BB962C8B-B14F-4D97-AF65-F5344CB8AC3E}">
        <p14:creationId xmlns:p14="http://schemas.microsoft.com/office/powerpoint/2010/main" val="1899481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56BA8-F1E5-D28D-6DD2-4C9B9387B12B}"/>
              </a:ext>
            </a:extLst>
          </p:cNvPr>
          <p:cNvSpPr>
            <a:spLocks noGrp="1"/>
          </p:cNvSpPr>
          <p:nvPr>
            <p:ph type="title"/>
          </p:nvPr>
        </p:nvSpPr>
        <p:spPr>
          <a:xfrm>
            <a:off x="358219" y="365126"/>
            <a:ext cx="11481847" cy="704918"/>
          </a:xfrm>
        </p:spPr>
        <p:txBody>
          <a:bodyPr>
            <a:normAutofit fontScale="90000"/>
          </a:bodyPr>
          <a:lstStyle/>
          <a:p>
            <a:r>
              <a:rPr lang="en-GB" b="1" dirty="0">
                <a:latin typeface="+mn-lt"/>
              </a:rPr>
              <a:t>Job Demands-Resources Model (</a:t>
            </a:r>
            <a:r>
              <a:rPr lang="en-GB" sz="4400" b="1" dirty="0">
                <a:effectLst/>
                <a:latin typeface="+mn-lt"/>
                <a:ea typeface="Calibri" panose="020F0502020204030204" pitchFamily="34" charset="0"/>
              </a:rPr>
              <a:t>Bakker and Demerouti, 2007)</a:t>
            </a:r>
            <a:endParaRPr lang="en-GB" b="1" dirty="0">
              <a:latin typeface="+mn-lt"/>
            </a:endParaRPr>
          </a:p>
        </p:txBody>
      </p:sp>
      <p:sp>
        <p:nvSpPr>
          <p:cNvPr id="3" name="Content Placeholder 2">
            <a:extLst>
              <a:ext uri="{FF2B5EF4-FFF2-40B4-BE49-F238E27FC236}">
                <a16:creationId xmlns:a16="http://schemas.microsoft.com/office/drawing/2014/main" id="{3F4F878E-8667-FB43-9E54-D55548B98708}"/>
              </a:ext>
            </a:extLst>
          </p:cNvPr>
          <p:cNvSpPr>
            <a:spLocks noGrp="1"/>
          </p:cNvSpPr>
          <p:nvPr>
            <p:ph idx="1"/>
          </p:nvPr>
        </p:nvSpPr>
        <p:spPr>
          <a:xfrm>
            <a:off x="358219" y="1536970"/>
            <a:ext cx="11481847" cy="4124528"/>
          </a:xfrm>
        </p:spPr>
        <p:txBody>
          <a:bodyPr>
            <a:normAutofit fontScale="92500" lnSpcReduction="20000"/>
          </a:bodyPr>
          <a:lstStyle/>
          <a:p>
            <a:pPr marL="0" indent="0">
              <a:buNone/>
            </a:pPr>
            <a:r>
              <a:rPr lang="en-GB" dirty="0"/>
              <a:t>Wellbeing (low burnout/stress and high engagement) results from balancing the </a:t>
            </a:r>
            <a:r>
              <a:rPr lang="en-GB" b="1" dirty="0"/>
              <a:t>demands</a:t>
            </a:r>
            <a:r>
              <a:rPr lang="en-GB" dirty="0"/>
              <a:t> of work such as workload, and </a:t>
            </a:r>
            <a:r>
              <a:rPr lang="en-GB" b="1" dirty="0"/>
              <a:t>resources</a:t>
            </a:r>
            <a:r>
              <a:rPr lang="en-GB" dirty="0"/>
              <a:t> available to do the work such as job autonomy or social support. </a:t>
            </a:r>
          </a:p>
          <a:p>
            <a:pPr marL="0" indent="0">
              <a:buNone/>
            </a:pPr>
            <a:r>
              <a:rPr lang="en-GB" dirty="0"/>
              <a:t>Intrinsic motivation mediates the relationship between job resources and greater wellbeing (engagement, job satisfaction). </a:t>
            </a:r>
          </a:p>
          <a:p>
            <a:pPr marL="0" indent="0">
              <a:buNone/>
            </a:pPr>
            <a:endParaRPr lang="en-GB" dirty="0"/>
          </a:p>
          <a:p>
            <a:pPr marL="0" indent="0">
              <a:buNone/>
            </a:pPr>
            <a:r>
              <a:rPr lang="en-GB" dirty="0"/>
              <a:t>Application to workplace issues:</a:t>
            </a:r>
          </a:p>
          <a:p>
            <a:r>
              <a:rPr lang="en-GB" dirty="0"/>
              <a:t>Underlines need for line manager support, positive feedback and training. </a:t>
            </a:r>
          </a:p>
          <a:p>
            <a:r>
              <a:rPr lang="en-GB" dirty="0"/>
              <a:t>Emphasises need for reasonable workloads, deadlines, flexibility. </a:t>
            </a:r>
          </a:p>
          <a:p>
            <a:r>
              <a:rPr lang="en-GB" dirty="0"/>
              <a:t>Supports idea of hindrance versus challenge demands and that line managers can be a demand as well as a resource. </a:t>
            </a:r>
          </a:p>
        </p:txBody>
      </p:sp>
    </p:spTree>
    <p:extLst>
      <p:ext uri="{BB962C8B-B14F-4D97-AF65-F5344CB8AC3E}">
        <p14:creationId xmlns:p14="http://schemas.microsoft.com/office/powerpoint/2010/main" val="3015063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41D44-BC5A-D62A-4968-63549EB13704}"/>
              </a:ext>
            </a:extLst>
          </p:cNvPr>
          <p:cNvSpPr>
            <a:spLocks noGrp="1"/>
          </p:cNvSpPr>
          <p:nvPr>
            <p:ph type="title"/>
          </p:nvPr>
        </p:nvSpPr>
        <p:spPr/>
        <p:txBody>
          <a:bodyPr/>
          <a:lstStyle/>
          <a:p>
            <a:r>
              <a:rPr lang="en-GB" b="1" dirty="0">
                <a:latin typeface="+mn-lt"/>
              </a:rPr>
              <a:t>Positive Psychology at Work</a:t>
            </a:r>
          </a:p>
        </p:txBody>
      </p:sp>
      <p:sp>
        <p:nvSpPr>
          <p:cNvPr id="3" name="Content Placeholder 2">
            <a:extLst>
              <a:ext uri="{FF2B5EF4-FFF2-40B4-BE49-F238E27FC236}">
                <a16:creationId xmlns:a16="http://schemas.microsoft.com/office/drawing/2014/main" id="{18556DBD-51E8-69CC-286E-BC9B24DB4D59}"/>
              </a:ext>
            </a:extLst>
          </p:cNvPr>
          <p:cNvSpPr>
            <a:spLocks noGrp="1"/>
          </p:cNvSpPr>
          <p:nvPr>
            <p:ph idx="1"/>
          </p:nvPr>
        </p:nvSpPr>
        <p:spPr/>
        <p:txBody>
          <a:bodyPr>
            <a:normAutofit/>
          </a:bodyPr>
          <a:lstStyle/>
          <a:p>
            <a:pPr marL="0" indent="0" algn="ctr">
              <a:buNone/>
            </a:pPr>
            <a:endParaRPr lang="en-GB" sz="4400" dirty="0"/>
          </a:p>
          <a:p>
            <a:pPr marL="0" indent="0" algn="ctr">
              <a:buNone/>
            </a:pPr>
            <a:r>
              <a:rPr lang="en-GB" sz="4400" i="1" dirty="0"/>
              <a:t>A field of study that is trying to make our time at work worth living!</a:t>
            </a:r>
          </a:p>
        </p:txBody>
      </p:sp>
    </p:spTree>
    <p:extLst>
      <p:ext uri="{BB962C8B-B14F-4D97-AF65-F5344CB8AC3E}">
        <p14:creationId xmlns:p14="http://schemas.microsoft.com/office/powerpoint/2010/main" val="36008530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6F076-4317-4912-9E1C-777E888A7A54}"/>
              </a:ext>
            </a:extLst>
          </p:cNvPr>
          <p:cNvSpPr>
            <a:spLocks noGrp="1"/>
          </p:cNvSpPr>
          <p:nvPr>
            <p:ph type="title"/>
          </p:nvPr>
        </p:nvSpPr>
        <p:spPr>
          <a:xfrm>
            <a:off x="358219" y="209484"/>
            <a:ext cx="11481847" cy="568730"/>
          </a:xfrm>
        </p:spPr>
        <p:txBody>
          <a:bodyPr anchor="ctr">
            <a:normAutofit fontScale="90000"/>
          </a:bodyPr>
          <a:lstStyle/>
          <a:p>
            <a:r>
              <a:rPr lang="en-GB" b="1" dirty="0">
                <a:latin typeface="+mn-lt"/>
              </a:rPr>
              <a:t>How to Flourish</a:t>
            </a:r>
          </a:p>
        </p:txBody>
      </p:sp>
      <p:sp>
        <p:nvSpPr>
          <p:cNvPr id="3" name="Content Placeholder 2">
            <a:extLst>
              <a:ext uri="{FF2B5EF4-FFF2-40B4-BE49-F238E27FC236}">
                <a16:creationId xmlns:a16="http://schemas.microsoft.com/office/drawing/2014/main" id="{9570F1B5-894D-413A-B7A4-7A5DDE5B272A}"/>
              </a:ext>
            </a:extLst>
          </p:cNvPr>
          <p:cNvSpPr>
            <a:spLocks noGrp="1"/>
          </p:cNvSpPr>
          <p:nvPr>
            <p:ph idx="1"/>
          </p:nvPr>
        </p:nvSpPr>
        <p:spPr>
          <a:xfrm>
            <a:off x="358219" y="972766"/>
            <a:ext cx="6567875" cy="4591455"/>
          </a:xfrm>
        </p:spPr>
        <p:txBody>
          <a:bodyPr>
            <a:normAutofit fontScale="92500" lnSpcReduction="20000"/>
          </a:bodyPr>
          <a:lstStyle/>
          <a:p>
            <a:pPr marL="0" indent="0">
              <a:buNone/>
            </a:pPr>
            <a:r>
              <a:rPr lang="en-GB" dirty="0"/>
              <a:t>Build Psychological Capital – the resources an individual possesses that enables them to flourish.</a:t>
            </a:r>
          </a:p>
          <a:p>
            <a:pPr marL="0" indent="0">
              <a:buNone/>
            </a:pPr>
            <a:r>
              <a:rPr lang="en-GB" dirty="0"/>
              <a:t>Known by acronym ‘HERO’, these are evidence‑based psychological resources shown to enhance wellbeing, performance, and adaptability.</a:t>
            </a:r>
          </a:p>
          <a:p>
            <a:pPr marL="0" indent="0">
              <a:buNone/>
            </a:pPr>
            <a:endParaRPr lang="en-GB" dirty="0"/>
          </a:p>
          <a:p>
            <a:pPr marL="0" indent="0">
              <a:buNone/>
            </a:pPr>
            <a:r>
              <a:rPr lang="en-GB" dirty="0"/>
              <a:t>H - Hope (the will and the way, goal directed)</a:t>
            </a:r>
          </a:p>
          <a:p>
            <a:pPr marL="0" indent="0">
              <a:buNone/>
            </a:pPr>
            <a:r>
              <a:rPr lang="en-GB" dirty="0"/>
              <a:t>E – efficacy (self-confidence)</a:t>
            </a:r>
          </a:p>
          <a:p>
            <a:pPr marL="0" indent="0">
              <a:buNone/>
            </a:pPr>
            <a:r>
              <a:rPr lang="en-GB" dirty="0"/>
              <a:t>R – Resilience (bounce back)</a:t>
            </a:r>
          </a:p>
          <a:p>
            <a:pPr marL="0" indent="0">
              <a:buNone/>
            </a:pPr>
            <a:r>
              <a:rPr lang="en-GB" dirty="0"/>
              <a:t>O – Optimism (for favourable outcomes)</a:t>
            </a:r>
          </a:p>
          <a:p>
            <a:endParaRPr lang="en-GB" sz="2200" dirty="0"/>
          </a:p>
        </p:txBody>
      </p:sp>
      <p:pic>
        <p:nvPicPr>
          <p:cNvPr id="5" name="Picture 4" descr="Businesspeople clapping">
            <a:extLst>
              <a:ext uri="{FF2B5EF4-FFF2-40B4-BE49-F238E27FC236}">
                <a16:creationId xmlns:a16="http://schemas.microsoft.com/office/drawing/2014/main" id="{CD5A5DE5-CF7B-D0BB-7559-CFAFEB0DB648}"/>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7204953" y="617707"/>
            <a:ext cx="4185052" cy="2650786"/>
          </a:xfrm>
          <a:prstGeom prst="rect">
            <a:avLst/>
          </a:prstGeom>
          <a:noFill/>
        </p:spPr>
      </p:pic>
    </p:spTree>
    <p:extLst>
      <p:ext uri="{BB962C8B-B14F-4D97-AF65-F5344CB8AC3E}">
        <p14:creationId xmlns:p14="http://schemas.microsoft.com/office/powerpoint/2010/main" val="16673504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0FEFD-AF05-4A45-AA7C-460A6CCB29ED}"/>
              </a:ext>
            </a:extLst>
          </p:cNvPr>
          <p:cNvSpPr>
            <a:spLocks noGrp="1"/>
          </p:cNvSpPr>
          <p:nvPr>
            <p:ph type="title"/>
          </p:nvPr>
        </p:nvSpPr>
        <p:spPr/>
        <p:txBody>
          <a:bodyPr/>
          <a:lstStyle/>
          <a:p>
            <a:r>
              <a:rPr lang="en-GB" b="1" dirty="0">
                <a:latin typeface="+mn-lt"/>
              </a:rPr>
              <a:t>How to Flourish</a:t>
            </a:r>
          </a:p>
        </p:txBody>
      </p:sp>
      <p:sp>
        <p:nvSpPr>
          <p:cNvPr id="3" name="Content Placeholder 2">
            <a:extLst>
              <a:ext uri="{FF2B5EF4-FFF2-40B4-BE49-F238E27FC236}">
                <a16:creationId xmlns:a16="http://schemas.microsoft.com/office/drawing/2014/main" id="{6F20482B-51DC-4075-A110-17E63503EE03}"/>
              </a:ext>
            </a:extLst>
          </p:cNvPr>
          <p:cNvSpPr>
            <a:spLocks noGrp="1"/>
          </p:cNvSpPr>
          <p:nvPr>
            <p:ph idx="1"/>
          </p:nvPr>
        </p:nvSpPr>
        <p:spPr/>
        <p:txBody>
          <a:bodyPr>
            <a:normAutofit/>
          </a:bodyPr>
          <a:lstStyle/>
          <a:p>
            <a:r>
              <a:rPr lang="en-GB" dirty="0"/>
              <a:t>Have a ‘can do’ attitude</a:t>
            </a:r>
          </a:p>
          <a:p>
            <a:r>
              <a:rPr lang="en-GB" dirty="0"/>
              <a:t>Having strength and conviction</a:t>
            </a:r>
          </a:p>
          <a:p>
            <a:r>
              <a:rPr lang="en-GB" dirty="0"/>
              <a:t>Being flexible and not giving up</a:t>
            </a:r>
          </a:p>
          <a:p>
            <a:r>
              <a:rPr lang="en-GB" dirty="0"/>
              <a:t>Bouncing back from set-backs</a:t>
            </a:r>
          </a:p>
          <a:p>
            <a:r>
              <a:rPr lang="en-GB" dirty="0"/>
              <a:t>Being kind, respectful and supportive of your colleagues</a:t>
            </a:r>
          </a:p>
          <a:p>
            <a:r>
              <a:rPr lang="en-GB" dirty="0"/>
              <a:t>Seeking help when you need it</a:t>
            </a:r>
          </a:p>
          <a:p>
            <a:r>
              <a:rPr lang="en-GB" dirty="0"/>
              <a:t>Looking after your mind, body and soul</a:t>
            </a:r>
          </a:p>
        </p:txBody>
      </p:sp>
    </p:spTree>
    <p:extLst>
      <p:ext uri="{BB962C8B-B14F-4D97-AF65-F5344CB8AC3E}">
        <p14:creationId xmlns:p14="http://schemas.microsoft.com/office/powerpoint/2010/main" val="20782794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92257-363F-E2BB-C6CC-FE442E9F8E15}"/>
              </a:ext>
            </a:extLst>
          </p:cNvPr>
          <p:cNvSpPr>
            <a:spLocks noGrp="1"/>
          </p:cNvSpPr>
          <p:nvPr>
            <p:ph type="title"/>
          </p:nvPr>
        </p:nvSpPr>
        <p:spPr/>
        <p:txBody>
          <a:bodyPr/>
          <a:lstStyle/>
          <a:p>
            <a:r>
              <a:rPr lang="en-GB" b="1" dirty="0">
                <a:latin typeface="+mn-lt"/>
              </a:rPr>
              <a:t>PERMA Model (Seligman, 2011)</a:t>
            </a:r>
            <a:br>
              <a:rPr lang="en-GB" b="1" dirty="0">
                <a:latin typeface="+mn-lt"/>
              </a:rPr>
            </a:br>
            <a:endParaRPr lang="en-GB" b="1" dirty="0">
              <a:latin typeface="+mn-lt"/>
            </a:endParaRPr>
          </a:p>
        </p:txBody>
      </p:sp>
      <p:sp>
        <p:nvSpPr>
          <p:cNvPr id="3" name="Content Placeholder 2">
            <a:extLst>
              <a:ext uri="{FF2B5EF4-FFF2-40B4-BE49-F238E27FC236}">
                <a16:creationId xmlns:a16="http://schemas.microsoft.com/office/drawing/2014/main" id="{2A6C624D-538C-1216-3E9E-72BA4FE60D1D}"/>
              </a:ext>
            </a:extLst>
          </p:cNvPr>
          <p:cNvSpPr>
            <a:spLocks noGrp="1"/>
          </p:cNvSpPr>
          <p:nvPr>
            <p:ph idx="1"/>
          </p:nvPr>
        </p:nvSpPr>
        <p:spPr>
          <a:xfrm>
            <a:off x="358219" y="1284051"/>
            <a:ext cx="11481847" cy="4117508"/>
          </a:xfrm>
        </p:spPr>
        <p:txBody>
          <a:bodyPr>
            <a:normAutofit fontScale="85000" lnSpcReduction="20000"/>
          </a:bodyPr>
          <a:lstStyle/>
          <a:p>
            <a:pPr marL="0" indent="0">
              <a:buNone/>
            </a:pPr>
            <a:r>
              <a:rPr lang="en-GB" b="1" dirty="0"/>
              <a:t>P</a:t>
            </a:r>
            <a:r>
              <a:rPr lang="en-GB" dirty="0"/>
              <a:t>ositive Emotion</a:t>
            </a:r>
          </a:p>
          <a:p>
            <a:pPr marL="0" indent="0">
              <a:buNone/>
            </a:pPr>
            <a:r>
              <a:rPr lang="en-GB" b="1" dirty="0"/>
              <a:t>E</a:t>
            </a:r>
            <a:r>
              <a:rPr lang="en-GB" dirty="0"/>
              <a:t>ngagement</a:t>
            </a:r>
          </a:p>
          <a:p>
            <a:pPr marL="0" indent="0">
              <a:buNone/>
            </a:pPr>
            <a:r>
              <a:rPr lang="en-GB" b="1" dirty="0"/>
              <a:t>R</a:t>
            </a:r>
            <a:r>
              <a:rPr lang="en-GB" dirty="0"/>
              <a:t>elationships</a:t>
            </a:r>
          </a:p>
          <a:p>
            <a:pPr marL="0" indent="0">
              <a:buNone/>
            </a:pPr>
            <a:r>
              <a:rPr lang="en-GB" b="1" dirty="0"/>
              <a:t>M</a:t>
            </a:r>
            <a:r>
              <a:rPr lang="en-GB" dirty="0"/>
              <a:t>eaning</a:t>
            </a:r>
          </a:p>
          <a:p>
            <a:pPr marL="0" indent="0">
              <a:buNone/>
            </a:pPr>
            <a:r>
              <a:rPr lang="en-GB" b="1" dirty="0"/>
              <a:t>A</a:t>
            </a:r>
            <a:r>
              <a:rPr lang="en-GB" dirty="0"/>
              <a:t>ccomplishment</a:t>
            </a:r>
          </a:p>
          <a:p>
            <a:pPr marL="0" indent="0">
              <a:buNone/>
            </a:pPr>
            <a:endParaRPr lang="en-GB" dirty="0"/>
          </a:p>
          <a:p>
            <a:pPr marL="0" indent="0">
              <a:buNone/>
            </a:pPr>
            <a:r>
              <a:rPr lang="en-GB" dirty="0"/>
              <a:t>Application to workplace issues:</a:t>
            </a:r>
          </a:p>
          <a:p>
            <a:pPr marL="0" indent="0">
              <a:buNone/>
            </a:pPr>
            <a:r>
              <a:rPr lang="en-GB" dirty="0"/>
              <a:t>• Supports burnout prevention by strengthening engagement and meaning.</a:t>
            </a:r>
          </a:p>
          <a:p>
            <a:pPr marL="0" indent="0">
              <a:buNone/>
            </a:pPr>
            <a:r>
              <a:rPr lang="en-GB" dirty="0"/>
              <a:t>• Helps address loneliness and disconnection through relational practices.</a:t>
            </a:r>
          </a:p>
          <a:p>
            <a:pPr marL="0" indent="0">
              <a:buNone/>
            </a:pPr>
            <a:r>
              <a:rPr lang="en-GB" dirty="0"/>
              <a:t>• Useful for designing holistic wellbeing strategies </a:t>
            </a:r>
            <a:r>
              <a:rPr lang="en-GB"/>
              <a:t>beyond ‘happiness perks’.</a:t>
            </a:r>
            <a:endParaRPr lang="en-GB" dirty="0"/>
          </a:p>
        </p:txBody>
      </p:sp>
    </p:spTree>
    <p:extLst>
      <p:ext uri="{BB962C8B-B14F-4D97-AF65-F5344CB8AC3E}">
        <p14:creationId xmlns:p14="http://schemas.microsoft.com/office/powerpoint/2010/main" val="35426027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ositive Psychology in the Workplace: Thank God It's Monday!">
            <a:hlinkClick r:id="" action="ppaction://media"/>
            <a:extLst>
              <a:ext uri="{FF2B5EF4-FFF2-40B4-BE49-F238E27FC236}">
                <a16:creationId xmlns:a16="http://schemas.microsoft.com/office/drawing/2014/main" id="{5AFE30D1-C153-0C84-24D1-0D848DAAF94A}"/>
              </a:ext>
            </a:extLst>
          </p:cNvPr>
          <p:cNvPicPr>
            <a:picLocks noGrp="1" noRot="1" noChangeAspect="1"/>
          </p:cNvPicPr>
          <p:nvPr>
            <p:ph idx="1"/>
            <a:videoFile r:link="rId1"/>
          </p:nvPr>
        </p:nvPicPr>
        <p:blipFill>
          <a:blip r:embed="rId3"/>
          <a:stretch>
            <a:fillRect/>
          </a:stretch>
        </p:blipFill>
        <p:spPr>
          <a:xfrm>
            <a:off x="0" y="0"/>
            <a:ext cx="12192000" cy="7128716"/>
          </a:xfrm>
          <a:prstGeom prst="rect">
            <a:avLst/>
          </a:prstGeom>
        </p:spPr>
      </p:pic>
    </p:spTree>
    <p:extLst>
      <p:ext uri="{BB962C8B-B14F-4D97-AF65-F5344CB8AC3E}">
        <p14:creationId xmlns:p14="http://schemas.microsoft.com/office/powerpoint/2010/main" val="4052682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31944-DDD2-4284-8310-46F26365CA63}"/>
              </a:ext>
            </a:extLst>
          </p:cNvPr>
          <p:cNvSpPr>
            <a:spLocks noGrp="1"/>
          </p:cNvSpPr>
          <p:nvPr>
            <p:ph type="title"/>
          </p:nvPr>
        </p:nvSpPr>
        <p:spPr>
          <a:xfrm>
            <a:off x="609600" y="197767"/>
            <a:ext cx="10972800" cy="848835"/>
          </a:xfrm>
        </p:spPr>
        <p:txBody>
          <a:bodyPr/>
          <a:lstStyle/>
          <a:p>
            <a:r>
              <a:rPr lang="en-GB" b="1" dirty="0">
                <a:latin typeface="+mn-lt"/>
              </a:rPr>
              <a:t>Toxic Positivity</a:t>
            </a:r>
          </a:p>
        </p:txBody>
      </p:sp>
      <p:sp>
        <p:nvSpPr>
          <p:cNvPr id="3" name="Content Placeholder 2">
            <a:extLst>
              <a:ext uri="{FF2B5EF4-FFF2-40B4-BE49-F238E27FC236}">
                <a16:creationId xmlns:a16="http://schemas.microsoft.com/office/drawing/2014/main" id="{6E415A3B-1C06-42C9-869A-4701B1250E41}"/>
              </a:ext>
            </a:extLst>
          </p:cNvPr>
          <p:cNvSpPr>
            <a:spLocks noGrp="1"/>
          </p:cNvSpPr>
          <p:nvPr>
            <p:ph idx="1"/>
          </p:nvPr>
        </p:nvSpPr>
        <p:spPr>
          <a:xfrm>
            <a:off x="609600" y="1255923"/>
            <a:ext cx="10972800" cy="4261310"/>
          </a:xfrm>
        </p:spPr>
        <p:txBody>
          <a:bodyPr>
            <a:normAutofit/>
          </a:bodyPr>
          <a:lstStyle/>
          <a:p>
            <a:pPr marL="0" indent="0">
              <a:buNone/>
            </a:pPr>
            <a:r>
              <a:rPr lang="en-GB" dirty="0"/>
              <a:t>Can we be too positive?</a:t>
            </a:r>
          </a:p>
          <a:p>
            <a:pPr marL="0" indent="0">
              <a:buNone/>
            </a:pPr>
            <a:endParaRPr lang="en-GB" dirty="0"/>
          </a:p>
          <a:p>
            <a:pPr marL="0" indent="0">
              <a:buNone/>
            </a:pPr>
            <a:r>
              <a:rPr lang="en-GB" dirty="0"/>
              <a:t>‘it could be worse’ </a:t>
            </a:r>
          </a:p>
          <a:p>
            <a:pPr marL="0" indent="0">
              <a:buNone/>
            </a:pPr>
            <a:endParaRPr lang="en-GB" dirty="0"/>
          </a:p>
          <a:p>
            <a:pPr marL="0" indent="0">
              <a:buNone/>
            </a:pPr>
            <a:r>
              <a:rPr lang="en-GB" dirty="0">
                <a:solidFill>
                  <a:srgbClr val="212529"/>
                </a:solidFill>
              </a:rPr>
              <a:t>Toxic positivity (brushing off someone’s feelings or thinking we need to be positive all the time)</a:t>
            </a:r>
            <a:r>
              <a:rPr lang="en-GB" b="0" i="0" dirty="0">
                <a:solidFill>
                  <a:srgbClr val="212529"/>
                </a:solidFill>
                <a:effectLst/>
              </a:rPr>
              <a:t> can have harmful long-term consequences because toxic positivity inhibits people from feeling perfectly normal emotions which, if left unchecked, can lead to longer-lasting deeper issues such as anxiety, diminished self-esteem and burnout (Shaw, 2021). </a:t>
            </a:r>
            <a:endParaRPr lang="en-GB" dirty="0"/>
          </a:p>
        </p:txBody>
      </p:sp>
    </p:spTree>
    <p:extLst>
      <p:ext uri="{BB962C8B-B14F-4D97-AF65-F5344CB8AC3E}">
        <p14:creationId xmlns:p14="http://schemas.microsoft.com/office/powerpoint/2010/main" val="3110725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E3769-0759-44D7-A491-9B9262808362}"/>
              </a:ext>
            </a:extLst>
          </p:cNvPr>
          <p:cNvSpPr>
            <a:spLocks noGrp="1"/>
          </p:cNvSpPr>
          <p:nvPr>
            <p:ph type="title"/>
          </p:nvPr>
        </p:nvSpPr>
        <p:spPr/>
        <p:txBody>
          <a:bodyPr>
            <a:normAutofit/>
          </a:bodyPr>
          <a:lstStyle/>
          <a:p>
            <a:r>
              <a:rPr lang="en-GB" b="1" dirty="0">
                <a:latin typeface="+mn-lt"/>
              </a:rPr>
              <a:t>How to avoid toxic positivity (Shaw, 2021)</a:t>
            </a:r>
          </a:p>
        </p:txBody>
      </p:sp>
      <p:sp>
        <p:nvSpPr>
          <p:cNvPr id="3" name="Content Placeholder 2">
            <a:extLst>
              <a:ext uri="{FF2B5EF4-FFF2-40B4-BE49-F238E27FC236}">
                <a16:creationId xmlns:a16="http://schemas.microsoft.com/office/drawing/2014/main" id="{E280F914-710A-47C7-8F54-529CFE105A09}"/>
              </a:ext>
            </a:extLst>
          </p:cNvPr>
          <p:cNvSpPr>
            <a:spLocks noGrp="1"/>
          </p:cNvSpPr>
          <p:nvPr>
            <p:ph idx="1"/>
          </p:nvPr>
        </p:nvSpPr>
        <p:spPr/>
        <p:txBody>
          <a:bodyPr>
            <a:normAutofit lnSpcReduction="10000"/>
          </a:bodyPr>
          <a:lstStyle/>
          <a:p>
            <a:pPr algn="l">
              <a:buFont typeface="+mj-lt"/>
              <a:buAutoNum type="arabicPeriod"/>
            </a:pPr>
            <a:r>
              <a:rPr lang="en-GB" i="0" dirty="0">
                <a:solidFill>
                  <a:srgbClr val="212529"/>
                </a:solidFill>
                <a:effectLst/>
              </a:rPr>
              <a:t>Embrace all emotions</a:t>
            </a:r>
          </a:p>
          <a:p>
            <a:pPr algn="l">
              <a:buFont typeface="+mj-lt"/>
              <a:buAutoNum type="arabicPeriod"/>
            </a:pPr>
            <a:r>
              <a:rPr lang="en-GB" i="0" dirty="0">
                <a:solidFill>
                  <a:srgbClr val="212529"/>
                </a:solidFill>
                <a:effectLst/>
              </a:rPr>
              <a:t>Be authentic</a:t>
            </a:r>
          </a:p>
          <a:p>
            <a:pPr algn="l">
              <a:buFont typeface="+mj-lt"/>
              <a:buAutoNum type="arabicPeriod"/>
            </a:pPr>
            <a:r>
              <a:rPr lang="en-GB" i="0" dirty="0">
                <a:solidFill>
                  <a:srgbClr val="212529"/>
                </a:solidFill>
                <a:effectLst/>
              </a:rPr>
              <a:t>Social media does not project a true reality</a:t>
            </a:r>
          </a:p>
          <a:p>
            <a:pPr algn="l">
              <a:buFont typeface="+mj-lt"/>
              <a:buAutoNum type="arabicPeriod"/>
            </a:pPr>
            <a:r>
              <a:rPr lang="en-GB" i="0" dirty="0">
                <a:solidFill>
                  <a:srgbClr val="212529"/>
                </a:solidFill>
                <a:effectLst/>
              </a:rPr>
              <a:t>Don’t compare yourself to others</a:t>
            </a:r>
          </a:p>
          <a:p>
            <a:pPr algn="l">
              <a:buFont typeface="+mj-lt"/>
              <a:buAutoNum type="arabicPeriod"/>
            </a:pPr>
            <a:r>
              <a:rPr lang="en-GB" i="0" dirty="0">
                <a:solidFill>
                  <a:srgbClr val="212529"/>
                </a:solidFill>
                <a:effectLst/>
              </a:rPr>
              <a:t>If you are talking to others, listen</a:t>
            </a:r>
          </a:p>
          <a:p>
            <a:pPr algn="l">
              <a:buFont typeface="+mj-lt"/>
              <a:buAutoNum type="arabicPeriod"/>
            </a:pPr>
            <a:r>
              <a:rPr lang="en-GB" i="0" dirty="0">
                <a:solidFill>
                  <a:srgbClr val="212529"/>
                </a:solidFill>
                <a:effectLst/>
              </a:rPr>
              <a:t>Take healthy steps</a:t>
            </a:r>
          </a:p>
          <a:p>
            <a:pPr algn="l">
              <a:buFont typeface="+mj-lt"/>
              <a:buAutoNum type="arabicPeriod"/>
            </a:pPr>
            <a:r>
              <a:rPr lang="en-GB" i="0" dirty="0">
                <a:solidFill>
                  <a:srgbClr val="212529"/>
                </a:solidFill>
                <a:effectLst/>
              </a:rPr>
              <a:t>You wouldn’t ignore a physical pain, so don’t ignore an emotional one</a:t>
            </a:r>
          </a:p>
          <a:p>
            <a:pPr algn="l">
              <a:buFont typeface="+mj-lt"/>
              <a:buAutoNum type="arabicPeriod"/>
            </a:pPr>
            <a:r>
              <a:rPr lang="en-GB" i="0" dirty="0">
                <a:solidFill>
                  <a:srgbClr val="212529"/>
                </a:solidFill>
                <a:effectLst/>
              </a:rPr>
              <a:t>Shift the focus on mental health</a:t>
            </a:r>
            <a:endParaRPr lang="en-GB" dirty="0"/>
          </a:p>
        </p:txBody>
      </p:sp>
    </p:spTree>
    <p:extLst>
      <p:ext uri="{BB962C8B-B14F-4D97-AF65-F5344CB8AC3E}">
        <p14:creationId xmlns:p14="http://schemas.microsoft.com/office/powerpoint/2010/main" val="27626983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A13FA-0DD9-4C1C-8439-21B2476608CE}"/>
              </a:ext>
            </a:extLst>
          </p:cNvPr>
          <p:cNvSpPr>
            <a:spLocks noGrp="1"/>
          </p:cNvSpPr>
          <p:nvPr>
            <p:ph type="title"/>
          </p:nvPr>
        </p:nvSpPr>
        <p:spPr/>
        <p:txBody>
          <a:bodyPr/>
          <a:lstStyle/>
          <a:p>
            <a:r>
              <a:rPr lang="en-GB" b="1" dirty="0">
                <a:latin typeface="+mn-lt"/>
              </a:rPr>
              <a:t>WAP Plans – A tool to help Managers</a:t>
            </a:r>
          </a:p>
        </p:txBody>
      </p:sp>
      <p:sp>
        <p:nvSpPr>
          <p:cNvPr id="3" name="Content Placeholder 2">
            <a:extLst>
              <a:ext uri="{FF2B5EF4-FFF2-40B4-BE49-F238E27FC236}">
                <a16:creationId xmlns:a16="http://schemas.microsoft.com/office/drawing/2014/main" id="{650FE59F-D28A-4FA6-BB52-F451A5085692}"/>
              </a:ext>
            </a:extLst>
          </p:cNvPr>
          <p:cNvSpPr>
            <a:spLocks noGrp="1"/>
          </p:cNvSpPr>
          <p:nvPr>
            <p:ph idx="1"/>
          </p:nvPr>
        </p:nvSpPr>
        <p:spPr/>
        <p:txBody>
          <a:bodyPr>
            <a:normAutofit/>
          </a:bodyPr>
          <a:lstStyle/>
          <a:p>
            <a:r>
              <a:rPr lang="en-GB" dirty="0"/>
              <a:t>Based on WRAP – Wellness Recovery Action Plan system (used by people to manage their mental health) by Mary Ellen Copeland</a:t>
            </a:r>
          </a:p>
          <a:p>
            <a:r>
              <a:rPr lang="en-GB" dirty="0"/>
              <a:t>Wellness Action Plans</a:t>
            </a:r>
          </a:p>
          <a:p>
            <a:r>
              <a:rPr lang="en-GB" dirty="0"/>
              <a:t>Individuals fill in template and discuss with manager</a:t>
            </a:r>
          </a:p>
          <a:p>
            <a:r>
              <a:rPr lang="en-GB" dirty="0"/>
              <a:t>A pro-active approach – to prevent issues</a:t>
            </a:r>
          </a:p>
          <a:p>
            <a:r>
              <a:rPr lang="en-GB" dirty="0"/>
              <a:t>Template can </a:t>
            </a:r>
            <a:r>
              <a:rPr lang="en-GB"/>
              <a:t>be requested </a:t>
            </a:r>
            <a:r>
              <a:rPr lang="en-GB" dirty="0"/>
              <a:t>on the following webpage – </a:t>
            </a:r>
            <a:r>
              <a:rPr lang="en-GB" dirty="0">
                <a:hlinkClick r:id="rId3"/>
              </a:rPr>
              <a:t>Wellness Action Plans | Sign Up | Mind - Mind</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9639125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450CD-7946-B33B-8F35-83571D813660}"/>
              </a:ext>
            </a:extLst>
          </p:cNvPr>
          <p:cNvSpPr>
            <a:spLocks noGrp="1"/>
          </p:cNvSpPr>
          <p:nvPr>
            <p:ph type="title"/>
          </p:nvPr>
        </p:nvSpPr>
        <p:spPr>
          <a:xfrm>
            <a:off x="358219" y="365125"/>
            <a:ext cx="11481847" cy="1325563"/>
          </a:xfrm>
        </p:spPr>
        <p:txBody>
          <a:bodyPr anchor="ctr">
            <a:normAutofit/>
          </a:bodyPr>
          <a:lstStyle/>
          <a:p>
            <a:r>
              <a:rPr lang="en-GB" b="1" dirty="0">
                <a:latin typeface="+mn-lt"/>
              </a:rPr>
              <a:t>Wellbeing Strategy</a:t>
            </a:r>
          </a:p>
        </p:txBody>
      </p:sp>
      <p:pic>
        <p:nvPicPr>
          <p:cNvPr id="4" name="Picture 3" descr="A person writing on sticky notes">
            <a:extLst>
              <a:ext uri="{FF2B5EF4-FFF2-40B4-BE49-F238E27FC236}">
                <a16:creationId xmlns:a16="http://schemas.microsoft.com/office/drawing/2014/main" id="{D1AB991A-846D-8831-2B3A-3FDC0E765DEA}"/>
              </a:ext>
            </a:extLst>
          </p:cNvPr>
          <p:cNvPicPr>
            <a:picLocks noChangeAspect="1"/>
          </p:cNvPicPr>
          <p:nvPr/>
        </p:nvPicPr>
        <p:blipFill>
          <a:blip r:embed="rId3">
            <a:extLst>
              <a:ext uri="{28A0092B-C50C-407E-A947-70E740481C1C}">
                <a14:useLocalDpi xmlns:a14="http://schemas.microsoft.com/office/drawing/2010/main" val="0"/>
              </a:ext>
            </a:extLst>
          </a:blip>
          <a:srcRect t="28472" b="18048"/>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38717914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707A4F-AADB-D15D-85DF-252A1677514F}"/>
              </a:ext>
            </a:extLst>
          </p:cNvPr>
          <p:cNvSpPr txBox="1"/>
          <p:nvPr/>
        </p:nvSpPr>
        <p:spPr>
          <a:xfrm>
            <a:off x="3300548" y="731520"/>
            <a:ext cx="4811486" cy="707886"/>
          </a:xfrm>
          <a:prstGeom prst="rect">
            <a:avLst/>
          </a:prstGeom>
          <a:noFill/>
        </p:spPr>
        <p:txBody>
          <a:bodyPr wrap="square">
            <a:spAutoFit/>
          </a:bodyPr>
          <a:lstStyle/>
          <a:p>
            <a:pPr algn="ctr"/>
            <a:r>
              <a:rPr lang="en-GB" sz="4000" b="1" dirty="0"/>
              <a:t>Activity</a:t>
            </a:r>
            <a:r>
              <a:rPr lang="en-GB" b="1" dirty="0"/>
              <a:t> </a:t>
            </a:r>
          </a:p>
        </p:txBody>
      </p:sp>
      <p:sp>
        <p:nvSpPr>
          <p:cNvPr id="4" name="TextBox 3">
            <a:extLst>
              <a:ext uri="{FF2B5EF4-FFF2-40B4-BE49-F238E27FC236}">
                <a16:creationId xmlns:a16="http://schemas.microsoft.com/office/drawing/2014/main" id="{0303CC1C-F1AF-A9E1-0715-993BE8A5ECE9}"/>
              </a:ext>
            </a:extLst>
          </p:cNvPr>
          <p:cNvSpPr txBox="1"/>
          <p:nvPr/>
        </p:nvSpPr>
        <p:spPr>
          <a:xfrm>
            <a:off x="1080656" y="1613118"/>
            <a:ext cx="8646820" cy="3970318"/>
          </a:xfrm>
          <a:prstGeom prst="rect">
            <a:avLst/>
          </a:prstGeom>
          <a:noFill/>
        </p:spPr>
        <p:txBody>
          <a:bodyPr wrap="square">
            <a:spAutoFit/>
          </a:bodyPr>
          <a:lstStyle/>
          <a:p>
            <a:r>
              <a:rPr lang="en-GB" sz="2800" dirty="0"/>
              <a:t>Many organisations are promoting health and wellbeing in the workplace, but it is not always taken seriously enough, more can be done to facilitate a healthy workplace.</a:t>
            </a:r>
          </a:p>
          <a:p>
            <a:endParaRPr lang="en-GB" sz="2800" dirty="0"/>
          </a:p>
          <a:p>
            <a:r>
              <a:rPr lang="en-GB" sz="2800" dirty="0"/>
              <a:t>Consider the wellbeing strategy of an organisation you are familiar with and its effectiveness. </a:t>
            </a:r>
          </a:p>
          <a:p>
            <a:pPr marL="457200" indent="-457200">
              <a:buFont typeface="Arial" panose="020B0604020202020204" pitchFamily="34" charset="0"/>
              <a:buChar char="•"/>
            </a:pPr>
            <a:r>
              <a:rPr lang="en-GB" sz="2800" dirty="0"/>
              <a:t>	How can you measure this? </a:t>
            </a:r>
          </a:p>
          <a:p>
            <a:pPr marL="457200" indent="-457200">
              <a:buFont typeface="Arial" panose="020B0604020202020204" pitchFamily="34" charset="0"/>
              <a:buChar char="•"/>
            </a:pPr>
            <a:r>
              <a:rPr lang="en-GB" sz="2800" dirty="0"/>
              <a:t>	How can it be improved? </a:t>
            </a:r>
          </a:p>
          <a:p>
            <a:pPr marL="457200" indent="-457200">
              <a:buFont typeface="Arial" panose="020B0604020202020204" pitchFamily="34" charset="0"/>
              <a:buChar char="•"/>
            </a:pPr>
            <a:r>
              <a:rPr lang="en-GB" sz="2800" dirty="0"/>
              <a:t>	How does this link to organisational culture?</a:t>
            </a:r>
          </a:p>
        </p:txBody>
      </p:sp>
    </p:spTree>
    <p:extLst>
      <p:ext uri="{BB962C8B-B14F-4D97-AF65-F5344CB8AC3E}">
        <p14:creationId xmlns:p14="http://schemas.microsoft.com/office/powerpoint/2010/main" val="13046006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C3439-473A-45B4-8884-4A5C9D21A1EF}"/>
              </a:ext>
            </a:extLst>
          </p:cNvPr>
          <p:cNvSpPr>
            <a:spLocks noGrp="1"/>
          </p:cNvSpPr>
          <p:nvPr>
            <p:ph type="title"/>
          </p:nvPr>
        </p:nvSpPr>
        <p:spPr/>
        <p:txBody>
          <a:bodyPr/>
          <a:lstStyle/>
          <a:p>
            <a:r>
              <a:rPr lang="en-GB" b="1" dirty="0">
                <a:latin typeface="+mn-lt"/>
              </a:rPr>
              <a:t>CIPD Recommendations</a:t>
            </a:r>
          </a:p>
        </p:txBody>
      </p:sp>
      <p:sp>
        <p:nvSpPr>
          <p:cNvPr id="3" name="Content Placeholder 2">
            <a:extLst>
              <a:ext uri="{FF2B5EF4-FFF2-40B4-BE49-F238E27FC236}">
                <a16:creationId xmlns:a16="http://schemas.microsoft.com/office/drawing/2014/main" id="{C3DFF8AE-5704-4A39-9536-9FD5E55A0AF9}"/>
              </a:ext>
            </a:extLst>
          </p:cNvPr>
          <p:cNvSpPr>
            <a:spLocks noGrp="1"/>
          </p:cNvSpPr>
          <p:nvPr>
            <p:ph idx="1"/>
          </p:nvPr>
        </p:nvSpPr>
        <p:spPr/>
        <p:txBody>
          <a:bodyPr>
            <a:normAutofit/>
          </a:bodyPr>
          <a:lstStyle/>
          <a:p>
            <a:r>
              <a:rPr lang="en-GB" dirty="0"/>
              <a:t>An integrated ‘holistic’ approach to wellbeing </a:t>
            </a:r>
          </a:p>
          <a:p>
            <a:r>
              <a:rPr lang="en-GB" dirty="0"/>
              <a:t>A unique approach that suits your organisation</a:t>
            </a:r>
          </a:p>
          <a:p>
            <a:r>
              <a:rPr lang="en-GB" dirty="0"/>
              <a:t>Everyone has a role but line managers have an important responsibility for day-to-day activities such as stress management, spotting early signs of stress, making reasonable adjustments and nurturing positive relationships</a:t>
            </a:r>
          </a:p>
          <a:p>
            <a:r>
              <a:rPr lang="en-GB" dirty="0"/>
              <a:t>Main cause of workplace stress is poor management style</a:t>
            </a:r>
          </a:p>
        </p:txBody>
      </p:sp>
    </p:spTree>
    <p:extLst>
      <p:ext uri="{BB962C8B-B14F-4D97-AF65-F5344CB8AC3E}">
        <p14:creationId xmlns:p14="http://schemas.microsoft.com/office/powerpoint/2010/main" val="32462668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49971-F4FA-F204-61CB-F7F50B33839D}"/>
              </a:ext>
            </a:extLst>
          </p:cNvPr>
          <p:cNvSpPr>
            <a:spLocks noGrp="1"/>
          </p:cNvSpPr>
          <p:nvPr>
            <p:ph type="title"/>
          </p:nvPr>
        </p:nvSpPr>
        <p:spPr>
          <a:xfrm>
            <a:off x="358219" y="365125"/>
            <a:ext cx="11481847" cy="640715"/>
          </a:xfrm>
        </p:spPr>
        <p:txBody>
          <a:bodyPr>
            <a:normAutofit fontScale="90000"/>
          </a:bodyPr>
          <a:lstStyle/>
          <a:p>
            <a:r>
              <a:rPr lang="en-GB" b="1" dirty="0">
                <a:latin typeface="+mn-lt"/>
              </a:rPr>
              <a:t>A Holistic Approach</a:t>
            </a:r>
          </a:p>
        </p:txBody>
      </p:sp>
      <p:sp>
        <p:nvSpPr>
          <p:cNvPr id="3" name="Content Placeholder 2">
            <a:extLst>
              <a:ext uri="{FF2B5EF4-FFF2-40B4-BE49-F238E27FC236}">
                <a16:creationId xmlns:a16="http://schemas.microsoft.com/office/drawing/2014/main" id="{B409C76A-B2CF-EAE4-B052-B0A2AE4E28D9}"/>
              </a:ext>
            </a:extLst>
          </p:cNvPr>
          <p:cNvSpPr>
            <a:spLocks noGrp="1"/>
          </p:cNvSpPr>
          <p:nvPr>
            <p:ph idx="1"/>
          </p:nvPr>
        </p:nvSpPr>
        <p:spPr>
          <a:xfrm>
            <a:off x="358219" y="1280160"/>
            <a:ext cx="11481847" cy="4121399"/>
          </a:xfrm>
        </p:spPr>
        <p:txBody>
          <a:bodyPr>
            <a:normAutofit fontScale="92500" lnSpcReduction="20000"/>
          </a:bodyPr>
          <a:lstStyle/>
          <a:p>
            <a:r>
              <a:rPr lang="en-GB" dirty="0"/>
              <a:t>Wellbeing woven into the fabric of the organisation – vision, mission, values</a:t>
            </a:r>
          </a:p>
          <a:p>
            <a:r>
              <a:rPr lang="en-GB" dirty="0"/>
              <a:t>Wellbeing seen as a vital source of value creation</a:t>
            </a:r>
          </a:p>
          <a:p>
            <a:r>
              <a:rPr lang="en-GB" dirty="0"/>
              <a:t>All policies and practices designed and approached through a wellbeing lens</a:t>
            </a:r>
          </a:p>
          <a:p>
            <a:r>
              <a:rPr lang="en-GB" dirty="0"/>
              <a:t>A wellbeing strategy that is based on the domains of wellbeing and is tailored to your organisation</a:t>
            </a:r>
          </a:p>
          <a:p>
            <a:r>
              <a:rPr lang="en-GB" dirty="0"/>
              <a:t>Focus on prevention and support</a:t>
            </a:r>
          </a:p>
          <a:p>
            <a:r>
              <a:rPr lang="en-GB" dirty="0"/>
              <a:t>Focussed action based on data</a:t>
            </a:r>
          </a:p>
          <a:p>
            <a:r>
              <a:rPr lang="en-GB" dirty="0"/>
              <a:t>Need to address systemic issues causing wellbeing</a:t>
            </a:r>
          </a:p>
          <a:p>
            <a:r>
              <a:rPr lang="en-GB" dirty="0"/>
              <a:t>Supported by counselling, employee assistance programme, occupational health and competent managers who can have sensitive conversations</a:t>
            </a:r>
          </a:p>
          <a:p>
            <a:endParaRPr lang="en-GB" dirty="0"/>
          </a:p>
        </p:txBody>
      </p:sp>
    </p:spTree>
    <p:extLst>
      <p:ext uri="{BB962C8B-B14F-4D97-AF65-F5344CB8AC3E}">
        <p14:creationId xmlns:p14="http://schemas.microsoft.com/office/powerpoint/2010/main" val="2278005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1CE40-0BDE-744E-5A23-D539F03CC950}"/>
              </a:ext>
            </a:extLst>
          </p:cNvPr>
          <p:cNvSpPr>
            <a:spLocks noGrp="1"/>
          </p:cNvSpPr>
          <p:nvPr>
            <p:ph type="title"/>
          </p:nvPr>
        </p:nvSpPr>
        <p:spPr>
          <a:xfrm>
            <a:off x="358219" y="365125"/>
            <a:ext cx="11481847" cy="1325563"/>
          </a:xfrm>
        </p:spPr>
        <p:txBody>
          <a:bodyPr anchor="ctr">
            <a:normAutofit/>
          </a:bodyPr>
          <a:lstStyle/>
          <a:p>
            <a:r>
              <a:rPr lang="en-GB" b="1" dirty="0">
                <a:latin typeface="+mn-lt"/>
              </a:rPr>
              <a:t>Responsibilities</a:t>
            </a:r>
          </a:p>
        </p:txBody>
      </p:sp>
      <p:sp>
        <p:nvSpPr>
          <p:cNvPr id="3" name="Content Placeholder 2">
            <a:extLst>
              <a:ext uri="{FF2B5EF4-FFF2-40B4-BE49-F238E27FC236}">
                <a16:creationId xmlns:a16="http://schemas.microsoft.com/office/drawing/2014/main" id="{CA53F534-DD5C-32E9-F07D-1487FF3CCD94}"/>
              </a:ext>
            </a:extLst>
          </p:cNvPr>
          <p:cNvSpPr>
            <a:spLocks noGrp="1"/>
          </p:cNvSpPr>
          <p:nvPr>
            <p:ph idx="1"/>
          </p:nvPr>
        </p:nvSpPr>
        <p:spPr>
          <a:xfrm>
            <a:off x="358219" y="1825625"/>
            <a:ext cx="5645673" cy="3575934"/>
          </a:xfrm>
        </p:spPr>
        <p:txBody>
          <a:bodyPr>
            <a:normAutofit/>
          </a:bodyPr>
          <a:lstStyle/>
          <a:p>
            <a:r>
              <a:rPr lang="en-GB" dirty="0"/>
              <a:t>People professionals </a:t>
            </a:r>
          </a:p>
          <a:p>
            <a:r>
              <a:rPr lang="en-GB" dirty="0"/>
              <a:t>Senior managers</a:t>
            </a:r>
          </a:p>
          <a:p>
            <a:r>
              <a:rPr lang="en-GB" dirty="0"/>
              <a:t>Line managers</a:t>
            </a:r>
          </a:p>
          <a:p>
            <a:r>
              <a:rPr lang="en-GB" dirty="0"/>
              <a:t>Occupational health </a:t>
            </a:r>
          </a:p>
          <a:p>
            <a:r>
              <a:rPr lang="en-GB" dirty="0"/>
              <a:t>Trade unions </a:t>
            </a:r>
          </a:p>
          <a:p>
            <a:r>
              <a:rPr lang="en-GB" dirty="0"/>
              <a:t>Employees </a:t>
            </a:r>
          </a:p>
          <a:p>
            <a:r>
              <a:rPr lang="en-GB" dirty="0"/>
              <a:t>Government </a:t>
            </a:r>
          </a:p>
          <a:p>
            <a:pPr marL="0" indent="0">
              <a:buNone/>
            </a:pPr>
            <a:endParaRPr lang="en-GB" dirty="0"/>
          </a:p>
        </p:txBody>
      </p:sp>
      <p:pic>
        <p:nvPicPr>
          <p:cNvPr id="5" name="Picture 4" descr="Two workers inside a warehouse">
            <a:extLst>
              <a:ext uri="{FF2B5EF4-FFF2-40B4-BE49-F238E27FC236}">
                <a16:creationId xmlns:a16="http://schemas.microsoft.com/office/drawing/2014/main" id="{0BB345C6-1875-1235-3B2C-D3131C6995CF}"/>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9340643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097EB-E061-40E6-9C8F-370A3FD6A216}"/>
              </a:ext>
            </a:extLst>
          </p:cNvPr>
          <p:cNvSpPr>
            <a:spLocks noGrp="1"/>
          </p:cNvSpPr>
          <p:nvPr>
            <p:ph type="title"/>
          </p:nvPr>
        </p:nvSpPr>
        <p:spPr>
          <a:xfrm>
            <a:off x="358219" y="365125"/>
            <a:ext cx="11481847" cy="1325563"/>
          </a:xfrm>
        </p:spPr>
        <p:txBody>
          <a:bodyPr anchor="ctr">
            <a:normAutofit/>
          </a:bodyPr>
          <a:lstStyle/>
          <a:p>
            <a:r>
              <a:rPr lang="en-GB" b="1"/>
              <a:t>Line Management Responsibilities and Skills</a:t>
            </a:r>
          </a:p>
        </p:txBody>
      </p:sp>
      <p:graphicFrame>
        <p:nvGraphicFramePr>
          <p:cNvPr id="5" name="Content Placeholder 2">
            <a:extLst>
              <a:ext uri="{FF2B5EF4-FFF2-40B4-BE49-F238E27FC236}">
                <a16:creationId xmlns:a16="http://schemas.microsoft.com/office/drawing/2014/main" id="{DE000E32-B09E-F8D2-80B9-37FC0C13F7D6}"/>
              </a:ext>
            </a:extLst>
          </p:cNvPr>
          <p:cNvGraphicFramePr>
            <a:graphicFrameLocks noGrp="1"/>
          </p:cNvGraphicFramePr>
          <p:nvPr>
            <p:ph idx="1"/>
            <p:extLst>
              <p:ext uri="{D42A27DB-BD31-4B8C-83A1-F6EECF244321}">
                <p14:modId xmlns:p14="http://schemas.microsoft.com/office/powerpoint/2010/main" val="263934882"/>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1737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3F7BA-CAD1-8101-D05D-D054DE360FB5}"/>
              </a:ext>
            </a:extLst>
          </p:cNvPr>
          <p:cNvSpPr>
            <a:spLocks noGrp="1"/>
          </p:cNvSpPr>
          <p:nvPr>
            <p:ph type="title"/>
          </p:nvPr>
        </p:nvSpPr>
        <p:spPr>
          <a:xfrm>
            <a:off x="358219" y="136188"/>
            <a:ext cx="11481847" cy="564204"/>
          </a:xfrm>
        </p:spPr>
        <p:txBody>
          <a:bodyPr>
            <a:normAutofit fontScale="90000"/>
          </a:bodyPr>
          <a:lstStyle/>
          <a:p>
            <a:r>
              <a:rPr lang="en-GB" b="1" dirty="0">
                <a:latin typeface="+mn-lt"/>
              </a:rPr>
              <a:t>CIPD Recommendations:</a:t>
            </a:r>
          </a:p>
        </p:txBody>
      </p:sp>
      <p:sp>
        <p:nvSpPr>
          <p:cNvPr id="3" name="Content Placeholder 2">
            <a:extLst>
              <a:ext uri="{FF2B5EF4-FFF2-40B4-BE49-F238E27FC236}">
                <a16:creationId xmlns:a16="http://schemas.microsoft.com/office/drawing/2014/main" id="{10E227D4-F6C2-58D4-CF10-F4A37B9230DB}"/>
              </a:ext>
            </a:extLst>
          </p:cNvPr>
          <p:cNvSpPr>
            <a:spLocks noGrp="1"/>
          </p:cNvSpPr>
          <p:nvPr>
            <p:ph idx="1"/>
          </p:nvPr>
        </p:nvSpPr>
        <p:spPr>
          <a:xfrm>
            <a:off x="358219" y="700392"/>
            <a:ext cx="11481847" cy="5175113"/>
          </a:xfrm>
        </p:spPr>
        <p:txBody>
          <a:bodyPr>
            <a:normAutofit fontScale="92500" lnSpcReduction="20000"/>
          </a:bodyPr>
          <a:lstStyle/>
          <a:p>
            <a:r>
              <a:rPr lang="en-GB" dirty="0"/>
              <a:t>Ensure that senior leaders are aware of the importance of workplace health and wellbeing, and that they embed actions to ensure that it’s taken seriously across the organisation.</a:t>
            </a:r>
          </a:p>
          <a:p>
            <a:r>
              <a:rPr lang="en-GB" dirty="0"/>
              <a:t>Train line managers to manage people well. Line managers are key to employee wellbeing and should ensure people’s workloads and deadlines are manageable. They should provide clear objectives and give constructive feedback, as part of a trust-based relationship with employees. They should have the confidence to have sensitive conversations with people and offer support and flexibility if a team member needs adjustments to help manage their health and work.</a:t>
            </a:r>
          </a:p>
          <a:p>
            <a:r>
              <a:rPr lang="en-GB" dirty="0"/>
              <a:t>Provide early access to occupational health support and other specialist sources of help, such as counselling or physiotherapy.</a:t>
            </a:r>
          </a:p>
          <a:p>
            <a:r>
              <a:rPr lang="en-GB" dirty="0"/>
              <a:t>Develop an evidence-based understanding of the causes of absence and unhealthy practices in your organisation, such as ‘presenteeism’ and ‘</a:t>
            </a:r>
            <a:r>
              <a:rPr lang="en-GB" dirty="0" err="1"/>
              <a:t>leavism</a:t>
            </a:r>
            <a:r>
              <a:rPr lang="en-GB" dirty="0"/>
              <a:t>’. Unless the underlying issues prompting people’s attendance and behaviours are addressed, efforts to improve health and wellbeing will be short-lived.</a:t>
            </a:r>
          </a:p>
          <a:p>
            <a:endParaRPr lang="en-GB" dirty="0"/>
          </a:p>
        </p:txBody>
      </p:sp>
    </p:spTree>
    <p:extLst>
      <p:ext uri="{BB962C8B-B14F-4D97-AF65-F5344CB8AC3E}">
        <p14:creationId xmlns:p14="http://schemas.microsoft.com/office/powerpoint/2010/main" val="177068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D9C40-128E-6CBF-14AE-D88E18D24432}"/>
              </a:ext>
            </a:extLst>
          </p:cNvPr>
          <p:cNvSpPr>
            <a:spLocks noGrp="1"/>
          </p:cNvSpPr>
          <p:nvPr>
            <p:ph type="title"/>
          </p:nvPr>
        </p:nvSpPr>
        <p:spPr>
          <a:xfrm>
            <a:off x="358219" y="291831"/>
            <a:ext cx="11481847" cy="1164610"/>
          </a:xfrm>
        </p:spPr>
        <p:txBody>
          <a:bodyPr/>
          <a:lstStyle/>
          <a:p>
            <a:r>
              <a:rPr lang="en-GB" b="1" dirty="0">
                <a:latin typeface="+mn-lt"/>
              </a:rPr>
              <a:t>Recommendations Continued:</a:t>
            </a:r>
          </a:p>
        </p:txBody>
      </p:sp>
      <p:sp>
        <p:nvSpPr>
          <p:cNvPr id="3" name="Content Placeholder 2">
            <a:extLst>
              <a:ext uri="{FF2B5EF4-FFF2-40B4-BE49-F238E27FC236}">
                <a16:creationId xmlns:a16="http://schemas.microsoft.com/office/drawing/2014/main" id="{1B37D1A3-D3DA-155A-3AAC-E488180143F1}"/>
              </a:ext>
            </a:extLst>
          </p:cNvPr>
          <p:cNvSpPr>
            <a:spLocks noGrp="1"/>
          </p:cNvSpPr>
          <p:nvPr>
            <p:ph idx="1"/>
          </p:nvPr>
        </p:nvSpPr>
        <p:spPr>
          <a:xfrm>
            <a:off x="358219" y="1456440"/>
            <a:ext cx="11481847" cy="4185603"/>
          </a:xfrm>
        </p:spPr>
        <p:txBody>
          <a:bodyPr>
            <a:normAutofit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Develop a framework to support people’s health and wellbeing through the employee lifecycle and the wellbeing challenges some may experience at certain life stages, ranging from menstruation and menstrual health, menopause, fertility challenges, caring responsibilities, long-term health conditions and terminal illness.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Tailor policies and practices to organisational and employee needs. There is no ‘one-size-fits-all’ approach to designing an effective employee wellbeing strategy – its content should be based on the organisation’s unique needs and characteristics, and of course those of its employees.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Build a robust organisational framework to promote good mental wellbeing and foster a culture where people can talk about health issues and seek help where needed.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Carry out a risk assessment or audit on work-related stress across the workforce, as part of a preventive approach to identify its main causes.</a:t>
            </a:r>
          </a:p>
          <a:p>
            <a:endParaRPr lang="en-GB" dirty="0"/>
          </a:p>
        </p:txBody>
      </p:sp>
    </p:spTree>
    <p:extLst>
      <p:ext uri="{BB962C8B-B14F-4D97-AF65-F5344CB8AC3E}">
        <p14:creationId xmlns:p14="http://schemas.microsoft.com/office/powerpoint/2010/main" val="4078903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A8EE4-92C6-C23C-0EA1-D69CF1EBF6B7}"/>
              </a:ext>
            </a:extLst>
          </p:cNvPr>
          <p:cNvSpPr>
            <a:spLocks noGrp="1"/>
          </p:cNvSpPr>
          <p:nvPr>
            <p:ph type="title"/>
          </p:nvPr>
        </p:nvSpPr>
        <p:spPr>
          <a:xfrm>
            <a:off x="358219" y="365125"/>
            <a:ext cx="11481847" cy="841105"/>
          </a:xfrm>
        </p:spPr>
        <p:txBody>
          <a:bodyPr/>
          <a:lstStyle/>
          <a:p>
            <a:r>
              <a:rPr lang="en-GB" b="1" dirty="0">
                <a:latin typeface="+mn-lt"/>
              </a:rPr>
              <a:t>Government Influence</a:t>
            </a:r>
          </a:p>
        </p:txBody>
      </p:sp>
      <p:sp>
        <p:nvSpPr>
          <p:cNvPr id="3" name="Content Placeholder 2">
            <a:extLst>
              <a:ext uri="{FF2B5EF4-FFF2-40B4-BE49-F238E27FC236}">
                <a16:creationId xmlns:a16="http://schemas.microsoft.com/office/drawing/2014/main" id="{E2CA4DF4-B7E6-89F1-D9C7-F66A3CF4CC97}"/>
              </a:ext>
            </a:extLst>
          </p:cNvPr>
          <p:cNvSpPr>
            <a:spLocks noGrp="1"/>
          </p:cNvSpPr>
          <p:nvPr>
            <p:ph idx="1"/>
          </p:nvPr>
        </p:nvSpPr>
        <p:spPr>
          <a:xfrm>
            <a:off x="358219" y="1459149"/>
            <a:ext cx="11481847" cy="3942410"/>
          </a:xfrm>
        </p:spPr>
        <p:txBody>
          <a:bodyPr>
            <a:normAutofit/>
          </a:bodyPr>
          <a:lstStyle/>
          <a:p>
            <a:r>
              <a:rPr lang="en-GB" dirty="0"/>
              <a:t>We are living longer because of the political choices that have been made in the past – e.g. NHS. </a:t>
            </a:r>
          </a:p>
          <a:p>
            <a:r>
              <a:rPr lang="en-GB" dirty="0"/>
              <a:t>Redesigning cities to have more cycle paths and green spaces</a:t>
            </a:r>
          </a:p>
          <a:p>
            <a:r>
              <a:rPr lang="en-GB" dirty="0"/>
              <a:t>National action plan for obesity – labelling foods, subsidising healthy foods or taxing unhealthy ones</a:t>
            </a:r>
          </a:p>
          <a:p>
            <a:r>
              <a:rPr lang="en-GB" dirty="0"/>
              <a:t>Prominent people role-modelling healthy lifestyles</a:t>
            </a:r>
          </a:p>
          <a:p>
            <a:r>
              <a:rPr lang="en-GB" dirty="0"/>
              <a:t>Funding of breakfast clubs</a:t>
            </a:r>
          </a:p>
          <a:p>
            <a:r>
              <a:rPr lang="en-GB" dirty="0"/>
              <a:t>Subsidising of leisure memberships and leisure facilities</a:t>
            </a:r>
          </a:p>
          <a:p>
            <a:pPr marL="0" indent="0">
              <a:buNone/>
            </a:pPr>
            <a:endParaRPr lang="en-GB" dirty="0"/>
          </a:p>
        </p:txBody>
      </p:sp>
    </p:spTree>
    <p:extLst>
      <p:ext uri="{BB962C8B-B14F-4D97-AF65-F5344CB8AC3E}">
        <p14:creationId xmlns:p14="http://schemas.microsoft.com/office/powerpoint/2010/main" val="27782596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97E742-0B89-5A38-691F-1E7F5B3DF9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63438" y="0"/>
            <a:ext cx="3618690" cy="6858000"/>
          </a:xfrm>
          <a:prstGeom prst="rect">
            <a:avLst/>
          </a:prstGeom>
        </p:spPr>
      </p:pic>
    </p:spTree>
    <p:extLst>
      <p:ext uri="{BB962C8B-B14F-4D97-AF65-F5344CB8AC3E}">
        <p14:creationId xmlns:p14="http://schemas.microsoft.com/office/powerpoint/2010/main" val="5374354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3F66F-A0E4-D566-5810-9E37D1CBAFC4}"/>
              </a:ext>
            </a:extLst>
          </p:cNvPr>
          <p:cNvSpPr>
            <a:spLocks noGrp="1"/>
          </p:cNvSpPr>
          <p:nvPr>
            <p:ph type="title"/>
          </p:nvPr>
        </p:nvSpPr>
        <p:spPr>
          <a:xfrm>
            <a:off x="358219" y="365126"/>
            <a:ext cx="11481847" cy="975642"/>
          </a:xfrm>
        </p:spPr>
        <p:txBody>
          <a:bodyPr anchor="ctr">
            <a:normAutofit fontScale="90000"/>
          </a:bodyPr>
          <a:lstStyle/>
          <a:p>
            <a:r>
              <a:rPr lang="en-GB" b="1" dirty="0">
                <a:latin typeface="+mn-lt"/>
              </a:rPr>
              <a:t>What can we do to improve wellbeing in the workplace?</a:t>
            </a:r>
          </a:p>
        </p:txBody>
      </p:sp>
      <p:pic>
        <p:nvPicPr>
          <p:cNvPr id="4" name="Picture 3" descr="Stressed healthcare worker">
            <a:extLst>
              <a:ext uri="{FF2B5EF4-FFF2-40B4-BE49-F238E27FC236}">
                <a16:creationId xmlns:a16="http://schemas.microsoft.com/office/drawing/2014/main" id="{5CB8CE16-D295-CC80-8355-685CC92E0A98}"/>
              </a:ext>
            </a:extLst>
          </p:cNvPr>
          <p:cNvPicPr>
            <a:picLocks noChangeAspect="1"/>
          </p:cNvPicPr>
          <p:nvPr/>
        </p:nvPicPr>
        <p:blipFill>
          <a:blip r:embed="rId3">
            <a:extLst>
              <a:ext uri="{28A0092B-C50C-407E-A947-70E740481C1C}">
                <a14:useLocalDpi xmlns:a14="http://schemas.microsoft.com/office/drawing/2010/main" val="0"/>
              </a:ext>
            </a:extLst>
          </a:blip>
          <a:srcRect b="46520"/>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17885851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75279-38E4-844F-18CD-79429BC53CC8}"/>
              </a:ext>
            </a:extLst>
          </p:cNvPr>
          <p:cNvSpPr>
            <a:spLocks noGrp="1"/>
          </p:cNvSpPr>
          <p:nvPr>
            <p:ph type="title"/>
          </p:nvPr>
        </p:nvSpPr>
        <p:spPr>
          <a:xfrm>
            <a:off x="609600" y="152400"/>
            <a:ext cx="10972800" cy="550985"/>
          </a:xfrm>
        </p:spPr>
        <p:txBody>
          <a:bodyPr>
            <a:noAutofit/>
          </a:bodyPr>
          <a:lstStyle/>
          <a:p>
            <a:r>
              <a:rPr lang="en-GB" sz="3600" b="1" dirty="0">
                <a:latin typeface="+mn-lt"/>
              </a:rPr>
              <a:t>HR Practices that Promote Wellbeing - Guest (2017)</a:t>
            </a:r>
          </a:p>
        </p:txBody>
      </p:sp>
      <p:pic>
        <p:nvPicPr>
          <p:cNvPr id="4" name="Content Placeholder 3">
            <a:extLst>
              <a:ext uri="{FF2B5EF4-FFF2-40B4-BE49-F238E27FC236}">
                <a16:creationId xmlns:a16="http://schemas.microsoft.com/office/drawing/2014/main" id="{C804BA75-2DBF-3CE9-1085-9E0EBD65F00E}"/>
              </a:ext>
            </a:extLst>
          </p:cNvPr>
          <p:cNvPicPr>
            <a:picLocks noGrp="1" noChangeAspect="1"/>
          </p:cNvPicPr>
          <p:nvPr>
            <p:ph idx="1"/>
          </p:nvPr>
        </p:nvPicPr>
        <p:blipFill>
          <a:blip r:embed="rId3"/>
          <a:stretch>
            <a:fillRect/>
          </a:stretch>
        </p:blipFill>
        <p:spPr>
          <a:xfrm>
            <a:off x="3200400" y="937846"/>
            <a:ext cx="5474677" cy="4578717"/>
          </a:xfrm>
          <a:prstGeom prst="rect">
            <a:avLst/>
          </a:prstGeom>
        </p:spPr>
      </p:pic>
    </p:spTree>
    <p:extLst>
      <p:ext uri="{BB962C8B-B14F-4D97-AF65-F5344CB8AC3E}">
        <p14:creationId xmlns:p14="http://schemas.microsoft.com/office/powerpoint/2010/main" val="9500447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624F-ABB0-4E76-9DA2-A1B0403BA374}"/>
              </a:ext>
            </a:extLst>
          </p:cNvPr>
          <p:cNvSpPr>
            <a:spLocks noGrp="1"/>
          </p:cNvSpPr>
          <p:nvPr>
            <p:ph type="title"/>
          </p:nvPr>
        </p:nvSpPr>
        <p:spPr>
          <a:xfrm>
            <a:off x="609600" y="274638"/>
            <a:ext cx="10972800" cy="751729"/>
          </a:xfrm>
        </p:spPr>
        <p:txBody>
          <a:bodyPr>
            <a:normAutofit/>
          </a:bodyPr>
          <a:lstStyle/>
          <a:p>
            <a:r>
              <a:rPr lang="en-GB" b="1" dirty="0"/>
              <a:t>CIPD Key Domains of Wellbeing</a:t>
            </a:r>
          </a:p>
        </p:txBody>
      </p:sp>
      <p:graphicFrame>
        <p:nvGraphicFramePr>
          <p:cNvPr id="9" name="Content Placeholder 8">
            <a:extLst>
              <a:ext uri="{FF2B5EF4-FFF2-40B4-BE49-F238E27FC236}">
                <a16:creationId xmlns:a16="http://schemas.microsoft.com/office/drawing/2014/main" id="{EBEB8651-8433-6899-7572-2349AF1C7314}"/>
              </a:ext>
            </a:extLst>
          </p:cNvPr>
          <p:cNvGraphicFramePr>
            <a:graphicFrameLocks noGrp="1"/>
          </p:cNvGraphicFramePr>
          <p:nvPr>
            <p:ph idx="1"/>
          </p:nvPr>
        </p:nvGraphicFramePr>
        <p:xfrm>
          <a:off x="609600" y="1277816"/>
          <a:ext cx="10972800" cy="4238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00573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FDD9F-E72A-E528-7EE4-B8AAB2470C54}"/>
              </a:ext>
            </a:extLst>
          </p:cNvPr>
          <p:cNvSpPr>
            <a:spLocks noGrp="1"/>
          </p:cNvSpPr>
          <p:nvPr>
            <p:ph type="title"/>
          </p:nvPr>
        </p:nvSpPr>
        <p:spPr>
          <a:xfrm>
            <a:off x="429768" y="233464"/>
            <a:ext cx="10890374" cy="1264596"/>
          </a:xfrm>
        </p:spPr>
        <p:txBody>
          <a:bodyPr anchor="t">
            <a:normAutofit/>
          </a:bodyPr>
          <a:lstStyle/>
          <a:p>
            <a:r>
              <a:rPr lang="en-GB" sz="4000" b="1" dirty="0">
                <a:latin typeface="+mn-lt"/>
              </a:rPr>
              <a:t>What are Employers focussing on? (CIPD Health and Wellbeing Report)</a:t>
            </a:r>
          </a:p>
        </p:txBody>
      </p:sp>
      <p:pic>
        <p:nvPicPr>
          <p:cNvPr id="5" name="Content Placeholder 4">
            <a:extLst>
              <a:ext uri="{FF2B5EF4-FFF2-40B4-BE49-F238E27FC236}">
                <a16:creationId xmlns:a16="http://schemas.microsoft.com/office/drawing/2014/main" id="{C92D61A8-7581-A6FD-3D63-78AA54CF8839}"/>
              </a:ext>
            </a:extLst>
          </p:cNvPr>
          <p:cNvPicPr>
            <a:picLocks noGrp="1" noChangeAspect="1"/>
          </p:cNvPicPr>
          <p:nvPr>
            <p:ph sz="quarter" idx="13"/>
          </p:nvPr>
        </p:nvPicPr>
        <p:blipFill>
          <a:blip r:embed="rId3"/>
          <a:stretch>
            <a:fillRect/>
          </a:stretch>
        </p:blipFill>
        <p:spPr>
          <a:xfrm>
            <a:off x="1536970" y="1342417"/>
            <a:ext cx="9143999" cy="4494179"/>
          </a:xfrm>
          <a:prstGeom prst="rect">
            <a:avLst/>
          </a:prstGeom>
          <a:noFill/>
        </p:spPr>
      </p:pic>
    </p:spTree>
    <p:extLst>
      <p:ext uri="{BB962C8B-B14F-4D97-AF65-F5344CB8AC3E}">
        <p14:creationId xmlns:p14="http://schemas.microsoft.com/office/powerpoint/2010/main" val="41652630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B56B5E-EB6A-447E-9975-CA859EE6718A}"/>
              </a:ext>
            </a:extLst>
          </p:cNvPr>
          <p:cNvSpPr>
            <a:spLocks noGrp="1"/>
          </p:cNvSpPr>
          <p:nvPr>
            <p:ph type="title"/>
          </p:nvPr>
        </p:nvSpPr>
        <p:spPr>
          <a:xfrm>
            <a:off x="298515" y="1878126"/>
            <a:ext cx="11594969" cy="3455874"/>
          </a:xfrm>
        </p:spPr>
        <p:txBody>
          <a:bodyPr anchor="ctr">
            <a:noAutofit/>
          </a:bodyPr>
          <a:lstStyle/>
          <a:p>
            <a:pPr marL="0" indent="0" algn="ctr">
              <a:buNone/>
            </a:pPr>
            <a:r>
              <a:rPr lang="en-GB" b="1" dirty="0">
                <a:latin typeface="+mn-lt"/>
              </a:rPr>
              <a:t>‘You can’t yoga your way out of more structural challenges to wellbeing’</a:t>
            </a:r>
          </a:p>
          <a:p>
            <a:pPr marL="0" indent="0" algn="ctr">
              <a:buNone/>
            </a:pPr>
            <a:r>
              <a:rPr lang="en-GB" b="1" dirty="0">
                <a:latin typeface="+mn-lt"/>
              </a:rPr>
              <a:t>(De Neve and Ward, 2025)</a:t>
            </a:r>
          </a:p>
        </p:txBody>
      </p:sp>
    </p:spTree>
    <p:extLst>
      <p:ext uri="{BB962C8B-B14F-4D97-AF65-F5344CB8AC3E}">
        <p14:creationId xmlns:p14="http://schemas.microsoft.com/office/powerpoint/2010/main" val="9297077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DBFBF-9876-8214-4F52-13616FDB1055}"/>
              </a:ext>
            </a:extLst>
          </p:cNvPr>
          <p:cNvSpPr>
            <a:spLocks noGrp="1"/>
          </p:cNvSpPr>
          <p:nvPr>
            <p:ph type="title"/>
          </p:nvPr>
        </p:nvSpPr>
        <p:spPr>
          <a:xfrm>
            <a:off x="358219" y="365125"/>
            <a:ext cx="11481847" cy="724373"/>
          </a:xfrm>
        </p:spPr>
        <p:txBody>
          <a:bodyPr/>
          <a:lstStyle/>
          <a:p>
            <a:r>
              <a:rPr lang="en-GB" b="1" dirty="0">
                <a:latin typeface="+mn-lt"/>
              </a:rPr>
              <a:t>Drivers of Wellbeing (De Neve and Ward, 2025)</a:t>
            </a:r>
          </a:p>
        </p:txBody>
      </p:sp>
      <p:sp>
        <p:nvSpPr>
          <p:cNvPr id="3" name="Content Placeholder 2">
            <a:extLst>
              <a:ext uri="{FF2B5EF4-FFF2-40B4-BE49-F238E27FC236}">
                <a16:creationId xmlns:a16="http://schemas.microsoft.com/office/drawing/2014/main" id="{1FCE5C7F-FD58-8B53-81AE-B71DB4BC3ED5}"/>
              </a:ext>
            </a:extLst>
          </p:cNvPr>
          <p:cNvSpPr>
            <a:spLocks noGrp="1"/>
          </p:cNvSpPr>
          <p:nvPr>
            <p:ph idx="1"/>
          </p:nvPr>
        </p:nvSpPr>
        <p:spPr>
          <a:xfrm>
            <a:off x="358219" y="1498060"/>
            <a:ext cx="11481847" cy="3903499"/>
          </a:xfrm>
        </p:spPr>
        <p:txBody>
          <a:bodyPr>
            <a:normAutofit fontScale="92500" lnSpcReduction="10000"/>
          </a:bodyPr>
          <a:lstStyle/>
          <a:p>
            <a:r>
              <a:rPr lang="en-GB" dirty="0"/>
              <a:t>Organisations often offer wellness solutions and the emphasis is on employees to change. However, the root of wellbeing issues is often in how work is designed, organised and managed. </a:t>
            </a:r>
          </a:p>
          <a:p>
            <a:r>
              <a:rPr lang="en-GB" dirty="0"/>
              <a:t>Drivers of wellbeing include </a:t>
            </a:r>
            <a:r>
              <a:rPr lang="en-GB" b="1" dirty="0"/>
              <a:t>development and security, relationships at work, independence and flexibility, variety and fulfilment, earnings and benefits and risk, health and safety. </a:t>
            </a:r>
          </a:p>
          <a:p>
            <a:r>
              <a:rPr lang="en-GB" dirty="0"/>
              <a:t>Developing and maintaining a culture of wellbeing requires focussing on job satisfaction, purpose, happiness and stress. Someone might be satisfied with their jobs but stressed about a project that they find meaningful. Organisations and their managers may need to focus on an aspect of an employees’ wellbeing to improve their overall wellbeing. </a:t>
            </a:r>
          </a:p>
        </p:txBody>
      </p:sp>
    </p:spTree>
    <p:extLst>
      <p:ext uri="{BB962C8B-B14F-4D97-AF65-F5344CB8AC3E}">
        <p14:creationId xmlns:p14="http://schemas.microsoft.com/office/powerpoint/2010/main" val="28602708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15700A2-FB7D-4018-3D61-51580328F130}"/>
              </a:ext>
            </a:extLst>
          </p:cNvPr>
          <p:cNvPicPr>
            <a:picLocks noChangeAspect="1"/>
          </p:cNvPicPr>
          <p:nvPr/>
        </p:nvPicPr>
        <p:blipFill>
          <a:blip r:embed="rId3"/>
          <a:stretch>
            <a:fillRect/>
          </a:stretch>
        </p:blipFill>
        <p:spPr>
          <a:xfrm>
            <a:off x="0" y="354251"/>
            <a:ext cx="12192000" cy="4358798"/>
          </a:xfrm>
          <a:prstGeom prst="rect">
            <a:avLst/>
          </a:prstGeom>
        </p:spPr>
      </p:pic>
      <p:sp>
        <p:nvSpPr>
          <p:cNvPr id="5" name="TextBox 4">
            <a:extLst>
              <a:ext uri="{FF2B5EF4-FFF2-40B4-BE49-F238E27FC236}">
                <a16:creationId xmlns:a16="http://schemas.microsoft.com/office/drawing/2014/main" id="{82605A6D-DE30-B279-0227-1514D05C6B55}"/>
              </a:ext>
            </a:extLst>
          </p:cNvPr>
          <p:cNvSpPr txBox="1"/>
          <p:nvPr/>
        </p:nvSpPr>
        <p:spPr>
          <a:xfrm>
            <a:off x="438150" y="5048935"/>
            <a:ext cx="6096000" cy="646331"/>
          </a:xfrm>
          <a:prstGeom prst="rect">
            <a:avLst/>
          </a:prstGeom>
          <a:noFill/>
        </p:spPr>
        <p:txBody>
          <a:bodyPr wrap="square">
            <a:spAutoFit/>
          </a:bodyPr>
          <a:lstStyle/>
          <a:p>
            <a:r>
              <a:rPr lang="en-GB" dirty="0">
                <a:hlinkClick r:id="rId4"/>
              </a:rPr>
              <a:t>https://worldwellbeingmovement.org/playbook-2025/</a:t>
            </a:r>
            <a:endParaRPr lang="en-GB" dirty="0"/>
          </a:p>
          <a:p>
            <a:endParaRPr lang="en-GB" dirty="0"/>
          </a:p>
        </p:txBody>
      </p:sp>
    </p:spTree>
    <p:extLst>
      <p:ext uri="{BB962C8B-B14F-4D97-AF65-F5344CB8AC3E}">
        <p14:creationId xmlns:p14="http://schemas.microsoft.com/office/powerpoint/2010/main" val="270252295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2CB8C-0ACB-550A-86AC-968D2DCD22BC}"/>
              </a:ext>
            </a:extLst>
          </p:cNvPr>
          <p:cNvSpPr>
            <a:spLocks noGrp="1"/>
          </p:cNvSpPr>
          <p:nvPr>
            <p:ph type="title"/>
          </p:nvPr>
        </p:nvSpPr>
        <p:spPr>
          <a:xfrm>
            <a:off x="358219" y="0"/>
            <a:ext cx="11481847" cy="914400"/>
          </a:xfrm>
        </p:spPr>
        <p:txBody>
          <a:bodyPr/>
          <a:lstStyle/>
          <a:p>
            <a:r>
              <a:rPr lang="en-GB" b="1" dirty="0">
                <a:latin typeface="+mn-lt"/>
              </a:rPr>
              <a:t>Drivers of Wellbeing Continued</a:t>
            </a:r>
          </a:p>
        </p:txBody>
      </p:sp>
      <p:sp>
        <p:nvSpPr>
          <p:cNvPr id="3" name="Content Placeholder 2">
            <a:extLst>
              <a:ext uri="{FF2B5EF4-FFF2-40B4-BE49-F238E27FC236}">
                <a16:creationId xmlns:a16="http://schemas.microsoft.com/office/drawing/2014/main" id="{CB6CFFD5-B3F7-A4CE-7D59-3D50BC63CF10}"/>
              </a:ext>
            </a:extLst>
          </p:cNvPr>
          <p:cNvSpPr>
            <a:spLocks noGrp="1"/>
          </p:cNvSpPr>
          <p:nvPr>
            <p:ph idx="1"/>
          </p:nvPr>
        </p:nvSpPr>
        <p:spPr>
          <a:xfrm>
            <a:off x="358219" y="914400"/>
            <a:ext cx="11481847" cy="4727643"/>
          </a:xfrm>
        </p:spPr>
        <p:txBody>
          <a:bodyPr>
            <a:normAutofit fontScale="62500" lnSpcReduction="20000"/>
          </a:bodyPr>
          <a:lstStyle/>
          <a:p>
            <a:pPr marL="0" indent="0">
              <a:buNone/>
            </a:pPr>
            <a:r>
              <a:rPr lang="en-GB" sz="3400" dirty="0"/>
              <a:t>We need to focus on how work is designed and organised and structural issues such as scheduling, wages, hours, flexibility, safety, how managers treat workers, the ways in which people are hired, amongst others. </a:t>
            </a:r>
          </a:p>
          <a:p>
            <a:pPr marL="0" indent="0">
              <a:buNone/>
            </a:pPr>
            <a:endParaRPr lang="en-GB" sz="3400" dirty="0"/>
          </a:p>
          <a:p>
            <a:r>
              <a:rPr lang="en-GB" sz="3600" b="1" dirty="0"/>
              <a:t>Development and security</a:t>
            </a:r>
          </a:p>
          <a:p>
            <a:r>
              <a:rPr lang="en-GB" sz="3600" b="1" dirty="0"/>
              <a:t>Relationships </a:t>
            </a:r>
          </a:p>
          <a:p>
            <a:r>
              <a:rPr lang="en-GB" sz="3600" b="1" dirty="0"/>
              <a:t>Independence and flexibility</a:t>
            </a:r>
          </a:p>
          <a:p>
            <a:r>
              <a:rPr lang="en-GB" sz="3600" b="1" dirty="0"/>
              <a:t>Variety and fulfilment</a:t>
            </a:r>
          </a:p>
          <a:p>
            <a:r>
              <a:rPr lang="en-GB" sz="3600" b="1" dirty="0"/>
              <a:t>Earnings and benefits</a:t>
            </a:r>
          </a:p>
          <a:p>
            <a:r>
              <a:rPr lang="en-GB" sz="3600" b="1" dirty="0"/>
              <a:t>Risk, health and safety</a:t>
            </a:r>
          </a:p>
          <a:p>
            <a:pPr marL="0" indent="0">
              <a:buNone/>
            </a:pPr>
            <a:endParaRPr lang="en-GB" dirty="0"/>
          </a:p>
          <a:p>
            <a:pPr marL="0" indent="0">
              <a:buNone/>
            </a:pPr>
            <a:r>
              <a:rPr lang="en-GB" sz="3400" dirty="0"/>
              <a:t>The data reveals that serious deficiencies in one driver, can mean the difference between a happy job and an unhappy one. Whilst pay is important, social factors (sense of belonging, inclusion and support) are the most important. </a:t>
            </a:r>
          </a:p>
        </p:txBody>
      </p:sp>
    </p:spTree>
    <p:extLst>
      <p:ext uri="{BB962C8B-B14F-4D97-AF65-F5344CB8AC3E}">
        <p14:creationId xmlns:p14="http://schemas.microsoft.com/office/powerpoint/2010/main" val="32693932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7431D-AF07-8D57-FD46-F7E205993B91}"/>
              </a:ext>
            </a:extLst>
          </p:cNvPr>
          <p:cNvSpPr>
            <a:spLocks noGrp="1"/>
          </p:cNvSpPr>
          <p:nvPr>
            <p:ph type="title"/>
          </p:nvPr>
        </p:nvSpPr>
        <p:spPr>
          <a:xfrm>
            <a:off x="358219" y="365126"/>
            <a:ext cx="11481847" cy="743828"/>
          </a:xfrm>
        </p:spPr>
        <p:txBody>
          <a:bodyPr>
            <a:normAutofit fontScale="90000"/>
          </a:bodyPr>
          <a:lstStyle/>
          <a:p>
            <a:r>
              <a:rPr lang="en-GB" b="1" dirty="0">
                <a:latin typeface="+mn-lt"/>
              </a:rPr>
              <a:t>Interventions</a:t>
            </a:r>
            <a:br>
              <a:rPr lang="en-GB" b="1" dirty="0">
                <a:latin typeface="+mn-lt"/>
              </a:rPr>
            </a:br>
            <a:endParaRPr lang="en-GB" b="1" dirty="0">
              <a:latin typeface="+mn-lt"/>
            </a:endParaRPr>
          </a:p>
        </p:txBody>
      </p:sp>
      <p:sp>
        <p:nvSpPr>
          <p:cNvPr id="3" name="Content Placeholder 2">
            <a:extLst>
              <a:ext uri="{FF2B5EF4-FFF2-40B4-BE49-F238E27FC236}">
                <a16:creationId xmlns:a16="http://schemas.microsoft.com/office/drawing/2014/main" id="{2235F765-5F8A-8AA3-1904-E03C3D032EA9}"/>
              </a:ext>
            </a:extLst>
          </p:cNvPr>
          <p:cNvSpPr>
            <a:spLocks noGrp="1"/>
          </p:cNvSpPr>
          <p:nvPr>
            <p:ph idx="1"/>
          </p:nvPr>
        </p:nvSpPr>
        <p:spPr>
          <a:xfrm>
            <a:off x="351934" y="1108954"/>
            <a:ext cx="11481847" cy="4824919"/>
          </a:xfrm>
        </p:spPr>
        <p:txBody>
          <a:bodyPr>
            <a:normAutofit/>
          </a:bodyPr>
          <a:lstStyle/>
          <a:p>
            <a:r>
              <a:rPr lang="en-GB" sz="3200" dirty="0"/>
              <a:t>Interventions are direct (such as gym membership) or indirect, in that they improve working conditions by focussing on the drivers or management practices, which impact wellbeing positively. </a:t>
            </a:r>
          </a:p>
          <a:p>
            <a:r>
              <a:rPr lang="en-GB" sz="3200" dirty="0"/>
              <a:t>tackling fundamental issues to do with organisational factors will have the greatest impact on workplace wellbeing. Rather than treat the symptoms, the underlying cause needs to be addressed. </a:t>
            </a:r>
          </a:p>
          <a:p>
            <a:r>
              <a:rPr lang="en-GB" sz="3200" dirty="0"/>
              <a:t>A bottom-up approach – ask employees what makes for a good job. Context matters and a company should come up with its own drivers. </a:t>
            </a:r>
          </a:p>
          <a:p>
            <a:endParaRPr lang="en-GB" sz="3200" dirty="0"/>
          </a:p>
          <a:p>
            <a:endParaRPr lang="en-GB" dirty="0"/>
          </a:p>
        </p:txBody>
      </p:sp>
    </p:spTree>
    <p:extLst>
      <p:ext uri="{BB962C8B-B14F-4D97-AF65-F5344CB8AC3E}">
        <p14:creationId xmlns:p14="http://schemas.microsoft.com/office/powerpoint/2010/main" val="39213209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29F73-64AC-C918-20FB-D0AEB8E41AD8}"/>
              </a:ext>
            </a:extLst>
          </p:cNvPr>
          <p:cNvSpPr>
            <a:spLocks noGrp="1"/>
          </p:cNvSpPr>
          <p:nvPr>
            <p:ph type="title"/>
          </p:nvPr>
        </p:nvSpPr>
        <p:spPr>
          <a:xfrm>
            <a:off x="358219" y="0"/>
            <a:ext cx="11481847" cy="583660"/>
          </a:xfrm>
        </p:spPr>
        <p:txBody>
          <a:bodyPr>
            <a:normAutofit fontScale="90000"/>
          </a:bodyPr>
          <a:lstStyle/>
          <a:p>
            <a:r>
              <a:rPr lang="en-GB" b="1" dirty="0">
                <a:latin typeface="+mn-lt"/>
              </a:rPr>
              <a:t>Examples of Good Practice</a:t>
            </a:r>
          </a:p>
        </p:txBody>
      </p:sp>
      <p:sp>
        <p:nvSpPr>
          <p:cNvPr id="3" name="Content Placeholder 2">
            <a:extLst>
              <a:ext uri="{FF2B5EF4-FFF2-40B4-BE49-F238E27FC236}">
                <a16:creationId xmlns:a16="http://schemas.microsoft.com/office/drawing/2014/main" id="{8352F95E-9DAB-2CFB-FF9B-FBC06C1BE15A}"/>
              </a:ext>
            </a:extLst>
          </p:cNvPr>
          <p:cNvSpPr>
            <a:spLocks noGrp="1"/>
          </p:cNvSpPr>
          <p:nvPr>
            <p:ph idx="1"/>
          </p:nvPr>
        </p:nvSpPr>
        <p:spPr>
          <a:xfrm>
            <a:off x="358219" y="583660"/>
            <a:ext cx="11481847" cy="5097294"/>
          </a:xfrm>
        </p:spPr>
        <p:txBody>
          <a:bodyPr>
            <a:normAutofit fontScale="77500" lnSpcReduction="20000"/>
          </a:bodyPr>
          <a:lstStyle/>
          <a:p>
            <a:pPr marL="0" indent="0">
              <a:buNone/>
            </a:pPr>
            <a:r>
              <a:rPr lang="en-GB" sz="3100" b="1" dirty="0"/>
              <a:t>Job security </a:t>
            </a:r>
            <a:r>
              <a:rPr lang="en-GB" sz="3100" dirty="0"/>
              <a:t>– permanent jobs, employee voice, good communication</a:t>
            </a:r>
          </a:p>
          <a:p>
            <a:pPr marL="0" indent="0">
              <a:buNone/>
            </a:pPr>
            <a:r>
              <a:rPr lang="en-GB" sz="3100" b="1" dirty="0"/>
              <a:t>Career advancement</a:t>
            </a:r>
            <a:r>
              <a:rPr lang="en-GB" sz="3100" dirty="0"/>
              <a:t> – In a survey by Glassdoor, not having access to career advancement opportunities was the biggest predictor of turnover in the US</a:t>
            </a:r>
          </a:p>
          <a:p>
            <a:pPr marL="0" indent="0">
              <a:buNone/>
            </a:pPr>
            <a:r>
              <a:rPr lang="en-GB" sz="3100" b="1" dirty="0"/>
              <a:t>Relationships</a:t>
            </a:r>
            <a:r>
              <a:rPr lang="en-GB" sz="3100" dirty="0"/>
              <a:t> – sense of belonging, mentorship programmes, blind hiring to improve DEI, DEI training for managers. Training interventions to improve pro-social behaviour, communication and professional support are effective in elevating job satisfaction </a:t>
            </a:r>
          </a:p>
          <a:p>
            <a:pPr marL="0" indent="0">
              <a:buNone/>
            </a:pPr>
            <a:r>
              <a:rPr lang="en-GB" sz="3100" b="1" dirty="0"/>
              <a:t>Flexibility</a:t>
            </a:r>
            <a:r>
              <a:rPr lang="en-GB" sz="3100" dirty="0"/>
              <a:t> – self-rostering, choice of what hours are worked, lower hours</a:t>
            </a:r>
          </a:p>
          <a:p>
            <a:pPr marL="0" indent="0">
              <a:buNone/>
            </a:pPr>
            <a:r>
              <a:rPr lang="en-GB" sz="3100" b="1" dirty="0"/>
              <a:t>Autonomy</a:t>
            </a:r>
            <a:r>
              <a:rPr lang="en-GB" sz="3100" dirty="0"/>
              <a:t> – give people choice of what work to do; ROWE – results only work environment</a:t>
            </a:r>
          </a:p>
          <a:p>
            <a:pPr marL="0" indent="0">
              <a:buNone/>
            </a:pPr>
            <a:r>
              <a:rPr lang="en-GB" sz="3100" b="1" dirty="0"/>
              <a:t>Variety and fulfilment </a:t>
            </a:r>
            <a:r>
              <a:rPr lang="en-GB" sz="3100" dirty="0"/>
              <a:t>– rotate jobs, divide boring tasks, introduce employees to beneficiaries of work, ‘Discover your Purpose’ workshops, volunteering</a:t>
            </a:r>
          </a:p>
          <a:p>
            <a:pPr marL="0" indent="0">
              <a:buNone/>
            </a:pPr>
            <a:r>
              <a:rPr lang="en-GB" sz="3100" b="1" dirty="0"/>
              <a:t>Earnings and Benefits </a:t>
            </a:r>
            <a:r>
              <a:rPr lang="en-GB" sz="3100" dirty="0"/>
              <a:t>– raising wages of low earners, paying living wage, group level performance pay, shared capitalism (e.g. stock options)</a:t>
            </a:r>
          </a:p>
          <a:p>
            <a:pPr marL="0" indent="0">
              <a:buNone/>
            </a:pPr>
            <a:r>
              <a:rPr lang="en-GB" sz="3100" b="1" dirty="0"/>
              <a:t>Risk, Health and Safety </a:t>
            </a:r>
            <a:r>
              <a:rPr lang="en-GB" sz="3100" dirty="0"/>
              <a:t>– training is effective in reducing accidents, group level interventions, training managers to lower interpersonal conflict, harassment and intimidation</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174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40BDB-E636-5E1A-0FCC-B3479453ECCA}"/>
              </a:ext>
            </a:extLst>
          </p:cNvPr>
          <p:cNvSpPr>
            <a:spLocks noGrp="1"/>
          </p:cNvSpPr>
          <p:nvPr>
            <p:ph type="title"/>
          </p:nvPr>
        </p:nvSpPr>
        <p:spPr>
          <a:xfrm>
            <a:off x="358219" y="365126"/>
            <a:ext cx="11481847" cy="704918"/>
          </a:xfrm>
        </p:spPr>
        <p:txBody>
          <a:bodyPr/>
          <a:lstStyle/>
          <a:p>
            <a:r>
              <a:rPr lang="en-GB" b="1" dirty="0">
                <a:latin typeface="+mn-lt"/>
              </a:rPr>
              <a:t>HSBC – Volunteering at </a:t>
            </a:r>
            <a:r>
              <a:rPr lang="en-GB" b="1" dirty="0" err="1">
                <a:latin typeface="+mn-lt"/>
              </a:rPr>
              <a:t>Llys</a:t>
            </a:r>
            <a:r>
              <a:rPr lang="en-GB" b="1" dirty="0">
                <a:latin typeface="+mn-lt"/>
              </a:rPr>
              <a:t> Nini RSPCA</a:t>
            </a:r>
          </a:p>
        </p:txBody>
      </p:sp>
      <p:pic>
        <p:nvPicPr>
          <p:cNvPr id="5" name="Content Placeholder 4">
            <a:extLst>
              <a:ext uri="{FF2B5EF4-FFF2-40B4-BE49-F238E27FC236}">
                <a16:creationId xmlns:a16="http://schemas.microsoft.com/office/drawing/2014/main" id="{962D103D-F7B8-F21F-1585-ADF772BCFF83}"/>
              </a:ext>
            </a:extLst>
          </p:cNvPr>
          <p:cNvPicPr>
            <a:picLocks noGrp="1" noChangeAspect="1"/>
          </p:cNvPicPr>
          <p:nvPr>
            <p:ph idx="1"/>
          </p:nvPr>
        </p:nvPicPr>
        <p:blipFill>
          <a:blip r:embed="rId3"/>
          <a:stretch>
            <a:fillRect/>
          </a:stretch>
        </p:blipFill>
        <p:spPr>
          <a:xfrm>
            <a:off x="1770434" y="1284051"/>
            <a:ext cx="8677072" cy="4357992"/>
          </a:xfrm>
          <a:prstGeom prst="rect">
            <a:avLst/>
          </a:prstGeom>
        </p:spPr>
      </p:pic>
    </p:spTree>
    <p:extLst>
      <p:ext uri="{BB962C8B-B14F-4D97-AF65-F5344CB8AC3E}">
        <p14:creationId xmlns:p14="http://schemas.microsoft.com/office/powerpoint/2010/main" val="5914506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73999-696F-66AF-2E0D-3DB30B8779EC}"/>
              </a:ext>
            </a:extLst>
          </p:cNvPr>
          <p:cNvSpPr>
            <a:spLocks noGrp="1"/>
          </p:cNvSpPr>
          <p:nvPr>
            <p:ph type="title"/>
          </p:nvPr>
        </p:nvSpPr>
        <p:spPr>
          <a:xfrm>
            <a:off x="358219" y="365125"/>
            <a:ext cx="11481847" cy="821649"/>
          </a:xfrm>
        </p:spPr>
        <p:txBody>
          <a:bodyPr anchor="ctr">
            <a:normAutofit/>
          </a:bodyPr>
          <a:lstStyle/>
          <a:p>
            <a:r>
              <a:rPr lang="en-GB" b="1" dirty="0">
                <a:latin typeface="+mn-lt"/>
              </a:rPr>
              <a:t>Key Point</a:t>
            </a:r>
          </a:p>
        </p:txBody>
      </p:sp>
      <p:sp>
        <p:nvSpPr>
          <p:cNvPr id="3" name="Content Placeholder 2">
            <a:extLst>
              <a:ext uri="{FF2B5EF4-FFF2-40B4-BE49-F238E27FC236}">
                <a16:creationId xmlns:a16="http://schemas.microsoft.com/office/drawing/2014/main" id="{C723EE56-5FDB-B0B7-0759-300589994F6C}"/>
              </a:ext>
            </a:extLst>
          </p:cNvPr>
          <p:cNvSpPr>
            <a:spLocks noGrp="1"/>
          </p:cNvSpPr>
          <p:nvPr>
            <p:ph idx="1"/>
          </p:nvPr>
        </p:nvSpPr>
        <p:spPr>
          <a:xfrm>
            <a:off x="358219" y="1186774"/>
            <a:ext cx="5645673" cy="4214785"/>
          </a:xfrm>
        </p:spPr>
        <p:txBody>
          <a:bodyPr>
            <a:noAutofit/>
          </a:bodyPr>
          <a:lstStyle/>
          <a:p>
            <a:pPr marL="0" indent="0">
              <a:buNone/>
            </a:pPr>
            <a:r>
              <a:rPr lang="en-GB" dirty="0"/>
              <a:t>Managers and employees often view what makes employees happy as common sense – they quote pay, benefits and flexibility as the most important factors. However, the reality is more complex and factors such as employees’ sense of belonging and their relationship with their managers appear to be important drivers of employee happiness (De Neve and Ward, 2025). </a:t>
            </a:r>
          </a:p>
        </p:txBody>
      </p:sp>
      <p:pic>
        <p:nvPicPr>
          <p:cNvPr id="5" name="Picture 4" descr="People in office">
            <a:extLst>
              <a:ext uri="{FF2B5EF4-FFF2-40B4-BE49-F238E27FC236}">
                <a16:creationId xmlns:a16="http://schemas.microsoft.com/office/drawing/2014/main" id="{E20011C7-3C2A-F321-FCED-5A0FC1144075}"/>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194392" y="1400783"/>
            <a:ext cx="5828995" cy="4000776"/>
          </a:xfrm>
          <a:prstGeom prst="rect">
            <a:avLst/>
          </a:prstGeom>
          <a:noFill/>
        </p:spPr>
      </p:pic>
    </p:spTree>
    <p:extLst>
      <p:ext uri="{BB962C8B-B14F-4D97-AF65-F5344CB8AC3E}">
        <p14:creationId xmlns:p14="http://schemas.microsoft.com/office/powerpoint/2010/main" val="1721214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07313-2244-FD32-389F-7EBBDB272C3F}"/>
              </a:ext>
            </a:extLst>
          </p:cNvPr>
          <p:cNvSpPr>
            <a:spLocks noGrp="1"/>
          </p:cNvSpPr>
          <p:nvPr>
            <p:ph type="title"/>
          </p:nvPr>
        </p:nvSpPr>
        <p:spPr>
          <a:xfrm>
            <a:off x="358219" y="365125"/>
            <a:ext cx="11481847" cy="724373"/>
          </a:xfrm>
        </p:spPr>
        <p:txBody>
          <a:bodyPr/>
          <a:lstStyle/>
          <a:p>
            <a:r>
              <a:rPr lang="en-GB" b="1" dirty="0">
                <a:latin typeface="+mn-lt"/>
              </a:rPr>
              <a:t>People Practices and Wellbeing Trade-offs</a:t>
            </a:r>
          </a:p>
        </p:txBody>
      </p:sp>
      <p:sp>
        <p:nvSpPr>
          <p:cNvPr id="3" name="Content Placeholder 2">
            <a:extLst>
              <a:ext uri="{FF2B5EF4-FFF2-40B4-BE49-F238E27FC236}">
                <a16:creationId xmlns:a16="http://schemas.microsoft.com/office/drawing/2014/main" id="{83466868-89F0-486C-E061-4FA11A24466F}"/>
              </a:ext>
            </a:extLst>
          </p:cNvPr>
          <p:cNvSpPr>
            <a:spLocks noGrp="1"/>
          </p:cNvSpPr>
          <p:nvPr>
            <p:ph idx="1"/>
          </p:nvPr>
        </p:nvSpPr>
        <p:spPr>
          <a:xfrm>
            <a:off x="358219" y="1245140"/>
            <a:ext cx="11481847" cy="4260715"/>
          </a:xfrm>
        </p:spPr>
        <p:txBody>
          <a:bodyPr>
            <a:normAutofit fontScale="92500" lnSpcReduction="10000"/>
          </a:bodyPr>
          <a:lstStyle/>
          <a:p>
            <a:r>
              <a:rPr lang="en-GB" dirty="0"/>
              <a:t>Some people practices promote some aspects of wellbeing but may have a negative impact on other aspects</a:t>
            </a:r>
          </a:p>
          <a:p>
            <a:r>
              <a:rPr lang="en-GB" dirty="0"/>
              <a:t>People practices that act as job resources (allowing autonomy, participation and feedback) are associated with all aspects of wellbeing. They strengthen motivation and reduce strain. </a:t>
            </a:r>
          </a:p>
          <a:p>
            <a:r>
              <a:rPr lang="en-GB" dirty="0"/>
              <a:t>Challenge demand people practices are also associated with motivation and job performance. However, they can sometimes negatively relate to wellbeing by stimulating time pressure and high workload. Training and pay for individual performance impacts physical wellbeing (energy depletion), for example. </a:t>
            </a:r>
          </a:p>
          <a:p>
            <a:r>
              <a:rPr lang="en-GB" dirty="0"/>
              <a:t>Managers can mitigate negative effects by reducing role demand, time pressure and workload – providing support and flexible deadlines. </a:t>
            </a:r>
          </a:p>
        </p:txBody>
      </p:sp>
    </p:spTree>
    <p:extLst>
      <p:ext uri="{BB962C8B-B14F-4D97-AF65-F5344CB8AC3E}">
        <p14:creationId xmlns:p14="http://schemas.microsoft.com/office/powerpoint/2010/main" val="2841947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BBAF3F0-EEEC-7E1A-6D41-086078D3F5D1}"/>
              </a:ext>
            </a:extLst>
          </p:cNvPr>
          <p:cNvPicPr>
            <a:picLocks noGrp="1" noChangeAspect="1"/>
          </p:cNvPicPr>
          <p:nvPr>
            <p:ph idx="1"/>
          </p:nvPr>
        </p:nvPicPr>
        <p:blipFill>
          <a:blip r:embed="rId3"/>
          <a:stretch>
            <a:fillRect/>
          </a:stretch>
        </p:blipFill>
        <p:spPr>
          <a:xfrm>
            <a:off x="1904415" y="1189602"/>
            <a:ext cx="8383170" cy="3286584"/>
          </a:xfrm>
          <a:prstGeom prst="rect">
            <a:avLst/>
          </a:prstGeom>
        </p:spPr>
      </p:pic>
    </p:spTree>
    <p:extLst>
      <p:ext uri="{BB962C8B-B14F-4D97-AF65-F5344CB8AC3E}">
        <p14:creationId xmlns:p14="http://schemas.microsoft.com/office/powerpoint/2010/main" val="418501235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46E64-70AA-1B32-7696-A97C7DBF7581}"/>
              </a:ext>
            </a:extLst>
          </p:cNvPr>
          <p:cNvSpPr>
            <a:spLocks noGrp="1"/>
          </p:cNvSpPr>
          <p:nvPr>
            <p:ph type="title"/>
          </p:nvPr>
        </p:nvSpPr>
        <p:spPr>
          <a:xfrm>
            <a:off x="710153" y="261056"/>
            <a:ext cx="11481847" cy="739302"/>
          </a:xfrm>
        </p:spPr>
        <p:txBody>
          <a:bodyPr/>
          <a:lstStyle/>
          <a:p>
            <a:r>
              <a:rPr lang="en-GB" b="1" dirty="0"/>
              <a:t>The Healthy Working Lifecycle (Mayfield, 2025)</a:t>
            </a:r>
          </a:p>
        </p:txBody>
      </p:sp>
      <p:pic>
        <p:nvPicPr>
          <p:cNvPr id="5" name="Content Placeholder 4">
            <a:extLst>
              <a:ext uri="{FF2B5EF4-FFF2-40B4-BE49-F238E27FC236}">
                <a16:creationId xmlns:a16="http://schemas.microsoft.com/office/drawing/2014/main" id="{8BD1A658-3B63-AD2B-12F6-A8F4F7A2D633}"/>
              </a:ext>
            </a:extLst>
          </p:cNvPr>
          <p:cNvPicPr>
            <a:picLocks noGrp="1" noChangeAspect="1"/>
          </p:cNvPicPr>
          <p:nvPr>
            <p:ph idx="1"/>
          </p:nvPr>
        </p:nvPicPr>
        <p:blipFill>
          <a:blip r:embed="rId2"/>
          <a:stretch>
            <a:fillRect/>
          </a:stretch>
        </p:blipFill>
        <p:spPr>
          <a:xfrm>
            <a:off x="1653702" y="1186775"/>
            <a:ext cx="8579796" cy="4396902"/>
          </a:xfrm>
          <a:prstGeom prst="rect">
            <a:avLst/>
          </a:prstGeom>
        </p:spPr>
      </p:pic>
    </p:spTree>
    <p:extLst>
      <p:ext uri="{BB962C8B-B14F-4D97-AF65-F5344CB8AC3E}">
        <p14:creationId xmlns:p14="http://schemas.microsoft.com/office/powerpoint/2010/main" val="296346353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A423B-411E-9202-63CA-05943D1FF6D5}"/>
              </a:ext>
            </a:extLst>
          </p:cNvPr>
          <p:cNvSpPr>
            <a:spLocks noGrp="1"/>
          </p:cNvSpPr>
          <p:nvPr>
            <p:ph type="title"/>
          </p:nvPr>
        </p:nvSpPr>
        <p:spPr>
          <a:xfrm>
            <a:off x="358219" y="365126"/>
            <a:ext cx="11481847" cy="802194"/>
          </a:xfrm>
        </p:spPr>
        <p:txBody>
          <a:bodyPr>
            <a:normAutofit fontScale="90000"/>
          </a:bodyPr>
          <a:lstStyle/>
          <a:p>
            <a:r>
              <a:rPr lang="en-GB" b="1" dirty="0">
                <a:latin typeface="+mn-lt"/>
              </a:rPr>
              <a:t>Outcome Measures for the Lifecycle (Mayfield, 2025)</a:t>
            </a:r>
          </a:p>
        </p:txBody>
      </p:sp>
      <p:pic>
        <p:nvPicPr>
          <p:cNvPr id="5" name="Content Placeholder 4">
            <a:extLst>
              <a:ext uri="{FF2B5EF4-FFF2-40B4-BE49-F238E27FC236}">
                <a16:creationId xmlns:a16="http://schemas.microsoft.com/office/drawing/2014/main" id="{D048E977-FD46-7EB0-A72E-5DB6960D4D03}"/>
              </a:ext>
            </a:extLst>
          </p:cNvPr>
          <p:cNvPicPr>
            <a:picLocks noGrp="1" noChangeAspect="1"/>
          </p:cNvPicPr>
          <p:nvPr>
            <p:ph idx="1"/>
          </p:nvPr>
        </p:nvPicPr>
        <p:blipFill>
          <a:blip r:embed="rId3"/>
          <a:stretch>
            <a:fillRect/>
          </a:stretch>
        </p:blipFill>
        <p:spPr>
          <a:xfrm>
            <a:off x="1278656" y="1461509"/>
            <a:ext cx="8176629" cy="3538507"/>
          </a:xfrm>
          <a:prstGeom prst="rect">
            <a:avLst/>
          </a:prstGeom>
        </p:spPr>
      </p:pic>
    </p:spTree>
    <p:extLst>
      <p:ext uri="{BB962C8B-B14F-4D97-AF65-F5344CB8AC3E}">
        <p14:creationId xmlns:p14="http://schemas.microsoft.com/office/powerpoint/2010/main" val="111202926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56315-A475-D8B6-C3F8-2CD7403A53F8}"/>
              </a:ext>
            </a:extLst>
          </p:cNvPr>
          <p:cNvSpPr>
            <a:spLocks noGrp="1"/>
          </p:cNvSpPr>
          <p:nvPr>
            <p:ph type="title"/>
          </p:nvPr>
        </p:nvSpPr>
        <p:spPr>
          <a:xfrm>
            <a:off x="358219" y="175098"/>
            <a:ext cx="11481847" cy="953312"/>
          </a:xfrm>
        </p:spPr>
        <p:txBody>
          <a:bodyPr/>
          <a:lstStyle/>
          <a:p>
            <a:r>
              <a:rPr lang="en-GB" b="1" dirty="0">
                <a:latin typeface="+mn-lt"/>
              </a:rPr>
              <a:t>Four Themes of Best Practice (Mayfield, 2025)</a:t>
            </a:r>
          </a:p>
        </p:txBody>
      </p:sp>
      <p:pic>
        <p:nvPicPr>
          <p:cNvPr id="5" name="Content Placeholder 4">
            <a:extLst>
              <a:ext uri="{FF2B5EF4-FFF2-40B4-BE49-F238E27FC236}">
                <a16:creationId xmlns:a16="http://schemas.microsoft.com/office/drawing/2014/main" id="{96BAFFFD-2B2C-21C0-0B5D-0BB9F839C40A}"/>
              </a:ext>
            </a:extLst>
          </p:cNvPr>
          <p:cNvPicPr>
            <a:picLocks noGrp="1" noChangeAspect="1"/>
          </p:cNvPicPr>
          <p:nvPr>
            <p:ph idx="1"/>
          </p:nvPr>
        </p:nvPicPr>
        <p:blipFill>
          <a:blip r:embed="rId3"/>
          <a:stretch>
            <a:fillRect/>
          </a:stretch>
        </p:blipFill>
        <p:spPr>
          <a:xfrm>
            <a:off x="2178998" y="1128410"/>
            <a:ext cx="7276288" cy="4824920"/>
          </a:xfrm>
          <a:prstGeom prst="rect">
            <a:avLst/>
          </a:prstGeom>
        </p:spPr>
      </p:pic>
    </p:spTree>
    <p:extLst>
      <p:ext uri="{BB962C8B-B14F-4D97-AF65-F5344CB8AC3E}">
        <p14:creationId xmlns:p14="http://schemas.microsoft.com/office/powerpoint/2010/main" val="4476163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827D0-428A-BAA1-5B2B-4E9B7B5D2AEC}"/>
              </a:ext>
            </a:extLst>
          </p:cNvPr>
          <p:cNvSpPr>
            <a:spLocks noGrp="1"/>
          </p:cNvSpPr>
          <p:nvPr>
            <p:ph type="title"/>
          </p:nvPr>
        </p:nvSpPr>
        <p:spPr/>
        <p:txBody>
          <a:bodyPr/>
          <a:lstStyle/>
          <a:p>
            <a:r>
              <a:rPr lang="en-GB" b="1" dirty="0">
                <a:latin typeface="+mn-lt"/>
              </a:rPr>
              <a:t>Measuring Wellbeing</a:t>
            </a:r>
          </a:p>
        </p:txBody>
      </p:sp>
      <p:sp>
        <p:nvSpPr>
          <p:cNvPr id="3" name="Content Placeholder 2">
            <a:extLst>
              <a:ext uri="{FF2B5EF4-FFF2-40B4-BE49-F238E27FC236}">
                <a16:creationId xmlns:a16="http://schemas.microsoft.com/office/drawing/2014/main" id="{AAE48F3B-C40C-7CA3-A1EC-7927C3AAD299}"/>
              </a:ext>
            </a:extLst>
          </p:cNvPr>
          <p:cNvSpPr>
            <a:spLocks noGrp="1"/>
          </p:cNvSpPr>
          <p:nvPr>
            <p:ph idx="1"/>
          </p:nvPr>
        </p:nvSpPr>
        <p:spPr/>
        <p:txBody>
          <a:bodyPr/>
          <a:lstStyle/>
          <a:p>
            <a:pPr marL="0" indent="0">
              <a:buNone/>
            </a:pPr>
            <a:r>
              <a:rPr lang="en-GB" dirty="0"/>
              <a:t>Employee Feedback:</a:t>
            </a:r>
          </a:p>
          <a:p>
            <a:r>
              <a:rPr lang="en-GB" dirty="0"/>
              <a:t>Quantitative - questionnaires</a:t>
            </a:r>
          </a:p>
          <a:p>
            <a:r>
              <a:rPr lang="en-GB" dirty="0"/>
              <a:t>Qualitative – focus groups, interviews, qualitative questionnaires</a:t>
            </a:r>
          </a:p>
          <a:p>
            <a:pPr marL="0" indent="0">
              <a:buNone/>
            </a:pPr>
            <a:endParaRPr lang="en-GB" dirty="0"/>
          </a:p>
          <a:p>
            <a:pPr marL="0" indent="0">
              <a:buNone/>
            </a:pPr>
            <a:r>
              <a:rPr lang="en-GB" dirty="0"/>
              <a:t>Metrics – absence, occupational health referrals, take up of counselling and other wellbeing interventions, turnover. </a:t>
            </a:r>
          </a:p>
        </p:txBody>
      </p:sp>
    </p:spTree>
    <p:extLst>
      <p:ext uri="{BB962C8B-B14F-4D97-AF65-F5344CB8AC3E}">
        <p14:creationId xmlns:p14="http://schemas.microsoft.com/office/powerpoint/2010/main" val="287533126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A8FE4-90A7-44ED-00BA-D90F3F702DAA}"/>
              </a:ext>
            </a:extLst>
          </p:cNvPr>
          <p:cNvSpPr>
            <a:spLocks noGrp="1"/>
          </p:cNvSpPr>
          <p:nvPr>
            <p:ph type="title"/>
          </p:nvPr>
        </p:nvSpPr>
        <p:spPr/>
        <p:txBody>
          <a:bodyPr/>
          <a:lstStyle/>
          <a:p>
            <a:r>
              <a:rPr lang="en-GB" b="1" dirty="0">
                <a:latin typeface="+mn-lt"/>
              </a:rPr>
              <a:t>Application</a:t>
            </a:r>
          </a:p>
        </p:txBody>
      </p:sp>
      <p:sp>
        <p:nvSpPr>
          <p:cNvPr id="3" name="Content Placeholder 2">
            <a:extLst>
              <a:ext uri="{FF2B5EF4-FFF2-40B4-BE49-F238E27FC236}">
                <a16:creationId xmlns:a16="http://schemas.microsoft.com/office/drawing/2014/main" id="{3A781781-4715-EA06-C7FE-58A809732311}"/>
              </a:ext>
            </a:extLst>
          </p:cNvPr>
          <p:cNvSpPr>
            <a:spLocks noGrp="1"/>
          </p:cNvSpPr>
          <p:nvPr>
            <p:ph idx="1"/>
          </p:nvPr>
        </p:nvSpPr>
        <p:spPr/>
        <p:txBody>
          <a:bodyPr/>
          <a:lstStyle/>
          <a:p>
            <a:r>
              <a:rPr lang="en-GB" dirty="0"/>
              <a:t>Using the key findings from this report, </a:t>
            </a:r>
            <a:r>
              <a:rPr lang="en-GB" dirty="0">
                <a:hlinkClick r:id="rId2"/>
              </a:rPr>
              <a:t>Health and wellbeing at work 2025</a:t>
            </a:r>
            <a:r>
              <a:rPr lang="en-GB" dirty="0"/>
              <a:t>, identify possible solutions for high absence. </a:t>
            </a:r>
          </a:p>
          <a:p>
            <a:r>
              <a:rPr lang="en-GB" dirty="0"/>
              <a:t>Bearing in mind that high turnover, absence and decreased performance can be a sign of stress, what could employers do to tackle this issue? </a:t>
            </a:r>
          </a:p>
          <a:p>
            <a:r>
              <a:rPr lang="en-GB" dirty="0"/>
              <a:t>Bearing in mind that those with lower job satisfaction have higher absence, what else could they implement?</a:t>
            </a:r>
          </a:p>
        </p:txBody>
      </p:sp>
    </p:spTree>
    <p:extLst>
      <p:ext uri="{BB962C8B-B14F-4D97-AF65-F5344CB8AC3E}">
        <p14:creationId xmlns:p14="http://schemas.microsoft.com/office/powerpoint/2010/main" val="294588718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EE7BE-33B0-5A24-A28D-7CB923F3A8F2}"/>
              </a:ext>
            </a:extLst>
          </p:cNvPr>
          <p:cNvSpPr>
            <a:spLocks noGrp="1"/>
          </p:cNvSpPr>
          <p:nvPr>
            <p:ph type="title"/>
          </p:nvPr>
        </p:nvSpPr>
        <p:spPr>
          <a:xfrm>
            <a:off x="429768" y="429768"/>
            <a:ext cx="10890374" cy="1037082"/>
          </a:xfrm>
        </p:spPr>
        <p:txBody>
          <a:bodyPr anchor="t">
            <a:normAutofit/>
          </a:bodyPr>
          <a:lstStyle/>
          <a:p>
            <a:r>
              <a:rPr lang="en-GB" b="1" dirty="0">
                <a:latin typeface="+mn-lt"/>
              </a:rPr>
              <a:t>What we’ve learnt</a:t>
            </a:r>
          </a:p>
        </p:txBody>
      </p:sp>
      <p:sp>
        <p:nvSpPr>
          <p:cNvPr id="4" name="Date Placeholder 3">
            <a:extLst>
              <a:ext uri="{FF2B5EF4-FFF2-40B4-BE49-F238E27FC236}">
                <a16:creationId xmlns:a16="http://schemas.microsoft.com/office/drawing/2014/main" id="{4A6A2F6F-E20A-8B09-D6EA-C6FAF29FCFC8}"/>
              </a:ext>
            </a:extLst>
          </p:cNvPr>
          <p:cNvSpPr>
            <a:spLocks noGrp="1"/>
          </p:cNvSpPr>
          <p:nvPr>
            <p:ph type="dt" sz="half" idx="10"/>
          </p:nvPr>
        </p:nvSpPr>
        <p:spPr>
          <a:xfrm>
            <a:off x="431172" y="6490524"/>
            <a:ext cx="2841959" cy="336141"/>
          </a:xfrm>
        </p:spPr>
        <p:txBody>
          <a:bodyPr anchor="ctr">
            <a:normAutofit fontScale="92500" lnSpcReduction="10000"/>
          </a:bodyPr>
          <a:lstStyle/>
          <a:p>
            <a:pPr>
              <a:spcAft>
                <a:spcPts val="600"/>
              </a:spcAft>
            </a:pPr>
            <a:fld id="{FE21D4C7-8630-4B98-978C-30388BBD4EE8}" type="datetime1">
              <a:rPr lang="en-US" smtClean="0"/>
              <a:pPr>
                <a:spcAft>
                  <a:spcPts val="600"/>
                </a:spcAft>
              </a:pPr>
              <a:t>1/27/2026</a:t>
            </a:fld>
            <a:endParaRPr lang="en-US"/>
          </a:p>
        </p:txBody>
      </p:sp>
      <p:sp>
        <p:nvSpPr>
          <p:cNvPr id="5" name="Footer Placeholder 4">
            <a:extLst>
              <a:ext uri="{FF2B5EF4-FFF2-40B4-BE49-F238E27FC236}">
                <a16:creationId xmlns:a16="http://schemas.microsoft.com/office/drawing/2014/main" id="{58B3490F-7455-C03E-8656-9B608838CEC9}"/>
              </a:ext>
            </a:extLst>
          </p:cNvPr>
          <p:cNvSpPr>
            <a:spLocks noGrp="1"/>
          </p:cNvSpPr>
          <p:nvPr>
            <p:ph type="ftr" sz="quarter" idx="11"/>
          </p:nvPr>
        </p:nvSpPr>
        <p:spPr>
          <a:xfrm>
            <a:off x="8893370" y="6490524"/>
            <a:ext cx="2662834" cy="336141"/>
          </a:xfrm>
        </p:spPr>
        <p:txBody>
          <a:bodyPr anchor="ctr">
            <a:normAutofit fontScale="92500" lnSpcReduction="10000"/>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55C77574-56F7-4F26-C235-0E71853D5D0E}"/>
              </a:ext>
            </a:extLst>
          </p:cNvPr>
          <p:cNvSpPr>
            <a:spLocks noGrp="1"/>
          </p:cNvSpPr>
          <p:nvPr>
            <p:ph type="sldNum" sz="quarter" idx="12"/>
          </p:nvPr>
        </p:nvSpPr>
        <p:spPr>
          <a:xfrm>
            <a:off x="11648431" y="6490524"/>
            <a:ext cx="457200" cy="336141"/>
          </a:xfrm>
        </p:spPr>
        <p:txBody>
          <a:bodyPr anchor="ctr">
            <a:normAutofit fontScale="92500" lnSpcReduction="10000"/>
          </a:bodyPr>
          <a:lstStyle/>
          <a:p>
            <a:pPr>
              <a:spcAft>
                <a:spcPts val="600"/>
              </a:spcAft>
            </a:pPr>
            <a:fld id="{84C450F2-3BB4-4AE4-8A35-A9D7AEA4C850}" type="slidenum">
              <a:rPr lang="en-US" smtClean="0"/>
              <a:pPr>
                <a:spcAft>
                  <a:spcPts val="600"/>
                </a:spcAft>
              </a:pPr>
              <a:t>62</a:t>
            </a:fld>
            <a:endParaRPr lang="en-US"/>
          </a:p>
        </p:txBody>
      </p:sp>
      <p:sp>
        <p:nvSpPr>
          <p:cNvPr id="7" name="Content Placeholder 6">
            <a:extLst>
              <a:ext uri="{FF2B5EF4-FFF2-40B4-BE49-F238E27FC236}">
                <a16:creationId xmlns:a16="http://schemas.microsoft.com/office/drawing/2014/main" id="{3EE280D1-12A7-80CA-8B69-BF4ADCAE057B}"/>
              </a:ext>
            </a:extLst>
          </p:cNvPr>
          <p:cNvSpPr>
            <a:spLocks noGrp="1"/>
          </p:cNvSpPr>
          <p:nvPr>
            <p:ph sz="quarter" idx="13"/>
          </p:nvPr>
        </p:nvSpPr>
        <p:spPr>
          <a:xfrm>
            <a:off x="429768" y="1619250"/>
            <a:ext cx="10890374" cy="3505200"/>
          </a:xfrm>
        </p:spPr>
        <p:txBody>
          <a:bodyPr>
            <a:normAutofit lnSpcReduction="10000"/>
          </a:bodyPr>
          <a:lstStyle/>
          <a:p>
            <a:r>
              <a:rPr lang="en-GB" dirty="0"/>
              <a:t>Workplace wellbeing can be defined as how good or bad someone’s working life is for them</a:t>
            </a:r>
          </a:p>
          <a:p>
            <a:r>
              <a:rPr lang="en-GB" dirty="0"/>
              <a:t>Healthy workplaces help people to flourish and reach their potential (mutual gains for employees and organisations)</a:t>
            </a:r>
          </a:p>
          <a:p>
            <a:r>
              <a:rPr lang="en-GB" dirty="0"/>
              <a:t>All have a role, including employees</a:t>
            </a:r>
          </a:p>
          <a:p>
            <a:r>
              <a:rPr lang="en-GB" dirty="0"/>
              <a:t>A holistic approach that is tailored to your organisation is most effective</a:t>
            </a:r>
          </a:p>
          <a:p>
            <a:r>
              <a:rPr lang="en-GB" dirty="0"/>
              <a:t>As practitioners, we need to role model wellbeing - self-care is important</a:t>
            </a:r>
          </a:p>
          <a:p>
            <a:endParaRPr lang="en-GB" dirty="0"/>
          </a:p>
        </p:txBody>
      </p:sp>
    </p:spTree>
    <p:extLst>
      <p:ext uri="{BB962C8B-B14F-4D97-AF65-F5344CB8AC3E}">
        <p14:creationId xmlns:p14="http://schemas.microsoft.com/office/powerpoint/2010/main" val="1886402007"/>
      </p:ext>
    </p:extLst>
  </p:cSld>
  <p:clrMapOvr>
    <a:masterClrMapping/>
  </p:clrMapOvr>
  <p:transition>
    <p:fade/>
  </p:transition>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4994</Words>
  <Application>Microsoft Office PowerPoint</Application>
  <PresentationFormat>Widescreen</PresentationFormat>
  <Paragraphs>419</Paragraphs>
  <Slides>62</Slides>
  <Notes>55</Notes>
  <HiddenSlides>0</HiddenSlides>
  <MMClips>1</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62</vt:i4>
      </vt:variant>
    </vt:vector>
  </HeadingPairs>
  <TitlesOfParts>
    <vt:vector size="72" baseType="lpstr">
      <vt:lpstr>Museo</vt:lpstr>
      <vt:lpstr>Aptos</vt:lpstr>
      <vt:lpstr>Arial</vt:lpstr>
      <vt:lpstr>Calibri</vt:lpstr>
      <vt:lpstr>Calibri Light</vt:lpstr>
      <vt:lpstr>Nunito</vt:lpstr>
      <vt:lpstr>Times New Roman</vt:lpstr>
      <vt:lpstr>Theme1</vt:lpstr>
      <vt:lpstr>UWTSD Text 2</vt:lpstr>
      <vt:lpstr>UWTSD Logo Variations place image in Background</vt:lpstr>
      <vt:lpstr>Shaping Cultures and Behaviours</vt:lpstr>
      <vt:lpstr>PowerPoint Presentation</vt:lpstr>
      <vt:lpstr>PowerPoint Presentation</vt:lpstr>
      <vt:lpstr>What do we mean by ‘wellbeing’?</vt:lpstr>
      <vt:lpstr>What do we mean by Wellbeing?</vt:lpstr>
      <vt:lpstr>Wellbeing at Work</vt:lpstr>
      <vt:lpstr>Categories of Workplace Wellbeing</vt:lpstr>
      <vt:lpstr>Definition – De Neve and Ward (2025)</vt:lpstr>
      <vt:lpstr>People’s wellbeing is determined by:  </vt:lpstr>
      <vt:lpstr>What affects your Wellbeing at Work?</vt:lpstr>
      <vt:lpstr>PowerPoint Presentation</vt:lpstr>
      <vt:lpstr>Current Issues affecting Wellbeing at Work</vt:lpstr>
      <vt:lpstr>Changing Employee Expectations</vt:lpstr>
      <vt:lpstr>The Business Case for Wellbeing (CIPD, 2020)</vt:lpstr>
      <vt:lpstr>Happy Employees are More Productive</vt:lpstr>
      <vt:lpstr>Health, happiness, productivity link</vt:lpstr>
      <vt:lpstr>Effect on Retention</vt:lpstr>
      <vt:lpstr>Effect on Recruitment</vt:lpstr>
      <vt:lpstr>PowerPoint Presentation</vt:lpstr>
      <vt:lpstr>Activity</vt:lpstr>
      <vt:lpstr>CIPD – Legal Viewpoint (CIPD, 2025)</vt:lpstr>
      <vt:lpstr>Wellbeing Theories and Models</vt:lpstr>
      <vt:lpstr>Self-Determination Theory (Deci and Ryan, 2017)</vt:lpstr>
      <vt:lpstr>Job Demands-Resources Model (Bakker and Demerouti, 2007)</vt:lpstr>
      <vt:lpstr>Positive Psychology at Work</vt:lpstr>
      <vt:lpstr>How to Flourish</vt:lpstr>
      <vt:lpstr>How to Flourish</vt:lpstr>
      <vt:lpstr>PERMA Model (Seligman, 2011) </vt:lpstr>
      <vt:lpstr>PowerPoint Presentation</vt:lpstr>
      <vt:lpstr>Toxic Positivity</vt:lpstr>
      <vt:lpstr>How to avoid toxic positivity (Shaw, 2021)</vt:lpstr>
      <vt:lpstr>WAP Plans – A tool to help Managers</vt:lpstr>
      <vt:lpstr>Wellbeing Strategy</vt:lpstr>
      <vt:lpstr>PowerPoint Presentation</vt:lpstr>
      <vt:lpstr>CIPD Recommendations</vt:lpstr>
      <vt:lpstr>A Holistic Approach</vt:lpstr>
      <vt:lpstr>Responsibilities</vt:lpstr>
      <vt:lpstr>Line Management Responsibilities and Skills</vt:lpstr>
      <vt:lpstr>CIPD Recommendations:</vt:lpstr>
      <vt:lpstr>Recommendations Continued:</vt:lpstr>
      <vt:lpstr>Government Influence</vt:lpstr>
      <vt:lpstr>PowerPoint Presentation</vt:lpstr>
      <vt:lpstr>What can we do to improve wellbeing in the workplace?</vt:lpstr>
      <vt:lpstr>HR Practices that Promote Wellbeing - Guest (2017)</vt:lpstr>
      <vt:lpstr>CIPD Key Domains of Wellbeing</vt:lpstr>
      <vt:lpstr>What are Employers focussing on? (CIPD Health and Wellbeing Report)</vt:lpstr>
      <vt:lpstr>‘You can’t yoga your way out of more structural challenges to wellbeing’ (De Neve and Ward, 2025)</vt:lpstr>
      <vt:lpstr>Drivers of Wellbeing (De Neve and Ward, 2025)</vt:lpstr>
      <vt:lpstr>PowerPoint Presentation</vt:lpstr>
      <vt:lpstr>Drivers of Wellbeing Continued</vt:lpstr>
      <vt:lpstr>Interventions </vt:lpstr>
      <vt:lpstr>Examples of Good Practice</vt:lpstr>
      <vt:lpstr>HSBC – Volunteering at Llys Nini RSPCA</vt:lpstr>
      <vt:lpstr>Key Point</vt:lpstr>
      <vt:lpstr>People Practices and Wellbeing Trade-offs</vt:lpstr>
      <vt:lpstr>PowerPoint Presentation</vt:lpstr>
      <vt:lpstr>The Healthy Working Lifecycle (Mayfield, 2025)</vt:lpstr>
      <vt:lpstr>Outcome Measures for the Lifecycle (Mayfield, 2025)</vt:lpstr>
      <vt:lpstr>Four Themes of Best Practice (Mayfield, 2025)</vt:lpstr>
      <vt:lpstr>Measuring Wellbeing</vt:lpstr>
      <vt:lpstr>Application</vt:lpstr>
      <vt:lpstr>What we’ve learnt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4</cp:revision>
  <dcterms:created xsi:type="dcterms:W3CDTF">2025-11-20T10:37:10Z</dcterms:created>
  <dcterms:modified xsi:type="dcterms:W3CDTF">2026-01-27T17:18:02Z</dcterms:modified>
</cp:coreProperties>
</file>