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903" r:id="rId1"/>
  </p:sldMasterIdLst>
  <p:notesMasterIdLst>
    <p:notesMasterId r:id="rId12"/>
  </p:notesMasterIdLst>
  <p:handoutMasterIdLst>
    <p:handoutMasterId r:id="rId13"/>
  </p:handoutMasterIdLst>
  <p:sldIdLst>
    <p:sldId id="256" r:id="rId2"/>
    <p:sldId id="257" r:id="rId3"/>
    <p:sldId id="258" r:id="rId4"/>
    <p:sldId id="259" r:id="rId5"/>
    <p:sldId id="261" r:id="rId6"/>
    <p:sldId id="262" r:id="rId7"/>
    <p:sldId id="263" r:id="rId8"/>
    <p:sldId id="264" r:id="rId9"/>
    <p:sldId id="265" r:id="rId10"/>
    <p:sldId id="266" r:id="rId1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632" autoAdjust="0"/>
    <p:restoredTop sz="80969" autoAdjust="0"/>
  </p:normalViewPr>
  <p:slideViewPr>
    <p:cSldViewPr snapToGrid="0">
      <p:cViewPr varScale="1">
        <p:scale>
          <a:sx n="93" d="100"/>
          <a:sy n="93" d="100"/>
        </p:scale>
        <p:origin x="1578" y="72"/>
      </p:cViewPr>
      <p:guideLst>
        <p:guide orient="horz" pos="2160"/>
        <p:guide pos="3840"/>
      </p:guideLst>
    </p:cSldViewPr>
  </p:slideViewPr>
  <p:outlineViewPr>
    <p:cViewPr>
      <p:scale>
        <a:sx n="33" d="100"/>
        <a:sy n="33" d="100"/>
      </p:scale>
      <p:origin x="0" y="1914"/>
    </p:cViewPr>
  </p:outlineViewPr>
  <p:notesTextViewPr>
    <p:cViewPr>
      <p:scale>
        <a:sx n="1" d="1"/>
        <a:sy n="1" d="1"/>
      </p:scale>
      <p:origin x="0" y="-90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E4A5A27F-5A70-4B96-B2DB-57474A045F99}" type="datetimeFigureOut">
              <a:rPr lang="en-US" smtClean="0"/>
              <a:pPr/>
              <a:t>10/1/2019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50DD24A-F937-41CC-9BBE-4CCA94E39CE9}"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2B2CC943-4CD7-449B-8235-F9691441B252}" type="datetimeFigureOut">
              <a:rPr lang="en-US" smtClean="0"/>
              <a:pPr/>
              <a:t>10/1/2019</a:t>
            </a:fld>
            <a:endParaRPr lang="en-GB"/>
          </a:p>
        </p:txBody>
      </p:sp>
      <p:sp>
        <p:nvSpPr>
          <p:cNvPr id="4" name="Slide Image Placeholder 3"/>
          <p:cNvSpPr>
            <a:spLocks noGrp="1" noRot="1" noChangeAspect="1"/>
          </p:cNvSpPr>
          <p:nvPr>
            <p:ph type="sldImg" idx="2"/>
          </p:nvPr>
        </p:nvSpPr>
        <p:spPr>
          <a:xfrm>
            <a:off x="84138" y="731838"/>
            <a:ext cx="65008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6FA4E859-08D1-45B1-B660-4DBAFF3A140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Introduce myself and the topic to the class.</a:t>
            </a:r>
          </a:p>
          <a:p>
            <a:pPr marL="171450" indent="-171450">
              <a:buFont typeface="Arial" panose="020B0604020202020204" pitchFamily="34" charset="0"/>
              <a:buChar char="•"/>
            </a:pPr>
            <a:r>
              <a:rPr lang="en-GB" dirty="0"/>
              <a:t>Set the scene for the session to progress.</a:t>
            </a:r>
          </a:p>
          <a:p>
            <a:pPr marL="171450" indent="-171450">
              <a:buFont typeface="Arial" panose="020B0604020202020204" pitchFamily="34" charset="0"/>
              <a:buChar char="•"/>
            </a:pPr>
            <a:r>
              <a:rPr lang="en-GB" dirty="0"/>
              <a:t>Ask the class if they have any prior knowledge of the topic before starting.</a:t>
            </a:r>
          </a:p>
          <a:p>
            <a:pPr marL="171450" indent="-171450">
              <a:buFont typeface="Arial" panose="020B0604020202020204" pitchFamily="34" charset="0"/>
              <a:buChar char="•"/>
            </a:pPr>
            <a:r>
              <a:rPr lang="en-GB" dirty="0"/>
              <a:t>Describe the image on the slide. Come back to it later when discussing population density.</a:t>
            </a:r>
          </a:p>
        </p:txBody>
      </p:sp>
      <p:sp>
        <p:nvSpPr>
          <p:cNvPr id="4" name="Slide Number Placeholder 3"/>
          <p:cNvSpPr>
            <a:spLocks noGrp="1"/>
          </p:cNvSpPr>
          <p:nvPr>
            <p:ph type="sldNum" sz="quarter" idx="10"/>
          </p:nvPr>
        </p:nvSpPr>
        <p:spPr/>
        <p:txBody>
          <a:bodyPr/>
          <a:lstStyle/>
          <a:p>
            <a:fld id="{6FA4E859-08D1-45B1-B660-4DBAFF3A1403}"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Cover the aim and objectives for the lesson, which we are hoping to meet by the end of the session.</a:t>
            </a:r>
          </a:p>
        </p:txBody>
      </p:sp>
      <p:sp>
        <p:nvSpPr>
          <p:cNvPr id="4" name="Slide Number Placeholder 3"/>
          <p:cNvSpPr>
            <a:spLocks noGrp="1"/>
          </p:cNvSpPr>
          <p:nvPr>
            <p:ph type="sldNum" sz="quarter" idx="5"/>
          </p:nvPr>
        </p:nvSpPr>
        <p:spPr/>
        <p:txBody>
          <a:bodyPr/>
          <a:lstStyle/>
          <a:p>
            <a:fld id="{6FA4E859-08D1-45B1-B660-4DBAFF3A1403}" type="slidenum">
              <a:rPr lang="en-GB" smtClean="0"/>
              <a:pPr/>
              <a:t>2</a:t>
            </a:fld>
            <a:endParaRPr lang="en-GB"/>
          </a:p>
        </p:txBody>
      </p:sp>
    </p:spTree>
    <p:extLst>
      <p:ext uri="{BB962C8B-B14F-4D97-AF65-F5344CB8AC3E}">
        <p14:creationId xmlns:p14="http://schemas.microsoft.com/office/powerpoint/2010/main" val="3908988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Set a group task for students to estimate the world’s total population.</a:t>
            </a:r>
          </a:p>
          <a:p>
            <a:pPr marL="628650" lvl="1" indent="-171450">
              <a:buFont typeface="Wingdings" panose="05000000000000000000" pitchFamily="2" charset="2"/>
              <a:buChar char="Ø"/>
            </a:pPr>
            <a:r>
              <a:rPr lang="en-GB" dirty="0"/>
              <a:t>Allow students approximately 2 minutes to come up with an answer.</a:t>
            </a:r>
          </a:p>
          <a:p>
            <a:pPr marL="628650" lvl="1" indent="-171450">
              <a:buFont typeface="Wingdings" panose="05000000000000000000" pitchFamily="2" charset="2"/>
              <a:buChar char="Ø"/>
            </a:pPr>
            <a:r>
              <a:rPr lang="en-GB" dirty="0"/>
              <a:t>Ask the students for feedback and acknowledge the closest answer.</a:t>
            </a:r>
          </a:p>
          <a:p>
            <a:pPr marL="171450" indent="-171450">
              <a:buFont typeface="Arial" panose="020B0604020202020204" pitchFamily="34" charset="0"/>
              <a:buChar char="•"/>
            </a:pPr>
            <a:r>
              <a:rPr lang="en-GB" dirty="0"/>
              <a:t>Visit the </a:t>
            </a:r>
            <a:r>
              <a:rPr lang="en-GB" dirty="0" err="1"/>
              <a:t>Worldometers</a:t>
            </a:r>
            <a:r>
              <a:rPr lang="en-GB" dirty="0"/>
              <a:t> website and show the current world population to the class, highlighting its significant growth.</a:t>
            </a:r>
          </a:p>
          <a:p>
            <a:pPr marL="628650" lvl="1"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6FA4E859-08D1-45B1-B660-4DBAFF3A1403}" type="slidenum">
              <a:rPr lang="en-GB" smtClean="0"/>
              <a:pPr/>
              <a:t>3</a:t>
            </a:fld>
            <a:endParaRPr lang="en-GB"/>
          </a:p>
        </p:txBody>
      </p:sp>
    </p:spTree>
    <p:extLst>
      <p:ext uri="{BB962C8B-B14F-4D97-AF65-F5344CB8AC3E}">
        <p14:creationId xmlns:p14="http://schemas.microsoft.com/office/powerpoint/2010/main" val="24530033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171450" indent="-171450">
              <a:buFont typeface="Arial" panose="020B0604020202020204" pitchFamily="34" charset="0"/>
              <a:buChar char="•"/>
            </a:pPr>
            <a:r>
              <a:rPr lang="en-GB" sz="1100" dirty="0"/>
              <a:t>Before showing a definition, start a class brainstorm to gather some ideas about what ‘population’ actually means.</a:t>
            </a:r>
          </a:p>
          <a:p>
            <a:pPr marL="628650" lvl="1" indent="-171450">
              <a:buFont typeface="Wingdings" panose="05000000000000000000" pitchFamily="2" charset="2"/>
              <a:buChar char="Ø"/>
            </a:pPr>
            <a:r>
              <a:rPr lang="en-GB" sz="1100" dirty="0"/>
              <a:t>Obtain approximately 8-10 ideas to add to the brainstorm, which will be drawn on a whiteboard.</a:t>
            </a:r>
          </a:p>
          <a:p>
            <a:pPr marL="628650" lvl="1" indent="-171450">
              <a:buFont typeface="Wingdings" panose="05000000000000000000" pitchFamily="2" charset="2"/>
              <a:buChar char="Ø"/>
            </a:pPr>
            <a:r>
              <a:rPr lang="en-GB" sz="1100" dirty="0"/>
              <a:t>Discuss some of these ideas with the group.</a:t>
            </a:r>
          </a:p>
          <a:p>
            <a:pPr marL="171450" indent="-171450">
              <a:buFont typeface="Arial" panose="020B0604020202020204" pitchFamily="34" charset="0"/>
              <a:buChar char="•"/>
            </a:pPr>
            <a:r>
              <a:rPr lang="en-GB" sz="1100" dirty="0"/>
              <a:t>After this discussion, show students the real definition of the term from Cambridge Dictionary (2019) and briefly describe how it is changing through population growth. If the UN projections are correct, the population will have increased by 2 billion people by 2050.</a:t>
            </a:r>
          </a:p>
          <a:p>
            <a:pPr marL="171450" indent="-171450">
              <a:buFont typeface="Arial" panose="020B0604020202020204" pitchFamily="34" charset="0"/>
              <a:buChar char="•"/>
            </a:pPr>
            <a:r>
              <a:rPr lang="en-GB" sz="1100" dirty="0"/>
              <a:t>Cover the 6 reasons for population growth which are;</a:t>
            </a:r>
          </a:p>
          <a:p>
            <a:pPr marL="628650" lvl="1" indent="-171450">
              <a:buFont typeface="Wingdings" panose="05000000000000000000" pitchFamily="2" charset="2"/>
              <a:buChar char="Ø"/>
            </a:pPr>
            <a:r>
              <a:rPr lang="en-GB" sz="1100" dirty="0"/>
              <a:t>Poverty: The leading cause of growth due to poor education and high death rates cause more births.</a:t>
            </a:r>
          </a:p>
          <a:p>
            <a:pPr marL="628650" lvl="1" indent="-171450">
              <a:buFont typeface="Wingdings" panose="05000000000000000000" pitchFamily="2" charset="2"/>
              <a:buChar char="Ø"/>
            </a:pPr>
            <a:r>
              <a:rPr lang="en-GB" sz="1100" dirty="0"/>
              <a:t>Poor Contraceptive Use: Poor planning in developed nations and, in poverty-hit countries, a usage rate of only 43%.</a:t>
            </a:r>
          </a:p>
          <a:p>
            <a:pPr marL="628650" lvl="1" indent="-171450">
              <a:buFont typeface="Wingdings" panose="05000000000000000000" pitchFamily="2" charset="2"/>
              <a:buChar char="Ø"/>
            </a:pPr>
            <a:r>
              <a:rPr lang="en-GB" sz="1100" dirty="0"/>
              <a:t>Child Labour: Children are a source of income for families and, as a result, are not educated (about birth control).</a:t>
            </a:r>
          </a:p>
          <a:p>
            <a:pPr marL="628650" lvl="1" indent="-171450">
              <a:buFont typeface="Wingdings" panose="05000000000000000000" pitchFamily="2" charset="2"/>
              <a:buChar char="Ø"/>
            </a:pPr>
            <a:r>
              <a:rPr lang="en-GB" sz="1100" dirty="0"/>
              <a:t>Reduced Mortality Rates: Medical advancements have reduced the threat of certain viruses and people are living longer.</a:t>
            </a:r>
          </a:p>
          <a:p>
            <a:pPr marL="628650" lvl="1" indent="-171450">
              <a:buFont typeface="Wingdings" panose="05000000000000000000" pitchFamily="2" charset="2"/>
              <a:buChar char="Ø"/>
            </a:pPr>
            <a:r>
              <a:rPr lang="en-GB" sz="1100" dirty="0"/>
              <a:t>Fertility Treatment: This has allowed more people to have children and its usage is on the rise.</a:t>
            </a:r>
          </a:p>
          <a:p>
            <a:pPr marL="628650" lvl="1" indent="-171450">
              <a:buFont typeface="Wingdings" panose="05000000000000000000" pitchFamily="2" charset="2"/>
              <a:buChar char="Ø"/>
            </a:pPr>
            <a:r>
              <a:rPr lang="en-GB" sz="1100" dirty="0"/>
              <a:t>Immigration: Contributes to population growth in the receiving country, which has benefits and issues.</a:t>
            </a:r>
          </a:p>
          <a:p>
            <a:pPr marL="171450" indent="-171450">
              <a:buFont typeface="Arial" panose="020B0604020202020204" pitchFamily="34" charset="0"/>
              <a:buChar char="•"/>
            </a:pPr>
            <a:r>
              <a:rPr lang="en-GB" sz="1100" dirty="0"/>
              <a:t>Describe the graph from BBC (2009) showing population change from 1950-2050.</a:t>
            </a:r>
          </a:p>
          <a:p>
            <a:pPr marL="628650" lvl="1" indent="-171450">
              <a:buFont typeface="Wingdings" panose="05000000000000000000" pitchFamily="2" charset="2"/>
              <a:buChar char="Ø"/>
            </a:pPr>
            <a:r>
              <a:rPr lang="en-GB" sz="1100" dirty="0"/>
              <a:t>An increase from almost 3 billion to over 9 billion in 100 years.</a:t>
            </a:r>
          </a:p>
          <a:p>
            <a:pPr marL="628650" lvl="1" indent="-171450">
              <a:buFont typeface="Wingdings" panose="05000000000000000000" pitchFamily="2" charset="2"/>
              <a:buChar char="Ø"/>
            </a:pPr>
            <a:r>
              <a:rPr lang="en-GB" sz="1100" dirty="0"/>
              <a:t>Compared to the 2019 estimate, the graph underestimated future growth as it starts to level off.</a:t>
            </a:r>
          </a:p>
          <a:p>
            <a:pPr marL="628650" lvl="1" indent="-171450">
              <a:buFont typeface="Wingdings" panose="05000000000000000000" pitchFamily="2" charset="2"/>
              <a:buChar char="Ø"/>
            </a:pPr>
            <a:r>
              <a:rPr lang="en-GB" sz="1100" dirty="0"/>
              <a:t>Asian countries </a:t>
            </a:r>
            <a:r>
              <a:rPr lang="en-GB" sz="1100"/>
              <a:t>are responsible </a:t>
            </a:r>
            <a:r>
              <a:rPr lang="en-GB" sz="1100" dirty="0"/>
              <a:t>for the majority of this growth. This links into the idea of population density.</a:t>
            </a:r>
          </a:p>
          <a:p>
            <a:pPr marL="171450" indent="-171450">
              <a:buFont typeface="Arial" panose="020B0604020202020204" pitchFamily="34" charset="0"/>
              <a:buChar char="•"/>
            </a:pPr>
            <a:r>
              <a:rPr lang="en-GB" sz="1100" dirty="0"/>
              <a:t>Ask the students if they have any questions about population and its growth.</a:t>
            </a:r>
          </a:p>
        </p:txBody>
      </p:sp>
      <p:sp>
        <p:nvSpPr>
          <p:cNvPr id="4" name="Slide Number Placeholder 3"/>
          <p:cNvSpPr>
            <a:spLocks noGrp="1"/>
          </p:cNvSpPr>
          <p:nvPr>
            <p:ph type="sldNum" sz="quarter" idx="5"/>
          </p:nvPr>
        </p:nvSpPr>
        <p:spPr/>
        <p:txBody>
          <a:bodyPr/>
          <a:lstStyle/>
          <a:p>
            <a:fld id="{6FA4E859-08D1-45B1-B660-4DBAFF3A1403}" type="slidenum">
              <a:rPr lang="en-GB" smtClean="0"/>
              <a:pPr/>
              <a:t>4</a:t>
            </a:fld>
            <a:endParaRPr lang="en-GB"/>
          </a:p>
        </p:txBody>
      </p:sp>
    </p:spTree>
    <p:extLst>
      <p:ext uri="{BB962C8B-B14F-4D97-AF65-F5344CB8AC3E}">
        <p14:creationId xmlns:p14="http://schemas.microsoft.com/office/powerpoint/2010/main" val="2810862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Define ‘population density’ and place importance on the sub-point.</a:t>
            </a:r>
          </a:p>
          <a:p>
            <a:pPr marL="171450" indent="-171450">
              <a:buFont typeface="Arial" panose="020B0604020202020204" pitchFamily="34" charset="0"/>
              <a:buChar char="•"/>
            </a:pPr>
            <a:r>
              <a:rPr lang="en-GB" dirty="0"/>
              <a:t>Introduce densely/sparsely populated areas by highlighting the following;</a:t>
            </a:r>
          </a:p>
          <a:p>
            <a:pPr marL="628650" lvl="1" indent="-171450">
              <a:buFont typeface="Wingdings" panose="05000000000000000000" pitchFamily="2" charset="2"/>
              <a:buChar char="Ø"/>
            </a:pPr>
            <a:r>
              <a:rPr lang="en-GB" dirty="0"/>
              <a:t>Start by using the whiteboard to draw two boxes (for densely/sparsely populated). Ask the class what they think it means and use the boxes to draw an example of what they look like.</a:t>
            </a:r>
          </a:p>
          <a:p>
            <a:pPr marL="628650" lvl="1" indent="-171450">
              <a:buFont typeface="Wingdings" panose="05000000000000000000" pitchFamily="2" charset="2"/>
              <a:buChar char="Ø"/>
            </a:pPr>
            <a:r>
              <a:rPr lang="en-GB" dirty="0"/>
              <a:t>Define the terms themselves and refer to the countries which apply. Note that it doesn’t just apply to countries (as parts of Australia are densely populated for example).</a:t>
            </a:r>
          </a:p>
          <a:p>
            <a:pPr marL="628650" lvl="1" indent="-171450">
              <a:buFont typeface="Wingdings" panose="05000000000000000000" pitchFamily="2" charset="2"/>
              <a:buChar char="Ø"/>
            </a:pPr>
            <a:r>
              <a:rPr lang="en-GB" dirty="0"/>
              <a:t>Focus on the UK by asking the class why they think London is densely populated (economy and world city status, jobs, tourist attractions, source of water, business) and why Snowdonia is sparsely populated (lack of infrastructure, no services, difficult to build on the land).</a:t>
            </a:r>
          </a:p>
        </p:txBody>
      </p:sp>
      <p:sp>
        <p:nvSpPr>
          <p:cNvPr id="4" name="Slide Number Placeholder 3"/>
          <p:cNvSpPr>
            <a:spLocks noGrp="1"/>
          </p:cNvSpPr>
          <p:nvPr>
            <p:ph type="sldNum" sz="quarter" idx="5"/>
          </p:nvPr>
        </p:nvSpPr>
        <p:spPr/>
        <p:txBody>
          <a:bodyPr/>
          <a:lstStyle/>
          <a:p>
            <a:fld id="{6FA4E859-08D1-45B1-B660-4DBAFF3A1403}" type="slidenum">
              <a:rPr lang="en-GB" smtClean="0"/>
              <a:pPr/>
              <a:t>5</a:t>
            </a:fld>
            <a:endParaRPr lang="en-GB"/>
          </a:p>
        </p:txBody>
      </p:sp>
    </p:spTree>
    <p:extLst>
      <p:ext uri="{BB962C8B-B14F-4D97-AF65-F5344CB8AC3E}">
        <p14:creationId xmlns:p14="http://schemas.microsoft.com/office/powerpoint/2010/main" val="3066025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Introduce and describe the graph on the slide with reference to the following;</a:t>
            </a:r>
          </a:p>
          <a:p>
            <a:pPr marL="628650" lvl="1" indent="-171450">
              <a:buFont typeface="Wingdings" panose="05000000000000000000" pitchFamily="2" charset="2"/>
              <a:buChar char="Ø"/>
            </a:pPr>
            <a:r>
              <a:rPr lang="en-GB" dirty="0"/>
              <a:t>The key shows persons per square km. Point out the densely and sparsely populated regions of the world.</a:t>
            </a:r>
          </a:p>
          <a:p>
            <a:pPr marL="628650" lvl="1" indent="-171450">
              <a:buFont typeface="Wingdings" panose="05000000000000000000" pitchFamily="2" charset="2"/>
              <a:buChar char="Ø"/>
            </a:pPr>
            <a:r>
              <a:rPr lang="en-GB" dirty="0"/>
              <a:t>Refer back to the image at the start of the lesson, drawing comparisons between the two as the people are grouped closely together in the densely populated areas.</a:t>
            </a:r>
          </a:p>
          <a:p>
            <a:pPr marL="628650" lvl="1" indent="-171450">
              <a:buFont typeface="Wingdings" panose="05000000000000000000" pitchFamily="2" charset="2"/>
              <a:buChar char="Ø"/>
            </a:pPr>
            <a:r>
              <a:rPr lang="en-GB" dirty="0"/>
              <a:t>Just because a country is large in terms of size (e.g. Russia, Canada) doesn’t necessarily mean that it has a high population density overall.</a:t>
            </a:r>
          </a:p>
          <a:p>
            <a:pPr marL="628650" lvl="1" indent="-171450">
              <a:buFont typeface="Wingdings" panose="05000000000000000000" pitchFamily="2" charset="2"/>
              <a:buChar char="Ø"/>
            </a:pPr>
            <a:r>
              <a:rPr lang="en-GB" dirty="0"/>
              <a:t>Ask the students if they have any questions or concerns about population density.</a:t>
            </a:r>
          </a:p>
        </p:txBody>
      </p:sp>
      <p:sp>
        <p:nvSpPr>
          <p:cNvPr id="4" name="Slide Number Placeholder 3"/>
          <p:cNvSpPr>
            <a:spLocks noGrp="1"/>
          </p:cNvSpPr>
          <p:nvPr>
            <p:ph type="sldNum" sz="quarter" idx="5"/>
          </p:nvPr>
        </p:nvSpPr>
        <p:spPr/>
        <p:txBody>
          <a:bodyPr/>
          <a:lstStyle/>
          <a:p>
            <a:fld id="{6FA4E859-08D1-45B1-B660-4DBAFF3A1403}" type="slidenum">
              <a:rPr lang="en-GB" smtClean="0"/>
              <a:pPr/>
              <a:t>6</a:t>
            </a:fld>
            <a:endParaRPr lang="en-GB"/>
          </a:p>
        </p:txBody>
      </p:sp>
    </p:spTree>
    <p:extLst>
      <p:ext uri="{BB962C8B-B14F-4D97-AF65-F5344CB8AC3E}">
        <p14:creationId xmlns:p14="http://schemas.microsoft.com/office/powerpoint/2010/main" val="1255456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indent="-171450">
              <a:buFont typeface="Arial" panose="020B0604020202020204" pitchFamily="34" charset="0"/>
              <a:buChar char="•"/>
            </a:pPr>
            <a:r>
              <a:rPr lang="en-GB" dirty="0"/>
              <a:t>Introduce the model as a method for understanding how population varies and changes overtime and by country.</a:t>
            </a:r>
          </a:p>
          <a:p>
            <a:pPr marL="628650" lvl="1" indent="-171450">
              <a:buFont typeface="Wingdings" panose="05000000000000000000" pitchFamily="2" charset="2"/>
              <a:buChar char="Ø"/>
            </a:pPr>
            <a:r>
              <a:rPr lang="en-GB" dirty="0"/>
              <a:t>The model consists of 5 stages with different characteristics. Different countries will apply to each stage.</a:t>
            </a:r>
          </a:p>
          <a:p>
            <a:pPr marL="628650" lvl="1" indent="-171450">
              <a:buFont typeface="Wingdings" panose="05000000000000000000" pitchFamily="2" charset="2"/>
              <a:buChar char="Ø"/>
            </a:pPr>
            <a:r>
              <a:rPr lang="en-GB" dirty="0"/>
              <a:t>Birth/death rate is the total number of births/deaths per 1000 people per year.</a:t>
            </a:r>
          </a:p>
          <a:p>
            <a:pPr marL="628650" lvl="1" indent="-171450">
              <a:buFont typeface="Wingdings" panose="05000000000000000000" pitchFamily="2" charset="2"/>
              <a:buChar char="Ø"/>
            </a:pPr>
            <a:r>
              <a:rPr lang="en-GB" dirty="0"/>
              <a:t>Total population shows the amount of people in a given area and whether it is increasing or decreasing.</a:t>
            </a:r>
          </a:p>
          <a:p>
            <a:pPr marL="628650" lvl="1" indent="-171450">
              <a:buFont typeface="Wingdings" panose="05000000000000000000" pitchFamily="2" charset="2"/>
              <a:buChar char="Ø"/>
            </a:pPr>
            <a:r>
              <a:rPr lang="en-GB" dirty="0"/>
              <a:t>Natural increase/decrease shows if the population is changing by factoring in the birth and death rates of the area.</a:t>
            </a:r>
          </a:p>
          <a:p>
            <a:pPr marL="171450" indent="-171450">
              <a:buFont typeface="Arial" panose="020B0604020202020204" pitchFamily="34" charset="0"/>
              <a:buChar char="•"/>
            </a:pPr>
            <a:r>
              <a:rPr lang="en-GB" dirty="0"/>
              <a:t>Go through each stage as follows;</a:t>
            </a:r>
          </a:p>
          <a:p>
            <a:pPr marL="628650" lvl="1" indent="-171450">
              <a:buFont typeface="Wingdings" panose="05000000000000000000" pitchFamily="2" charset="2"/>
              <a:buChar char="Ø"/>
            </a:pPr>
            <a:r>
              <a:rPr lang="en-GB" dirty="0"/>
              <a:t>Stage 1: Birth rate is high (due to child labour, high infant mortality, poor contraceptive use, religious views). Death rate is high (due to disease, famine, poor medical knowledge, high infant mortality). Total population fluctuates so the natural increase remains stable or slowly increases.</a:t>
            </a:r>
          </a:p>
          <a:p>
            <a:pPr marL="628650" lvl="1" indent="-171450">
              <a:buFont typeface="Wingdings" panose="05000000000000000000" pitchFamily="2" charset="2"/>
              <a:buChar char="Ø"/>
            </a:pPr>
            <a:r>
              <a:rPr lang="en-GB" dirty="0"/>
              <a:t>Stage 2: Birth rate is high (due to the same reasons as before). Death rate declines rapidly (due to medical improvements, water supply, sanitation and reduced infant mortality). Total population increases so the natural increase rises rapidly.</a:t>
            </a:r>
          </a:p>
          <a:p>
            <a:pPr marL="628650" lvl="1" indent="-171450">
              <a:buFont typeface="Wingdings" panose="05000000000000000000" pitchFamily="2" charset="2"/>
              <a:buChar char="Ø"/>
            </a:pPr>
            <a:r>
              <a:rPr lang="en-GB" dirty="0"/>
              <a:t>Stage 3: Birth rate begins to fall (due to better medical care, less children required by families, basic knowledge of contraception). Death rate continues to fall (due to the same reasons as before). Total population increase slows down so the natural increase slows down.</a:t>
            </a:r>
          </a:p>
          <a:p>
            <a:pPr marL="628650" lvl="1" indent="-171450">
              <a:buFont typeface="Wingdings" panose="05000000000000000000" pitchFamily="2" charset="2"/>
              <a:buChar char="Ø"/>
            </a:pPr>
            <a:r>
              <a:rPr lang="en-GB" dirty="0"/>
              <a:t>Stage 4: Birth rate is low (due to family planning, good healthcare, later marriages, cultural attitudes, education). Death rate is also low (due to good health care, high life expectancy, education). Total population slowly increases so the natural increase is stable or increases very slowly.</a:t>
            </a:r>
          </a:p>
          <a:p>
            <a:pPr marL="628650" lvl="1" indent="-171450">
              <a:buFont typeface="Wingdings" panose="05000000000000000000" pitchFamily="2" charset="2"/>
              <a:buChar char="Ø"/>
            </a:pPr>
            <a:r>
              <a:rPr lang="en-GB" dirty="0"/>
              <a:t>Stage 5: Birth rate is low (due to the same reasons as before). Death rate slightly increases (due to an ageing population or conflict). Total population is declining so there is a natural decrease in population.</a:t>
            </a:r>
          </a:p>
          <a:p>
            <a:pPr marL="171450" indent="-171450">
              <a:buFont typeface="Arial" panose="020B0604020202020204" pitchFamily="34" charset="0"/>
              <a:buChar char="•"/>
            </a:pPr>
            <a:r>
              <a:rPr lang="en-GB" dirty="0"/>
              <a:t>Draw the demographic transition model on a whiteboard as you are going along, so the class can see how the model changes overtime and by country.</a:t>
            </a:r>
          </a:p>
          <a:p>
            <a:pPr marL="171450" indent="-171450">
              <a:buFont typeface="Arial" panose="020B0604020202020204" pitchFamily="34" charset="0"/>
              <a:buChar char="•"/>
            </a:pPr>
            <a:r>
              <a:rPr lang="en-GB" dirty="0"/>
              <a:t>Ask the class if they have any questions regarding the demographic transition model.</a:t>
            </a:r>
          </a:p>
        </p:txBody>
      </p:sp>
      <p:sp>
        <p:nvSpPr>
          <p:cNvPr id="4" name="Slide Number Placeholder 3"/>
          <p:cNvSpPr>
            <a:spLocks noGrp="1"/>
          </p:cNvSpPr>
          <p:nvPr>
            <p:ph type="sldNum" sz="quarter" idx="5"/>
          </p:nvPr>
        </p:nvSpPr>
        <p:spPr/>
        <p:txBody>
          <a:bodyPr/>
          <a:lstStyle/>
          <a:p>
            <a:fld id="{6FA4E859-08D1-45B1-B660-4DBAFF3A1403}" type="slidenum">
              <a:rPr lang="en-GB" smtClean="0"/>
              <a:pPr/>
              <a:t>7</a:t>
            </a:fld>
            <a:endParaRPr lang="en-GB"/>
          </a:p>
        </p:txBody>
      </p:sp>
    </p:spTree>
    <p:extLst>
      <p:ext uri="{BB962C8B-B14F-4D97-AF65-F5344CB8AC3E}">
        <p14:creationId xmlns:p14="http://schemas.microsoft.com/office/powerpoint/2010/main" val="1528286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Set the students a small assessment. They must use their knowledge about the model to name 5 countries which they think will fit with each stage of the model. Allow the students approximately 4-5 minutes to come up with some answers.</a:t>
            </a:r>
          </a:p>
          <a:p>
            <a:pPr marL="171450" indent="-171450">
              <a:buFont typeface="Arial" panose="020B0604020202020204" pitchFamily="34" charset="0"/>
              <a:buChar char="•"/>
            </a:pPr>
            <a:r>
              <a:rPr lang="en-GB" dirty="0"/>
              <a:t>Initiate a group discussion by asking students for their answers in relation to each stage and why they have selected those answers. Then assess their answers by referring to real world examples.</a:t>
            </a:r>
          </a:p>
          <a:p>
            <a:pPr marL="628650" lvl="1" indent="-171450">
              <a:buFont typeface="Wingdings" panose="05000000000000000000" pitchFamily="2" charset="2"/>
              <a:buChar char="Ø"/>
            </a:pPr>
            <a:r>
              <a:rPr lang="en-GB" dirty="0"/>
              <a:t>Stage 1: Trick question! No countries but there are remote tribes which fit into this stage.</a:t>
            </a:r>
          </a:p>
          <a:p>
            <a:pPr marL="628650" lvl="1" indent="-171450">
              <a:buFont typeface="Wingdings" panose="05000000000000000000" pitchFamily="2" charset="2"/>
              <a:buChar char="Ø"/>
            </a:pPr>
            <a:r>
              <a:rPr lang="en-GB" dirty="0"/>
              <a:t>Stage 2: Afghanistan, due to its population increase in recent years and religious beliefs.</a:t>
            </a:r>
          </a:p>
          <a:p>
            <a:pPr marL="628650" lvl="1" indent="-171450">
              <a:buFont typeface="Wingdings" panose="05000000000000000000" pitchFamily="2" charset="2"/>
              <a:buChar char="Ø"/>
            </a:pPr>
            <a:r>
              <a:rPr lang="en-GB" dirty="0"/>
              <a:t>Stage 3: Brazil, due to improvements in healthcare and family planning, but a divide exists between very rich/poor.</a:t>
            </a:r>
          </a:p>
          <a:p>
            <a:pPr marL="628650" lvl="1" indent="-171450">
              <a:buFont typeface="Wingdings" panose="05000000000000000000" pitchFamily="2" charset="2"/>
              <a:buChar char="Ø"/>
            </a:pPr>
            <a:r>
              <a:rPr lang="en-GB" dirty="0"/>
              <a:t>Stage 4: UK, due to better family planning with an average of 2 children per family.</a:t>
            </a:r>
          </a:p>
          <a:p>
            <a:pPr marL="628650" lvl="1" indent="-171450">
              <a:buFont typeface="Wingdings" panose="05000000000000000000" pitchFamily="2" charset="2"/>
              <a:buChar char="Ø"/>
            </a:pPr>
            <a:r>
              <a:rPr lang="en-GB" dirty="0"/>
              <a:t>Stage 5: Japan, due to an extremely high life expectancy and an ageing population, resulting in an increase of deaths.</a:t>
            </a:r>
          </a:p>
        </p:txBody>
      </p:sp>
      <p:sp>
        <p:nvSpPr>
          <p:cNvPr id="4" name="Slide Number Placeholder 3"/>
          <p:cNvSpPr>
            <a:spLocks noGrp="1"/>
          </p:cNvSpPr>
          <p:nvPr>
            <p:ph type="sldNum" sz="quarter" idx="5"/>
          </p:nvPr>
        </p:nvSpPr>
        <p:spPr/>
        <p:txBody>
          <a:bodyPr/>
          <a:lstStyle/>
          <a:p>
            <a:fld id="{6FA4E859-08D1-45B1-B660-4DBAFF3A1403}" type="slidenum">
              <a:rPr lang="en-GB" smtClean="0"/>
              <a:pPr/>
              <a:t>8</a:t>
            </a:fld>
            <a:endParaRPr lang="en-GB"/>
          </a:p>
        </p:txBody>
      </p:sp>
    </p:spTree>
    <p:extLst>
      <p:ext uri="{BB962C8B-B14F-4D97-AF65-F5344CB8AC3E}">
        <p14:creationId xmlns:p14="http://schemas.microsoft.com/office/powerpoint/2010/main" val="41682279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Recap the aims and objectives of the lesson and state whether we have met them successfully or not.</a:t>
            </a:r>
          </a:p>
          <a:p>
            <a:pPr marL="628650" lvl="1" indent="-171450">
              <a:buFont typeface="Wingdings" panose="05000000000000000000" pitchFamily="2" charset="2"/>
              <a:buChar char="Ø"/>
            </a:pPr>
            <a:r>
              <a:rPr lang="en-GB" dirty="0"/>
              <a:t>Aim: Highlight the key elements of population change that we discussed.</a:t>
            </a:r>
          </a:p>
          <a:p>
            <a:pPr marL="628650" lvl="1" indent="-171450">
              <a:buFont typeface="Wingdings" panose="05000000000000000000" pitchFamily="2" charset="2"/>
              <a:buChar char="Ø"/>
            </a:pPr>
            <a:r>
              <a:rPr lang="en-GB" dirty="0"/>
              <a:t>Objectives: Go through each objective and show how we met them in the session.</a:t>
            </a:r>
          </a:p>
          <a:p>
            <a:pPr marL="171450" indent="-171450">
              <a:buFont typeface="Arial" panose="020B0604020202020204" pitchFamily="34" charset="0"/>
              <a:buChar char="•"/>
            </a:pPr>
            <a:r>
              <a:rPr lang="en-GB" dirty="0"/>
              <a:t>Ask the students if they have any more questions about what we learnt today.</a:t>
            </a:r>
          </a:p>
        </p:txBody>
      </p:sp>
      <p:sp>
        <p:nvSpPr>
          <p:cNvPr id="4" name="Slide Number Placeholder 3"/>
          <p:cNvSpPr>
            <a:spLocks noGrp="1"/>
          </p:cNvSpPr>
          <p:nvPr>
            <p:ph type="sldNum" sz="quarter" idx="5"/>
          </p:nvPr>
        </p:nvSpPr>
        <p:spPr/>
        <p:txBody>
          <a:bodyPr/>
          <a:lstStyle/>
          <a:p>
            <a:fld id="{6FA4E859-08D1-45B1-B660-4DBAFF3A1403}" type="slidenum">
              <a:rPr lang="en-GB" smtClean="0"/>
              <a:pPr/>
              <a:t>9</a:t>
            </a:fld>
            <a:endParaRPr lang="en-GB"/>
          </a:p>
        </p:txBody>
      </p:sp>
    </p:spTree>
    <p:extLst>
      <p:ext uri="{BB962C8B-B14F-4D97-AF65-F5344CB8AC3E}">
        <p14:creationId xmlns:p14="http://schemas.microsoft.com/office/powerpoint/2010/main" val="2581346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Show the list of references I used so that students can visit these sources if they are interested in further reading.</a:t>
            </a:r>
          </a:p>
          <a:p>
            <a:pPr marL="171450" indent="-171450">
              <a:buFont typeface="Arial" panose="020B0604020202020204" pitchFamily="34" charset="0"/>
              <a:buChar char="•"/>
            </a:pPr>
            <a:r>
              <a:rPr lang="en-GB" dirty="0"/>
              <a:t>Set up a class polling system to gain feedback on the lesson from the students themselves.</a:t>
            </a:r>
          </a:p>
          <a:p>
            <a:pPr marL="171450" indent="-171450">
              <a:buFont typeface="Arial" panose="020B0604020202020204" pitchFamily="34" charset="0"/>
              <a:buChar char="•"/>
            </a:pPr>
            <a:r>
              <a:rPr lang="en-GB" dirty="0"/>
              <a:t>Conclude the lesson and thank the students for taking part.</a:t>
            </a:r>
          </a:p>
        </p:txBody>
      </p:sp>
      <p:sp>
        <p:nvSpPr>
          <p:cNvPr id="4" name="Slide Number Placeholder 3"/>
          <p:cNvSpPr>
            <a:spLocks noGrp="1"/>
          </p:cNvSpPr>
          <p:nvPr>
            <p:ph type="sldNum" sz="quarter" idx="5"/>
          </p:nvPr>
        </p:nvSpPr>
        <p:spPr/>
        <p:txBody>
          <a:bodyPr/>
          <a:lstStyle/>
          <a:p>
            <a:fld id="{6FA4E859-08D1-45B1-B660-4DBAFF3A1403}" type="slidenum">
              <a:rPr lang="en-GB" smtClean="0"/>
              <a:pPr/>
              <a:t>10</a:t>
            </a:fld>
            <a:endParaRPr lang="en-GB"/>
          </a:p>
        </p:txBody>
      </p:sp>
    </p:spTree>
    <p:extLst>
      <p:ext uri="{BB962C8B-B14F-4D97-AF65-F5344CB8AC3E}">
        <p14:creationId xmlns:p14="http://schemas.microsoft.com/office/powerpoint/2010/main" val="3978976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ADA77556-9995-459E-87C7-43A9EAB7F9B7}" type="datetimeFigureOut">
              <a:rPr lang="en-GB" smtClean="0"/>
              <a:pPr/>
              <a:t>01/10/2019</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3EBA0334-2AF6-4692-B86A-055ED1171A85}" type="slidenum">
              <a:rPr lang="en-GB" smtClean="0"/>
              <a:pPr/>
              <a:t>‹#›</a:t>
            </a:fld>
            <a:endParaRPr lang="en-GB"/>
          </a:p>
        </p:txBody>
      </p:sp>
    </p:spTree>
    <p:extLst>
      <p:ext uri="{BB962C8B-B14F-4D97-AF65-F5344CB8AC3E}">
        <p14:creationId xmlns:p14="http://schemas.microsoft.com/office/powerpoint/2010/main" val="128784375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A77556-9995-459E-87C7-43A9EAB7F9B7}" type="datetimeFigureOut">
              <a:rPr lang="en-GB" smtClean="0"/>
              <a:pPr/>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3EBA0334-2AF6-4692-B86A-055ED1171A85}" type="slidenum">
              <a:rPr lang="en-GB" smtClean="0"/>
              <a:pPr/>
              <a:t>‹#›</a:t>
            </a:fld>
            <a:endParaRPr lang="en-GB"/>
          </a:p>
        </p:txBody>
      </p:sp>
    </p:spTree>
    <p:extLst>
      <p:ext uri="{BB962C8B-B14F-4D97-AF65-F5344CB8AC3E}">
        <p14:creationId xmlns:p14="http://schemas.microsoft.com/office/powerpoint/2010/main" val="1388412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ADA77556-9995-459E-87C7-43A9EAB7F9B7}" type="datetimeFigureOut">
              <a:rPr lang="en-GB" smtClean="0"/>
              <a:pPr/>
              <a:t>01/10/2019</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3EBA0334-2AF6-4692-B86A-055ED1171A85}" type="slidenum">
              <a:rPr lang="en-GB" smtClean="0"/>
              <a:pPr/>
              <a:t>‹#›</a:t>
            </a:fld>
            <a:endParaRPr lang="en-GB"/>
          </a:p>
        </p:txBody>
      </p:sp>
    </p:spTree>
    <p:extLst>
      <p:ext uri="{BB962C8B-B14F-4D97-AF65-F5344CB8AC3E}">
        <p14:creationId xmlns:p14="http://schemas.microsoft.com/office/powerpoint/2010/main" val="2843452684"/>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A77556-9995-459E-87C7-43A9EAB7F9B7}" type="datetimeFigureOut">
              <a:rPr lang="en-GB" smtClean="0"/>
              <a:pPr/>
              <a:t>01/10/2019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BA0334-2AF6-4692-B86A-055ED1171A85}" type="slidenum">
              <a:rPr lang="en-GB" smtClean="0"/>
              <a:pPr/>
              <a:t>‹#›</a:t>
            </a:fld>
            <a:endParaRPr lang="en-GB"/>
          </a:p>
        </p:txBody>
      </p:sp>
    </p:spTree>
    <p:extLst>
      <p:ext uri="{BB962C8B-B14F-4D97-AF65-F5344CB8AC3E}">
        <p14:creationId xmlns:p14="http://schemas.microsoft.com/office/powerpoint/2010/main" val="246133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A77556-9995-459E-87C7-43A9EAB7F9B7}" type="datetimeFigureOut">
              <a:rPr lang="en-GB" smtClean="0"/>
              <a:pPr/>
              <a:t>01/10/2019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BA0334-2AF6-4692-B86A-055ED1171A85}" type="slidenum">
              <a:rPr lang="en-GB" smtClean="0"/>
              <a:pPr/>
              <a:t>‹#›</a:t>
            </a:fld>
            <a:endParaRPr lang="en-GB"/>
          </a:p>
        </p:txBody>
      </p:sp>
    </p:spTree>
    <p:extLst>
      <p:ext uri="{BB962C8B-B14F-4D97-AF65-F5344CB8AC3E}">
        <p14:creationId xmlns:p14="http://schemas.microsoft.com/office/powerpoint/2010/main" val="1331888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A77556-9995-459E-87C7-43A9EAB7F9B7}" type="datetimeFigureOut">
              <a:rPr lang="en-GB" smtClean="0"/>
              <a:pPr/>
              <a:t>01/10/2019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BA0334-2AF6-4692-B86A-055ED1171A85}" type="slidenum">
              <a:rPr lang="en-GB" smtClean="0"/>
              <a:pPr/>
              <a:t>‹#›</a:t>
            </a:fld>
            <a:endParaRPr lang="en-GB"/>
          </a:p>
        </p:txBody>
      </p:sp>
    </p:spTree>
    <p:extLst>
      <p:ext uri="{BB962C8B-B14F-4D97-AF65-F5344CB8AC3E}">
        <p14:creationId xmlns:p14="http://schemas.microsoft.com/office/powerpoint/2010/main" val="235248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A77556-9995-459E-87C7-43A9EAB7F9B7}" type="datetimeFigureOut">
              <a:rPr lang="en-GB" smtClean="0"/>
              <a:pPr/>
              <a:t>01/10/2019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BA0334-2AF6-4692-B86A-055ED1171A85}" type="slidenum">
              <a:rPr lang="en-GB" smtClean="0"/>
              <a:pPr/>
              <a:t>‹#›</a:t>
            </a:fld>
            <a:endParaRPr lang="en-GB"/>
          </a:p>
        </p:txBody>
      </p:sp>
    </p:spTree>
    <p:extLst>
      <p:ext uri="{BB962C8B-B14F-4D97-AF65-F5344CB8AC3E}">
        <p14:creationId xmlns:p14="http://schemas.microsoft.com/office/powerpoint/2010/main" val="2737192730"/>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ADA77556-9995-459E-87C7-43A9EAB7F9B7}" type="datetimeFigureOut">
              <a:rPr lang="en-GB" smtClean="0"/>
              <a:pPr/>
              <a:t>01/10/2019</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3EBA0334-2AF6-4692-B86A-055ED1171A85}" type="slidenum">
              <a:rPr lang="en-GB" smtClean="0"/>
              <a:pPr/>
              <a:t>‹#›</a:t>
            </a:fld>
            <a:endParaRPr lang="en-GB"/>
          </a:p>
        </p:txBody>
      </p:sp>
    </p:spTree>
    <p:extLst>
      <p:ext uri="{BB962C8B-B14F-4D97-AF65-F5344CB8AC3E}">
        <p14:creationId xmlns:p14="http://schemas.microsoft.com/office/powerpoint/2010/main" val="3887672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DA77556-9995-459E-87C7-43A9EAB7F9B7}" type="datetimeFigureOut">
              <a:rPr lang="en-GB" smtClean="0"/>
              <a:pPr/>
              <a:t>01/10/2019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BA0334-2AF6-4692-B86A-055ED1171A85}" type="slidenum">
              <a:rPr lang="en-GB" smtClean="0"/>
              <a:pPr/>
              <a:t>‹#›</a:t>
            </a:fld>
            <a:endParaRPr lang="en-GB"/>
          </a:p>
        </p:txBody>
      </p:sp>
    </p:spTree>
    <p:extLst>
      <p:ext uri="{BB962C8B-B14F-4D97-AF65-F5344CB8AC3E}">
        <p14:creationId xmlns:p14="http://schemas.microsoft.com/office/powerpoint/2010/main" val="3112787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A77556-9995-459E-87C7-43A9EAB7F9B7}" type="datetimeFigureOut">
              <a:rPr lang="en-GB" smtClean="0"/>
              <a:pPr/>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BA0334-2AF6-4692-B86A-055ED1171A85}" type="slidenum">
              <a:rPr lang="en-GB" smtClean="0"/>
              <a:pPr/>
              <a:t>‹#›</a:t>
            </a:fld>
            <a:endParaRPr lang="en-GB"/>
          </a:p>
        </p:txBody>
      </p:sp>
    </p:spTree>
    <p:extLst>
      <p:ext uri="{BB962C8B-B14F-4D97-AF65-F5344CB8AC3E}">
        <p14:creationId xmlns:p14="http://schemas.microsoft.com/office/powerpoint/2010/main" val="2519433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ADA77556-9995-459E-87C7-43A9EAB7F9B7}" type="datetimeFigureOut">
              <a:rPr lang="en-GB" smtClean="0"/>
              <a:pPr/>
              <a:t>01/10/2019</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3EBA0334-2AF6-4692-B86A-055ED1171A85}" type="slidenum">
              <a:rPr lang="en-GB" smtClean="0"/>
              <a:pPr/>
              <a:t>‹#›</a:t>
            </a:fld>
            <a:endParaRPr lang="en-GB"/>
          </a:p>
        </p:txBody>
      </p:sp>
    </p:spTree>
    <p:extLst>
      <p:ext uri="{BB962C8B-B14F-4D97-AF65-F5344CB8AC3E}">
        <p14:creationId xmlns:p14="http://schemas.microsoft.com/office/powerpoint/2010/main" val="3204047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ADA77556-9995-459E-87C7-43A9EAB7F9B7}" type="datetimeFigureOut">
              <a:rPr lang="en-GB" smtClean="0"/>
              <a:pPr/>
              <a:t>01/10/2019</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3EBA0334-2AF6-4692-B86A-055ED1171A85}" type="slidenum">
              <a:rPr lang="en-GB" smtClean="0"/>
              <a:pPr/>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40475152"/>
      </p:ext>
    </p:extLst>
  </p:cSld>
  <p:clrMap bg1="lt1" tx1="dk1" bg2="lt2" tx2="dk2" accent1="accent1" accent2="accent2" accent3="accent3" accent4="accent4" accent5="accent5" accent6="accent6" hlink="hlink" folHlink="folHlink"/>
  <p:sldLayoutIdLst>
    <p:sldLayoutId id="2147484904" r:id="rId1"/>
    <p:sldLayoutId id="2147484905" r:id="rId2"/>
    <p:sldLayoutId id="2147484906" r:id="rId3"/>
    <p:sldLayoutId id="2147484907" r:id="rId4"/>
    <p:sldLayoutId id="2147484908" r:id="rId5"/>
    <p:sldLayoutId id="2147484909" r:id="rId6"/>
    <p:sldLayoutId id="2147484910" r:id="rId7"/>
    <p:sldLayoutId id="2147484911" r:id="rId8"/>
    <p:sldLayoutId id="2147484912" r:id="rId9"/>
    <p:sldLayoutId id="2147484913" r:id="rId10"/>
    <p:sldLayoutId id="2147484914"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solarsystem.nasa.gov/resources/786/blue-marble-2002/" TargetMode="External"/><Relationship Id="rId13" Type="http://schemas.openxmlformats.org/officeDocument/2006/relationships/hyperlink" Target="https://www.worldometers.info/world-population/" TargetMode="External"/><Relationship Id="rId3" Type="http://schemas.openxmlformats.org/officeDocument/2006/relationships/hyperlink" Target="https://www.avis.co.uk/inspires/adventure/treks/3-snowdonia-mountains-for-your-bucket-list/" TargetMode="External"/><Relationship Id="rId7" Type="http://schemas.openxmlformats.org/officeDocument/2006/relationships/hyperlink" Target="https://www.jkgeography.com/demographic-transition-model.html" TargetMode="External"/><Relationship Id="rId12" Type="http://schemas.openxmlformats.org/officeDocument/2006/relationships/hyperlink" Target="https://www.visitlondon.com/traveller-information/getting-around-london/london-maps-and-guides/welcome-to-london"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internetgeography.net/topics/what-factors-affect-population-density/" TargetMode="External"/><Relationship Id="rId11" Type="http://schemas.openxmlformats.org/officeDocument/2006/relationships/hyperlink" Target="https://web.archive.org/web/20130906033546/http:/soils.usda.gov/use/worldsoils/mapindex/popden.html" TargetMode="External"/><Relationship Id="rId5" Type="http://schemas.openxmlformats.org/officeDocument/2006/relationships/hyperlink" Target="https://dictionary.cambridge.org/dictionary/english/population" TargetMode="External"/><Relationship Id="rId10" Type="http://schemas.openxmlformats.org/officeDocument/2006/relationships/hyperlink" Target="https://data.worldbank.org/indicator/EN.POP.DNST" TargetMode="External"/><Relationship Id="rId4" Type="http://schemas.openxmlformats.org/officeDocument/2006/relationships/hyperlink" Target="http://news.bbc.co.uk/1/hi/8213884.stm" TargetMode="External"/><Relationship Id="rId9" Type="http://schemas.openxmlformats.org/officeDocument/2006/relationships/hyperlink" Target="https://www.renewableresourcescoalition.org/overpopulation-causes-effects-solu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7542E-54B5-4E56-B319-CE472033CA1D}"/>
              </a:ext>
            </a:extLst>
          </p:cNvPr>
          <p:cNvSpPr>
            <a:spLocks noGrp="1"/>
          </p:cNvSpPr>
          <p:nvPr>
            <p:ph type="ctrTitle"/>
          </p:nvPr>
        </p:nvSpPr>
        <p:spPr/>
        <p:txBody>
          <a:bodyPr>
            <a:normAutofit fontScale="90000"/>
          </a:bodyPr>
          <a:lstStyle/>
          <a:p>
            <a:r>
              <a:rPr lang="en-GB" dirty="0"/>
              <a:t>PCET Microteaching session</a:t>
            </a:r>
            <a:br>
              <a:rPr lang="en-GB" dirty="0"/>
            </a:br>
            <a:br>
              <a:rPr lang="en-GB" dirty="0"/>
            </a:br>
            <a:r>
              <a:rPr lang="en-GB" dirty="0"/>
              <a:t>“An introduction to global population change”</a:t>
            </a:r>
          </a:p>
        </p:txBody>
      </p:sp>
      <p:sp>
        <p:nvSpPr>
          <p:cNvPr id="3" name="Subtitle 2">
            <a:extLst>
              <a:ext uri="{FF2B5EF4-FFF2-40B4-BE49-F238E27FC236}">
                <a16:creationId xmlns:a16="http://schemas.microsoft.com/office/drawing/2014/main" id="{20630201-8A31-40E5-87A1-48EF200E439E}"/>
              </a:ext>
            </a:extLst>
          </p:cNvPr>
          <p:cNvSpPr>
            <a:spLocks noGrp="1"/>
          </p:cNvSpPr>
          <p:nvPr>
            <p:ph type="subTitle" idx="1"/>
          </p:nvPr>
        </p:nvSpPr>
        <p:spPr/>
        <p:txBody>
          <a:bodyPr/>
          <a:lstStyle/>
          <a:p>
            <a:r>
              <a:rPr lang="en-GB" dirty="0"/>
              <a:t>Joshua Morgan</a:t>
            </a:r>
          </a:p>
        </p:txBody>
      </p:sp>
      <p:pic>
        <p:nvPicPr>
          <p:cNvPr id="13" name="Picture 12">
            <a:extLst>
              <a:ext uri="{FF2B5EF4-FFF2-40B4-BE49-F238E27FC236}">
                <a16:creationId xmlns:a16="http://schemas.microsoft.com/office/drawing/2014/main" id="{B94F38EE-7BCB-402F-BEEB-69190A0B7A74}"/>
              </a:ext>
            </a:extLst>
          </p:cNvPr>
          <p:cNvPicPr>
            <a:picLocks noChangeAspect="1"/>
          </p:cNvPicPr>
          <p:nvPr/>
        </p:nvPicPr>
        <p:blipFill>
          <a:blip r:embed="rId3" cstate="print"/>
          <a:stretch>
            <a:fillRect/>
          </a:stretch>
        </p:blipFill>
        <p:spPr>
          <a:xfrm>
            <a:off x="2823944" y="3169304"/>
            <a:ext cx="6382097" cy="3129896"/>
          </a:xfrm>
          <a:prstGeom prst="rect">
            <a:avLst/>
          </a:prstGeom>
          <a:ln w="25400">
            <a:solidFill>
              <a:schemeClr val="tx1"/>
            </a:solidFill>
          </a:ln>
        </p:spPr>
      </p:pic>
      <p:sp>
        <p:nvSpPr>
          <p:cNvPr id="14" name="TextBox 13">
            <a:extLst>
              <a:ext uri="{FF2B5EF4-FFF2-40B4-BE49-F238E27FC236}">
                <a16:creationId xmlns:a16="http://schemas.microsoft.com/office/drawing/2014/main" id="{E07A25AC-B0C4-4065-8E48-794717A9823D}"/>
              </a:ext>
            </a:extLst>
          </p:cNvPr>
          <p:cNvSpPr txBox="1"/>
          <p:nvPr/>
        </p:nvSpPr>
        <p:spPr>
          <a:xfrm>
            <a:off x="2797379" y="6076946"/>
            <a:ext cx="1694576" cy="215444"/>
          </a:xfrm>
          <a:prstGeom prst="rect">
            <a:avLst/>
          </a:prstGeom>
          <a:noFill/>
        </p:spPr>
        <p:txBody>
          <a:bodyPr wrap="square" rtlCol="0">
            <a:spAutoFit/>
          </a:bodyPr>
          <a:lstStyle/>
          <a:p>
            <a:r>
              <a:rPr lang="en-GB" sz="800" dirty="0"/>
              <a:t>Source: Internet Geography (2019)</a:t>
            </a:r>
          </a:p>
        </p:txBody>
      </p:sp>
    </p:spTree>
    <p:extLst>
      <p:ext uri="{BB962C8B-B14F-4D97-AF65-F5344CB8AC3E}">
        <p14:creationId xmlns:p14="http://schemas.microsoft.com/office/powerpoint/2010/main" val="2727917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50AC7-6392-4479-84B5-AC0524B6E6C2}"/>
              </a:ext>
            </a:extLst>
          </p:cNvPr>
          <p:cNvSpPr>
            <a:spLocks noGrp="1"/>
          </p:cNvSpPr>
          <p:nvPr>
            <p:ph type="title"/>
          </p:nvPr>
        </p:nvSpPr>
        <p:spPr/>
        <p:txBody>
          <a:bodyPr/>
          <a:lstStyle/>
          <a:p>
            <a:r>
              <a:rPr lang="en-GB" dirty="0"/>
              <a:t>Aim and Objectives</a:t>
            </a:r>
          </a:p>
        </p:txBody>
      </p:sp>
      <p:sp>
        <p:nvSpPr>
          <p:cNvPr id="3" name="Content Placeholder 2">
            <a:extLst>
              <a:ext uri="{FF2B5EF4-FFF2-40B4-BE49-F238E27FC236}">
                <a16:creationId xmlns:a16="http://schemas.microsoft.com/office/drawing/2014/main" id="{011A974D-4214-448E-84BD-169A9E6CBBFB}"/>
              </a:ext>
            </a:extLst>
          </p:cNvPr>
          <p:cNvSpPr>
            <a:spLocks noGrp="1"/>
          </p:cNvSpPr>
          <p:nvPr>
            <p:ph idx="1"/>
          </p:nvPr>
        </p:nvSpPr>
        <p:spPr/>
        <p:txBody>
          <a:bodyPr>
            <a:normAutofit/>
          </a:bodyPr>
          <a:lstStyle/>
          <a:p>
            <a:r>
              <a:rPr lang="en-GB" sz="2800" dirty="0"/>
              <a:t>Aim</a:t>
            </a:r>
          </a:p>
          <a:p>
            <a:pPr lvl="1">
              <a:buFont typeface="Wingdings" panose="05000000000000000000" pitchFamily="2" charset="2"/>
              <a:buChar char="Ø"/>
            </a:pPr>
            <a:r>
              <a:rPr lang="en-GB" sz="2000" dirty="0"/>
              <a:t>To introduce the key elements of global population change.</a:t>
            </a:r>
          </a:p>
          <a:p>
            <a:r>
              <a:rPr lang="en-GB" sz="2800" dirty="0"/>
              <a:t>Objectives</a:t>
            </a:r>
          </a:p>
          <a:p>
            <a:pPr lvl="1">
              <a:buFont typeface="Wingdings" panose="05000000000000000000" pitchFamily="2" charset="2"/>
              <a:buChar char="Ø"/>
            </a:pPr>
            <a:r>
              <a:rPr lang="en-GB" sz="2000" dirty="0"/>
              <a:t>Define the term ‘population’ and explain why it is changing globally.</a:t>
            </a:r>
          </a:p>
          <a:p>
            <a:pPr lvl="1">
              <a:buFont typeface="Wingdings" panose="05000000000000000000" pitchFamily="2" charset="2"/>
              <a:buChar char="Ø"/>
            </a:pPr>
            <a:r>
              <a:rPr lang="en-GB" sz="2000" dirty="0"/>
              <a:t>Demonstrate awareness of ‘population density’, with reference to various countries and areas.</a:t>
            </a:r>
          </a:p>
          <a:p>
            <a:pPr lvl="1">
              <a:buFont typeface="Wingdings" panose="05000000000000000000" pitchFamily="2" charset="2"/>
              <a:buChar char="Ø"/>
            </a:pPr>
            <a:r>
              <a:rPr lang="en-GB" sz="2000" dirty="0"/>
              <a:t>Identify the key features and examples associated with the ‘demographic transition model’.</a:t>
            </a:r>
            <a:r>
              <a:rPr lang="en-GB" dirty="0"/>
              <a:t>	</a:t>
            </a:r>
          </a:p>
        </p:txBody>
      </p:sp>
    </p:spTree>
    <p:extLst>
      <p:ext uri="{BB962C8B-B14F-4D97-AF65-F5344CB8AC3E}">
        <p14:creationId xmlns:p14="http://schemas.microsoft.com/office/powerpoint/2010/main" val="220939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BF1C9-302E-476D-B0C8-F8238EE1C8BB}"/>
              </a:ext>
            </a:extLst>
          </p:cNvPr>
          <p:cNvSpPr>
            <a:spLocks noGrp="1"/>
          </p:cNvSpPr>
          <p:nvPr>
            <p:ph type="title"/>
          </p:nvPr>
        </p:nvSpPr>
        <p:spPr/>
        <p:txBody>
          <a:bodyPr/>
          <a:lstStyle/>
          <a:p>
            <a:r>
              <a:rPr lang="en-GB" dirty="0"/>
              <a:t>What is population?</a:t>
            </a:r>
          </a:p>
        </p:txBody>
      </p:sp>
      <p:sp>
        <p:nvSpPr>
          <p:cNvPr id="3" name="Content Placeholder 2">
            <a:extLst>
              <a:ext uri="{FF2B5EF4-FFF2-40B4-BE49-F238E27FC236}">
                <a16:creationId xmlns:a16="http://schemas.microsoft.com/office/drawing/2014/main" id="{9BF8BF64-AB1C-4186-84C6-51A920178DCA}"/>
              </a:ext>
            </a:extLst>
          </p:cNvPr>
          <p:cNvSpPr>
            <a:spLocks noGrp="1"/>
          </p:cNvSpPr>
          <p:nvPr>
            <p:ph idx="1"/>
          </p:nvPr>
        </p:nvSpPr>
        <p:spPr>
          <a:xfrm>
            <a:off x="5477774" y="4093029"/>
            <a:ext cx="6133033" cy="1765770"/>
          </a:xfrm>
        </p:spPr>
        <p:txBody>
          <a:bodyPr>
            <a:noAutofit/>
          </a:bodyPr>
          <a:lstStyle/>
          <a:p>
            <a:pPr marL="0" indent="0">
              <a:buNone/>
            </a:pPr>
            <a:endParaRPr lang="en-GB" sz="2800" dirty="0"/>
          </a:p>
          <a:p>
            <a:r>
              <a:rPr lang="en-GB" sz="2800" dirty="0" err="1"/>
              <a:t>Worldometers</a:t>
            </a:r>
            <a:r>
              <a:rPr lang="en-GB" sz="2800" dirty="0"/>
              <a:t> (2019) suggests that the current total population of Earth (as of October 2019) = 7.7 Billion.</a:t>
            </a:r>
          </a:p>
        </p:txBody>
      </p:sp>
      <p:pic>
        <p:nvPicPr>
          <p:cNvPr id="4" name="Picture 3">
            <a:extLst>
              <a:ext uri="{FF2B5EF4-FFF2-40B4-BE49-F238E27FC236}">
                <a16:creationId xmlns:a16="http://schemas.microsoft.com/office/drawing/2014/main" id="{15715FD7-70C6-4F12-92E6-097C8278E16C}"/>
              </a:ext>
            </a:extLst>
          </p:cNvPr>
          <p:cNvPicPr>
            <a:picLocks noChangeAspect="1"/>
          </p:cNvPicPr>
          <p:nvPr/>
        </p:nvPicPr>
        <p:blipFill>
          <a:blip r:embed="rId3"/>
          <a:stretch>
            <a:fillRect/>
          </a:stretch>
        </p:blipFill>
        <p:spPr>
          <a:xfrm>
            <a:off x="1408650" y="2298583"/>
            <a:ext cx="3754073" cy="3754073"/>
          </a:xfrm>
          <a:prstGeom prst="rect">
            <a:avLst/>
          </a:prstGeom>
          <a:ln w="25400">
            <a:solidFill>
              <a:schemeClr val="tx1"/>
            </a:solidFill>
          </a:ln>
        </p:spPr>
      </p:pic>
      <p:sp>
        <p:nvSpPr>
          <p:cNvPr id="7" name="TextBox 6">
            <a:extLst>
              <a:ext uri="{FF2B5EF4-FFF2-40B4-BE49-F238E27FC236}">
                <a16:creationId xmlns:a16="http://schemas.microsoft.com/office/drawing/2014/main" id="{322BAE63-6561-4EDA-8D00-30C68B16BE0F}"/>
              </a:ext>
            </a:extLst>
          </p:cNvPr>
          <p:cNvSpPr txBox="1"/>
          <p:nvPr/>
        </p:nvSpPr>
        <p:spPr>
          <a:xfrm>
            <a:off x="1340943" y="5837212"/>
            <a:ext cx="1694576" cy="215444"/>
          </a:xfrm>
          <a:prstGeom prst="rect">
            <a:avLst/>
          </a:prstGeom>
          <a:noFill/>
        </p:spPr>
        <p:txBody>
          <a:bodyPr wrap="square" rtlCol="0">
            <a:spAutoFit/>
          </a:bodyPr>
          <a:lstStyle/>
          <a:p>
            <a:r>
              <a:rPr lang="en-GB" sz="800" dirty="0">
                <a:solidFill>
                  <a:schemeClr val="bg1"/>
                </a:solidFill>
              </a:rPr>
              <a:t>Source: NASA Science (2018)</a:t>
            </a:r>
          </a:p>
        </p:txBody>
      </p:sp>
      <p:sp>
        <p:nvSpPr>
          <p:cNvPr id="8" name="Rectangle 7"/>
          <p:cNvSpPr/>
          <p:nvPr/>
        </p:nvSpPr>
        <p:spPr>
          <a:xfrm>
            <a:off x="5477774" y="2790624"/>
            <a:ext cx="6096000" cy="1384995"/>
          </a:xfrm>
          <a:prstGeom prst="rect">
            <a:avLst/>
          </a:prstGeom>
        </p:spPr>
        <p:txBody>
          <a:bodyPr>
            <a:spAutoFit/>
          </a:bodyPr>
          <a:lstStyle/>
          <a:p>
            <a:pPr marL="306000" lvl="0" indent="-306000">
              <a:spcBef>
                <a:spcPct val="20000"/>
              </a:spcBef>
              <a:spcAft>
                <a:spcPts val="600"/>
              </a:spcAft>
              <a:buClr>
                <a:srgbClr val="8CB64A"/>
              </a:buClr>
              <a:buSzPct val="92000"/>
              <a:buFont typeface="Wingdings 2" panose="05020102010507070707" pitchFamily="18" charset="2"/>
              <a:buChar char=""/>
            </a:pPr>
            <a:r>
              <a:rPr lang="en-GB" sz="2800" dirty="0">
                <a:solidFill>
                  <a:srgbClr val="3D3D3D"/>
                </a:solidFill>
              </a:rPr>
              <a:t>In small groups, estimate the current total population of earth (in Billions), giving your answer to 1 decimal place.</a:t>
            </a:r>
          </a:p>
        </p:txBody>
      </p:sp>
    </p:spTree>
    <p:extLst>
      <p:ext uri="{BB962C8B-B14F-4D97-AF65-F5344CB8AC3E}">
        <p14:creationId xmlns:p14="http://schemas.microsoft.com/office/powerpoint/2010/main" val="936606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02203-DFA3-4DF5-9946-05A58F92FBBE}"/>
              </a:ext>
            </a:extLst>
          </p:cNvPr>
          <p:cNvSpPr>
            <a:spLocks noGrp="1"/>
          </p:cNvSpPr>
          <p:nvPr>
            <p:ph type="title"/>
          </p:nvPr>
        </p:nvSpPr>
        <p:spPr/>
        <p:txBody>
          <a:bodyPr/>
          <a:lstStyle/>
          <a:p>
            <a:r>
              <a:rPr lang="en-GB" dirty="0"/>
              <a:t>What is population?</a:t>
            </a:r>
          </a:p>
        </p:txBody>
      </p:sp>
      <p:sp>
        <p:nvSpPr>
          <p:cNvPr id="3" name="Content Placeholder 2">
            <a:extLst>
              <a:ext uri="{FF2B5EF4-FFF2-40B4-BE49-F238E27FC236}">
                <a16:creationId xmlns:a16="http://schemas.microsoft.com/office/drawing/2014/main" id="{28B11EB9-FDBE-4F16-AEF6-63C7C7DC9A2B}"/>
              </a:ext>
            </a:extLst>
          </p:cNvPr>
          <p:cNvSpPr>
            <a:spLocks noGrp="1"/>
          </p:cNvSpPr>
          <p:nvPr>
            <p:ph idx="1"/>
          </p:nvPr>
        </p:nvSpPr>
        <p:spPr>
          <a:xfrm>
            <a:off x="581193" y="2076982"/>
            <a:ext cx="5914498" cy="4401456"/>
          </a:xfrm>
        </p:spPr>
        <p:txBody>
          <a:bodyPr>
            <a:noAutofit/>
          </a:bodyPr>
          <a:lstStyle/>
          <a:p>
            <a:r>
              <a:rPr lang="en-GB" sz="1400" dirty="0"/>
              <a:t>How can we define population?</a:t>
            </a:r>
          </a:p>
          <a:p>
            <a:pPr lvl="1">
              <a:buFont typeface="Wingdings" panose="05000000000000000000" pitchFamily="2" charset="2"/>
              <a:buChar char="Ø"/>
            </a:pPr>
            <a:r>
              <a:rPr lang="en-GB" sz="1400" dirty="0"/>
              <a:t>Definition: </a:t>
            </a:r>
            <a:r>
              <a:rPr lang="en-GB" sz="1400" i="1" dirty="0"/>
              <a:t>“All the people living in a particular country, area or place” </a:t>
            </a:r>
            <a:r>
              <a:rPr lang="en-GB" sz="1400" dirty="0"/>
              <a:t>(Cambridge Dictionary, 2019).</a:t>
            </a:r>
          </a:p>
          <a:p>
            <a:pPr marL="324000" lvl="1" indent="0">
              <a:buNone/>
            </a:pPr>
            <a:endParaRPr lang="en-GB" sz="1400" dirty="0"/>
          </a:p>
          <a:p>
            <a:r>
              <a:rPr lang="en-GB" sz="1400" dirty="0"/>
              <a:t>How is it changing?</a:t>
            </a:r>
          </a:p>
          <a:p>
            <a:pPr lvl="1">
              <a:buFont typeface="Wingdings" panose="05000000000000000000" pitchFamily="2" charset="2"/>
              <a:buChar char="Ø"/>
            </a:pPr>
            <a:r>
              <a:rPr lang="en-GB" sz="1400" dirty="0"/>
              <a:t>It is growing! The UN (2019) estimates that the total world population will reach 9.7 Billion in 2050 and may peak at 11 Billion by 2100.</a:t>
            </a:r>
          </a:p>
          <a:p>
            <a:pPr marL="0" indent="0">
              <a:buNone/>
            </a:pPr>
            <a:endParaRPr lang="en-GB" sz="1400" dirty="0"/>
          </a:p>
          <a:p>
            <a:r>
              <a:rPr lang="en-GB" sz="1400" dirty="0"/>
              <a:t>As suggested by The Renewable Resources Coalition (2016), reasons for population growth include the following;</a:t>
            </a:r>
          </a:p>
          <a:p>
            <a:pPr lvl="1">
              <a:buFont typeface="Wingdings" panose="05000000000000000000" pitchFamily="2" charset="2"/>
              <a:buChar char="Ø"/>
            </a:pPr>
            <a:r>
              <a:rPr lang="en-GB" sz="1400" dirty="0"/>
              <a:t>Poverty</a:t>
            </a:r>
          </a:p>
          <a:p>
            <a:pPr lvl="1">
              <a:buFont typeface="Wingdings" panose="05000000000000000000" pitchFamily="2" charset="2"/>
              <a:buChar char="Ø"/>
            </a:pPr>
            <a:r>
              <a:rPr lang="en-GB" sz="1400" dirty="0"/>
              <a:t>Poor Contraceptive Use</a:t>
            </a:r>
          </a:p>
          <a:p>
            <a:pPr lvl="1">
              <a:buFont typeface="Wingdings" panose="05000000000000000000" pitchFamily="2" charset="2"/>
              <a:buChar char="Ø"/>
            </a:pPr>
            <a:r>
              <a:rPr lang="en-GB" sz="1400" dirty="0"/>
              <a:t>Child Labour</a:t>
            </a:r>
          </a:p>
          <a:p>
            <a:pPr lvl="1">
              <a:buFont typeface="Wingdings" panose="05000000000000000000" pitchFamily="2" charset="2"/>
              <a:buChar char="Ø"/>
            </a:pPr>
            <a:r>
              <a:rPr lang="en-GB" sz="1400" dirty="0"/>
              <a:t>Reduced Mortality Rates</a:t>
            </a:r>
          </a:p>
          <a:p>
            <a:pPr lvl="1">
              <a:buFont typeface="Wingdings" panose="05000000000000000000" pitchFamily="2" charset="2"/>
              <a:buChar char="Ø"/>
            </a:pPr>
            <a:r>
              <a:rPr lang="en-GB" sz="1400" dirty="0"/>
              <a:t>Fertility Treatment</a:t>
            </a:r>
          </a:p>
          <a:p>
            <a:pPr lvl="1">
              <a:buFont typeface="Wingdings" panose="05000000000000000000" pitchFamily="2" charset="2"/>
              <a:buChar char="Ø"/>
            </a:pPr>
            <a:r>
              <a:rPr lang="en-GB" sz="1400" dirty="0"/>
              <a:t>Immigration</a:t>
            </a:r>
          </a:p>
        </p:txBody>
      </p:sp>
      <p:pic>
        <p:nvPicPr>
          <p:cNvPr id="1026" name="Picture 2" descr="Image result for world population graph over time bbc">
            <a:extLst>
              <a:ext uri="{FF2B5EF4-FFF2-40B4-BE49-F238E27FC236}">
                <a16:creationId xmlns:a16="http://schemas.microsoft.com/office/drawing/2014/main" id="{8B8E6A40-E861-4EC3-ADC2-CB263A62A3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6076" y="2443826"/>
            <a:ext cx="5357931" cy="3667768"/>
          </a:xfrm>
          <a:prstGeom prst="rect">
            <a:avLst/>
          </a:prstGeom>
          <a:noFill/>
          <a:ln w="25400">
            <a:solidFill>
              <a:schemeClr val="tx1"/>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E32A493-B7C8-45EE-8A80-A147A2EEDFED}"/>
              </a:ext>
            </a:extLst>
          </p:cNvPr>
          <p:cNvSpPr txBox="1"/>
          <p:nvPr/>
        </p:nvSpPr>
        <p:spPr>
          <a:xfrm>
            <a:off x="6522520" y="5919982"/>
            <a:ext cx="1694576" cy="215444"/>
          </a:xfrm>
          <a:prstGeom prst="rect">
            <a:avLst/>
          </a:prstGeom>
          <a:noFill/>
        </p:spPr>
        <p:txBody>
          <a:bodyPr wrap="square" rtlCol="0">
            <a:spAutoFit/>
          </a:bodyPr>
          <a:lstStyle/>
          <a:p>
            <a:r>
              <a:rPr lang="en-GB" sz="800" dirty="0"/>
              <a:t>Source: BBC (2009)</a:t>
            </a:r>
          </a:p>
        </p:txBody>
      </p:sp>
    </p:spTree>
    <p:extLst>
      <p:ext uri="{BB962C8B-B14F-4D97-AF65-F5344CB8AC3E}">
        <p14:creationId xmlns:p14="http://schemas.microsoft.com/office/powerpoint/2010/main" val="917855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500"/>
                                        <p:tgtEl>
                                          <p:spTgt spid="3">
                                            <p:txEl>
                                              <p:pRg st="7" end="7"/>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Effect transition="in" filter="fade">
                                      <p:cBhvr>
                                        <p:cTn id="34" dur="500"/>
                                        <p:tgtEl>
                                          <p:spTgt spid="3">
                                            <p:txEl>
                                              <p:pRg st="8" end="8"/>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fade">
                                      <p:cBhvr>
                                        <p:cTn id="37" dur="500"/>
                                        <p:tgtEl>
                                          <p:spTgt spid="3">
                                            <p:txEl>
                                              <p:pRg st="9" end="9"/>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Effect transition="in" filter="fade">
                                      <p:cBhvr>
                                        <p:cTn id="43" dur="500"/>
                                        <p:tgtEl>
                                          <p:spTgt spid="3">
                                            <p:txEl>
                                              <p:pRg st="11" end="11"/>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
                                            <p:txEl>
                                              <p:pRg st="12" end="12"/>
                                            </p:txEl>
                                          </p:spTgt>
                                        </p:tgtEl>
                                        <p:attrNameLst>
                                          <p:attrName>style.visibility</p:attrName>
                                        </p:attrNameLst>
                                      </p:cBhvr>
                                      <p:to>
                                        <p:strVal val="visible"/>
                                      </p:to>
                                    </p:set>
                                    <p:animEffect transition="in" filter="fade">
                                      <p:cBhvr>
                                        <p:cTn id="46" dur="500"/>
                                        <p:tgtEl>
                                          <p:spTgt spid="3">
                                            <p:txEl>
                                              <p:pRg st="12" end="12"/>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1026"/>
                                        </p:tgtEl>
                                        <p:attrNameLst>
                                          <p:attrName>style.visibility</p:attrName>
                                        </p:attrNameLst>
                                      </p:cBhvr>
                                      <p:to>
                                        <p:strVal val="visible"/>
                                      </p:to>
                                    </p:set>
                                    <p:animEffect transition="in" filter="fade">
                                      <p:cBhvr>
                                        <p:cTn id="51" dur="500"/>
                                        <p:tgtEl>
                                          <p:spTgt spid="1026"/>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5"/>
                                        </p:tgtEl>
                                        <p:attrNameLst>
                                          <p:attrName>style.visibility</p:attrName>
                                        </p:attrNameLst>
                                      </p:cBhvr>
                                      <p:to>
                                        <p:strVal val="visible"/>
                                      </p:to>
                                    </p:set>
                                    <p:animEffect transition="in" filter="fade">
                                      <p:cBhvr>
                                        <p:cTn id="5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56000-33E1-4F89-A2DD-F5A23AE2AE15}"/>
              </a:ext>
            </a:extLst>
          </p:cNvPr>
          <p:cNvSpPr>
            <a:spLocks noGrp="1"/>
          </p:cNvSpPr>
          <p:nvPr>
            <p:ph type="title"/>
          </p:nvPr>
        </p:nvSpPr>
        <p:spPr/>
        <p:txBody>
          <a:bodyPr/>
          <a:lstStyle/>
          <a:p>
            <a:r>
              <a:rPr lang="en-GB" dirty="0"/>
              <a:t>Population Density</a:t>
            </a:r>
          </a:p>
        </p:txBody>
      </p:sp>
      <p:sp>
        <p:nvSpPr>
          <p:cNvPr id="3" name="Content Placeholder 2">
            <a:extLst>
              <a:ext uri="{FF2B5EF4-FFF2-40B4-BE49-F238E27FC236}">
                <a16:creationId xmlns:a16="http://schemas.microsoft.com/office/drawing/2014/main" id="{376C7A68-765E-4637-A6BF-298109C88FE4}"/>
              </a:ext>
            </a:extLst>
          </p:cNvPr>
          <p:cNvSpPr>
            <a:spLocks noGrp="1"/>
          </p:cNvSpPr>
          <p:nvPr>
            <p:ph idx="1"/>
          </p:nvPr>
        </p:nvSpPr>
        <p:spPr>
          <a:xfrm>
            <a:off x="581193" y="2180496"/>
            <a:ext cx="6518107" cy="4677504"/>
          </a:xfrm>
        </p:spPr>
        <p:txBody>
          <a:bodyPr>
            <a:normAutofit fontScale="92500" lnSpcReduction="20000"/>
          </a:bodyPr>
          <a:lstStyle/>
          <a:p>
            <a:r>
              <a:rPr lang="en-GB" dirty="0"/>
              <a:t>Defined by The World Bank (2019) as the number of “people per km</a:t>
            </a:r>
            <a:r>
              <a:rPr lang="en-GB" baseline="30000" dirty="0"/>
              <a:t>2</a:t>
            </a:r>
            <a:r>
              <a:rPr lang="en-GB" dirty="0"/>
              <a:t> of land area”.</a:t>
            </a:r>
          </a:p>
          <a:p>
            <a:pPr lvl="1">
              <a:buFont typeface="Wingdings" pitchFamily="2" charset="2"/>
              <a:buChar char="Ø"/>
            </a:pPr>
            <a:r>
              <a:rPr lang="en-GB" dirty="0"/>
              <a:t>This does not necessarily refer to the total population.  Rather, it refers to the amount of people in a given area.</a:t>
            </a:r>
          </a:p>
          <a:p>
            <a:pPr>
              <a:buNone/>
            </a:pPr>
            <a:endParaRPr lang="en-GB" dirty="0"/>
          </a:p>
          <a:p>
            <a:r>
              <a:rPr lang="en-GB" dirty="0"/>
              <a:t>When measuring the population density of an area, we can use the following to describe it;</a:t>
            </a:r>
          </a:p>
          <a:p>
            <a:pPr lvl="1">
              <a:buFont typeface="Wingdings" pitchFamily="2" charset="2"/>
              <a:buChar char="Ø"/>
            </a:pPr>
            <a:r>
              <a:rPr lang="en-GB" dirty="0"/>
              <a:t>Densely Populated:  The area contains lots of people because it is habitable and easy to live there.</a:t>
            </a:r>
          </a:p>
          <a:p>
            <a:pPr lvl="1">
              <a:buFont typeface="Wingdings" pitchFamily="2" charset="2"/>
              <a:buChar char="Ø"/>
            </a:pPr>
            <a:r>
              <a:rPr lang="en-GB" dirty="0"/>
              <a:t>Sparsely Populated:  The area contains very few people because it is almost inhabitable and difficult to live there.</a:t>
            </a:r>
          </a:p>
          <a:p>
            <a:pPr lvl="1">
              <a:buNone/>
            </a:pPr>
            <a:endParaRPr lang="en-GB" dirty="0"/>
          </a:p>
          <a:p>
            <a:r>
              <a:rPr lang="en-GB" dirty="0"/>
              <a:t>This concept can be applied to countries in the real world;</a:t>
            </a:r>
          </a:p>
          <a:p>
            <a:pPr lvl="1">
              <a:buFont typeface="Wingdings" pitchFamily="2" charset="2"/>
              <a:buChar char="Ø"/>
            </a:pPr>
            <a:r>
              <a:rPr lang="en-GB" dirty="0"/>
              <a:t>Densely Populated Countries = UK, India, Japan</a:t>
            </a:r>
          </a:p>
          <a:p>
            <a:pPr lvl="1">
              <a:buFont typeface="Wingdings" pitchFamily="2" charset="2"/>
              <a:buChar char="Ø"/>
            </a:pPr>
            <a:r>
              <a:rPr lang="en-GB" dirty="0"/>
              <a:t>Sparsely Populated Countries = Canada, Mongolia,  Australia	</a:t>
            </a:r>
          </a:p>
          <a:p>
            <a:pPr>
              <a:buNone/>
            </a:pPr>
            <a:r>
              <a:rPr lang="en-GB" dirty="0"/>
              <a:t>	</a:t>
            </a:r>
          </a:p>
        </p:txBody>
      </p:sp>
      <p:sp>
        <p:nvSpPr>
          <p:cNvPr id="6146" name="AutoShape 2" descr="Image result for lond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148" name="AutoShape 4" descr="Image result for lond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150" name="AutoShape 6" descr="https://cdn.londonandpartners.com/assets/73295-640x360-london-skyline-n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6151" name="Picture 7"/>
          <p:cNvPicPr>
            <a:picLocks noChangeAspect="1" noChangeArrowheads="1"/>
          </p:cNvPicPr>
          <p:nvPr/>
        </p:nvPicPr>
        <p:blipFill>
          <a:blip r:embed="rId3"/>
          <a:srcRect l="14105" t="25131" r="39277" b="28196"/>
          <a:stretch>
            <a:fillRect/>
          </a:stretch>
        </p:blipFill>
        <p:spPr bwMode="auto">
          <a:xfrm>
            <a:off x="7505700" y="2000318"/>
            <a:ext cx="3937000" cy="2216082"/>
          </a:xfrm>
          <a:prstGeom prst="rect">
            <a:avLst/>
          </a:prstGeom>
          <a:noFill/>
          <a:ln w="25400">
            <a:solidFill>
              <a:schemeClr val="tx1"/>
            </a:solidFill>
            <a:miter lim="800000"/>
            <a:headEnd/>
            <a:tailEnd/>
          </a:ln>
          <a:effectLst/>
        </p:spPr>
      </p:pic>
      <p:pic>
        <p:nvPicPr>
          <p:cNvPr id="6153" name="Picture 9" descr="Mountain valley with a lake in it"/>
          <p:cNvPicPr>
            <a:picLocks noChangeAspect="1" noChangeArrowheads="1"/>
          </p:cNvPicPr>
          <p:nvPr/>
        </p:nvPicPr>
        <p:blipFill>
          <a:blip r:embed="rId4" cstate="print"/>
          <a:srcRect/>
          <a:stretch>
            <a:fillRect/>
          </a:stretch>
        </p:blipFill>
        <p:spPr bwMode="auto">
          <a:xfrm>
            <a:off x="7505700" y="4430210"/>
            <a:ext cx="3954742" cy="2078216"/>
          </a:xfrm>
          <a:prstGeom prst="rect">
            <a:avLst/>
          </a:prstGeom>
          <a:noFill/>
          <a:ln w="25400">
            <a:solidFill>
              <a:schemeClr val="tx1"/>
            </a:solidFill>
          </a:ln>
        </p:spPr>
      </p:pic>
      <p:sp>
        <p:nvSpPr>
          <p:cNvPr id="9" name="TextBox 8">
            <a:extLst>
              <a:ext uri="{FF2B5EF4-FFF2-40B4-BE49-F238E27FC236}">
                <a16:creationId xmlns:a16="http://schemas.microsoft.com/office/drawing/2014/main" id="{FE32A493-B7C8-45EE-8A80-A147A2EEDFED}"/>
              </a:ext>
            </a:extLst>
          </p:cNvPr>
          <p:cNvSpPr txBox="1"/>
          <p:nvPr/>
        </p:nvSpPr>
        <p:spPr>
          <a:xfrm>
            <a:off x="7538520" y="1995682"/>
            <a:ext cx="1694576" cy="215444"/>
          </a:xfrm>
          <a:prstGeom prst="rect">
            <a:avLst/>
          </a:prstGeom>
          <a:noFill/>
        </p:spPr>
        <p:txBody>
          <a:bodyPr wrap="square" rtlCol="0">
            <a:spAutoFit/>
          </a:bodyPr>
          <a:lstStyle/>
          <a:p>
            <a:r>
              <a:rPr lang="en-GB" sz="800" dirty="0"/>
              <a:t>Source: Visit London (2019)</a:t>
            </a:r>
          </a:p>
        </p:txBody>
      </p:sp>
      <p:sp>
        <p:nvSpPr>
          <p:cNvPr id="10" name="TextBox 9">
            <a:extLst>
              <a:ext uri="{FF2B5EF4-FFF2-40B4-BE49-F238E27FC236}">
                <a16:creationId xmlns:a16="http://schemas.microsoft.com/office/drawing/2014/main" id="{FE32A493-B7C8-45EE-8A80-A147A2EEDFED}"/>
              </a:ext>
            </a:extLst>
          </p:cNvPr>
          <p:cNvSpPr txBox="1"/>
          <p:nvPr/>
        </p:nvSpPr>
        <p:spPr>
          <a:xfrm>
            <a:off x="7538520" y="4421382"/>
            <a:ext cx="1694576" cy="215444"/>
          </a:xfrm>
          <a:prstGeom prst="rect">
            <a:avLst/>
          </a:prstGeom>
          <a:noFill/>
        </p:spPr>
        <p:txBody>
          <a:bodyPr wrap="square" rtlCol="0">
            <a:spAutoFit/>
          </a:bodyPr>
          <a:lstStyle/>
          <a:p>
            <a:r>
              <a:rPr lang="en-GB" sz="800" dirty="0"/>
              <a:t>Source: Avis (2019)</a:t>
            </a:r>
          </a:p>
        </p:txBody>
      </p:sp>
    </p:spTree>
    <p:extLst>
      <p:ext uri="{BB962C8B-B14F-4D97-AF65-F5344CB8AC3E}">
        <p14:creationId xmlns:p14="http://schemas.microsoft.com/office/powerpoint/2010/main" val="3753548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500"/>
                                        <p:tgtEl>
                                          <p:spTgt spid="3">
                                            <p:txEl>
                                              <p:pRg st="7" end="7"/>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Effect transition="in" filter="fade">
                                      <p:cBhvr>
                                        <p:cTn id="34" dur="500"/>
                                        <p:tgtEl>
                                          <p:spTgt spid="3">
                                            <p:txEl>
                                              <p:pRg st="8" end="8"/>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fade">
                                      <p:cBhvr>
                                        <p:cTn id="37" dur="500"/>
                                        <p:tgtEl>
                                          <p:spTgt spid="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500"/>
                                        <p:tgtEl>
                                          <p:spTgt spid="3">
                                            <p:txEl>
                                              <p:pRg st="10" end="1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151"/>
                                        </p:tgtEl>
                                        <p:attrNameLst>
                                          <p:attrName>style.visibility</p:attrName>
                                        </p:attrNameLst>
                                      </p:cBhvr>
                                      <p:to>
                                        <p:strVal val="visible"/>
                                      </p:to>
                                    </p:set>
                                    <p:animEffect transition="in" filter="fade">
                                      <p:cBhvr>
                                        <p:cTn id="47" dur="500"/>
                                        <p:tgtEl>
                                          <p:spTgt spid="6151"/>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fade">
                                      <p:cBhvr>
                                        <p:cTn id="52" dur="500"/>
                                        <p:tgtEl>
                                          <p:spTgt spid="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153"/>
                                        </p:tgtEl>
                                        <p:attrNameLst>
                                          <p:attrName>style.visibility</p:attrName>
                                        </p:attrNameLst>
                                      </p:cBhvr>
                                      <p:to>
                                        <p:strVal val="visible"/>
                                      </p:to>
                                    </p:set>
                                    <p:animEffect transition="in" filter="fade">
                                      <p:cBhvr>
                                        <p:cTn id="57" dur="500"/>
                                        <p:tgtEl>
                                          <p:spTgt spid="6153"/>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0"/>
                                        </p:tgtEl>
                                        <p:attrNameLst>
                                          <p:attrName>style.visibility</p:attrName>
                                        </p:attrNameLst>
                                      </p:cBhvr>
                                      <p:to>
                                        <p:strVal val="visible"/>
                                      </p:to>
                                    </p:set>
                                    <p:animEffect transition="in" filter="fade">
                                      <p:cBhvr>
                                        <p:cTn id="6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9"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1D1E3-FEC7-412D-97C8-D394CCCC6125}"/>
              </a:ext>
            </a:extLst>
          </p:cNvPr>
          <p:cNvSpPr>
            <a:spLocks noGrp="1"/>
          </p:cNvSpPr>
          <p:nvPr>
            <p:ph type="title"/>
          </p:nvPr>
        </p:nvSpPr>
        <p:spPr/>
        <p:txBody>
          <a:bodyPr/>
          <a:lstStyle/>
          <a:p>
            <a:r>
              <a:rPr lang="en-GB" dirty="0"/>
              <a:t>Population Density</a:t>
            </a:r>
          </a:p>
        </p:txBody>
      </p:sp>
      <p:pic>
        <p:nvPicPr>
          <p:cNvPr id="5122" name="Picture 2" descr="https://upload.wikimedia.org/wikipedia/commons/thumb/4/49/World_population_density_1994_-_with_equator.png/1024px-World_population_density_1994_-_with_equator.png"/>
          <p:cNvPicPr>
            <a:picLocks noChangeAspect="1" noChangeArrowheads="1"/>
          </p:cNvPicPr>
          <p:nvPr/>
        </p:nvPicPr>
        <p:blipFill>
          <a:blip r:embed="rId3"/>
          <a:srcRect/>
          <a:stretch>
            <a:fillRect/>
          </a:stretch>
        </p:blipFill>
        <p:spPr bwMode="auto">
          <a:xfrm>
            <a:off x="2260600" y="1900337"/>
            <a:ext cx="7579725" cy="4500463"/>
          </a:xfrm>
          <a:prstGeom prst="rect">
            <a:avLst/>
          </a:prstGeom>
          <a:noFill/>
          <a:ln w="25400">
            <a:solidFill>
              <a:schemeClr val="tx1"/>
            </a:solidFill>
          </a:ln>
        </p:spPr>
      </p:pic>
      <p:sp>
        <p:nvSpPr>
          <p:cNvPr id="6" name="TextBox 5">
            <a:extLst>
              <a:ext uri="{FF2B5EF4-FFF2-40B4-BE49-F238E27FC236}">
                <a16:creationId xmlns:a16="http://schemas.microsoft.com/office/drawing/2014/main" id="{FE32A493-B7C8-45EE-8A80-A147A2EEDFED}"/>
              </a:ext>
            </a:extLst>
          </p:cNvPr>
          <p:cNvSpPr txBox="1"/>
          <p:nvPr/>
        </p:nvSpPr>
        <p:spPr>
          <a:xfrm>
            <a:off x="2522020" y="6453382"/>
            <a:ext cx="7142680" cy="276999"/>
          </a:xfrm>
          <a:prstGeom prst="rect">
            <a:avLst/>
          </a:prstGeom>
          <a:noFill/>
        </p:spPr>
        <p:txBody>
          <a:bodyPr wrap="square" rtlCol="0">
            <a:spAutoFit/>
          </a:bodyPr>
          <a:lstStyle/>
          <a:p>
            <a:r>
              <a:rPr lang="en-GB" sz="1200" b="1" dirty="0"/>
              <a:t>Figure 1: </a:t>
            </a:r>
            <a:r>
              <a:rPr lang="en-GB" sz="1200" i="1" dirty="0"/>
              <a:t>Population density map of the world in 1994 </a:t>
            </a:r>
            <a:r>
              <a:rPr lang="en-GB" sz="1200" dirty="0"/>
              <a:t>(Source: United States Department Of Agriculture, 2000). </a:t>
            </a:r>
          </a:p>
        </p:txBody>
      </p:sp>
    </p:spTree>
    <p:extLst>
      <p:ext uri="{BB962C8B-B14F-4D97-AF65-F5344CB8AC3E}">
        <p14:creationId xmlns:p14="http://schemas.microsoft.com/office/powerpoint/2010/main" val="3299648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fade">
                                      <p:cBhvr>
                                        <p:cTn id="12" dur="500"/>
                                        <p:tgtEl>
                                          <p:spTgt spid="51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95307-6929-414D-A6F3-67325B844340}"/>
              </a:ext>
            </a:extLst>
          </p:cNvPr>
          <p:cNvSpPr>
            <a:spLocks noGrp="1"/>
          </p:cNvSpPr>
          <p:nvPr>
            <p:ph type="title"/>
          </p:nvPr>
        </p:nvSpPr>
        <p:spPr>
          <a:xfrm>
            <a:off x="581192" y="702156"/>
            <a:ext cx="11029616" cy="1013800"/>
          </a:xfrm>
        </p:spPr>
        <p:txBody>
          <a:bodyPr/>
          <a:lstStyle/>
          <a:p>
            <a:r>
              <a:rPr lang="en-GB" dirty="0"/>
              <a:t>The Demographic transition model (</a:t>
            </a:r>
            <a:r>
              <a:rPr lang="en-GB" dirty="0" err="1"/>
              <a:t>dtm</a:t>
            </a:r>
            <a:r>
              <a:rPr lang="en-GB" dirty="0"/>
              <a:t>)</a:t>
            </a:r>
          </a:p>
        </p:txBody>
      </p:sp>
      <p:sp>
        <p:nvSpPr>
          <p:cNvPr id="8194" name="AutoShape 2" descr="Pictur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196" name="AutoShape 4" descr="Pictur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198" name="AutoShape 6" descr="Pictur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8199" name="Picture 7"/>
          <p:cNvPicPr>
            <a:picLocks noGrp="1" noChangeAspect="1" noChangeArrowheads="1"/>
          </p:cNvPicPr>
          <p:nvPr>
            <p:ph idx="1"/>
          </p:nvPr>
        </p:nvPicPr>
        <p:blipFill>
          <a:blip r:embed="rId3"/>
          <a:srcRect l="24378" t="23049" r="24958" b="40976"/>
          <a:stretch>
            <a:fillRect/>
          </a:stretch>
        </p:blipFill>
        <p:spPr bwMode="auto">
          <a:xfrm>
            <a:off x="762000" y="1930399"/>
            <a:ext cx="10617200" cy="4238650"/>
          </a:xfrm>
          <a:prstGeom prst="rect">
            <a:avLst/>
          </a:prstGeom>
          <a:noFill/>
          <a:ln w="25400">
            <a:solidFill>
              <a:schemeClr val="accent1"/>
            </a:solidFill>
            <a:miter lim="800000"/>
            <a:headEnd/>
            <a:tailEnd/>
          </a:ln>
          <a:effectLst/>
        </p:spPr>
      </p:pic>
      <p:sp>
        <p:nvSpPr>
          <p:cNvPr id="8" name="TextBox 7">
            <a:extLst>
              <a:ext uri="{FF2B5EF4-FFF2-40B4-BE49-F238E27FC236}">
                <a16:creationId xmlns:a16="http://schemas.microsoft.com/office/drawing/2014/main" id="{FE32A493-B7C8-45EE-8A80-A147A2EEDFED}"/>
              </a:ext>
            </a:extLst>
          </p:cNvPr>
          <p:cNvSpPr txBox="1"/>
          <p:nvPr/>
        </p:nvSpPr>
        <p:spPr>
          <a:xfrm>
            <a:off x="2522020" y="6224782"/>
            <a:ext cx="7142680" cy="276999"/>
          </a:xfrm>
          <a:prstGeom prst="rect">
            <a:avLst/>
          </a:prstGeom>
          <a:noFill/>
        </p:spPr>
        <p:txBody>
          <a:bodyPr wrap="square" rtlCol="0">
            <a:spAutoFit/>
          </a:bodyPr>
          <a:lstStyle/>
          <a:p>
            <a:pPr algn="ctr"/>
            <a:r>
              <a:rPr lang="en-GB" sz="1200" b="1" dirty="0"/>
              <a:t>Figure 2: </a:t>
            </a:r>
            <a:r>
              <a:rPr lang="en-GB" sz="1200" i="1" dirty="0"/>
              <a:t>The Demographic Transition Model </a:t>
            </a:r>
            <a:r>
              <a:rPr lang="en-GB" sz="1200" dirty="0"/>
              <a:t>(Source: </a:t>
            </a:r>
            <a:r>
              <a:rPr lang="en-GB" sz="1200" dirty="0" err="1"/>
              <a:t>JKGeography</a:t>
            </a:r>
            <a:r>
              <a:rPr lang="en-GB" sz="1200" dirty="0"/>
              <a:t>, no date). </a:t>
            </a:r>
          </a:p>
        </p:txBody>
      </p:sp>
    </p:spTree>
    <p:extLst>
      <p:ext uri="{BB962C8B-B14F-4D97-AF65-F5344CB8AC3E}">
        <p14:creationId xmlns:p14="http://schemas.microsoft.com/office/powerpoint/2010/main" val="2581659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199"/>
                                        </p:tgtEl>
                                        <p:attrNameLst>
                                          <p:attrName>style.visibility</p:attrName>
                                        </p:attrNameLst>
                                      </p:cBhvr>
                                      <p:to>
                                        <p:strVal val="visible"/>
                                      </p:to>
                                    </p:set>
                                    <p:animEffect transition="in" filter="fade">
                                      <p:cBhvr>
                                        <p:cTn id="12" dur="500"/>
                                        <p:tgtEl>
                                          <p:spTgt spid="819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95307-6929-414D-A6F3-67325B844340}"/>
              </a:ext>
            </a:extLst>
          </p:cNvPr>
          <p:cNvSpPr>
            <a:spLocks noGrp="1"/>
          </p:cNvSpPr>
          <p:nvPr>
            <p:ph type="title"/>
          </p:nvPr>
        </p:nvSpPr>
        <p:spPr/>
        <p:txBody>
          <a:bodyPr/>
          <a:lstStyle/>
          <a:p>
            <a:r>
              <a:rPr lang="en-GB" dirty="0"/>
              <a:t>The Demographic transition model (</a:t>
            </a:r>
            <a:r>
              <a:rPr lang="en-GB" dirty="0" err="1"/>
              <a:t>dtm</a:t>
            </a:r>
            <a:r>
              <a:rPr lang="en-GB" dirty="0"/>
              <a:t>)</a:t>
            </a:r>
          </a:p>
        </p:txBody>
      </p:sp>
      <p:sp>
        <p:nvSpPr>
          <p:cNvPr id="3" name="Content Placeholder 2">
            <a:extLst>
              <a:ext uri="{FF2B5EF4-FFF2-40B4-BE49-F238E27FC236}">
                <a16:creationId xmlns:a16="http://schemas.microsoft.com/office/drawing/2014/main" id="{29668A1B-0ADB-4B0C-9F40-304404EA45AD}"/>
              </a:ext>
            </a:extLst>
          </p:cNvPr>
          <p:cNvSpPr>
            <a:spLocks noGrp="1"/>
          </p:cNvSpPr>
          <p:nvPr>
            <p:ph idx="1"/>
          </p:nvPr>
        </p:nvSpPr>
        <p:spPr/>
        <p:txBody>
          <a:bodyPr/>
          <a:lstStyle/>
          <a:p>
            <a:r>
              <a:rPr lang="en-GB" dirty="0"/>
              <a:t>Assessment: In small groups, using your knowledge of the demographic transition model, list 5 countries that fit with each stage of the model.</a:t>
            </a:r>
          </a:p>
          <a:p>
            <a:pPr>
              <a:buNone/>
            </a:pPr>
            <a:endParaRPr lang="en-GB" dirty="0"/>
          </a:p>
          <a:p>
            <a:r>
              <a:rPr lang="en-GB" dirty="0"/>
              <a:t>Answers;</a:t>
            </a:r>
          </a:p>
          <a:p>
            <a:pPr lvl="1">
              <a:buFont typeface="Wingdings" pitchFamily="2" charset="2"/>
              <a:buChar char="Ø"/>
            </a:pPr>
            <a:r>
              <a:rPr lang="en-GB" dirty="0"/>
              <a:t>Stage 1: None! (except remote tribes in areas such as the Amazon)</a:t>
            </a:r>
          </a:p>
          <a:p>
            <a:pPr lvl="1">
              <a:buFont typeface="Wingdings" pitchFamily="2" charset="2"/>
              <a:buChar char="Ø"/>
            </a:pPr>
            <a:r>
              <a:rPr lang="en-GB" dirty="0"/>
              <a:t>Stage 2: Afghanistan</a:t>
            </a:r>
          </a:p>
          <a:p>
            <a:pPr lvl="1">
              <a:buFont typeface="Wingdings" pitchFamily="2" charset="2"/>
              <a:buChar char="Ø"/>
            </a:pPr>
            <a:r>
              <a:rPr lang="en-GB" dirty="0"/>
              <a:t>Stage 3: Brazil</a:t>
            </a:r>
          </a:p>
          <a:p>
            <a:pPr lvl="1">
              <a:buFont typeface="Wingdings" pitchFamily="2" charset="2"/>
              <a:buChar char="Ø"/>
            </a:pPr>
            <a:r>
              <a:rPr lang="en-GB" dirty="0"/>
              <a:t>Stage 4: UK</a:t>
            </a:r>
          </a:p>
          <a:p>
            <a:pPr lvl="1">
              <a:buFont typeface="Wingdings" pitchFamily="2" charset="2"/>
              <a:buChar char="Ø"/>
            </a:pPr>
            <a:r>
              <a:rPr lang="en-GB" dirty="0"/>
              <a:t>Stage 5: Japan</a:t>
            </a:r>
          </a:p>
        </p:txBody>
      </p:sp>
      <p:pic>
        <p:nvPicPr>
          <p:cNvPr id="4098" name="Picture 2" descr="Image result for afghanistan flag"/>
          <p:cNvPicPr>
            <a:picLocks noChangeAspect="1" noChangeArrowheads="1"/>
          </p:cNvPicPr>
          <p:nvPr/>
        </p:nvPicPr>
        <p:blipFill>
          <a:blip r:embed="rId3" cstate="print"/>
          <a:srcRect/>
          <a:stretch>
            <a:fillRect/>
          </a:stretch>
        </p:blipFill>
        <p:spPr bwMode="auto">
          <a:xfrm>
            <a:off x="7000875" y="3175000"/>
            <a:ext cx="2438400" cy="1625600"/>
          </a:xfrm>
          <a:prstGeom prst="rect">
            <a:avLst/>
          </a:prstGeom>
          <a:noFill/>
          <a:ln w="25400">
            <a:solidFill>
              <a:schemeClr val="tx1"/>
            </a:solidFill>
          </a:ln>
        </p:spPr>
      </p:pic>
      <p:pic>
        <p:nvPicPr>
          <p:cNvPr id="4100" name="Picture 4" descr="Image result for brazil flag"/>
          <p:cNvPicPr>
            <a:picLocks noChangeAspect="1" noChangeArrowheads="1"/>
          </p:cNvPicPr>
          <p:nvPr/>
        </p:nvPicPr>
        <p:blipFill>
          <a:blip r:embed="rId4" cstate="print"/>
          <a:srcRect/>
          <a:stretch>
            <a:fillRect/>
          </a:stretch>
        </p:blipFill>
        <p:spPr bwMode="auto">
          <a:xfrm>
            <a:off x="9639300" y="3162618"/>
            <a:ext cx="2339974" cy="1637982"/>
          </a:xfrm>
          <a:prstGeom prst="rect">
            <a:avLst/>
          </a:prstGeom>
          <a:noFill/>
          <a:ln w="25400">
            <a:solidFill>
              <a:schemeClr val="tx1"/>
            </a:solidFill>
          </a:ln>
        </p:spPr>
      </p:pic>
      <p:pic>
        <p:nvPicPr>
          <p:cNvPr id="4102" name="Picture 6" descr="Image result for uk flag"/>
          <p:cNvPicPr>
            <a:picLocks noChangeAspect="1" noChangeArrowheads="1"/>
          </p:cNvPicPr>
          <p:nvPr/>
        </p:nvPicPr>
        <p:blipFill>
          <a:blip r:embed="rId5"/>
          <a:srcRect/>
          <a:stretch>
            <a:fillRect/>
          </a:stretch>
        </p:blipFill>
        <p:spPr bwMode="auto">
          <a:xfrm>
            <a:off x="6985000" y="5000832"/>
            <a:ext cx="2463800" cy="1586809"/>
          </a:xfrm>
          <a:prstGeom prst="rect">
            <a:avLst/>
          </a:prstGeom>
          <a:noFill/>
          <a:ln w="25400">
            <a:solidFill>
              <a:schemeClr val="tx1"/>
            </a:solidFill>
          </a:ln>
        </p:spPr>
      </p:pic>
      <p:pic>
        <p:nvPicPr>
          <p:cNvPr id="4104" name="Picture 8" descr="Image result for japan flag"/>
          <p:cNvPicPr>
            <a:picLocks noChangeAspect="1" noChangeArrowheads="1"/>
          </p:cNvPicPr>
          <p:nvPr/>
        </p:nvPicPr>
        <p:blipFill>
          <a:blip r:embed="rId6"/>
          <a:srcRect/>
          <a:stretch>
            <a:fillRect/>
          </a:stretch>
        </p:blipFill>
        <p:spPr bwMode="auto">
          <a:xfrm>
            <a:off x="9639300" y="4998042"/>
            <a:ext cx="2362200" cy="1601438"/>
          </a:xfrm>
          <a:prstGeom prst="rect">
            <a:avLst/>
          </a:prstGeom>
          <a:noFill/>
          <a:ln w="25400">
            <a:solidFill>
              <a:schemeClr val="tx1"/>
            </a:solidFill>
          </a:ln>
        </p:spPr>
      </p:pic>
    </p:spTree>
    <p:extLst>
      <p:ext uri="{BB962C8B-B14F-4D97-AF65-F5344CB8AC3E}">
        <p14:creationId xmlns:p14="http://schemas.microsoft.com/office/powerpoint/2010/main" val="3220570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098"/>
                                        </p:tgtEl>
                                        <p:attrNameLst>
                                          <p:attrName>style.visibility</p:attrName>
                                        </p:attrNameLst>
                                      </p:cBhvr>
                                      <p:to>
                                        <p:strVal val="visible"/>
                                      </p:to>
                                    </p:set>
                                    <p:animEffect transition="in" filter="fade">
                                      <p:cBhvr>
                                        <p:cTn id="37" dur="500"/>
                                        <p:tgtEl>
                                          <p:spTgt spid="409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100"/>
                                        </p:tgtEl>
                                        <p:attrNameLst>
                                          <p:attrName>style.visibility</p:attrName>
                                        </p:attrNameLst>
                                      </p:cBhvr>
                                      <p:to>
                                        <p:strVal val="visible"/>
                                      </p:to>
                                    </p:set>
                                    <p:animEffect transition="in" filter="fade">
                                      <p:cBhvr>
                                        <p:cTn id="42" dur="500"/>
                                        <p:tgtEl>
                                          <p:spTgt spid="410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102"/>
                                        </p:tgtEl>
                                        <p:attrNameLst>
                                          <p:attrName>style.visibility</p:attrName>
                                        </p:attrNameLst>
                                      </p:cBhvr>
                                      <p:to>
                                        <p:strVal val="visible"/>
                                      </p:to>
                                    </p:set>
                                    <p:animEffect transition="in" filter="fade">
                                      <p:cBhvr>
                                        <p:cTn id="47" dur="500"/>
                                        <p:tgtEl>
                                          <p:spTgt spid="4102"/>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104"/>
                                        </p:tgtEl>
                                        <p:attrNameLst>
                                          <p:attrName>style.visibility</p:attrName>
                                        </p:attrNameLst>
                                      </p:cBhvr>
                                      <p:to>
                                        <p:strVal val="visible"/>
                                      </p:to>
                                    </p:set>
                                    <p:animEffect transition="in" filter="fade">
                                      <p:cBhvr>
                                        <p:cTn id="52" dur="500"/>
                                        <p:tgtEl>
                                          <p:spTgt spid="41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603FC-C401-48D3-9B79-1B7298D597B1}"/>
              </a:ext>
            </a:extLst>
          </p:cNvPr>
          <p:cNvSpPr>
            <a:spLocks noGrp="1"/>
          </p:cNvSpPr>
          <p:nvPr>
            <p:ph type="title"/>
          </p:nvPr>
        </p:nvSpPr>
        <p:spPr/>
        <p:txBody>
          <a:bodyPr/>
          <a:lstStyle/>
          <a:p>
            <a:r>
              <a:rPr lang="en-GB" dirty="0"/>
              <a:t>Lesson Summary</a:t>
            </a:r>
          </a:p>
        </p:txBody>
      </p:sp>
      <p:sp>
        <p:nvSpPr>
          <p:cNvPr id="3" name="Content Placeholder 2">
            <a:extLst>
              <a:ext uri="{FF2B5EF4-FFF2-40B4-BE49-F238E27FC236}">
                <a16:creationId xmlns:a16="http://schemas.microsoft.com/office/drawing/2014/main" id="{82258EF1-472B-4D05-A05F-2A60902D146D}"/>
              </a:ext>
            </a:extLst>
          </p:cNvPr>
          <p:cNvSpPr>
            <a:spLocks noGrp="1"/>
          </p:cNvSpPr>
          <p:nvPr>
            <p:ph idx="1"/>
          </p:nvPr>
        </p:nvSpPr>
        <p:spPr/>
        <p:txBody>
          <a:bodyPr>
            <a:normAutofit fontScale="92500"/>
          </a:bodyPr>
          <a:lstStyle/>
          <a:p>
            <a:r>
              <a:rPr lang="en-GB" dirty="0"/>
              <a:t>Lesson Aim: Key elements of population change include;</a:t>
            </a:r>
          </a:p>
          <a:p>
            <a:pPr lvl="1">
              <a:buFont typeface="Wingdings" panose="05000000000000000000" pitchFamily="2" charset="2"/>
              <a:buChar char="Ø"/>
            </a:pPr>
            <a:r>
              <a:rPr lang="en-GB" dirty="0"/>
              <a:t>Population growth</a:t>
            </a:r>
          </a:p>
          <a:p>
            <a:pPr lvl="1">
              <a:buFont typeface="Wingdings" panose="05000000000000000000" pitchFamily="2" charset="2"/>
              <a:buChar char="Ø"/>
            </a:pPr>
            <a:r>
              <a:rPr lang="en-GB" dirty="0"/>
              <a:t>Population density</a:t>
            </a:r>
          </a:p>
          <a:p>
            <a:pPr lvl="1">
              <a:buFont typeface="Wingdings" panose="05000000000000000000" pitchFamily="2" charset="2"/>
              <a:buChar char="Ø"/>
            </a:pPr>
            <a:r>
              <a:rPr lang="en-GB" dirty="0"/>
              <a:t>The demographic transition model</a:t>
            </a:r>
          </a:p>
          <a:p>
            <a:pPr marL="0" indent="0">
              <a:buNone/>
            </a:pPr>
            <a:endParaRPr lang="en-GB" dirty="0"/>
          </a:p>
          <a:p>
            <a:r>
              <a:rPr lang="en-GB" dirty="0"/>
              <a:t>Lesson Objectives: Have we met them?</a:t>
            </a:r>
          </a:p>
          <a:p>
            <a:pPr lvl="1">
              <a:buFont typeface="Wingdings" panose="05000000000000000000" pitchFamily="2" charset="2"/>
              <a:buChar char="Ø"/>
            </a:pPr>
            <a:r>
              <a:rPr lang="en-GB" dirty="0"/>
              <a:t>Define ‘population’: Definition from Cambridge Dictionary (2019) and class brainstorm.</a:t>
            </a:r>
          </a:p>
          <a:p>
            <a:pPr lvl="1">
              <a:buFont typeface="Wingdings" panose="05000000000000000000" pitchFamily="2" charset="2"/>
              <a:buChar char="Ø"/>
            </a:pPr>
            <a:r>
              <a:rPr lang="en-GB" dirty="0"/>
              <a:t>How is it changing?: The population of earth is growing for a variety of reasons.</a:t>
            </a:r>
          </a:p>
          <a:p>
            <a:pPr lvl="1">
              <a:buFont typeface="Wingdings" panose="05000000000000000000" pitchFamily="2" charset="2"/>
              <a:buChar char="Ø"/>
            </a:pPr>
            <a:r>
              <a:rPr lang="en-GB" dirty="0"/>
              <a:t>Population density:  This varies globally as some areas are either densely or sparsely populated for many reasons.</a:t>
            </a:r>
          </a:p>
          <a:p>
            <a:pPr lvl="1">
              <a:buFont typeface="Wingdings" panose="05000000000000000000" pitchFamily="2" charset="2"/>
              <a:buChar char="Ø"/>
            </a:pPr>
            <a:r>
              <a:rPr lang="en-GB" dirty="0"/>
              <a:t>The demographic transition model: Shows 5 stages of population change and each stage can be applied to real world examples.</a:t>
            </a:r>
          </a:p>
        </p:txBody>
      </p:sp>
    </p:spTree>
    <p:extLst>
      <p:ext uri="{BB962C8B-B14F-4D97-AF65-F5344CB8AC3E}">
        <p14:creationId xmlns:p14="http://schemas.microsoft.com/office/powerpoint/2010/main" val="217054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fade">
                                      <p:cBhvr>
                                        <p:cTn id="3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FCE86-5253-4C68-BC1D-8EA4ACB78D4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46927DB-409C-473E-BE4D-04841C4FE44A}"/>
              </a:ext>
            </a:extLst>
          </p:cNvPr>
          <p:cNvSpPr>
            <a:spLocks noGrp="1"/>
          </p:cNvSpPr>
          <p:nvPr>
            <p:ph idx="1"/>
          </p:nvPr>
        </p:nvSpPr>
        <p:spPr>
          <a:xfrm>
            <a:off x="581192" y="2180496"/>
            <a:ext cx="11029615" cy="4423504"/>
          </a:xfrm>
        </p:spPr>
        <p:txBody>
          <a:bodyPr>
            <a:normAutofit fontScale="70000" lnSpcReduction="20000"/>
          </a:bodyPr>
          <a:lstStyle/>
          <a:p>
            <a:pPr marL="0" indent="0">
              <a:buNone/>
            </a:pPr>
            <a:r>
              <a:rPr lang="en-GB" dirty="0"/>
              <a:t>Avis (2019) </a:t>
            </a:r>
            <a:r>
              <a:rPr lang="en-GB" i="1" dirty="0"/>
              <a:t>3 Snowdonia mountains for your bucket list </a:t>
            </a:r>
            <a:r>
              <a:rPr lang="en-GB" dirty="0"/>
              <a:t>– </a:t>
            </a:r>
            <a:r>
              <a:rPr lang="en-GB" dirty="0">
                <a:hlinkClick r:id="rId3"/>
              </a:rPr>
              <a:t>https://www.avis.co.uk/inspires/adventure/treks/3-snowdonia-mountains-for-your-bucket-list/</a:t>
            </a:r>
            <a:r>
              <a:rPr lang="en-GB" dirty="0"/>
              <a:t> (Accessed 26/09/19).</a:t>
            </a:r>
          </a:p>
          <a:p>
            <a:pPr marL="0" indent="0">
              <a:buNone/>
            </a:pPr>
            <a:r>
              <a:rPr lang="en-GB" dirty="0"/>
              <a:t>BBC (2009) </a:t>
            </a:r>
            <a:r>
              <a:rPr lang="en-GB" i="1" dirty="0"/>
              <a:t>Averting a perfect storm of shortages </a:t>
            </a:r>
            <a:r>
              <a:rPr lang="en-GB" dirty="0"/>
              <a:t>– </a:t>
            </a:r>
            <a:r>
              <a:rPr lang="en-GB" dirty="0">
                <a:hlinkClick r:id="rId4"/>
              </a:rPr>
              <a:t>http://news.bbc.co.uk/1/hi/8213884.stm</a:t>
            </a:r>
            <a:r>
              <a:rPr lang="en-GB" dirty="0"/>
              <a:t> (Accessed 25/09/19).</a:t>
            </a:r>
            <a:endParaRPr lang="en-GB" i="1" dirty="0"/>
          </a:p>
          <a:p>
            <a:pPr marL="0" indent="0">
              <a:buNone/>
            </a:pPr>
            <a:r>
              <a:rPr lang="en-GB" dirty="0"/>
              <a:t>Cambridge Dictionary (2019) </a:t>
            </a:r>
            <a:r>
              <a:rPr lang="en-GB" i="1" dirty="0"/>
              <a:t>Meaning of ‘population’ in English – </a:t>
            </a:r>
            <a:r>
              <a:rPr lang="en-GB" dirty="0">
                <a:hlinkClick r:id="rId5"/>
              </a:rPr>
              <a:t>https://dictionary.cambridge.org/dictionary/english/population</a:t>
            </a:r>
            <a:r>
              <a:rPr lang="en-GB" dirty="0"/>
              <a:t> (Accessed 25/09/19).</a:t>
            </a:r>
          </a:p>
          <a:p>
            <a:pPr marL="0" indent="0">
              <a:buNone/>
            </a:pPr>
            <a:r>
              <a:rPr lang="en-GB" dirty="0"/>
              <a:t>Internet Geography (2019) </a:t>
            </a:r>
            <a:r>
              <a:rPr lang="en-GB" i="1" dirty="0"/>
              <a:t>What factors affect population density? – </a:t>
            </a:r>
            <a:r>
              <a:rPr lang="en-GB" dirty="0">
                <a:hlinkClick r:id="rId6"/>
              </a:rPr>
              <a:t>https://www.internetgeography.net/topics/what-factors-affect-population-density/</a:t>
            </a:r>
            <a:r>
              <a:rPr lang="en-GB" dirty="0"/>
              <a:t> (Accessed 25/09/19).</a:t>
            </a:r>
          </a:p>
          <a:p>
            <a:pPr marL="0" indent="0">
              <a:buNone/>
            </a:pPr>
            <a:r>
              <a:rPr lang="en-GB" dirty="0" err="1"/>
              <a:t>JKGeography</a:t>
            </a:r>
            <a:r>
              <a:rPr lang="en-GB" dirty="0"/>
              <a:t> (no date) </a:t>
            </a:r>
            <a:r>
              <a:rPr lang="en-GB" i="1" dirty="0"/>
              <a:t>The Demographic Transition Model. </a:t>
            </a:r>
            <a:r>
              <a:rPr lang="en-GB" dirty="0"/>
              <a:t>– </a:t>
            </a:r>
            <a:r>
              <a:rPr lang="en-GB" dirty="0">
                <a:hlinkClick r:id="rId7"/>
              </a:rPr>
              <a:t>https://www.jkgeography.com/demographic-transition-model.html</a:t>
            </a:r>
            <a:r>
              <a:rPr lang="en-GB" dirty="0"/>
              <a:t> (Accessed 30/9/19).</a:t>
            </a:r>
          </a:p>
          <a:p>
            <a:pPr marL="0" indent="0">
              <a:buNone/>
            </a:pPr>
            <a:r>
              <a:rPr lang="en-GB" dirty="0"/>
              <a:t>NASA Science (2018) </a:t>
            </a:r>
            <a:r>
              <a:rPr lang="en-GB" i="1" dirty="0"/>
              <a:t>Blue Marble 2002 </a:t>
            </a:r>
            <a:r>
              <a:rPr lang="en-GB" dirty="0"/>
              <a:t>– </a:t>
            </a:r>
            <a:r>
              <a:rPr lang="en-GB" dirty="0">
                <a:hlinkClick r:id="rId8"/>
              </a:rPr>
              <a:t>https://solarsystem.nasa.gov/resources/786/blue-marble-2002/</a:t>
            </a:r>
            <a:r>
              <a:rPr lang="en-GB" dirty="0"/>
              <a:t> (Accessed 25/09/19).</a:t>
            </a:r>
          </a:p>
          <a:p>
            <a:pPr marL="0" indent="0">
              <a:buNone/>
            </a:pPr>
            <a:r>
              <a:rPr lang="en-GB" dirty="0"/>
              <a:t>Renewable Resources Coalition (2016) </a:t>
            </a:r>
            <a:r>
              <a:rPr lang="en-GB" i="1" dirty="0"/>
              <a:t>Overpopulation: The Causes, Effects and Potential Solutions </a:t>
            </a:r>
            <a:r>
              <a:rPr lang="en-GB" dirty="0"/>
              <a:t>– </a:t>
            </a:r>
            <a:r>
              <a:rPr lang="en-GB" dirty="0">
                <a:hlinkClick r:id="rId9"/>
              </a:rPr>
              <a:t>https://www.renewableresourcescoalition.org/overpopulation-causes-effects-solutions/</a:t>
            </a:r>
            <a:r>
              <a:rPr lang="en-GB" dirty="0"/>
              <a:t> (Accessed 25/09/19).</a:t>
            </a:r>
            <a:endParaRPr lang="en-GB" i="1" dirty="0"/>
          </a:p>
          <a:p>
            <a:pPr marL="0" indent="0">
              <a:buNone/>
            </a:pPr>
            <a:r>
              <a:rPr lang="en-GB" dirty="0"/>
              <a:t>The World Bank (2019) </a:t>
            </a:r>
            <a:r>
              <a:rPr lang="en-GB" i="1" dirty="0"/>
              <a:t>Population density </a:t>
            </a:r>
            <a:r>
              <a:rPr lang="en-GB" dirty="0"/>
              <a:t>– </a:t>
            </a:r>
            <a:r>
              <a:rPr lang="en-GB" dirty="0">
                <a:hlinkClick r:id="rId10"/>
              </a:rPr>
              <a:t>https://data.worldbank.org/indicator/EN.POP.DNST</a:t>
            </a:r>
            <a:r>
              <a:rPr lang="en-GB" dirty="0"/>
              <a:t> (Accessed 26/09/19).</a:t>
            </a:r>
          </a:p>
          <a:p>
            <a:pPr marL="0" indent="0">
              <a:buNone/>
            </a:pPr>
            <a:r>
              <a:rPr lang="en-GB" dirty="0"/>
              <a:t>United Nations (2019) Growing at a slower pace, world population is expected to reach 9.7 billion in 2050 and could peak at nearly 11 billion around 2100 – https://www.un.org/development/desa/en/news/population/world-population-prospects-2019.html (Accessed 25/09/19).</a:t>
            </a:r>
          </a:p>
          <a:p>
            <a:pPr marL="0" indent="0">
              <a:buNone/>
            </a:pPr>
            <a:r>
              <a:rPr lang="en-GB" dirty="0"/>
              <a:t>United States Department Of Agriculture (2000) </a:t>
            </a:r>
            <a:r>
              <a:rPr lang="en-GB" i="1" dirty="0"/>
              <a:t>Global Population Density Map </a:t>
            </a:r>
            <a:r>
              <a:rPr lang="en-GB" dirty="0"/>
              <a:t>– </a:t>
            </a:r>
            <a:r>
              <a:rPr lang="en-GB" dirty="0">
                <a:hlinkClick r:id="rId11"/>
              </a:rPr>
              <a:t>https://web.archive.org/web/20130906033546/http://soils.usda.gov/use/worldsoils/mapindex/popden.html</a:t>
            </a:r>
            <a:r>
              <a:rPr lang="en-GB" dirty="0"/>
              <a:t> (Accessed 26/09/19).</a:t>
            </a:r>
          </a:p>
          <a:p>
            <a:pPr marL="0" indent="0">
              <a:buNone/>
            </a:pPr>
            <a:r>
              <a:rPr lang="en-GB" dirty="0"/>
              <a:t>Visit London (2019) </a:t>
            </a:r>
            <a:r>
              <a:rPr lang="en-GB" i="1" dirty="0"/>
              <a:t>Welcome to London: A free London guide</a:t>
            </a:r>
            <a:r>
              <a:rPr lang="en-GB" dirty="0"/>
              <a:t> - </a:t>
            </a:r>
            <a:r>
              <a:rPr lang="en-GB" dirty="0">
                <a:hlinkClick r:id="rId12"/>
              </a:rPr>
              <a:t>https://www.visitlondon.com/traveller-information/getting-around-london/london-maps-and-guides/welcome-to-london</a:t>
            </a:r>
            <a:r>
              <a:rPr lang="en-GB" dirty="0"/>
              <a:t> (Accessed 26/09/19).</a:t>
            </a:r>
          </a:p>
          <a:p>
            <a:pPr marL="0" indent="0">
              <a:buNone/>
            </a:pPr>
            <a:r>
              <a:rPr lang="en-GB" dirty="0" err="1"/>
              <a:t>Worldometers</a:t>
            </a:r>
            <a:r>
              <a:rPr lang="en-GB" dirty="0"/>
              <a:t> (2019) </a:t>
            </a:r>
            <a:r>
              <a:rPr lang="en-GB" i="1" dirty="0"/>
              <a:t>Current world population</a:t>
            </a:r>
            <a:r>
              <a:rPr lang="en-GB" dirty="0"/>
              <a:t> – </a:t>
            </a:r>
            <a:r>
              <a:rPr lang="en-GB" dirty="0">
                <a:hlinkClick r:id="rId13"/>
              </a:rPr>
              <a:t>https://www.worldometers.info/world-population/</a:t>
            </a:r>
            <a:r>
              <a:rPr lang="en-GB" dirty="0"/>
              <a:t> (Accessed 1/10/19).</a:t>
            </a:r>
          </a:p>
        </p:txBody>
      </p:sp>
    </p:spTree>
    <p:extLst>
      <p:ext uri="{BB962C8B-B14F-4D97-AF65-F5344CB8AC3E}">
        <p14:creationId xmlns:p14="http://schemas.microsoft.com/office/powerpoint/2010/main" val="3500273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500"/>
                                        <p:tgtEl>
                                          <p:spTgt spid="3">
                                            <p:txEl>
                                              <p:pRg st="8" end="8"/>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Effect transition="in" filter="fade">
                                      <p:cBhvr>
                                        <p:cTn id="39" dur="500"/>
                                        <p:tgtEl>
                                          <p:spTgt spid="3">
                                            <p:txEl>
                                              <p:pRg st="9" end="9"/>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500"/>
                                        <p:tgtEl>
                                          <p:spTgt spid="3">
                                            <p:txEl>
                                              <p:pRg st="10" end="10"/>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Effect transition="in" filter="fade">
                                      <p:cBhvr>
                                        <p:cTn id="45"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TM03457464[[fn=Dividend]]</Template>
  <TotalTime>637</TotalTime>
  <Words>2372</Words>
  <Application>Microsoft Office PowerPoint</Application>
  <PresentationFormat>Widescreen</PresentationFormat>
  <Paragraphs>153</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Gill Sans MT</vt:lpstr>
      <vt:lpstr>Wingdings</vt:lpstr>
      <vt:lpstr>Wingdings 2</vt:lpstr>
      <vt:lpstr>Dividend</vt:lpstr>
      <vt:lpstr>PCET Microteaching session  “An introduction to global population change”</vt:lpstr>
      <vt:lpstr>Aim and Objectives</vt:lpstr>
      <vt:lpstr>What is population?</vt:lpstr>
      <vt:lpstr>What is population?</vt:lpstr>
      <vt:lpstr>Population Density</vt:lpstr>
      <vt:lpstr>Population Density</vt:lpstr>
      <vt:lpstr>The Demographic transition model (dtm)</vt:lpstr>
      <vt:lpstr>The Demographic transition model (dtm)</vt:lpstr>
      <vt:lpstr>Lesson 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PCET Microteaching session  “An introduction to global population change”</dc:title>
  <dc:creator>Joshua Morgan (1906265)</dc:creator>
  <cp:lastModifiedBy>Joshua Morgan (1906265)</cp:lastModifiedBy>
  <cp:revision>65</cp:revision>
  <cp:lastPrinted>2019-10-01T10:42:04Z</cp:lastPrinted>
  <dcterms:created xsi:type="dcterms:W3CDTF">2019-09-24T12:33:07Z</dcterms:created>
  <dcterms:modified xsi:type="dcterms:W3CDTF">2019-10-01T10:57:26Z</dcterms:modified>
</cp:coreProperties>
</file>