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2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zh-H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70"/>
    <p:restoredTop sz="94730"/>
  </p:normalViewPr>
  <p:slideViewPr>
    <p:cSldViewPr snapToGrid="0">
      <p:cViewPr>
        <p:scale>
          <a:sx n="106" d="100"/>
          <a:sy n="106" d="100"/>
        </p:scale>
        <p:origin x="1032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9829800" cy="2387600"/>
          </a:xfrm>
        </p:spPr>
        <p:txBody>
          <a:bodyPr anchor="b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829800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9549D6DC-E1CB-4874-BF52-C3407230D20E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BBD69-7BD3-4731-8064-242619E92CBE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2149131"/>
            <a:ext cx="5157787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910625"/>
            <a:ext cx="5157787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2149131"/>
            <a:ext cx="5183188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0625"/>
            <a:ext cx="5183188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D77D9-239F-488B-9358-023C46BC7084}" type="datetime1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6326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731521"/>
            <a:ext cx="6172200" cy="512953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429B-EE2A-486A-BDB9-0C848B4FAFDD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1564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687257"/>
            <a:ext cx="6172200" cy="517379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5FE4A-CB8D-40AB-BFFC-AAF37EA071CB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01D81-C4B9-4A87-89A7-22E29E6C9200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31520"/>
            <a:ext cx="2628900" cy="53780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31520"/>
            <a:ext cx="7734300" cy="537807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07718-69F7-427E-95A3-C1246AF46913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9" name="Straight Connector 8"/>
            <p:cNvCxnSpPr/>
            <p:nvPr/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Graphic 33"/>
            <p:cNvSpPr/>
            <p:nvPr/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Graphic 33"/>
            <p:cNvSpPr/>
            <p:nvPr/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189408"/>
            <a:ext cx="10515600" cy="38217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0517C94-3B1E-4991-BED3-41F8B0158A00}" type="datetime1">
              <a:rPr lang="en-US" smtClean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563467" y="3246434"/>
            <a:ext cx="6285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273BAE12-D270-459D-897B-6833652BB167}" type="slidenum">
              <a:rPr lang="en-US" smtClean="0"/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90204" pitchFamily="34" charset="0"/>
        <a:buChar char="•"/>
        <a:defRPr sz="18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90204" pitchFamily="34" charset="0"/>
        <a:buChar char="•"/>
        <a:defRPr sz="16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90204" pitchFamily="34" charset="0"/>
        <a:buChar char="•"/>
        <a:defRPr sz="14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9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9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zh-HK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2083" y="15875"/>
            <a:ext cx="6744694" cy="684216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-1"/>
            <a:ext cx="12192000" cy="6857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6438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853508" y="2195897"/>
            <a:ext cx="5248275" cy="238760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altLang="zh-HK" sz="2100" b="1" kern="100" dirty="0">
                <a:effectLst/>
                <a:latin typeface="Arial Regular" panose="020B0604020202090204" charset="0"/>
                <a:ea typeface="新細明體" panose="02020500000000000000" pitchFamily="18" charset="-120"/>
                <a:cs typeface="Arial Regular" panose="020B0604020202090204" charset="0"/>
                <a:sym typeface="+mn-ea"/>
              </a:rPr>
              <a:t>Module code: HKBM7015</a:t>
            </a:r>
            <a:br>
              <a:rPr lang="en-US" altLang="zh-HK" sz="2100" b="1" kern="100" dirty="0">
                <a:effectLst/>
                <a:latin typeface="Arial Regular" panose="020B0604020202090204" charset="0"/>
                <a:ea typeface="新細明體" panose="02020500000000000000" pitchFamily="18" charset="-120"/>
                <a:cs typeface="Arial Regular" panose="020B0604020202090204" charset="0"/>
                <a:sym typeface="+mn-ea"/>
              </a:rPr>
            </a:br>
            <a:r>
              <a:rPr lang="en-US" altLang="zh-HK" sz="2100" b="1" kern="100" dirty="0">
                <a:effectLst/>
                <a:latin typeface="Arial Regular" panose="020B0604020202090204" charset="0"/>
                <a:ea typeface="新細明體" panose="02020500000000000000" pitchFamily="18" charset="-120"/>
                <a:cs typeface="Arial Regular" panose="020B0604020202090204" charset="0"/>
                <a:sym typeface="+mn-ea"/>
              </a:rPr>
              <a:t>Module:</a:t>
            </a:r>
            <a:r>
              <a:rPr lang="en-US" altLang="zh-TW" sz="2100" b="1" kern="100" dirty="0">
                <a:effectLst/>
                <a:latin typeface="Arial Regular" panose="020B0604020202090204" charset="0"/>
                <a:ea typeface="新細明體" panose="02020500000000000000" pitchFamily="18" charset="-120"/>
                <a:cs typeface="Arial Regular" panose="020B0604020202090204" charset="0"/>
                <a:sym typeface="+mn-ea"/>
              </a:rPr>
              <a:t> Change and Stability Management</a:t>
            </a:r>
            <a:br>
              <a:rPr lang="en-US" altLang="zh-TW" sz="2100" kern="100" dirty="0">
                <a:effectLst/>
                <a:latin typeface="Arial Regular" panose="020B0604020202090204" charset="0"/>
                <a:ea typeface="新細明體" panose="02020500000000000000" pitchFamily="18" charset="-120"/>
                <a:cs typeface="Arial Regular" panose="020B0604020202090204" charset="0"/>
                <a:sym typeface="+mn-ea"/>
              </a:rPr>
            </a:br>
            <a:r>
              <a:rPr lang="en-US" altLang="zh-HK" sz="2100" b="1" kern="100" dirty="0">
                <a:effectLst/>
                <a:latin typeface="Arial Regular" panose="020B0604020202090204" charset="0"/>
                <a:ea typeface="新細明體" panose="02020500000000000000" pitchFamily="18" charset="-120"/>
                <a:cs typeface="Arial Regular" panose="020B0604020202090204" charset="0"/>
              </a:rPr>
              <a:t>Title: Change Initiatives at Bamboos Health Care Holdings Limited (2019-2023)</a:t>
            </a:r>
            <a:br>
              <a:rPr lang="en-US" altLang="zh-HK" sz="2100" b="1" kern="100" dirty="0">
                <a:effectLst/>
                <a:latin typeface="Arial Regular" panose="020B0604020202090204" charset="0"/>
                <a:ea typeface="新細明體" panose="02020500000000000000" pitchFamily="18" charset="-120"/>
                <a:cs typeface="Arial Regular" panose="020B0604020202090204" charset="0"/>
              </a:rPr>
            </a:br>
            <a:r>
              <a:rPr lang="en-US" altLang="zh-HK" sz="2100" b="1" kern="100" dirty="0">
                <a:effectLst/>
                <a:latin typeface="Arial Regular" panose="020B0604020202090204" charset="0"/>
                <a:ea typeface="新細明體" panose="02020500000000000000" pitchFamily="18" charset="-120"/>
                <a:cs typeface="Arial Regular" panose="020B0604020202090204" charset="0"/>
              </a:rPr>
              <a:t>Name: Kwan Mei Yan</a:t>
            </a:r>
            <a:br>
              <a:rPr lang="zh-TW" altLang="zh-HK" sz="2100" kern="100" dirty="0">
                <a:effectLst/>
                <a:latin typeface="Arial Regular" panose="020B0604020202090204" charset="0"/>
                <a:ea typeface="新細明體" panose="02020500000000000000" pitchFamily="18" charset="-120"/>
                <a:cs typeface="Arial Regular" panose="020B0604020202090204" charset="0"/>
              </a:rPr>
            </a:br>
            <a:r>
              <a:rPr lang="en-US" altLang="zh-HK" sz="2100" b="1" kern="100" dirty="0">
                <a:effectLst/>
                <a:latin typeface="Arial Regular" panose="020B0604020202090204" charset="0"/>
                <a:ea typeface="新細明體" panose="02020500000000000000" pitchFamily="18" charset="-120"/>
                <a:cs typeface="Arial Regular" panose="020B0604020202090204" charset="0"/>
              </a:rPr>
              <a:t>Student Number: 2337373</a:t>
            </a:r>
            <a:br>
              <a:rPr lang="zh-TW" altLang="zh-HK" sz="2100" kern="100" dirty="0">
                <a:effectLst/>
                <a:latin typeface="Arial Regular" panose="020B0604020202090204" charset="0"/>
                <a:ea typeface="新細明體" panose="02020500000000000000" pitchFamily="18" charset="-120"/>
                <a:cs typeface="Arial Regular" panose="020B0604020202090204" charset="0"/>
              </a:rPr>
            </a:br>
            <a:r>
              <a:rPr lang="en-US" altLang="zh-HK" sz="2100" b="1" kern="100" dirty="0">
                <a:effectLst/>
                <a:latin typeface="Arial Regular" panose="020B0604020202090204" charset="0"/>
                <a:ea typeface="新細明體" panose="02020500000000000000" pitchFamily="18" charset="-120"/>
                <a:cs typeface="Arial Regular" panose="020B0604020202090204" charset="0"/>
              </a:rPr>
              <a:t>Date: 12 April 2025</a:t>
            </a:r>
            <a:br>
              <a:rPr lang="zh-TW" altLang="zh-HK" sz="2100" kern="100" dirty="0">
                <a:effectLst/>
                <a:latin typeface="Calibri" panose="020F0502020204030204" pitchFamily="34" charset="0"/>
                <a:ea typeface="新細明體" panose="02020500000000000000" pitchFamily="18" charset="-120"/>
                <a:cs typeface="Times New Roman" panose="02020503050405090304" pitchFamily="18" charset="0"/>
              </a:rPr>
            </a:br>
            <a:endParaRPr kumimoji="1" lang="zh-HK" altLang="en-US" sz="2100" dirty="0"/>
          </a:p>
        </p:txBody>
      </p:sp>
      <p:grpSp>
        <p:nvGrpSpPr>
          <p:cNvPr id="53" name="Group 52"/>
          <p:cNvGrpSpPr>
            <a:grpSpLocks noGrp="1" noRot="1" noChangeAspect="1" noMove="1" noResize="1" noUngrp="1"/>
          </p:cNvGrpSpPr>
          <p:nvPr/>
        </p:nvGrpSpPr>
        <p:grpSpPr>
          <a:xfrm>
            <a:off x="7433816" y="-6437"/>
            <a:ext cx="4133500" cy="6864437"/>
            <a:chOff x="7433816" y="-6437"/>
            <a:chExt cx="4133500" cy="6864437"/>
          </a:xfrm>
        </p:grpSpPr>
        <p:cxnSp>
          <p:nvCxnSpPr>
            <p:cNvPr id="54" name="Straight Connector 53"/>
            <p:cNvCxnSpPr/>
            <p:nvPr/>
          </p:nvCxnSpPr>
          <p:spPr>
            <a:xfrm>
              <a:off x="7434228" y="3389697"/>
              <a:ext cx="4133088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>
              <a:off x="7434228" y="581337"/>
              <a:ext cx="4133088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>
              <a:off x="7434228" y="6276734"/>
              <a:ext cx="4133088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Freeform: Shape 56"/>
            <p:cNvSpPr/>
            <p:nvPr/>
          </p:nvSpPr>
          <p:spPr>
            <a:xfrm rot="10800000">
              <a:off x="7838439" y="579694"/>
              <a:ext cx="3312159" cy="5689511"/>
            </a:xfrm>
            <a:custGeom>
              <a:avLst/>
              <a:gdLst>
                <a:gd name="connsiteX0" fmla="*/ 1700213 w 3400426"/>
                <a:gd name="connsiteY0" fmla="*/ 5841130 h 5841130"/>
                <a:gd name="connsiteX1" fmla="*/ 0 w 3400426"/>
                <a:gd name="connsiteY1" fmla="*/ 4140917 h 5841130"/>
                <a:gd name="connsiteX2" fmla="*/ 0 w 3400426"/>
                <a:gd name="connsiteY2" fmla="*/ 3536080 h 5841130"/>
                <a:gd name="connsiteX3" fmla="*/ 0 w 3400426"/>
                <a:gd name="connsiteY3" fmla="*/ 3536080 h 5841130"/>
                <a:gd name="connsiteX4" fmla="*/ 0 w 3400426"/>
                <a:gd name="connsiteY4" fmla="*/ 1700213 h 5841130"/>
                <a:gd name="connsiteX5" fmla="*/ 1700213 w 3400426"/>
                <a:gd name="connsiteY5" fmla="*/ 0 h 5841130"/>
                <a:gd name="connsiteX6" fmla="*/ 3400426 w 3400426"/>
                <a:gd name="connsiteY6" fmla="*/ 1700213 h 5841130"/>
                <a:gd name="connsiteX7" fmla="*/ 3400426 w 3400426"/>
                <a:gd name="connsiteY7" fmla="*/ 2305050 h 5841130"/>
                <a:gd name="connsiteX8" fmla="*/ 3400426 w 3400426"/>
                <a:gd name="connsiteY8" fmla="*/ 2305050 h 5841130"/>
                <a:gd name="connsiteX9" fmla="*/ 3400426 w 3400426"/>
                <a:gd name="connsiteY9" fmla="*/ 4140917 h 5841130"/>
                <a:gd name="connsiteX10" fmla="*/ 1700213 w 3400426"/>
                <a:gd name="connsiteY10" fmla="*/ 5841130 h 58411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00426" h="5841130">
                  <a:moveTo>
                    <a:pt x="1700213" y="5841130"/>
                  </a:moveTo>
                  <a:cubicBezTo>
                    <a:pt x="761211" y="5841130"/>
                    <a:pt x="0" y="5079919"/>
                    <a:pt x="0" y="4140917"/>
                  </a:cubicBezTo>
                  <a:lnTo>
                    <a:pt x="0" y="3536080"/>
                  </a:lnTo>
                  <a:lnTo>
                    <a:pt x="0" y="3536080"/>
                  </a:lnTo>
                  <a:lnTo>
                    <a:pt x="0" y="1700213"/>
                  </a:lnTo>
                  <a:cubicBezTo>
                    <a:pt x="0" y="761211"/>
                    <a:pt x="761211" y="0"/>
                    <a:pt x="1700213" y="0"/>
                  </a:cubicBezTo>
                  <a:cubicBezTo>
                    <a:pt x="2639215" y="0"/>
                    <a:pt x="3400426" y="761211"/>
                    <a:pt x="3400426" y="1700213"/>
                  </a:cubicBezTo>
                  <a:lnTo>
                    <a:pt x="3400426" y="2305050"/>
                  </a:lnTo>
                  <a:lnTo>
                    <a:pt x="3400426" y="2305050"/>
                  </a:lnTo>
                  <a:lnTo>
                    <a:pt x="3400426" y="4140917"/>
                  </a:lnTo>
                  <a:cubicBezTo>
                    <a:pt x="3400426" y="5079919"/>
                    <a:pt x="2639215" y="5841130"/>
                    <a:pt x="1700213" y="584113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58" name="Straight Connector 57"/>
            <p:cNvCxnSpPr/>
            <p:nvPr/>
          </p:nvCxnSpPr>
          <p:spPr>
            <a:xfrm>
              <a:off x="7433816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圖片 4" descr="一張含有 符號, 字型, 標誌, 圖形 的圖片&#10;&#10;自動產生的描述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30819" y="2801414"/>
            <a:ext cx="2919854" cy="13943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903" y="-597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-1903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8200" y="839516"/>
            <a:ext cx="5257800" cy="2588881"/>
          </a:xfrm>
        </p:spPr>
        <p:txBody>
          <a:bodyPr anchor="t">
            <a:normAutofit/>
          </a:bodyPr>
          <a:lstStyle/>
          <a:p>
            <a:r>
              <a:rPr kumimoji="1" lang="en-US" altLang="zh-HK" dirty="0"/>
              <a:t>AGENDA</a:t>
            </a:r>
            <a:endParaRPr kumimoji="1" lang="zh-HK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297586" y="827115"/>
            <a:ext cx="5183786" cy="4755533"/>
          </a:xfrm>
        </p:spPr>
        <p:txBody>
          <a:bodyPr anchor="t">
            <a:noAutofit/>
          </a:bodyPr>
          <a:lstStyle/>
          <a:p>
            <a:r>
              <a:rPr kumimoji="1" lang="en-US" altLang="zh-HK" dirty="0"/>
              <a:t>1. Introduction</a:t>
            </a:r>
            <a:endParaRPr kumimoji="1" lang="en-US" altLang="zh-HK" dirty="0"/>
          </a:p>
          <a:p>
            <a:r>
              <a:rPr kumimoji="1" lang="en-US" altLang="zh-HK" dirty="0"/>
              <a:t>2. Internal and External Factors</a:t>
            </a:r>
            <a:endParaRPr kumimoji="1" lang="en-US" altLang="zh-HK" dirty="0"/>
          </a:p>
          <a:p>
            <a:r>
              <a:rPr kumimoji="1" lang="en-US" altLang="zh-HK" dirty="0"/>
              <a:t>3. Overview of Change Initiatives (2019-2023)</a:t>
            </a:r>
            <a:endParaRPr kumimoji="1" lang="en-US" altLang="zh-HK" dirty="0"/>
          </a:p>
          <a:p>
            <a:r>
              <a:rPr kumimoji="1" lang="en-US" altLang="zh-HK" dirty="0"/>
              <a:t>4. Financial Performance Overview</a:t>
            </a:r>
            <a:endParaRPr kumimoji="1" lang="en-US" altLang="zh-HK" dirty="0"/>
          </a:p>
          <a:p>
            <a:r>
              <a:rPr kumimoji="1" lang="en-US" altLang="ko-KR" dirty="0"/>
              <a:t>5.</a:t>
            </a:r>
            <a:r>
              <a:rPr kumimoji="1" lang="ko-KR" altLang="en-US" dirty="0"/>
              <a:t> </a:t>
            </a:r>
            <a:r>
              <a:rPr kumimoji="1" lang="en-US" altLang="zh-HK" dirty="0"/>
              <a:t>Factors Favoring and Hindering Change</a:t>
            </a:r>
            <a:endParaRPr kumimoji="1" lang="en-US" altLang="zh-HK" dirty="0"/>
          </a:p>
          <a:p>
            <a:r>
              <a:rPr kumimoji="1" lang="en-US" altLang="zh-HK" dirty="0"/>
              <a:t>6. Application of Change Management Theories</a:t>
            </a:r>
            <a:endParaRPr kumimoji="1" lang="en-US" altLang="zh-HK" dirty="0"/>
          </a:p>
          <a:p>
            <a:r>
              <a:rPr kumimoji="1" lang="en-US" altLang="zh-HK" dirty="0"/>
              <a:t>7. Organizational Challenges and Key Takeaways </a:t>
            </a:r>
            <a:endParaRPr kumimoji="1" lang="en-US" altLang="zh-HK" dirty="0"/>
          </a:p>
          <a:p>
            <a:r>
              <a:rPr kumimoji="1" lang="en-US" altLang="zh-HK" dirty="0"/>
              <a:t>8. Conclusion  </a:t>
            </a:r>
            <a:endParaRPr kumimoji="1" lang="en-US" altLang="zh-HK" dirty="0"/>
          </a:p>
          <a:p>
            <a:r>
              <a:rPr kumimoji="1" lang="en-US" altLang="zh-HK" dirty="0"/>
              <a:t>9. Q&amp;A</a:t>
            </a:r>
            <a:endParaRPr kumimoji="1" lang="en-US" altLang="zh-HK" dirty="0"/>
          </a:p>
          <a:p>
            <a:r>
              <a:rPr kumimoji="1" lang="en-US" altLang="ko-KR" dirty="0"/>
              <a:t>10.</a:t>
            </a:r>
            <a:r>
              <a:rPr kumimoji="1" lang="ko-KR" altLang="en-US" dirty="0"/>
              <a:t> </a:t>
            </a:r>
            <a:r>
              <a:rPr kumimoji="1" lang="en-US" altLang="zh-HK" dirty="0"/>
              <a:t>References</a:t>
            </a:r>
            <a:endParaRPr kumimoji="1" lang="en-US" altLang="zh-HK" dirty="0"/>
          </a:p>
          <a:p>
            <a:endParaRPr kumimoji="1" lang="zh-HK" altLang="en-US" sz="1600" dirty="0"/>
          </a:p>
        </p:txBody>
      </p:sp>
      <p:grpSp>
        <p:nvGrpSpPr>
          <p:cNvPr id="12" name="Group 11"/>
          <p:cNvGrpSpPr>
            <a:grpSpLocks noGrp="1" noRot="1" noChangeAspect="1" noMove="1" noResize="1" noUngrp="1"/>
          </p:cNvGrpSpPr>
          <p:nvPr/>
        </p:nvGrpSpPr>
        <p:grpSpPr>
          <a:xfrm>
            <a:off x="4377" y="3722607"/>
            <a:ext cx="12192000" cy="3135490"/>
            <a:chOff x="4377" y="3722607"/>
            <a:chExt cx="12192000" cy="3135490"/>
          </a:xfrm>
        </p:grpSpPr>
        <p:cxnSp>
          <p:nvCxnSpPr>
            <p:cNvPr id="13" name="Straight Connector 12"/>
            <p:cNvCxnSpPr/>
            <p:nvPr/>
          </p:nvCxnSpPr>
          <p:spPr>
            <a:xfrm>
              <a:off x="634694" y="5270375"/>
              <a:ext cx="10926296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>
              <a:off x="4377" y="3723254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Graphic 13"/>
            <p:cNvSpPr/>
            <p:nvPr/>
          </p:nvSpPr>
          <p:spPr>
            <a:xfrm flipH="1">
              <a:off x="8881325" y="3722607"/>
              <a:ext cx="2681207" cy="3135441"/>
            </a:xfrm>
            <a:custGeom>
              <a:avLst/>
              <a:gdLst>
                <a:gd name="connsiteX0" fmla="*/ 0 w 2010537"/>
                <a:gd name="connsiteY0" fmla="*/ 2351151 h 2351150"/>
                <a:gd name="connsiteX1" fmla="*/ 0 w 2010537"/>
                <a:gd name="connsiteY1" fmla="*/ 0 h 2351150"/>
                <a:gd name="connsiteX2" fmla="*/ 840105 w 2010537"/>
                <a:gd name="connsiteY2" fmla="*/ 0 h 2351150"/>
                <a:gd name="connsiteX3" fmla="*/ 2010537 w 2010537"/>
                <a:gd name="connsiteY3" fmla="*/ 1175576 h 2351150"/>
                <a:gd name="connsiteX4" fmla="*/ 2010537 w 2010537"/>
                <a:gd name="connsiteY4" fmla="*/ 1175576 h 2351150"/>
                <a:gd name="connsiteX5" fmla="*/ 840105 w 2010537"/>
                <a:gd name="connsiteY5" fmla="*/ 2351151 h 23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0537" h="2351150">
                  <a:moveTo>
                    <a:pt x="0" y="2351151"/>
                  </a:moveTo>
                  <a:lnTo>
                    <a:pt x="0" y="0"/>
                  </a:lnTo>
                  <a:lnTo>
                    <a:pt x="840105" y="0"/>
                  </a:lnTo>
                  <a:cubicBezTo>
                    <a:pt x="1486567" y="0"/>
                    <a:pt x="2010537" y="526352"/>
                    <a:pt x="2010537" y="1175576"/>
                  </a:cubicBezTo>
                  <a:lnTo>
                    <a:pt x="2010537" y="1175576"/>
                  </a:lnTo>
                  <a:cubicBezTo>
                    <a:pt x="2010537" y="1824800"/>
                    <a:pt x="1486472" y="2351151"/>
                    <a:pt x="840105" y="2351151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8"/>
            <p:cNvSpPr/>
            <p:nvPr/>
          </p:nvSpPr>
          <p:spPr>
            <a:xfrm>
              <a:off x="4279400" y="3728504"/>
              <a:ext cx="3643725" cy="3129496"/>
            </a:xfrm>
            <a:custGeom>
              <a:avLst/>
              <a:gdLst>
                <a:gd name="connsiteX0" fmla="*/ 0 w 2737484"/>
                <a:gd name="connsiteY0" fmla="*/ 2351151 h 2351150"/>
                <a:gd name="connsiteX1" fmla="*/ 0 w 2737484"/>
                <a:gd name="connsiteY1" fmla="*/ 1368743 h 2351150"/>
                <a:gd name="connsiteX2" fmla="*/ 1368743 w 2737484"/>
                <a:gd name="connsiteY2" fmla="*/ 0 h 2351150"/>
                <a:gd name="connsiteX3" fmla="*/ 1368743 w 2737484"/>
                <a:gd name="connsiteY3" fmla="*/ 0 h 2351150"/>
                <a:gd name="connsiteX4" fmla="*/ 2737485 w 2737484"/>
                <a:gd name="connsiteY4" fmla="*/ 1368743 h 2351150"/>
                <a:gd name="connsiteX5" fmla="*/ 2737485 w 2737484"/>
                <a:gd name="connsiteY5" fmla="*/ 1855661 h 2351150"/>
                <a:gd name="connsiteX6" fmla="*/ 2737485 w 2737484"/>
                <a:gd name="connsiteY6" fmla="*/ 2351151 h 23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7484" h="2351150">
                  <a:moveTo>
                    <a:pt x="0" y="2351151"/>
                  </a:moveTo>
                  <a:lnTo>
                    <a:pt x="0" y="1368743"/>
                  </a:lnTo>
                  <a:cubicBezTo>
                    <a:pt x="0" y="612838"/>
                    <a:pt x="612838" y="0"/>
                    <a:pt x="1368743" y="0"/>
                  </a:cubicBezTo>
                  <a:lnTo>
                    <a:pt x="1368743" y="0"/>
                  </a:lnTo>
                  <a:cubicBezTo>
                    <a:pt x="2124647" y="0"/>
                    <a:pt x="2737485" y="612838"/>
                    <a:pt x="2737485" y="1368743"/>
                  </a:cubicBezTo>
                  <a:lnTo>
                    <a:pt x="2737485" y="1855661"/>
                  </a:lnTo>
                  <a:lnTo>
                    <a:pt x="2737485" y="2351151"/>
                  </a:ln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3"/>
            <p:cNvSpPr/>
            <p:nvPr/>
          </p:nvSpPr>
          <p:spPr>
            <a:xfrm>
              <a:off x="629468" y="3722656"/>
              <a:ext cx="2681207" cy="3135441"/>
            </a:xfrm>
            <a:custGeom>
              <a:avLst/>
              <a:gdLst>
                <a:gd name="connsiteX0" fmla="*/ 0 w 2010537"/>
                <a:gd name="connsiteY0" fmla="*/ 2351151 h 2351150"/>
                <a:gd name="connsiteX1" fmla="*/ 0 w 2010537"/>
                <a:gd name="connsiteY1" fmla="*/ 0 h 2351150"/>
                <a:gd name="connsiteX2" fmla="*/ 840105 w 2010537"/>
                <a:gd name="connsiteY2" fmla="*/ 0 h 2351150"/>
                <a:gd name="connsiteX3" fmla="*/ 2010537 w 2010537"/>
                <a:gd name="connsiteY3" fmla="*/ 1175576 h 2351150"/>
                <a:gd name="connsiteX4" fmla="*/ 2010537 w 2010537"/>
                <a:gd name="connsiteY4" fmla="*/ 1175576 h 2351150"/>
                <a:gd name="connsiteX5" fmla="*/ 840105 w 2010537"/>
                <a:gd name="connsiteY5" fmla="*/ 2351151 h 23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0537" h="2351150">
                  <a:moveTo>
                    <a:pt x="0" y="2351151"/>
                  </a:moveTo>
                  <a:lnTo>
                    <a:pt x="0" y="0"/>
                  </a:lnTo>
                  <a:lnTo>
                    <a:pt x="840105" y="0"/>
                  </a:lnTo>
                  <a:cubicBezTo>
                    <a:pt x="1486567" y="0"/>
                    <a:pt x="2010537" y="526352"/>
                    <a:pt x="2010537" y="1175576"/>
                  </a:cubicBezTo>
                  <a:lnTo>
                    <a:pt x="2010537" y="1175576"/>
                  </a:lnTo>
                  <a:cubicBezTo>
                    <a:pt x="2010537" y="1824800"/>
                    <a:pt x="1486472" y="2351151"/>
                    <a:pt x="840105" y="2351151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Introduction</a:t>
            </a:r>
            <a:endParaRPr kumimoji="1" lang="zh-HK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 fontScale="67500" lnSpcReduction="20000"/>
          </a:bodyPr>
          <a:lstStyle/>
          <a:p>
            <a:pPr marL="0" indent="0">
              <a:buNone/>
            </a:pPr>
            <a:r>
              <a:rPr kumimoji="1" lang="en-US" altLang="zh-HK" dirty="0">
                <a:cs typeface="+mn-lt"/>
              </a:rPr>
              <a:t>1. Company Overview:</a:t>
            </a:r>
            <a:endParaRPr kumimoji="1" lang="en-US" altLang="zh-HK" dirty="0">
              <a:cs typeface="+mn-lt"/>
            </a:endParaRPr>
          </a:p>
          <a:p>
            <a:pPr marL="0" indent="0">
              <a:buNone/>
            </a:pPr>
            <a:r>
              <a:rPr kumimoji="1" lang="en-US" altLang="zh-HK" dirty="0">
                <a:cs typeface="+mn-lt"/>
              </a:rPr>
              <a:t>1.1 Founded in Hong Kong, stock code 2293 (Bamboos,2025)</a:t>
            </a:r>
            <a:endParaRPr kumimoji="1" lang="en-US" altLang="zh-HK" dirty="0">
              <a:cs typeface="+mn-lt"/>
            </a:endParaRPr>
          </a:p>
          <a:p>
            <a:pPr marL="0" indent="0">
              <a:buNone/>
            </a:pPr>
            <a:r>
              <a:rPr kumimoji="1" lang="en-US" altLang="zh-HK" dirty="0">
                <a:cs typeface="+mn-lt"/>
              </a:rPr>
              <a:t>1.2 Leading provider of healthcare staffing solutions</a:t>
            </a:r>
            <a:endParaRPr kumimoji="1" lang="en-US" altLang="zh-HK" dirty="0">
              <a:cs typeface="+mn-lt"/>
            </a:endParaRPr>
          </a:p>
          <a:p>
            <a:pPr marL="0" indent="0">
              <a:buNone/>
            </a:pPr>
            <a:r>
              <a:rPr kumimoji="1" lang="en-US" altLang="zh-HK" dirty="0">
                <a:cs typeface="+mn-lt"/>
              </a:rPr>
              <a:t>1.3 Serves hospitals and individual clients</a:t>
            </a:r>
            <a:endParaRPr kumimoji="1" lang="en-US" altLang="zh-HK" dirty="0">
              <a:cs typeface="+mn-lt"/>
            </a:endParaRPr>
          </a:p>
          <a:p>
            <a:pPr marL="0" indent="0">
              <a:buNone/>
            </a:pPr>
            <a:r>
              <a:rPr kumimoji="1" lang="en-US" altLang="zh-HK" dirty="0">
                <a:cs typeface="+mn-lt"/>
              </a:rPr>
              <a:t> </a:t>
            </a:r>
            <a:endParaRPr kumimoji="1" lang="en-US" altLang="zh-HK" dirty="0">
              <a:cs typeface="+mn-lt"/>
            </a:endParaRPr>
          </a:p>
          <a:p>
            <a:pPr marL="0" indent="0">
              <a:buNone/>
            </a:pPr>
            <a:r>
              <a:rPr kumimoji="1" lang="en-US" altLang="zh-HK" dirty="0">
                <a:cs typeface="+mn-lt"/>
              </a:rPr>
              <a:t>2. Market Context:</a:t>
            </a:r>
            <a:endParaRPr kumimoji="1" lang="en-US" altLang="zh-HK" dirty="0">
              <a:cs typeface="+mn-lt"/>
            </a:endParaRPr>
          </a:p>
          <a:p>
            <a:pPr marL="0" indent="0">
              <a:buNone/>
            </a:pPr>
            <a:r>
              <a:rPr kumimoji="1" lang="en-US" altLang="zh-HK" dirty="0">
                <a:cs typeface="+mn-lt"/>
              </a:rPr>
              <a:t>2.1 Growing aging population</a:t>
            </a:r>
            <a:endParaRPr kumimoji="1" lang="en-US" altLang="zh-HK" dirty="0">
              <a:cs typeface="+mn-lt"/>
            </a:endParaRPr>
          </a:p>
          <a:p>
            <a:pPr marL="0" indent="0">
              <a:buNone/>
            </a:pPr>
            <a:r>
              <a:rPr kumimoji="1" lang="en-US" altLang="zh-HK" dirty="0">
                <a:cs typeface="+mn-lt"/>
              </a:rPr>
              <a:t>2.2 Rising demand for healthcare services</a:t>
            </a:r>
            <a:endParaRPr kumimoji="1" lang="en-US" altLang="zh-HK" dirty="0">
              <a:cs typeface="+mn-lt"/>
            </a:endParaRPr>
          </a:p>
          <a:p>
            <a:pPr marL="0" indent="0">
              <a:buNone/>
            </a:pPr>
            <a:r>
              <a:rPr kumimoji="1" lang="en-US" altLang="zh-HK" dirty="0">
                <a:cs typeface="+mn-lt"/>
              </a:rPr>
              <a:t> </a:t>
            </a:r>
            <a:endParaRPr kumimoji="1" lang="en-US" altLang="zh-HK" dirty="0">
              <a:cs typeface="+mn-lt"/>
            </a:endParaRPr>
          </a:p>
          <a:p>
            <a:pPr marL="0" indent="0">
              <a:buNone/>
            </a:pPr>
            <a:r>
              <a:rPr kumimoji="1" lang="en-US" altLang="zh-HK" dirty="0">
                <a:cs typeface="+mn-lt"/>
              </a:rPr>
              <a:t>3. Challenges Faced:</a:t>
            </a:r>
            <a:endParaRPr kumimoji="1" lang="en-US" altLang="zh-HK" dirty="0">
              <a:cs typeface="+mn-lt"/>
            </a:endParaRPr>
          </a:p>
          <a:p>
            <a:pPr marL="0" indent="0">
              <a:buNone/>
            </a:pPr>
            <a:r>
              <a:rPr kumimoji="1" lang="en-US" altLang="zh-HK" dirty="0">
                <a:cs typeface="+mn-lt"/>
              </a:rPr>
              <a:t>3.1 Significant market changes over the past five years</a:t>
            </a:r>
            <a:endParaRPr kumimoji="1" lang="en-US" altLang="zh-HK" dirty="0">
              <a:cs typeface="+mn-lt"/>
            </a:endParaRPr>
          </a:p>
          <a:p>
            <a:pPr marL="0" indent="0">
              <a:buNone/>
            </a:pPr>
            <a:r>
              <a:rPr kumimoji="1" lang="en-US" altLang="zh-HK" dirty="0">
                <a:cs typeface="+mn-lt"/>
              </a:rPr>
              <a:t>3.2 Impact of COVID-19 pandemic on operations</a:t>
            </a:r>
            <a:endParaRPr kumimoji="1" lang="en-US" altLang="zh-HK" dirty="0">
              <a:cs typeface="+mn-lt"/>
            </a:endParaRPr>
          </a:p>
          <a:p>
            <a:pPr marL="0" indent="0">
              <a:buNone/>
            </a:pPr>
            <a:endParaRPr kumimoji="1" lang="zh-HK" altLang="en-US" dirty="0">
              <a:cs typeface="+mn-lt"/>
            </a:endParaRP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9163" y="1119666"/>
            <a:ext cx="6800274" cy="540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HK" dirty="0"/>
              <a:t>Internal and External Factors</a:t>
            </a:r>
            <a:endParaRPr kumimoji="1" lang="zh-HK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kumimoji="1" lang="en-US" altLang="zh-HK" dirty="0"/>
              <a:t>1. Internal Factors: Leadership (Role of Ms. Hai </a:t>
            </a:r>
            <a:r>
              <a:rPr kumimoji="1" lang="en-US" altLang="zh-HK" dirty="0" err="1"/>
              <a:t>Hiu</a:t>
            </a:r>
            <a:r>
              <a:rPr kumimoji="1" lang="en-US" altLang="zh-HK" dirty="0"/>
              <a:t> Chu)</a:t>
            </a: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dirty="0"/>
              <a:t>1.1 Driving change, Ms. Hai </a:t>
            </a:r>
            <a:r>
              <a:rPr kumimoji="1" lang="en-US" altLang="zh-HK" dirty="0" err="1"/>
              <a:t>Hiu</a:t>
            </a:r>
            <a:r>
              <a:rPr kumimoji="1" lang="en-US" altLang="zh-HK" dirty="0"/>
              <a:t> Chu, as the Chairman and CEO, </a:t>
            </a: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dirty="0"/>
              <a:t>    plays a crucial eadership role.</a:t>
            </a:r>
            <a:endParaRPr kumimoji="1" lang="en-US" altLang="zh-HK" dirty="0"/>
          </a:p>
          <a:p>
            <a:pPr marL="0" indent="0">
              <a:buNone/>
            </a:pP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dirty="0"/>
              <a:t>2. External Factors: COVID-19, economic pressures, rising rents</a:t>
            </a:r>
            <a:endParaRPr kumimoji="1" lang="en-US" altLang="zh-HK" dirty="0"/>
          </a:p>
          <a:p>
            <a:pPr marL="0" indent="0">
              <a:buNone/>
            </a:pPr>
            <a:endParaRPr kumimoji="1" lang="en-US" altLang="zh-HK" dirty="0"/>
          </a:p>
          <a:p>
            <a:pPr marL="0" indent="0">
              <a:buNone/>
            </a:pPr>
            <a:endParaRPr kumimoji="1" lang="en-US" altLang="zh-HK" dirty="0"/>
          </a:p>
          <a:p>
            <a:pPr marL="0" indent="0">
              <a:buNone/>
            </a:pPr>
            <a:endParaRPr kumimoji="1" lang="zh-HK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1"/>
          <a:srcRect r="246" b="58123"/>
          <a:stretch>
            <a:fillRect/>
          </a:stretch>
        </p:blipFill>
        <p:spPr>
          <a:xfrm>
            <a:off x="9572977" y="1563713"/>
            <a:ext cx="1947759" cy="282321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zh-HK" dirty="0"/>
              <a:t>Demonstrates adaptability and responsiveness to market challenges</a:t>
            </a:r>
            <a:endParaRPr kumimoji="1" lang="zh-HK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38199" y="2189408"/>
            <a:ext cx="5971675" cy="382177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kumimoji="1" lang="en-US" altLang="zh-HK" sz="1400" b="1" dirty="0"/>
              <a:t>1.Overview of Change Initiatives (2019-2023)</a:t>
            </a:r>
            <a:endParaRPr kumimoji="1" lang="en-US" altLang="zh-HK" sz="1400" b="1" dirty="0"/>
          </a:p>
          <a:p>
            <a:pPr marL="0" indent="0">
              <a:buNone/>
            </a:pPr>
            <a:r>
              <a:rPr kumimoji="1" lang="en-US" altLang="zh-HK" sz="1400" dirty="0"/>
              <a:t>  1.1 Established a joint venture in Singapore </a:t>
            </a:r>
            <a:endParaRPr kumimoji="1" lang="en-US" altLang="zh-HK" sz="1400" dirty="0"/>
          </a:p>
          <a:p>
            <a:pPr marL="0" indent="0">
              <a:buNone/>
            </a:pPr>
            <a:r>
              <a:rPr kumimoji="1" lang="en-US" altLang="zh-HK" sz="1400" dirty="0"/>
              <a:t>  1.2 Aimed at optimizing business growth</a:t>
            </a:r>
            <a:endParaRPr kumimoji="1" lang="en-US" altLang="zh-HK" sz="1400" dirty="0"/>
          </a:p>
          <a:p>
            <a:pPr marL="0" indent="0">
              <a:buNone/>
            </a:pPr>
            <a:r>
              <a:rPr kumimoji="1" lang="en-US" altLang="zh-HK" sz="1400" dirty="0"/>
              <a:t>  1.3 Enhancing stakeholder returns: </a:t>
            </a:r>
            <a:endParaRPr kumimoji="1" lang="en-US" altLang="zh-HK" sz="1400" dirty="0"/>
          </a:p>
          <a:p>
            <a:pPr marL="0" indent="0">
              <a:buNone/>
            </a:pPr>
            <a:r>
              <a:rPr kumimoji="1" lang="en-US" altLang="zh-HK" sz="1400" dirty="0"/>
              <a:t>      Operation of medical aesthetic clinic </a:t>
            </a:r>
            <a:endParaRPr kumimoji="1" lang="en-US" altLang="zh-HK" sz="1400" dirty="0"/>
          </a:p>
          <a:p>
            <a:pPr marL="0" indent="0">
              <a:buNone/>
            </a:pPr>
            <a:r>
              <a:rPr kumimoji="1" lang="en-US" altLang="zh-HK" sz="1400" dirty="0"/>
              <a:t>       (Bamboos Annual Report, 2019)</a:t>
            </a:r>
            <a:endParaRPr kumimoji="1" lang="en-US" altLang="zh-HK" sz="1400" dirty="0"/>
          </a:p>
          <a:p>
            <a:pPr marL="0" indent="0">
              <a:buNone/>
            </a:pPr>
            <a:r>
              <a:rPr kumimoji="1" lang="en-US" altLang="zh-HK" sz="1400" dirty="0"/>
              <a:t>  </a:t>
            </a:r>
            <a:r>
              <a:rPr kumimoji="1" lang="en-US" altLang="zh-HK" sz="1400" b="1" dirty="0"/>
              <a:t>3. Financial Impact:</a:t>
            </a:r>
            <a:endParaRPr kumimoji="1" lang="en-US" altLang="zh-HK" sz="1400" b="1" dirty="0"/>
          </a:p>
          <a:p>
            <a:pPr marL="0" indent="0">
              <a:buNone/>
            </a:pPr>
            <a:r>
              <a:rPr kumimoji="1" lang="en-US" altLang="zh-HK" sz="1400" dirty="0"/>
              <a:t>  3.1 Revenue in 2021: HK$109,700,000</a:t>
            </a:r>
            <a:endParaRPr kumimoji="1" lang="en-US" altLang="zh-HK" sz="1400" dirty="0"/>
          </a:p>
          <a:p>
            <a:pPr marL="0" indent="0">
              <a:buNone/>
            </a:pPr>
            <a:r>
              <a:rPr kumimoji="1" lang="en-US" altLang="zh-HK" sz="1400" dirty="0"/>
              <a:t>  3.2 Increase of approximately 51.7% from HK$72,300,000 </a:t>
            </a:r>
            <a:endParaRPr kumimoji="1" lang="en-US" altLang="zh-HK" sz="1400" dirty="0"/>
          </a:p>
          <a:p>
            <a:pPr marL="0" indent="0">
              <a:buNone/>
            </a:pPr>
            <a:r>
              <a:rPr kumimoji="1" lang="en-US" altLang="zh-HK" sz="1400" dirty="0"/>
              <a:t>       (previous year)</a:t>
            </a:r>
            <a:endParaRPr kumimoji="1" lang="en-US" altLang="zh-HK" sz="1400" dirty="0"/>
          </a:p>
          <a:p>
            <a:pPr marL="0" indent="0">
              <a:buNone/>
            </a:pPr>
            <a:r>
              <a:rPr kumimoji="1" lang="en-US" altLang="zh-HK" sz="1400" dirty="0"/>
              <a:t>  3.3 Profit for the year: HK$61,000,000</a:t>
            </a:r>
            <a:endParaRPr kumimoji="1" lang="en-US" altLang="zh-HK" sz="1400" dirty="0"/>
          </a:p>
          <a:p>
            <a:pPr marL="0" indent="0">
              <a:buNone/>
            </a:pPr>
            <a:r>
              <a:rPr kumimoji="1" lang="en-US" altLang="zh-HK" sz="1400" dirty="0"/>
              <a:t>   3.4 Up about 98.7% from HK$30,700,000 (previous year)</a:t>
            </a:r>
            <a:endParaRPr kumimoji="1" lang="en-US" altLang="zh-HK" sz="1400" dirty="0"/>
          </a:p>
          <a:p>
            <a:pPr marL="0" indent="0">
              <a:buNone/>
            </a:pPr>
            <a:endParaRPr kumimoji="1" lang="zh-HK" altLang="en-US" sz="800" dirty="0"/>
          </a:p>
        </p:txBody>
      </p:sp>
      <p:sp>
        <p:nvSpPr>
          <p:cNvPr id="6" name="內容版面配置區 2"/>
          <p:cNvSpPr txBox="1"/>
          <p:nvPr/>
        </p:nvSpPr>
        <p:spPr>
          <a:xfrm>
            <a:off x="6809875" y="2189408"/>
            <a:ext cx="4543925" cy="38217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600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400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200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200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kumimoji="1" lang="en-US" altLang="zh-HK" sz="1400" b="1" dirty="0"/>
              <a:t>2. Response to COVID-19:</a:t>
            </a:r>
            <a:endParaRPr kumimoji="1" lang="zh-TW" altLang="zh-HK" sz="1400" b="1" dirty="0"/>
          </a:p>
          <a:p>
            <a:pPr marL="0" indent="0" algn="just">
              <a:buNone/>
            </a:pPr>
            <a:r>
              <a:rPr lang="en-US" altLang="zh-HK" sz="1400" kern="100" dirty="0">
                <a:effectLst/>
                <a:latin typeface="Times New Roman Regular" panose="02020503050405090304"/>
                <a:ea typeface="新細明體" panose="02020500000000000000" pitchFamily="18" charset="-120"/>
                <a:cs typeface="Times New Roman" panose="02020503050405090304" pitchFamily="18" charset="0"/>
              </a:rPr>
              <a:t> 2.1 </a:t>
            </a:r>
            <a:r>
              <a:rPr kumimoji="1" lang="en-US" altLang="zh-HK" sz="1400" dirty="0"/>
              <a:t> Provided COVID-19 testing services </a:t>
            </a:r>
            <a:endParaRPr kumimoji="1" lang="en-US" altLang="zh-HK" sz="1400" dirty="0"/>
          </a:p>
          <a:p>
            <a:pPr marL="0" indent="0" algn="just">
              <a:buNone/>
            </a:pPr>
            <a:r>
              <a:rPr kumimoji="1" lang="en-US" altLang="zh-HK" sz="1400" dirty="0"/>
              <a:t>       to the public</a:t>
            </a:r>
            <a:endParaRPr kumimoji="1" lang="zh-TW" altLang="zh-HK" sz="1400" dirty="0"/>
          </a:p>
          <a:p>
            <a:pPr marL="0" indent="0" algn="just">
              <a:buNone/>
            </a:pPr>
            <a:r>
              <a:rPr kumimoji="1" lang="en-US" altLang="zh-HK" sz="1400" dirty="0"/>
              <a:t> 2.2 Operated in all 18 districts and restricted areas      (Bamboos Annual Report, 2021)</a:t>
            </a:r>
            <a:endParaRPr kumimoji="1" lang="zh-TW" altLang="zh-HK" sz="1400" dirty="0"/>
          </a:p>
          <a:p>
            <a:pPr marL="0" indent="0" algn="just">
              <a:buNone/>
            </a:pPr>
            <a:r>
              <a:rPr kumimoji="1" lang="en-US" altLang="zh-HK" sz="1400" dirty="0"/>
              <a:t> 2.3 Set up mobile sample collection stations</a:t>
            </a:r>
            <a:endParaRPr kumimoji="1" lang="zh-TW" altLang="zh-HK" sz="1400" dirty="0"/>
          </a:p>
          <a:p>
            <a:pPr marL="0" indent="0" algn="just">
              <a:buNone/>
            </a:pPr>
            <a:r>
              <a:rPr kumimoji="1" lang="en-US" altLang="zh-HK" sz="1400" dirty="0"/>
              <a:t> 2.4 Became an operator of community vaccination centers</a:t>
            </a:r>
            <a:endParaRPr kumimoji="1" lang="zh-TW" altLang="zh-HK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HK" dirty="0"/>
              <a:t>Financial Performance Overview</a:t>
            </a:r>
            <a:endParaRPr kumimoji="1" lang="zh-HK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38200" y="2189408"/>
            <a:ext cx="5598695" cy="3821778"/>
          </a:xfrm>
        </p:spPr>
        <p:txBody>
          <a:bodyPr/>
          <a:lstStyle/>
          <a:p>
            <a:pPr marL="0" indent="0">
              <a:buNone/>
            </a:pPr>
            <a:r>
              <a:rPr kumimoji="1" lang="en-US" altLang="zh-HK" dirty="0"/>
              <a:t>1. Key Insights:</a:t>
            </a: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dirty="0"/>
              <a:t>1.1 Fluctuating revenue highlights market challenges</a:t>
            </a: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dirty="0"/>
              <a:t>1.2 Importance of adaptability for maintaining profitability</a:t>
            </a: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dirty="0"/>
              <a:t>1.3 Need for strategic adjustments in response to financial trends</a:t>
            </a:r>
            <a:endParaRPr kumimoji="1" lang="en-US" altLang="zh-HK" dirty="0"/>
          </a:p>
          <a:p>
            <a:pPr marL="0" indent="0">
              <a:buNone/>
            </a:pPr>
            <a:endParaRPr kumimoji="1" lang="zh-HK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81575" y="2189408"/>
            <a:ext cx="5269230" cy="36169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HK" dirty="0"/>
              <a:t>Factors Favoring and Hindering Change</a:t>
            </a:r>
            <a:endParaRPr kumimoji="1" lang="zh-HK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kumimoji="1" lang="en-US" altLang="zh-HK" dirty="0"/>
              <a:t>1. Favorable Factors: </a:t>
            </a: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dirty="0"/>
              <a:t>Strong financial position, established networks, strategic partnerships</a:t>
            </a: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dirty="0"/>
              <a:t> </a:t>
            </a: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dirty="0"/>
              <a:t>2. Hindering Factors: </a:t>
            </a: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dirty="0"/>
              <a:t>Market uncertainties, internal resistance</a:t>
            </a:r>
            <a:endParaRPr kumimoji="1" lang="en-US" altLang="zh-HK" dirty="0"/>
          </a:p>
          <a:p>
            <a:endParaRPr kumimoji="1" lang="zh-HK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zh-HK" dirty="0"/>
              <a:t>Application of Change Management Theories</a:t>
            </a:r>
            <a:endParaRPr kumimoji="1" lang="zh-HK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kumimoji="1" lang="en-US" altLang="zh-HK" dirty="0"/>
              <a:t>-Planned vs. Emergent Change: Bamboos employed both planned and emergent change strategies in response to the pandemic</a:t>
            </a: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dirty="0"/>
              <a:t>-Lewin's Change Model: The company utilized Lewin's model to manage resistance to change effectively (Cadle,2010)</a:t>
            </a: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dirty="0"/>
              <a:t>-Punctuated Equilibrium Model: Bamboos' adaptation during the pandemic reflects short bursts of fundamental change amid periods of stability (Webber,1997)</a:t>
            </a: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dirty="0"/>
              <a:t>-PESTELE Analysis: This analysis can help understand external factors affecting the business environment (Johnson, Scholes &amp;Whittington, 2006)</a:t>
            </a:r>
            <a:endParaRPr kumimoji="1" lang="en-US" altLang="zh-HK" dirty="0"/>
          </a:p>
          <a:p>
            <a:pPr marL="0" indent="0">
              <a:buNone/>
            </a:pPr>
            <a:endParaRPr kumimoji="1" lang="zh-HK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38200" y="865933"/>
            <a:ext cx="10515600" cy="52100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1" lang="en-US" altLang="zh-HK" b="1" dirty="0"/>
              <a:t>Key Takeaways:</a:t>
            </a:r>
            <a:endParaRPr kumimoji="1" lang="en-US" altLang="zh-HK" b="1" dirty="0"/>
          </a:p>
          <a:p>
            <a:pPr marL="0" indent="0">
              <a:buNone/>
            </a:pP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b="1" dirty="0"/>
              <a:t>1. Organizational Challenges:</a:t>
            </a:r>
            <a:endParaRPr kumimoji="1" lang="en-US" altLang="zh-HK" b="1" dirty="0"/>
          </a:p>
          <a:p>
            <a:pPr marL="0" indent="0">
              <a:buNone/>
            </a:pPr>
            <a:r>
              <a:rPr kumimoji="1" lang="en-US" altLang="zh-HK" dirty="0"/>
              <a:t>-Bamboos faces both opportunities and challenges amid change</a:t>
            </a:r>
            <a:endParaRPr kumimoji="1" lang="en-US" altLang="zh-HK" dirty="0"/>
          </a:p>
          <a:p>
            <a:pPr marL="0" indent="0">
              <a:buNone/>
            </a:pP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b="1" dirty="0"/>
              <a:t>2. Key Takeaways:</a:t>
            </a:r>
            <a:endParaRPr kumimoji="1" lang="en-US" altLang="zh-HK" b="1" dirty="0"/>
          </a:p>
          <a:p>
            <a:pPr marL="0" indent="0">
              <a:buNone/>
            </a:pPr>
            <a:r>
              <a:rPr kumimoji="1" lang="en-US" altLang="zh-HK" dirty="0"/>
              <a:t>-Adaptability and innovation are crucial for sustained growth</a:t>
            </a: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dirty="0"/>
              <a:t>-Importance of meeting evolving market needs</a:t>
            </a:r>
            <a:endParaRPr kumimoji="1" lang="en-US" altLang="zh-HK" dirty="0"/>
          </a:p>
          <a:p>
            <a:pPr marL="0" indent="0">
              <a:buNone/>
            </a:pP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b="1" dirty="0"/>
              <a:t>3. Theoretical Insights:</a:t>
            </a:r>
            <a:endParaRPr kumimoji="1" lang="en-US" altLang="zh-HK" b="1" dirty="0"/>
          </a:p>
          <a:p>
            <a:pPr marL="0" indent="0">
              <a:buNone/>
            </a:pPr>
            <a:r>
              <a:rPr kumimoji="1" lang="en-US" altLang="zh-HK" dirty="0"/>
              <a:t>-Highlights six types of organizational change</a:t>
            </a: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dirty="0"/>
              <a:t>-Interrelations of change types </a:t>
            </a:r>
            <a:endParaRPr kumimoji="1" lang="en-US" altLang="zh-HK" dirty="0"/>
          </a:p>
          <a:p>
            <a:pPr marL="0" indent="0">
              <a:buNone/>
            </a:pPr>
            <a:endParaRPr kumimoji="1" lang="zh-HK" alt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HK" dirty="0"/>
              <a:t>Conclusion</a:t>
            </a:r>
            <a:endParaRPr kumimoji="1" lang="zh-HK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lstStyle/>
          <a:p>
            <a:pPr marL="0" indent="0">
              <a:buNone/>
            </a:pPr>
            <a:r>
              <a:rPr kumimoji="1" lang="en-US" altLang="zh-HK" b="1" dirty="0"/>
              <a:t>Future Goals:</a:t>
            </a:r>
            <a:endParaRPr kumimoji="1" lang="en-US" altLang="zh-HK" b="1" dirty="0"/>
          </a:p>
          <a:p>
            <a:pPr marL="0" indent="0">
              <a:buNone/>
            </a:pPr>
            <a:r>
              <a:rPr kumimoji="1" lang="en-US" altLang="zh-HK" dirty="0"/>
              <a:t>-Strengthen core business operations</a:t>
            </a: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dirty="0"/>
              <a:t>-Explore new growth opportunities</a:t>
            </a:r>
            <a:endParaRPr kumimoji="1" lang="en-US" altLang="zh-HK" dirty="0"/>
          </a:p>
          <a:p>
            <a:pPr marL="0" indent="0">
              <a:buNone/>
            </a:pP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b="1" dirty="0"/>
              <a:t>Strategic Approach:</a:t>
            </a:r>
            <a:endParaRPr kumimoji="1" lang="en-US" altLang="zh-HK" b="1" dirty="0"/>
          </a:p>
          <a:p>
            <a:pPr marL="0" indent="0">
              <a:buNone/>
            </a:pPr>
            <a:r>
              <a:rPr kumimoji="1" lang="en-US" altLang="zh-HK" dirty="0"/>
              <a:t>-Embrace change and continuous innovation</a:t>
            </a: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dirty="0"/>
              <a:t>-Enhance services and expand market reach</a:t>
            </a:r>
            <a:endParaRPr kumimoji="1" lang="en-US" altLang="zh-HK" dirty="0"/>
          </a:p>
          <a:p>
            <a:pPr marL="0" indent="0">
              <a:buNone/>
            </a:pPr>
            <a:endParaRPr kumimoji="1" lang="en-US" altLang="zh-HK" dirty="0"/>
          </a:p>
          <a:p>
            <a:pPr marL="0" indent="0">
              <a:buNone/>
            </a:pPr>
            <a:r>
              <a:rPr kumimoji="1" lang="en-US" altLang="zh-HK" b="1" dirty="0"/>
              <a:t>Long-term Focus:</a:t>
            </a:r>
            <a:endParaRPr kumimoji="1" lang="en-US" altLang="zh-HK" b="1" dirty="0"/>
          </a:p>
          <a:p>
            <a:pPr marL="0" indent="0">
              <a:buNone/>
            </a:pPr>
            <a:r>
              <a:rPr kumimoji="1" lang="en-US" altLang="zh-HK" dirty="0"/>
              <a:t>-Maintain adaptability to thrive in a competitive healthcare environment</a:t>
            </a:r>
            <a:endParaRPr kumimoji="1" lang="en-US" altLang="zh-HK" dirty="0"/>
          </a:p>
          <a:p>
            <a:pPr marL="0" indent="0">
              <a:buNone/>
            </a:pPr>
            <a:endParaRPr kumimoji="1" lang="zh-HK" alt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8200" y="727075"/>
            <a:ext cx="10515600" cy="4408170"/>
          </a:xfrm>
        </p:spPr>
        <p:txBody>
          <a:bodyPr>
            <a:normAutofit/>
          </a:bodyPr>
          <a:lstStyle/>
          <a:p>
            <a:r>
              <a:rPr kumimoji="1" lang="en-US" altLang="zh-HK" dirty="0"/>
              <a:t>                   </a:t>
            </a:r>
            <a:r>
              <a:rPr kumimoji="1" lang="en-US" altLang="zh-HK" sz="9600" dirty="0"/>
              <a:t>Q&amp;A</a:t>
            </a:r>
            <a:endParaRPr kumimoji="1" lang="zh-HK" altLang="en-US" sz="9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523961"/>
          </a:xfrm>
        </p:spPr>
        <p:txBody>
          <a:bodyPr>
            <a:noAutofit/>
          </a:bodyPr>
          <a:lstStyle/>
          <a:p>
            <a:r>
              <a:rPr kumimoji="1" lang="en-US" altLang="zh-HK" sz="2400" dirty="0"/>
              <a:t>Reference:</a:t>
            </a:r>
            <a:endParaRPr kumimoji="1" lang="zh-HK" altLang="en-US" sz="24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38200" y="1251284"/>
            <a:ext cx="10515600" cy="725504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kumimoji="1" lang="en-US" altLang="zh-HK" sz="1050" dirty="0" err="1"/>
              <a:t>Cadle</a:t>
            </a:r>
            <a:r>
              <a:rPr kumimoji="1" lang="en-US" altLang="zh-HK" sz="1050" dirty="0"/>
              <a:t>, J., Turner, P. and Paul, D. (2010) Business analysis techniques: 72 Essential Tools for Success. London England: British Computer Society. </a:t>
            </a:r>
            <a:endParaRPr kumimoji="1" lang="en-US" altLang="zh-HK" sz="1050" dirty="0"/>
          </a:p>
          <a:p>
            <a:pPr marL="0" indent="0">
              <a:buNone/>
            </a:pPr>
            <a:r>
              <a:rPr kumimoji="1" lang="en-US" altLang="zh-HK" sz="1050" dirty="0"/>
              <a:t>Organizational transformation: The punctuated equilibrium model. A case study of </a:t>
            </a:r>
            <a:r>
              <a:rPr kumimoji="1" lang="en-US" altLang="zh-HK" sz="1050" dirty="0" err="1"/>
              <a:t>Autometric</a:t>
            </a:r>
            <a:r>
              <a:rPr kumimoji="1" lang="en-US" altLang="zh-HK" sz="1050" dirty="0"/>
              <a:t>, Inc., an employee-owned corporation - </a:t>
            </a:r>
            <a:r>
              <a:rPr kumimoji="1" lang="en-US" altLang="zh-HK" sz="1050" dirty="0" err="1"/>
              <a:t>proquest</a:t>
            </a:r>
            <a:r>
              <a:rPr kumimoji="1" lang="en-US" altLang="zh-HK" sz="1050" dirty="0"/>
              <a:t>. Available at: https://</a:t>
            </a:r>
            <a:r>
              <a:rPr kumimoji="1" lang="en-US" altLang="zh-HK" sz="1050" dirty="0" err="1"/>
              <a:t>www.proquest.com</a:t>
            </a:r>
            <a:r>
              <a:rPr kumimoji="1" lang="en-US" altLang="zh-HK" sz="1050" dirty="0"/>
              <a:t>/</a:t>
            </a:r>
            <a:r>
              <a:rPr kumimoji="1" lang="en-US" altLang="zh-HK" sz="1050" dirty="0" err="1"/>
              <a:t>openview</a:t>
            </a:r>
            <a:r>
              <a:rPr kumimoji="1" lang="en-US" altLang="zh-HK" sz="1050" dirty="0"/>
              <a:t>/e1dd9f96e62c6a3c3461bd64694457cb/1?pq-origsite=</a:t>
            </a:r>
            <a:r>
              <a:rPr kumimoji="1" lang="en-US" altLang="zh-HK" sz="1050" dirty="0" err="1"/>
              <a:t>gscholar&amp;cbl</a:t>
            </a:r>
            <a:r>
              <a:rPr kumimoji="1" lang="en-US" altLang="zh-HK" sz="1050" dirty="0"/>
              <a:t>=18750&amp;diss=y (Accessed: 27 March 2025). </a:t>
            </a:r>
            <a:endParaRPr kumimoji="1" lang="en-US" altLang="zh-HK" sz="1050" dirty="0"/>
          </a:p>
          <a:p>
            <a:pPr marL="0" indent="0">
              <a:buNone/>
            </a:pPr>
            <a:r>
              <a:rPr kumimoji="1" lang="en-US" altLang="zh-HK" sz="1050" dirty="0"/>
              <a:t>Johnson, G., Scholes, K. and Whittington, R. (2006) Exploring corporate strategy: Text and cases. Harlow: FT/Prentice Hall.</a:t>
            </a:r>
            <a:endParaRPr kumimoji="1" lang="en-US" altLang="zh-HK" sz="1050" dirty="0"/>
          </a:p>
          <a:p>
            <a:pPr marL="0" indent="0">
              <a:buNone/>
            </a:pPr>
            <a:endParaRPr kumimoji="1" lang="en-US" altLang="zh-HK" sz="1050" dirty="0"/>
          </a:p>
          <a:p>
            <a:pPr marL="0" indent="0">
              <a:buNone/>
            </a:pPr>
            <a:r>
              <a:rPr kumimoji="1" lang="en-US" altLang="zh-HK" sz="1050" dirty="0"/>
              <a:t>Bamboo Health Care Holdings Limited (2025) About Us</a:t>
            </a:r>
            <a:endParaRPr kumimoji="1" lang="en-US" altLang="zh-HK" sz="1050" dirty="0"/>
          </a:p>
          <a:p>
            <a:pPr marL="0" indent="0">
              <a:buNone/>
            </a:pPr>
            <a:r>
              <a:rPr kumimoji="1" lang="en-US" altLang="zh-HK" sz="1050" dirty="0"/>
              <a:t>Available at: </a:t>
            </a:r>
            <a:endParaRPr kumimoji="1" lang="en-US" altLang="zh-HK" sz="1050" dirty="0"/>
          </a:p>
          <a:p>
            <a:pPr marL="0" indent="0">
              <a:buNone/>
            </a:pPr>
            <a:r>
              <a:rPr kumimoji="1" lang="en-US" altLang="zh-HK" sz="1050" dirty="0"/>
              <a:t>https://</a:t>
            </a:r>
            <a:r>
              <a:rPr kumimoji="1" lang="en-US" altLang="zh-HK" sz="1050" dirty="0" err="1"/>
              <a:t>bamboos.com.hk</a:t>
            </a:r>
            <a:r>
              <a:rPr kumimoji="1" lang="en-US" altLang="zh-HK" sz="1050" dirty="0"/>
              <a:t>/</a:t>
            </a:r>
            <a:r>
              <a:rPr kumimoji="1" lang="en-US" altLang="zh-HK" sz="1050" dirty="0" err="1"/>
              <a:t>aboutus.html</a:t>
            </a:r>
            <a:r>
              <a:rPr kumimoji="1" lang="en-US" altLang="zh-HK" sz="1050" dirty="0"/>
              <a:t> </a:t>
            </a:r>
            <a:endParaRPr kumimoji="1" lang="en-US" altLang="zh-HK" sz="1050" dirty="0"/>
          </a:p>
          <a:p>
            <a:pPr marL="0" indent="0">
              <a:buNone/>
            </a:pPr>
            <a:r>
              <a:rPr kumimoji="1" lang="en-US" altLang="zh-HK" sz="1050" dirty="0"/>
              <a:t>(Accessed: 27 March 2025)</a:t>
            </a:r>
            <a:endParaRPr kumimoji="1" lang="en-US" altLang="zh-HK" sz="1050" dirty="0"/>
          </a:p>
          <a:p>
            <a:pPr marL="0" indent="0">
              <a:buNone/>
            </a:pPr>
            <a:r>
              <a:rPr kumimoji="1" lang="en-US" altLang="zh-HK" sz="1050" dirty="0"/>
              <a:t> </a:t>
            </a:r>
            <a:endParaRPr kumimoji="1" lang="en-US" altLang="zh-HK" sz="1050" dirty="0"/>
          </a:p>
          <a:p>
            <a:pPr marL="0" indent="0">
              <a:buNone/>
            </a:pPr>
            <a:r>
              <a:rPr kumimoji="1" lang="en-US" altLang="zh-HK" sz="1050" dirty="0"/>
              <a:t>Bamboo Health Care Holdings Limited (2019) Annual Report 2019</a:t>
            </a:r>
            <a:endParaRPr kumimoji="1" lang="en-US" altLang="zh-HK" sz="1050" dirty="0"/>
          </a:p>
          <a:p>
            <a:pPr marL="0" indent="0">
              <a:buNone/>
            </a:pPr>
            <a:r>
              <a:rPr kumimoji="1" lang="en-US" altLang="zh-HK" sz="1050" dirty="0"/>
              <a:t>Available at: https://</a:t>
            </a:r>
            <a:r>
              <a:rPr kumimoji="1" lang="en-US" altLang="zh-HK" sz="1050" dirty="0" err="1"/>
              <a:t>www.bamboos.com.hk</a:t>
            </a:r>
            <a:r>
              <a:rPr kumimoji="1" lang="en-US" altLang="zh-HK" sz="1050" dirty="0"/>
              <a:t>/doc/announcements_2019/ltn20191011200_c.pdf</a:t>
            </a:r>
            <a:endParaRPr kumimoji="1" lang="en-US" altLang="zh-HK" sz="1050" dirty="0"/>
          </a:p>
          <a:p>
            <a:pPr marL="0" indent="0">
              <a:buNone/>
            </a:pPr>
            <a:r>
              <a:rPr kumimoji="1" lang="en-US" altLang="zh-HK" sz="1050" dirty="0"/>
              <a:t>(Accessed: 27 March 2025)</a:t>
            </a:r>
            <a:endParaRPr kumimoji="1" lang="en-US" altLang="zh-HK" sz="1050" dirty="0"/>
          </a:p>
          <a:p>
            <a:pPr marL="0" indent="0">
              <a:buNone/>
            </a:pPr>
            <a:endParaRPr kumimoji="1" lang="en-US" altLang="zh-HK" sz="1050" dirty="0"/>
          </a:p>
          <a:p>
            <a:pPr marL="0" indent="0">
              <a:buNone/>
            </a:pPr>
            <a:r>
              <a:rPr kumimoji="1" lang="en-US" altLang="zh-HK" sz="1050" dirty="0"/>
              <a:t>Bamboo Health Care Holdings Limited (2020) Annual Report 2020</a:t>
            </a:r>
            <a:endParaRPr kumimoji="1" lang="en-US" altLang="zh-HK" sz="1050" dirty="0"/>
          </a:p>
          <a:p>
            <a:pPr marL="0" indent="0">
              <a:buNone/>
            </a:pPr>
            <a:r>
              <a:rPr kumimoji="1" lang="en-US" altLang="zh-HK" sz="1050" dirty="0"/>
              <a:t>Available at:</a:t>
            </a:r>
            <a:endParaRPr kumimoji="1" lang="en-US" altLang="zh-HK" sz="1050" dirty="0"/>
          </a:p>
          <a:p>
            <a:pPr marL="0" indent="0">
              <a:buNone/>
            </a:pPr>
            <a:r>
              <a:rPr kumimoji="1" lang="en-US" altLang="zh-HK" sz="1050" dirty="0"/>
              <a:t>https://www1.hkexnews.hk/</a:t>
            </a:r>
            <a:r>
              <a:rPr kumimoji="1" lang="en-US" altLang="zh-HK" sz="1050" dirty="0" err="1"/>
              <a:t>listedco</a:t>
            </a:r>
            <a:r>
              <a:rPr kumimoji="1" lang="en-US" altLang="zh-HK" sz="1050" dirty="0"/>
              <a:t>/</a:t>
            </a:r>
            <a:r>
              <a:rPr kumimoji="1" lang="en-US" altLang="zh-HK" sz="1050" dirty="0" err="1"/>
              <a:t>listconews</a:t>
            </a:r>
            <a:r>
              <a:rPr kumimoji="1" lang="en-US" altLang="zh-HK" sz="1050" dirty="0"/>
              <a:t>/</a:t>
            </a:r>
            <a:r>
              <a:rPr kumimoji="1" lang="en-US" altLang="zh-HK" sz="1050" dirty="0" err="1"/>
              <a:t>sehk</a:t>
            </a:r>
            <a:r>
              <a:rPr kumimoji="1" lang="en-US" altLang="zh-HK" sz="1050" dirty="0"/>
              <a:t>/2020/0929/2020092900591_c.pdf (Accessed: 27 March 2025)</a:t>
            </a:r>
            <a:endParaRPr kumimoji="1" lang="en-US" altLang="zh-HK" sz="1050" dirty="0"/>
          </a:p>
          <a:p>
            <a:pPr marL="0" indent="0">
              <a:buNone/>
            </a:pPr>
            <a:r>
              <a:rPr kumimoji="1" lang="en-US" altLang="zh-HK" sz="1050" dirty="0"/>
              <a:t> </a:t>
            </a:r>
            <a:endParaRPr kumimoji="1" lang="en-US" altLang="zh-HK" sz="1050" dirty="0"/>
          </a:p>
          <a:p>
            <a:pPr marL="0" indent="0">
              <a:buNone/>
            </a:pPr>
            <a:endParaRPr kumimoji="1" lang="zh-HK" alt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38200" y="649366"/>
            <a:ext cx="10515600" cy="3821778"/>
          </a:xfrm>
        </p:spPr>
        <p:txBody>
          <a:bodyPr>
            <a:normAutofit fontScale="65000" lnSpcReduction="20000"/>
          </a:bodyPr>
          <a:lstStyle/>
          <a:p>
            <a:pPr marL="0" indent="0">
              <a:buNone/>
            </a:pPr>
            <a:r>
              <a:rPr kumimoji="1" lang="en-US" altLang="zh-HK" sz="1800" dirty="0"/>
              <a:t>Bamboo Health Care Holdings Limited (2021) Annual Report 2021</a:t>
            </a:r>
            <a:endParaRPr kumimoji="1" lang="en-US" altLang="zh-HK" sz="1800" dirty="0"/>
          </a:p>
          <a:p>
            <a:pPr marL="0" indent="0">
              <a:buNone/>
            </a:pPr>
            <a:r>
              <a:rPr kumimoji="1" lang="en-US" altLang="zh-HK" sz="1800" dirty="0"/>
              <a:t> Available at:</a:t>
            </a:r>
            <a:endParaRPr kumimoji="1" lang="en-US" altLang="zh-HK" sz="1800" dirty="0"/>
          </a:p>
          <a:p>
            <a:pPr marL="0" indent="0">
              <a:buNone/>
            </a:pPr>
            <a:r>
              <a:rPr kumimoji="1" lang="en-US" altLang="zh-HK" sz="1800" dirty="0"/>
              <a:t>https://</a:t>
            </a:r>
            <a:r>
              <a:rPr kumimoji="1" lang="en-US" altLang="zh-HK" sz="1800" dirty="0" err="1"/>
              <a:t>www.bamboos.com.hk</a:t>
            </a:r>
            <a:r>
              <a:rPr kumimoji="1" lang="en-US" altLang="zh-HK" sz="1800" dirty="0"/>
              <a:t>/doc/announcements_2021/cw02293_ar.pdf </a:t>
            </a:r>
            <a:endParaRPr kumimoji="1" lang="en-US" altLang="zh-HK" sz="1800" dirty="0"/>
          </a:p>
          <a:p>
            <a:pPr marL="0" indent="0">
              <a:buNone/>
            </a:pPr>
            <a:r>
              <a:rPr kumimoji="1" lang="en-US" altLang="zh-HK" sz="1800" dirty="0"/>
              <a:t>(Accessed: 27 March 2025)</a:t>
            </a:r>
            <a:endParaRPr kumimoji="1" lang="en-US" altLang="zh-HK" sz="1800" dirty="0"/>
          </a:p>
          <a:p>
            <a:pPr marL="0" indent="0">
              <a:buNone/>
            </a:pPr>
            <a:r>
              <a:rPr kumimoji="1" lang="en-US" altLang="zh-HK" sz="1800" dirty="0"/>
              <a:t> </a:t>
            </a:r>
            <a:endParaRPr kumimoji="1" lang="en-US" altLang="zh-HK" sz="1800" dirty="0"/>
          </a:p>
          <a:p>
            <a:pPr marL="0" indent="0">
              <a:buNone/>
            </a:pPr>
            <a:r>
              <a:rPr kumimoji="1" lang="en-US" altLang="zh-HK" sz="1800" dirty="0"/>
              <a:t>Bamboo Health Care Holdings Limited (2022) Annual Report 2022</a:t>
            </a:r>
            <a:endParaRPr kumimoji="1" lang="en-US" altLang="zh-HK" sz="1800" dirty="0"/>
          </a:p>
          <a:p>
            <a:pPr marL="0" indent="0">
              <a:buNone/>
            </a:pPr>
            <a:r>
              <a:rPr kumimoji="1" lang="en-US" altLang="zh-HK" sz="1800" dirty="0"/>
              <a:t>Available at:</a:t>
            </a:r>
            <a:endParaRPr kumimoji="1" lang="en-US" altLang="zh-HK" sz="1800" dirty="0"/>
          </a:p>
          <a:p>
            <a:pPr marL="0" indent="0">
              <a:buNone/>
            </a:pPr>
            <a:r>
              <a:rPr kumimoji="1" lang="en-US" altLang="zh-HK" sz="1800" dirty="0"/>
              <a:t>https://</a:t>
            </a:r>
            <a:r>
              <a:rPr kumimoji="1" lang="en-US" altLang="zh-HK" sz="1800" dirty="0" err="1"/>
              <a:t>www.bamboos.com.hk</a:t>
            </a:r>
            <a:r>
              <a:rPr kumimoji="1" lang="en-US" altLang="zh-HK" sz="1800" dirty="0"/>
              <a:t>/doc/financial_2022/2022102400298_c.pdf </a:t>
            </a:r>
            <a:endParaRPr kumimoji="1" lang="en-US" altLang="zh-HK" sz="1800" dirty="0"/>
          </a:p>
          <a:p>
            <a:pPr marL="0" indent="0">
              <a:buNone/>
            </a:pPr>
            <a:r>
              <a:rPr kumimoji="1" lang="en-US" altLang="zh-HK" sz="1800" dirty="0"/>
              <a:t>(Accessed: 27 March 2025)</a:t>
            </a:r>
            <a:endParaRPr kumimoji="1" lang="en-US" altLang="zh-HK" sz="1800" dirty="0"/>
          </a:p>
          <a:p>
            <a:pPr marL="0" indent="0">
              <a:buNone/>
            </a:pPr>
            <a:r>
              <a:rPr kumimoji="1" lang="en-US" altLang="zh-HK" sz="1800" dirty="0"/>
              <a:t> </a:t>
            </a:r>
            <a:endParaRPr kumimoji="1" lang="en-US" altLang="zh-HK" sz="1800" dirty="0"/>
          </a:p>
          <a:p>
            <a:pPr marL="0" indent="0">
              <a:buNone/>
            </a:pPr>
            <a:r>
              <a:rPr kumimoji="1" lang="en-US" altLang="zh-HK" sz="1800" dirty="0"/>
              <a:t>Bamboo Health Care Holdings Limited (2023) Annual Report 2023</a:t>
            </a:r>
            <a:endParaRPr kumimoji="1" lang="en-US" altLang="zh-HK" sz="1800" dirty="0"/>
          </a:p>
          <a:p>
            <a:pPr marL="0" indent="0">
              <a:buNone/>
            </a:pPr>
            <a:r>
              <a:rPr kumimoji="1" lang="en-US" altLang="zh-HK" sz="1800" dirty="0"/>
              <a:t>Available at:</a:t>
            </a:r>
            <a:endParaRPr kumimoji="1" lang="en-US" altLang="zh-HK" sz="1800" dirty="0"/>
          </a:p>
          <a:p>
            <a:pPr marL="0" indent="0">
              <a:buNone/>
            </a:pPr>
            <a:r>
              <a:rPr kumimoji="1" lang="en-US" altLang="zh-HK" sz="1800" dirty="0"/>
              <a:t>https://</a:t>
            </a:r>
            <a:r>
              <a:rPr kumimoji="1" lang="en-US" altLang="zh-HK" sz="1800" dirty="0" err="1"/>
              <a:t>www.bamboos.com.hk</a:t>
            </a:r>
            <a:r>
              <a:rPr kumimoji="1" lang="en-US" altLang="zh-HK" sz="1800" dirty="0"/>
              <a:t>/doc/announcements_2023/2023102400544_c.pdf (Accessed: 27 March 2025)</a:t>
            </a:r>
            <a:endParaRPr kumimoji="1" lang="en-US" altLang="zh-HK" sz="1800" dirty="0"/>
          </a:p>
          <a:p>
            <a:endParaRPr kumimoji="1" lang="zh-HK" alt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rchVTI">
  <a:themeElements>
    <a:clrScheme name="Custom 42">
      <a:dk1>
        <a:sysClr val="windowText" lastClr="000000"/>
      </a:dk1>
      <a:lt1>
        <a:sysClr val="window" lastClr="FFFFFF"/>
      </a:lt1>
      <a:dk2>
        <a:srgbClr val="642626"/>
      </a:dk2>
      <a:lt2>
        <a:srgbClr val="F3F0E9"/>
      </a:lt2>
      <a:accent1>
        <a:srgbClr val="556D6F"/>
      </a:accent1>
      <a:accent2>
        <a:srgbClr val="C05050"/>
      </a:accent2>
      <a:accent3>
        <a:srgbClr val="BF873A"/>
      </a:accent3>
      <a:accent4>
        <a:srgbClr val="D8897E"/>
      </a:accent4>
      <a:accent5>
        <a:srgbClr val="A4976B"/>
      </a:accent5>
      <a:accent6>
        <a:srgbClr val="D49D8C"/>
      </a:accent6>
      <a:hlink>
        <a:srgbClr val="D13D6E"/>
      </a:hlink>
      <a:folHlink>
        <a:srgbClr val="6C9D92"/>
      </a:folHlink>
    </a:clrScheme>
    <a:fontScheme name="Custom 16">
      <a:majorFont>
        <a:latin typeface="Footlight MT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5124</Words>
  <Application>WPS Writer</Application>
  <PresentationFormat>寬螢幕</PresentationFormat>
  <Paragraphs>157</Paragraphs>
  <Slides>14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14</vt:i4>
      </vt:variant>
    </vt:vector>
  </HeadingPairs>
  <TitlesOfParts>
    <vt:vector size="51" baseType="lpstr">
      <vt:lpstr>Arial</vt:lpstr>
      <vt:lpstr>新細明體</vt:lpstr>
      <vt:lpstr>Wingdings</vt:lpstr>
      <vt:lpstr>Times New Roman Bold</vt:lpstr>
      <vt:lpstr>新細明體</vt:lpstr>
      <vt:lpstr>宋体-繁</vt:lpstr>
      <vt:lpstr>Times New Roman</vt:lpstr>
      <vt:lpstr>Calibri</vt:lpstr>
      <vt:lpstr>Times New Roman Regular</vt:lpstr>
      <vt:lpstr>Avenir Next LT Pro</vt:lpstr>
      <vt:lpstr>苹方-简</vt:lpstr>
      <vt:lpstr>Footlight MT Light</vt:lpstr>
      <vt:lpstr>Microsoft YaHei</vt:lpstr>
      <vt:lpstr>汉仪旗黑</vt:lpstr>
      <vt:lpstr>SimSun</vt:lpstr>
      <vt:lpstr>Arial Unicode MS</vt:lpstr>
      <vt:lpstr>Helvetica Neue</vt:lpstr>
      <vt:lpstr>汉仪书宋二KW</vt:lpstr>
      <vt:lpstr>Times New Roman Bold</vt:lpstr>
      <vt:lpstr>Times New Roman Regular</vt:lpstr>
      <vt:lpstr>新細明體</vt:lpstr>
      <vt:lpstr>Copperplate Regular</vt:lpstr>
      <vt:lpstr>New Peninim MT Regular</vt:lpstr>
      <vt:lpstr>Nanum Myeongjo Regular</vt:lpstr>
      <vt:lpstr>Mukta Mahee Regular</vt:lpstr>
      <vt:lpstr>Monaco</vt:lpstr>
      <vt:lpstr>Modak</vt:lpstr>
      <vt:lpstr>Mishafi Gold</vt:lpstr>
      <vt:lpstr>Microsoft Sans Serif</vt:lpstr>
      <vt:lpstr>汉仪中等线KW</vt:lpstr>
      <vt:lpstr>汉仪中简黑简</vt:lpstr>
      <vt:lpstr>WPS-Bullets</vt:lpstr>
      <vt:lpstr>Arial Narrow Regular</vt:lpstr>
      <vt:lpstr>Arial Hebrew Regular</vt:lpstr>
      <vt:lpstr>Arial Black</vt:lpstr>
      <vt:lpstr>Arial Regular</vt:lpstr>
      <vt:lpstr>ArchVTI</vt:lpstr>
      <vt:lpstr>PowerPoint 演示文稿</vt:lpstr>
      <vt:lpstr>Title: Change Initiatives at Bamboos Health Care Holdings Limited (2019-2023) Module code: HKBM7015 Name: Kwan Mei Yan Student Number: 2337373 Date: 12 April 2025 </vt:lpstr>
      <vt:lpstr>AGENDA</vt:lpstr>
      <vt:lpstr>Introduction</vt:lpstr>
      <vt:lpstr>Internal and External Factors</vt:lpstr>
      <vt:lpstr>Demonstrates adaptability and responsiveness to market challenges</vt:lpstr>
      <vt:lpstr>Financial Performance Overview</vt:lpstr>
      <vt:lpstr>Factors Favoring and Hindering Change</vt:lpstr>
      <vt:lpstr>Application of Change Management Theories</vt:lpstr>
      <vt:lpstr>PowerPoint 演示文稿</vt:lpstr>
      <vt:lpstr>Conclusion</vt:lpstr>
      <vt:lpstr>Q&amp;A</vt:lpstr>
      <vt:lpstr>Reference: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Terence Ho</dc:creator>
  <cp:lastModifiedBy>WPS_1713497042</cp:lastModifiedBy>
  <cp:revision>8</cp:revision>
  <dcterms:created xsi:type="dcterms:W3CDTF">2025-04-11T14:15:56Z</dcterms:created>
  <dcterms:modified xsi:type="dcterms:W3CDTF">2025-04-11T14:15:56Z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9BDF97105D189CD32520F967FAF52963_43</vt:lpwstr>
  </property>
  <property fmtid="{D5CDD505-2E9C-101B-9397-08002B2CF9AE}" pid="3" name="KSOProductBuildVer">
    <vt:lpwstr>1028-6.7.1.8828</vt:lpwstr>
  </property>
</Properties>
</file>