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61" r:id="rId4"/>
    <p:sldId id="258" r:id="rId5"/>
    <p:sldId id="259" r:id="rId6"/>
    <p:sldId id="260" r:id="rId7"/>
    <p:sldId id="264"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FE8482-5B5E-4216-B9DE-554B4F74AFF9}" v="21" dt="2026-02-23T01:55:55.5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hyperlink" Target="https://www.hospitalmanagementasia.com/wp-content/uploads/2022/08/Clinical-team-rounding-female-patient-Myco-3-Telligence-TelliConnect-EU-hardware.jpg" TargetMode="External"/><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hyperlink" Target="https://www.hee.nhs.uk/our-work/cancer-diagnostics/cancer-communications-resource-hub/patient/how-good-communication-skills-benefit-patients-service-users-people-affected?utm_source=chatgpt.com" TargetMode="External"/><Relationship Id="rId16" Type="http://schemas.openxmlformats.org/officeDocument/2006/relationships/image" Target="../media/image17.svg"/><Relationship Id="rId1" Type="http://schemas.openxmlformats.org/officeDocument/2006/relationships/hyperlink" Target="https://www.communicationstudies.com/what-is-communication?utm_source=chatgpt.com" TargetMode="External"/><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5.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hyperlink" Target="https://iomh.co.uk/the-role-of-communication-in-health-and-social-care-why-it-matters/?utm_source=chatgpt.com" TargetMode="External"/><Relationship Id="rId9" Type="http://schemas.openxmlformats.org/officeDocument/2006/relationships/image" Target="../media/image10.png"/><Relationship Id="rId1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13" Type="http://schemas.openxmlformats.org/officeDocument/2006/relationships/image" Target="../media/image15.svg"/><Relationship Id="rId3" Type="http://schemas.openxmlformats.org/officeDocument/2006/relationships/hyperlink" Target="https://www.communicationstudies.com/what-is-communication?utm_source=chatgpt.com" TargetMode="External"/><Relationship Id="rId7" Type="http://schemas.openxmlformats.org/officeDocument/2006/relationships/image" Target="../media/image10.png"/><Relationship Id="rId12" Type="http://schemas.openxmlformats.org/officeDocument/2006/relationships/image" Target="../media/image14.png"/><Relationship Id="rId2" Type="http://schemas.openxmlformats.org/officeDocument/2006/relationships/image" Target="../media/image7.svg"/><Relationship Id="rId16" Type="http://schemas.openxmlformats.org/officeDocument/2006/relationships/image" Target="../media/image17.svg"/><Relationship Id="rId1" Type="http://schemas.openxmlformats.org/officeDocument/2006/relationships/image" Target="../media/image5.png"/><Relationship Id="rId6" Type="http://schemas.openxmlformats.org/officeDocument/2006/relationships/hyperlink" Target="https://www.hee.nhs.uk/our-work/cancer-diagnostics/cancer-communications-resource-hub/patient/how-good-communication-skills-benefit-patients-service-users-people-affected?utm_source=chatgpt.com" TargetMode="External"/><Relationship Id="rId11" Type="http://schemas.openxmlformats.org/officeDocument/2006/relationships/hyperlink" Target="https://www.hospitalmanagementasia.com/wp-content/uploads/2022/08/Clinical-team-rounding-female-patient-Myco-3-Telligence-TelliConnect-EU-hardware.jpg" TargetMode="External"/><Relationship Id="rId5" Type="http://schemas.openxmlformats.org/officeDocument/2006/relationships/image" Target="../media/image9.svg"/><Relationship Id="rId15" Type="http://schemas.openxmlformats.org/officeDocument/2006/relationships/image" Target="../media/image16.png"/><Relationship Id="rId10" Type="http://schemas.openxmlformats.org/officeDocument/2006/relationships/image" Target="../media/image13.svg"/><Relationship Id="rId4" Type="http://schemas.openxmlformats.org/officeDocument/2006/relationships/image" Target="../media/image8.png"/><Relationship Id="rId9" Type="http://schemas.openxmlformats.org/officeDocument/2006/relationships/image" Target="../media/image12.png"/><Relationship Id="rId14" Type="http://schemas.openxmlformats.org/officeDocument/2006/relationships/hyperlink" Target="https://iomh.co.uk/the-role-of-communication-in-health-and-social-care-why-it-matters/?utm_source=chatgpt.com"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74A1E4-F864-4AB8-BC0E-BA00BAC1826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E38FF86-790E-4BD0-B232-3201B9205928}">
      <dgm:prSet/>
      <dgm:spPr/>
      <dgm:t>
        <a:bodyPr/>
        <a:lstStyle/>
        <a:p>
          <a:r>
            <a:rPr lang="en-GB"/>
            <a:t>Translate model.</a:t>
          </a:r>
          <a:endParaRPr lang="en-US"/>
        </a:p>
      </dgm:t>
    </dgm:pt>
    <dgm:pt modelId="{3F2CA9A4-2D43-4405-921D-934E21646788}" type="parTrans" cxnId="{F0FEA09E-38BF-4334-B66F-3230FB1EE7E0}">
      <dgm:prSet/>
      <dgm:spPr/>
      <dgm:t>
        <a:bodyPr/>
        <a:lstStyle/>
        <a:p>
          <a:endParaRPr lang="en-US"/>
        </a:p>
      </dgm:t>
    </dgm:pt>
    <dgm:pt modelId="{65FE2726-3A35-4515-A4BA-F046886A090C}" type="sibTrans" cxnId="{F0FEA09E-38BF-4334-B66F-3230FB1EE7E0}">
      <dgm:prSet/>
      <dgm:spPr/>
      <dgm:t>
        <a:bodyPr/>
        <a:lstStyle/>
        <a:p>
          <a:endParaRPr lang="en-US"/>
        </a:p>
      </dgm:t>
    </dgm:pt>
    <dgm:pt modelId="{201563B4-312B-45C8-BFF6-1E22F888A8FA}">
      <dgm:prSet/>
      <dgm:spPr/>
      <dgm:t>
        <a:bodyPr/>
        <a:lstStyle/>
        <a:p>
          <a:r>
            <a:rPr lang="en-GB"/>
            <a:t>Interaction model .</a:t>
          </a:r>
          <a:endParaRPr lang="en-US"/>
        </a:p>
      </dgm:t>
    </dgm:pt>
    <dgm:pt modelId="{52F4E6EF-5D79-462F-9C8E-11C422C754CE}" type="parTrans" cxnId="{ACD96DF3-6BE1-4671-8A22-93D05DFA3F95}">
      <dgm:prSet/>
      <dgm:spPr/>
      <dgm:t>
        <a:bodyPr/>
        <a:lstStyle/>
        <a:p>
          <a:endParaRPr lang="en-US"/>
        </a:p>
      </dgm:t>
    </dgm:pt>
    <dgm:pt modelId="{13AB4E0D-670F-4354-9A31-087561D1D5D1}" type="sibTrans" cxnId="{ACD96DF3-6BE1-4671-8A22-93D05DFA3F95}">
      <dgm:prSet/>
      <dgm:spPr/>
      <dgm:t>
        <a:bodyPr/>
        <a:lstStyle/>
        <a:p>
          <a:endParaRPr lang="en-US"/>
        </a:p>
      </dgm:t>
    </dgm:pt>
    <dgm:pt modelId="{FA695C38-2721-42E0-B992-CC59AC817050}">
      <dgm:prSet/>
      <dgm:spPr/>
      <dgm:t>
        <a:bodyPr/>
        <a:lstStyle/>
        <a:p>
          <a:r>
            <a:rPr lang="en-GB"/>
            <a:t>BEST model(Begin, Establish, support terminate .</a:t>
          </a:r>
          <a:endParaRPr lang="en-US"/>
        </a:p>
      </dgm:t>
    </dgm:pt>
    <dgm:pt modelId="{2E2E9222-A22D-45D5-BFD2-D2A96EFE5473}" type="parTrans" cxnId="{8CEA77BA-483F-4775-9EE1-775F4F2BAF4A}">
      <dgm:prSet/>
      <dgm:spPr/>
      <dgm:t>
        <a:bodyPr/>
        <a:lstStyle/>
        <a:p>
          <a:endParaRPr lang="en-US"/>
        </a:p>
      </dgm:t>
    </dgm:pt>
    <dgm:pt modelId="{2AA85E00-8B7F-498E-99C1-8687AC65A88A}" type="sibTrans" cxnId="{8CEA77BA-483F-4775-9EE1-775F4F2BAF4A}">
      <dgm:prSet/>
      <dgm:spPr/>
      <dgm:t>
        <a:bodyPr/>
        <a:lstStyle/>
        <a:p>
          <a:endParaRPr lang="en-US"/>
        </a:p>
      </dgm:t>
    </dgm:pt>
    <dgm:pt modelId="{C71EE1BE-1DDA-4DE8-8125-E0EF6D83C726}">
      <dgm:prSet/>
      <dgm:spPr/>
      <dgm:t>
        <a:bodyPr/>
        <a:lstStyle/>
        <a:p>
          <a:r>
            <a:rPr lang="en-GB"/>
            <a:t>Patient Centred Communications.</a:t>
          </a:r>
          <a:endParaRPr lang="en-US"/>
        </a:p>
      </dgm:t>
    </dgm:pt>
    <dgm:pt modelId="{3B3F4CA5-DB9B-4A8F-928F-9AA3616F9683}" type="parTrans" cxnId="{8A30574D-022B-4C1A-8962-30B5DFF5914C}">
      <dgm:prSet/>
      <dgm:spPr/>
      <dgm:t>
        <a:bodyPr/>
        <a:lstStyle/>
        <a:p>
          <a:endParaRPr lang="en-US"/>
        </a:p>
      </dgm:t>
    </dgm:pt>
    <dgm:pt modelId="{9A9A6945-2CB0-4409-86CD-EC4FAB8DA9B7}" type="sibTrans" cxnId="{8A30574D-022B-4C1A-8962-30B5DFF5914C}">
      <dgm:prSet/>
      <dgm:spPr/>
      <dgm:t>
        <a:bodyPr/>
        <a:lstStyle/>
        <a:p>
          <a:endParaRPr lang="en-US"/>
        </a:p>
      </dgm:t>
    </dgm:pt>
    <dgm:pt modelId="{EF1F772C-F0DF-453D-9C99-13C6D4F41D07}">
      <dgm:prSet/>
      <dgm:spPr/>
      <dgm:t>
        <a:bodyPr/>
        <a:lstStyle/>
        <a:p>
          <a:r>
            <a:rPr lang="en-GB"/>
            <a:t>SBAR (Situation, Background assessment ,Recommendations).</a:t>
          </a:r>
          <a:endParaRPr lang="en-US"/>
        </a:p>
      </dgm:t>
    </dgm:pt>
    <dgm:pt modelId="{097BE61D-3E85-4D68-8D1D-76EBA92DA0F1}" type="parTrans" cxnId="{F8ABC30E-0992-43B0-A431-804F1E9150B9}">
      <dgm:prSet/>
      <dgm:spPr/>
      <dgm:t>
        <a:bodyPr/>
        <a:lstStyle/>
        <a:p>
          <a:endParaRPr lang="en-US"/>
        </a:p>
      </dgm:t>
    </dgm:pt>
    <dgm:pt modelId="{8D213C68-07B9-414C-AF01-97427D040C2C}" type="sibTrans" cxnId="{F8ABC30E-0992-43B0-A431-804F1E9150B9}">
      <dgm:prSet/>
      <dgm:spPr/>
      <dgm:t>
        <a:bodyPr/>
        <a:lstStyle/>
        <a:p>
          <a:endParaRPr lang="en-US"/>
        </a:p>
      </dgm:t>
    </dgm:pt>
    <dgm:pt modelId="{94469BFD-62D5-4743-B50D-A474707C4CC4}" type="pres">
      <dgm:prSet presAssocID="{C574A1E4-F864-4AB8-BC0E-BA00BAC1826A}" presName="linear" presStyleCnt="0">
        <dgm:presLayoutVars>
          <dgm:animLvl val="lvl"/>
          <dgm:resizeHandles val="exact"/>
        </dgm:presLayoutVars>
      </dgm:prSet>
      <dgm:spPr/>
    </dgm:pt>
    <dgm:pt modelId="{A64FC16C-778E-4852-BCBF-AD2439EB60CC}" type="pres">
      <dgm:prSet presAssocID="{EE38FF86-790E-4BD0-B232-3201B9205928}" presName="parentText" presStyleLbl="node1" presStyleIdx="0" presStyleCnt="5">
        <dgm:presLayoutVars>
          <dgm:chMax val="0"/>
          <dgm:bulletEnabled val="1"/>
        </dgm:presLayoutVars>
      </dgm:prSet>
      <dgm:spPr/>
    </dgm:pt>
    <dgm:pt modelId="{8FB0AEF2-4D3F-461D-9B3C-1980D9A696D2}" type="pres">
      <dgm:prSet presAssocID="{65FE2726-3A35-4515-A4BA-F046886A090C}" presName="spacer" presStyleCnt="0"/>
      <dgm:spPr/>
    </dgm:pt>
    <dgm:pt modelId="{ECB34BF4-986F-4055-B46C-48FA147D19D0}" type="pres">
      <dgm:prSet presAssocID="{201563B4-312B-45C8-BFF6-1E22F888A8FA}" presName="parentText" presStyleLbl="node1" presStyleIdx="1" presStyleCnt="5">
        <dgm:presLayoutVars>
          <dgm:chMax val="0"/>
          <dgm:bulletEnabled val="1"/>
        </dgm:presLayoutVars>
      </dgm:prSet>
      <dgm:spPr/>
    </dgm:pt>
    <dgm:pt modelId="{B2920DBB-C2DB-428A-BC8C-94F4D22C1D6B}" type="pres">
      <dgm:prSet presAssocID="{13AB4E0D-670F-4354-9A31-087561D1D5D1}" presName="spacer" presStyleCnt="0"/>
      <dgm:spPr/>
    </dgm:pt>
    <dgm:pt modelId="{633D4196-8BFB-42F9-8A8F-684ECC647B5C}" type="pres">
      <dgm:prSet presAssocID="{FA695C38-2721-42E0-B992-CC59AC817050}" presName="parentText" presStyleLbl="node1" presStyleIdx="2" presStyleCnt="5">
        <dgm:presLayoutVars>
          <dgm:chMax val="0"/>
          <dgm:bulletEnabled val="1"/>
        </dgm:presLayoutVars>
      </dgm:prSet>
      <dgm:spPr/>
    </dgm:pt>
    <dgm:pt modelId="{13411C56-ACEE-4D24-B747-88F77DA7EEF2}" type="pres">
      <dgm:prSet presAssocID="{2AA85E00-8B7F-498E-99C1-8687AC65A88A}" presName="spacer" presStyleCnt="0"/>
      <dgm:spPr/>
    </dgm:pt>
    <dgm:pt modelId="{F45E1D89-A383-436C-81C8-76E20BAB13D5}" type="pres">
      <dgm:prSet presAssocID="{C71EE1BE-1DDA-4DE8-8125-E0EF6D83C726}" presName="parentText" presStyleLbl="node1" presStyleIdx="3" presStyleCnt="5">
        <dgm:presLayoutVars>
          <dgm:chMax val="0"/>
          <dgm:bulletEnabled val="1"/>
        </dgm:presLayoutVars>
      </dgm:prSet>
      <dgm:spPr/>
    </dgm:pt>
    <dgm:pt modelId="{5E5D7C1C-9BB3-4EF8-8E1D-07F517B3152F}" type="pres">
      <dgm:prSet presAssocID="{9A9A6945-2CB0-4409-86CD-EC4FAB8DA9B7}" presName="spacer" presStyleCnt="0"/>
      <dgm:spPr/>
    </dgm:pt>
    <dgm:pt modelId="{D21EF53A-FD3B-4051-8E61-FBF1E7A3EFC9}" type="pres">
      <dgm:prSet presAssocID="{EF1F772C-F0DF-453D-9C99-13C6D4F41D07}" presName="parentText" presStyleLbl="node1" presStyleIdx="4" presStyleCnt="5">
        <dgm:presLayoutVars>
          <dgm:chMax val="0"/>
          <dgm:bulletEnabled val="1"/>
        </dgm:presLayoutVars>
      </dgm:prSet>
      <dgm:spPr/>
    </dgm:pt>
  </dgm:ptLst>
  <dgm:cxnLst>
    <dgm:cxn modelId="{F8ABC30E-0992-43B0-A431-804F1E9150B9}" srcId="{C574A1E4-F864-4AB8-BC0E-BA00BAC1826A}" destId="{EF1F772C-F0DF-453D-9C99-13C6D4F41D07}" srcOrd="4" destOrd="0" parTransId="{097BE61D-3E85-4D68-8D1D-76EBA92DA0F1}" sibTransId="{8D213C68-07B9-414C-AF01-97427D040C2C}"/>
    <dgm:cxn modelId="{506B1427-9FCF-4F27-91D3-2DF7D4AEE08B}" type="presOf" srcId="{EF1F772C-F0DF-453D-9C99-13C6D4F41D07}" destId="{D21EF53A-FD3B-4051-8E61-FBF1E7A3EFC9}" srcOrd="0" destOrd="0" presId="urn:microsoft.com/office/officeart/2005/8/layout/vList2"/>
    <dgm:cxn modelId="{C4605333-9074-47D4-BEBF-C92BEEC94101}" type="presOf" srcId="{C574A1E4-F864-4AB8-BC0E-BA00BAC1826A}" destId="{94469BFD-62D5-4743-B50D-A474707C4CC4}" srcOrd="0" destOrd="0" presId="urn:microsoft.com/office/officeart/2005/8/layout/vList2"/>
    <dgm:cxn modelId="{9F77F05B-5B51-401D-BD8D-3EA2EC4FAE2C}" type="presOf" srcId="{FA695C38-2721-42E0-B992-CC59AC817050}" destId="{633D4196-8BFB-42F9-8A8F-684ECC647B5C}" srcOrd="0" destOrd="0" presId="urn:microsoft.com/office/officeart/2005/8/layout/vList2"/>
    <dgm:cxn modelId="{8A30574D-022B-4C1A-8962-30B5DFF5914C}" srcId="{C574A1E4-F864-4AB8-BC0E-BA00BAC1826A}" destId="{C71EE1BE-1DDA-4DE8-8125-E0EF6D83C726}" srcOrd="3" destOrd="0" parTransId="{3B3F4CA5-DB9B-4A8F-928F-9AA3616F9683}" sibTransId="{9A9A6945-2CB0-4409-86CD-EC4FAB8DA9B7}"/>
    <dgm:cxn modelId="{F0FEA09E-38BF-4334-B66F-3230FB1EE7E0}" srcId="{C574A1E4-F864-4AB8-BC0E-BA00BAC1826A}" destId="{EE38FF86-790E-4BD0-B232-3201B9205928}" srcOrd="0" destOrd="0" parTransId="{3F2CA9A4-2D43-4405-921D-934E21646788}" sibTransId="{65FE2726-3A35-4515-A4BA-F046886A090C}"/>
    <dgm:cxn modelId="{8CEA77BA-483F-4775-9EE1-775F4F2BAF4A}" srcId="{C574A1E4-F864-4AB8-BC0E-BA00BAC1826A}" destId="{FA695C38-2721-42E0-B992-CC59AC817050}" srcOrd="2" destOrd="0" parTransId="{2E2E9222-A22D-45D5-BFD2-D2A96EFE5473}" sibTransId="{2AA85E00-8B7F-498E-99C1-8687AC65A88A}"/>
    <dgm:cxn modelId="{06BF05CD-83CE-404B-B656-B738AFF3F380}" type="presOf" srcId="{201563B4-312B-45C8-BFF6-1E22F888A8FA}" destId="{ECB34BF4-986F-4055-B46C-48FA147D19D0}" srcOrd="0" destOrd="0" presId="urn:microsoft.com/office/officeart/2005/8/layout/vList2"/>
    <dgm:cxn modelId="{1602C9DC-34AC-4191-AC17-122734FA40C0}" type="presOf" srcId="{EE38FF86-790E-4BD0-B232-3201B9205928}" destId="{A64FC16C-778E-4852-BCBF-AD2439EB60CC}" srcOrd="0" destOrd="0" presId="urn:microsoft.com/office/officeart/2005/8/layout/vList2"/>
    <dgm:cxn modelId="{ACD96DF3-6BE1-4671-8A22-93D05DFA3F95}" srcId="{C574A1E4-F864-4AB8-BC0E-BA00BAC1826A}" destId="{201563B4-312B-45C8-BFF6-1E22F888A8FA}" srcOrd="1" destOrd="0" parTransId="{52F4E6EF-5D79-462F-9C8E-11C422C754CE}" sibTransId="{13AB4E0D-670F-4354-9A31-087561D1D5D1}"/>
    <dgm:cxn modelId="{BEE75DFD-1397-405A-A64B-71C62AF09DE6}" type="presOf" srcId="{C71EE1BE-1DDA-4DE8-8125-E0EF6D83C726}" destId="{F45E1D89-A383-436C-81C8-76E20BAB13D5}" srcOrd="0" destOrd="0" presId="urn:microsoft.com/office/officeart/2005/8/layout/vList2"/>
    <dgm:cxn modelId="{C6BEE847-E71E-4121-9A97-AF01938FB7C8}" type="presParOf" srcId="{94469BFD-62D5-4743-B50D-A474707C4CC4}" destId="{A64FC16C-778E-4852-BCBF-AD2439EB60CC}" srcOrd="0" destOrd="0" presId="urn:microsoft.com/office/officeart/2005/8/layout/vList2"/>
    <dgm:cxn modelId="{C0AC49F2-06D7-484A-8DC5-2890FE303C2B}" type="presParOf" srcId="{94469BFD-62D5-4743-B50D-A474707C4CC4}" destId="{8FB0AEF2-4D3F-461D-9B3C-1980D9A696D2}" srcOrd="1" destOrd="0" presId="urn:microsoft.com/office/officeart/2005/8/layout/vList2"/>
    <dgm:cxn modelId="{CF74E4B0-310A-4C87-B08A-F0A4E87B580D}" type="presParOf" srcId="{94469BFD-62D5-4743-B50D-A474707C4CC4}" destId="{ECB34BF4-986F-4055-B46C-48FA147D19D0}" srcOrd="2" destOrd="0" presId="urn:microsoft.com/office/officeart/2005/8/layout/vList2"/>
    <dgm:cxn modelId="{95638496-F06F-4FDE-970B-2BE628ECE72A}" type="presParOf" srcId="{94469BFD-62D5-4743-B50D-A474707C4CC4}" destId="{B2920DBB-C2DB-428A-BC8C-94F4D22C1D6B}" srcOrd="3" destOrd="0" presId="urn:microsoft.com/office/officeart/2005/8/layout/vList2"/>
    <dgm:cxn modelId="{3A6F20A7-8CA3-41FD-8118-BCFC38370712}" type="presParOf" srcId="{94469BFD-62D5-4743-B50D-A474707C4CC4}" destId="{633D4196-8BFB-42F9-8A8F-684ECC647B5C}" srcOrd="4" destOrd="0" presId="urn:microsoft.com/office/officeart/2005/8/layout/vList2"/>
    <dgm:cxn modelId="{CC913520-1CAD-4B49-BD94-BF9651206D60}" type="presParOf" srcId="{94469BFD-62D5-4743-B50D-A474707C4CC4}" destId="{13411C56-ACEE-4D24-B747-88F77DA7EEF2}" srcOrd="5" destOrd="0" presId="urn:microsoft.com/office/officeart/2005/8/layout/vList2"/>
    <dgm:cxn modelId="{DD511191-E64C-47C2-AD40-5F7FD1011959}" type="presParOf" srcId="{94469BFD-62D5-4743-B50D-A474707C4CC4}" destId="{F45E1D89-A383-436C-81C8-76E20BAB13D5}" srcOrd="6" destOrd="0" presId="urn:microsoft.com/office/officeart/2005/8/layout/vList2"/>
    <dgm:cxn modelId="{EEFCB8EB-1EF6-4C3D-B902-CEE8C6147627}" type="presParOf" srcId="{94469BFD-62D5-4743-B50D-A474707C4CC4}" destId="{5E5D7C1C-9BB3-4EF8-8E1D-07F517B3152F}" srcOrd="7" destOrd="0" presId="urn:microsoft.com/office/officeart/2005/8/layout/vList2"/>
    <dgm:cxn modelId="{861932B6-E117-4C08-8023-A5C85C75DD5A}" type="presParOf" srcId="{94469BFD-62D5-4743-B50D-A474707C4CC4}" destId="{D21EF53A-FD3B-4051-8E61-FBF1E7A3EFC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6B9F17-8601-4011-801D-36A0B89460B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102425D-6496-4BA5-B9B8-3F1144D211B3}">
      <dgm:prSet/>
      <dgm:spPr/>
      <dgm:t>
        <a:bodyPr/>
        <a:lstStyle/>
        <a:p>
          <a:pPr>
            <a:lnSpc>
              <a:spcPct val="100000"/>
            </a:lnSpc>
          </a:pPr>
          <a:r>
            <a:rPr lang="en-GB"/>
            <a:t>Communication Studies (no date) </a:t>
          </a:r>
          <a:r>
            <a:rPr lang="en-GB" i="1"/>
            <a:t>What is Communication? The definition of communication</a:t>
          </a:r>
          <a:r>
            <a:rPr lang="en-GB"/>
            <a:t> [online]. Available at: </a:t>
          </a:r>
          <a:r>
            <a:rPr lang="en-GB">
              <a:hlinkClick xmlns:r="http://schemas.openxmlformats.org/officeDocument/2006/relationships" r:id="rId1"/>
            </a:rPr>
            <a:t>https://www.communicationstudies.com/what-is-communication</a:t>
          </a:r>
          <a:r>
            <a:rPr lang="en-GB"/>
            <a:t> (Accessed: 20 February 2026). </a:t>
          </a:r>
          <a:endParaRPr lang="en-US"/>
        </a:p>
      </dgm:t>
    </dgm:pt>
    <dgm:pt modelId="{DD450BD7-7DE4-46BF-BE66-ACF44C3F51C6}" type="parTrans" cxnId="{C2DFBA98-F15B-45FB-9EF1-0EF73230CFA6}">
      <dgm:prSet/>
      <dgm:spPr/>
      <dgm:t>
        <a:bodyPr/>
        <a:lstStyle/>
        <a:p>
          <a:endParaRPr lang="en-US"/>
        </a:p>
      </dgm:t>
    </dgm:pt>
    <dgm:pt modelId="{A1008E25-7625-4959-A179-915752A36B35}" type="sibTrans" cxnId="{C2DFBA98-F15B-45FB-9EF1-0EF73230CFA6}">
      <dgm:prSet/>
      <dgm:spPr/>
      <dgm:t>
        <a:bodyPr/>
        <a:lstStyle/>
        <a:p>
          <a:endParaRPr lang="en-US"/>
        </a:p>
      </dgm:t>
    </dgm:pt>
    <dgm:pt modelId="{1FC41DA5-A0FF-4BB2-8F64-82166CDE9710}">
      <dgm:prSet/>
      <dgm:spPr/>
      <dgm:t>
        <a:bodyPr/>
        <a:lstStyle/>
        <a:p>
          <a:pPr>
            <a:lnSpc>
              <a:spcPct val="100000"/>
            </a:lnSpc>
          </a:pPr>
          <a:r>
            <a:rPr lang="en-GB"/>
            <a:t>Health Education England (no date) </a:t>
          </a:r>
          <a:r>
            <a:rPr lang="en-GB" i="1"/>
            <a:t>How good communication skills benefit patients, service users and people affected by cancer, and those important to them</a:t>
          </a:r>
          <a:r>
            <a:rPr lang="en-GB"/>
            <a:t> [online]. </a:t>
          </a:r>
          <a:r>
            <a:rPr lang="en-GB" i="1"/>
            <a:t>Cancer communications resource hub</a:t>
          </a:r>
          <a:r>
            <a:rPr lang="en-GB"/>
            <a:t>. Available at: </a:t>
          </a:r>
          <a:r>
            <a:rPr lang="en-GB">
              <a:hlinkClick xmlns:r="http://schemas.openxmlformats.org/officeDocument/2006/relationships" r:id="rId2"/>
            </a:rPr>
            <a:t>https://www.hee.nhs.uk/our-work/cancer-diagnostics/cancer-communications-resource-hub/patient/how-good-communication-skills-benefit-patients-service-users-people-affected</a:t>
          </a:r>
          <a:r>
            <a:rPr lang="en-GB"/>
            <a:t> (Accessed: 20 February 2026).</a:t>
          </a:r>
          <a:endParaRPr lang="en-US"/>
        </a:p>
      </dgm:t>
    </dgm:pt>
    <dgm:pt modelId="{5A3DB70A-9643-4A51-893F-EA33342C4856}" type="parTrans" cxnId="{9FC58854-CE0C-4053-9F56-457B873ACDC6}">
      <dgm:prSet/>
      <dgm:spPr/>
      <dgm:t>
        <a:bodyPr/>
        <a:lstStyle/>
        <a:p>
          <a:endParaRPr lang="en-US"/>
        </a:p>
      </dgm:t>
    </dgm:pt>
    <dgm:pt modelId="{E70E33F9-DF3B-4B98-991B-41120A846A6A}" type="sibTrans" cxnId="{9FC58854-CE0C-4053-9F56-457B873ACDC6}">
      <dgm:prSet/>
      <dgm:spPr/>
      <dgm:t>
        <a:bodyPr/>
        <a:lstStyle/>
        <a:p>
          <a:endParaRPr lang="en-US"/>
        </a:p>
      </dgm:t>
    </dgm:pt>
    <dgm:pt modelId="{DD0A103C-5A5F-44BE-A514-66ACC7BB7336}">
      <dgm:prSet/>
      <dgm:spPr/>
      <dgm:t>
        <a:bodyPr/>
        <a:lstStyle/>
        <a:p>
          <a:pPr>
            <a:lnSpc>
              <a:spcPct val="100000"/>
            </a:lnSpc>
          </a:pPr>
          <a:r>
            <a:rPr lang="en-GB"/>
            <a:t>Higham, P. (2019) </a:t>
          </a:r>
          <a:r>
            <a:rPr lang="en-GB" i="1"/>
            <a:t>Communication and Interviewing Skills for Practice in Social Work, Counselling and the Health Professions</a:t>
          </a:r>
          <a:r>
            <a:rPr lang="en-GB"/>
            <a:t>. Abingdon: Routledge. Doi: 10.4324/9780429439490.</a:t>
          </a:r>
          <a:endParaRPr lang="en-US"/>
        </a:p>
      </dgm:t>
    </dgm:pt>
    <dgm:pt modelId="{F4927D96-50E9-4560-8855-3101049DCA3A}" type="parTrans" cxnId="{ACA16CD0-98BF-4F46-9E23-9FB0BF4F486B}">
      <dgm:prSet/>
      <dgm:spPr/>
      <dgm:t>
        <a:bodyPr/>
        <a:lstStyle/>
        <a:p>
          <a:endParaRPr lang="en-US"/>
        </a:p>
      </dgm:t>
    </dgm:pt>
    <dgm:pt modelId="{283E8A34-E745-452E-9905-1367AF28FC84}" type="sibTrans" cxnId="{ACA16CD0-98BF-4F46-9E23-9FB0BF4F486B}">
      <dgm:prSet/>
      <dgm:spPr/>
      <dgm:t>
        <a:bodyPr/>
        <a:lstStyle/>
        <a:p>
          <a:endParaRPr lang="en-US"/>
        </a:p>
      </dgm:t>
    </dgm:pt>
    <dgm:pt modelId="{B659968A-6DAF-47AE-AB5D-271408815B7E}">
      <dgm:prSet/>
      <dgm:spPr/>
      <dgm:t>
        <a:bodyPr/>
        <a:lstStyle/>
        <a:p>
          <a:pPr>
            <a:lnSpc>
              <a:spcPct val="100000"/>
            </a:lnSpc>
          </a:pPr>
          <a:r>
            <a:rPr lang="en-GB"/>
            <a:t>Hospital Management Asia (2022) </a:t>
          </a:r>
          <a:r>
            <a:rPr lang="en-GB" i="1"/>
            <a:t>Clinical team rounding — female patient with Myco-3, Telligence and TelliConnect EU hardware</a:t>
          </a:r>
          <a:r>
            <a:rPr lang="en-GB"/>
            <a:t> [online image]. Available at: </a:t>
          </a:r>
          <a:r>
            <a:rPr lang="en-GB">
              <a:hlinkClick xmlns:r="http://schemas.openxmlformats.org/officeDocument/2006/relationships" r:id="rId3"/>
            </a:rPr>
            <a:t>https://www.hospitalmanagementasia.com/wp-content/uploads/2022/08/Clinical-team-rounding-female-patient-Myco-3-Telligence-TelliConnect-EU-hardware.jpg</a:t>
          </a:r>
          <a:r>
            <a:rPr lang="en-GB"/>
            <a:t> (Accessed: 20 February 2026).</a:t>
          </a:r>
          <a:endParaRPr lang="en-US"/>
        </a:p>
      </dgm:t>
    </dgm:pt>
    <dgm:pt modelId="{8AFF9C54-0F46-4CD0-915F-DA5CB6C2E9F7}" type="parTrans" cxnId="{A52CD901-9803-4511-BA08-BDF35D29255B}">
      <dgm:prSet/>
      <dgm:spPr/>
      <dgm:t>
        <a:bodyPr/>
        <a:lstStyle/>
        <a:p>
          <a:endParaRPr lang="en-US"/>
        </a:p>
      </dgm:t>
    </dgm:pt>
    <dgm:pt modelId="{2FA27BBF-145C-4254-8D64-24F18AEB8DDB}" type="sibTrans" cxnId="{A52CD901-9803-4511-BA08-BDF35D29255B}">
      <dgm:prSet/>
      <dgm:spPr/>
      <dgm:t>
        <a:bodyPr/>
        <a:lstStyle/>
        <a:p>
          <a:endParaRPr lang="en-US"/>
        </a:p>
      </dgm:t>
    </dgm:pt>
    <dgm:pt modelId="{5CE53056-AC1D-446B-B6BB-5DE1821565C4}">
      <dgm:prSet/>
      <dgm:spPr/>
      <dgm:t>
        <a:bodyPr/>
        <a:lstStyle/>
        <a:p>
          <a:pPr>
            <a:lnSpc>
              <a:spcPct val="100000"/>
            </a:lnSpc>
          </a:pPr>
          <a:r>
            <a:rPr lang="en-GB"/>
            <a:t>Institute of Mental Health (2025) </a:t>
          </a:r>
          <a:r>
            <a:rPr lang="en-GB" i="1"/>
            <a:t>The role of communication in health and social care: why it matters</a:t>
          </a:r>
          <a:r>
            <a:rPr lang="en-GB"/>
            <a:t> [online]. Available at: </a:t>
          </a:r>
          <a:r>
            <a:rPr lang="en-GB">
              <a:hlinkClick xmlns:r="http://schemas.openxmlformats.org/officeDocument/2006/relationships" r:id="rId4"/>
            </a:rPr>
            <a:t>https://iomh.co.uk/the-role-of-communication-in-health-and-social-care-why-it-matters/</a:t>
          </a:r>
          <a:r>
            <a:rPr lang="en-GB"/>
            <a:t> (Accessed: 20 February 2026). </a:t>
          </a:r>
          <a:endParaRPr lang="en-US"/>
        </a:p>
      </dgm:t>
    </dgm:pt>
    <dgm:pt modelId="{A5B9ACD5-4E03-402B-870E-B2F96DF2EC5A}" type="parTrans" cxnId="{00138755-6017-46F6-99E7-FAE0F8DA0299}">
      <dgm:prSet/>
      <dgm:spPr/>
      <dgm:t>
        <a:bodyPr/>
        <a:lstStyle/>
        <a:p>
          <a:endParaRPr lang="en-US"/>
        </a:p>
      </dgm:t>
    </dgm:pt>
    <dgm:pt modelId="{84527E8E-93CD-4CBB-9D89-2B360E48140D}" type="sibTrans" cxnId="{00138755-6017-46F6-99E7-FAE0F8DA0299}">
      <dgm:prSet/>
      <dgm:spPr/>
      <dgm:t>
        <a:bodyPr/>
        <a:lstStyle/>
        <a:p>
          <a:endParaRPr lang="en-US"/>
        </a:p>
      </dgm:t>
    </dgm:pt>
    <dgm:pt modelId="{89159DB0-3BBE-41B9-863D-DBA0D1F7E0C1}">
      <dgm:prSet/>
      <dgm:spPr/>
      <dgm:t>
        <a:bodyPr/>
        <a:lstStyle/>
        <a:p>
          <a:pPr>
            <a:lnSpc>
              <a:spcPct val="100000"/>
            </a:lnSpc>
          </a:pPr>
          <a:r>
            <a:rPr lang="en-GB"/>
            <a:t>Ratna, H. (2019) ‘The importance of effective communication in healthcare practice’, </a:t>
          </a:r>
          <a:r>
            <a:rPr lang="en-GB" i="1"/>
            <a:t>HPHR</a:t>
          </a:r>
          <a:r>
            <a:rPr lang="en-GB"/>
            <a:t>, 23(Fall Summer), pp. 1–6.</a:t>
          </a:r>
          <a:endParaRPr lang="en-US"/>
        </a:p>
      </dgm:t>
    </dgm:pt>
    <dgm:pt modelId="{760DA276-69F2-41C0-B37F-E75C2F7ABC59}" type="parTrans" cxnId="{D3A2CF7A-EBF1-4684-ACE2-3033CCA9E29D}">
      <dgm:prSet/>
      <dgm:spPr/>
      <dgm:t>
        <a:bodyPr/>
        <a:lstStyle/>
        <a:p>
          <a:endParaRPr lang="en-US"/>
        </a:p>
      </dgm:t>
    </dgm:pt>
    <dgm:pt modelId="{DD62669F-910D-45C4-B87D-C73937465C4D}" type="sibTrans" cxnId="{D3A2CF7A-EBF1-4684-ACE2-3033CCA9E29D}">
      <dgm:prSet/>
      <dgm:spPr/>
      <dgm:t>
        <a:bodyPr/>
        <a:lstStyle/>
        <a:p>
          <a:endParaRPr lang="en-US"/>
        </a:p>
      </dgm:t>
    </dgm:pt>
    <dgm:pt modelId="{C9F5AE24-3AF7-499B-ABBC-54338558ED0F}" type="pres">
      <dgm:prSet presAssocID="{546B9F17-8601-4011-801D-36A0B89460B2}" presName="root" presStyleCnt="0">
        <dgm:presLayoutVars>
          <dgm:dir/>
          <dgm:resizeHandles val="exact"/>
        </dgm:presLayoutVars>
      </dgm:prSet>
      <dgm:spPr/>
    </dgm:pt>
    <dgm:pt modelId="{D5CE5D45-D95C-4199-9B34-CCABD51B2C4B}" type="pres">
      <dgm:prSet presAssocID="{7102425D-6496-4BA5-B9B8-3F1144D211B3}" presName="compNode" presStyleCnt="0"/>
      <dgm:spPr/>
    </dgm:pt>
    <dgm:pt modelId="{1C0782DA-BEF4-43C6-AE4F-4A72DB13DF48}" type="pres">
      <dgm:prSet presAssocID="{7102425D-6496-4BA5-B9B8-3F1144D211B3}" presName="iconRect" presStyleLbl="node1" presStyleIdx="0"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67AA23FE-2667-4BC1-B628-E09A8F551FAF}" type="pres">
      <dgm:prSet presAssocID="{7102425D-6496-4BA5-B9B8-3F1144D211B3}" presName="spaceRect" presStyleCnt="0"/>
      <dgm:spPr/>
    </dgm:pt>
    <dgm:pt modelId="{862D7DCD-6F16-4B89-A842-303486CB3711}" type="pres">
      <dgm:prSet presAssocID="{7102425D-6496-4BA5-B9B8-3F1144D211B3}" presName="textRect" presStyleLbl="revTx" presStyleIdx="0" presStyleCnt="6">
        <dgm:presLayoutVars>
          <dgm:chMax val="1"/>
          <dgm:chPref val="1"/>
        </dgm:presLayoutVars>
      </dgm:prSet>
      <dgm:spPr/>
    </dgm:pt>
    <dgm:pt modelId="{C9F23B6A-3BE5-450D-80F3-9BD6DB553E19}" type="pres">
      <dgm:prSet presAssocID="{A1008E25-7625-4959-A179-915752A36B35}" presName="sibTrans" presStyleCnt="0"/>
      <dgm:spPr/>
    </dgm:pt>
    <dgm:pt modelId="{7D9724C1-B1AF-4798-AFA5-0F7BE2E1BFFA}" type="pres">
      <dgm:prSet presAssocID="{1FC41DA5-A0FF-4BB2-8F64-82166CDE9710}" presName="compNode" presStyleCnt="0"/>
      <dgm:spPr/>
    </dgm:pt>
    <dgm:pt modelId="{D1FDE529-FA55-40B5-8223-D0D41D6CE3B5}" type="pres">
      <dgm:prSet presAssocID="{1FC41DA5-A0FF-4BB2-8F64-82166CDE9710}" presName="iconRect" presStyleLbl="node1" presStyleIdx="1"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a:ext>
      </dgm:extLst>
    </dgm:pt>
    <dgm:pt modelId="{46345E2C-7906-4D36-B341-24BDF0FB7583}" type="pres">
      <dgm:prSet presAssocID="{1FC41DA5-A0FF-4BB2-8F64-82166CDE9710}" presName="spaceRect" presStyleCnt="0"/>
      <dgm:spPr/>
    </dgm:pt>
    <dgm:pt modelId="{E0461081-F22C-4A89-87BC-67DFFE7573DD}" type="pres">
      <dgm:prSet presAssocID="{1FC41DA5-A0FF-4BB2-8F64-82166CDE9710}" presName="textRect" presStyleLbl="revTx" presStyleIdx="1" presStyleCnt="6">
        <dgm:presLayoutVars>
          <dgm:chMax val="1"/>
          <dgm:chPref val="1"/>
        </dgm:presLayoutVars>
      </dgm:prSet>
      <dgm:spPr/>
    </dgm:pt>
    <dgm:pt modelId="{9BC20F5A-ED54-422F-B11A-5DB761AA057C}" type="pres">
      <dgm:prSet presAssocID="{E70E33F9-DF3B-4B98-991B-41120A846A6A}" presName="sibTrans" presStyleCnt="0"/>
      <dgm:spPr/>
    </dgm:pt>
    <dgm:pt modelId="{35D02CC4-898C-4393-860E-91C2BD547416}" type="pres">
      <dgm:prSet presAssocID="{DD0A103C-5A5F-44BE-A514-66ACC7BB7336}" presName="compNode" presStyleCnt="0"/>
      <dgm:spPr/>
    </dgm:pt>
    <dgm:pt modelId="{938639CE-7240-4E25-BF8D-FACEF12EEA7E}" type="pres">
      <dgm:prSet presAssocID="{DD0A103C-5A5F-44BE-A514-66ACC7BB7336}" presName="iconRect" presStyleLbl="node1" presStyleIdx="2"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Office Worker"/>
        </a:ext>
      </dgm:extLst>
    </dgm:pt>
    <dgm:pt modelId="{9CFC40BA-645E-4B81-BDC6-41C44D414A7F}" type="pres">
      <dgm:prSet presAssocID="{DD0A103C-5A5F-44BE-A514-66ACC7BB7336}" presName="spaceRect" presStyleCnt="0"/>
      <dgm:spPr/>
    </dgm:pt>
    <dgm:pt modelId="{D26D7392-72C8-4DCA-A763-DD40A1FB2140}" type="pres">
      <dgm:prSet presAssocID="{DD0A103C-5A5F-44BE-A514-66ACC7BB7336}" presName="textRect" presStyleLbl="revTx" presStyleIdx="2" presStyleCnt="6">
        <dgm:presLayoutVars>
          <dgm:chMax val="1"/>
          <dgm:chPref val="1"/>
        </dgm:presLayoutVars>
      </dgm:prSet>
      <dgm:spPr/>
    </dgm:pt>
    <dgm:pt modelId="{C09B6FA2-C429-489A-83C4-2832CAE7FB84}" type="pres">
      <dgm:prSet presAssocID="{283E8A34-E745-452E-9905-1367AF28FC84}" presName="sibTrans" presStyleCnt="0"/>
      <dgm:spPr/>
    </dgm:pt>
    <dgm:pt modelId="{D79382C1-4F6D-4C8F-8DAA-6CBE9D9ADA88}" type="pres">
      <dgm:prSet presAssocID="{B659968A-6DAF-47AE-AB5D-271408815B7E}" presName="compNode" presStyleCnt="0"/>
      <dgm:spPr/>
    </dgm:pt>
    <dgm:pt modelId="{A0D3CD1A-CF3C-4CB3-ADEF-19C62BD672FC}" type="pres">
      <dgm:prSet presAssocID="{B659968A-6DAF-47AE-AB5D-271408815B7E}" presName="iconRect" presStyleLbl="node1" presStyleIdx="3"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Earth Globe Asia-Australia"/>
        </a:ext>
      </dgm:extLst>
    </dgm:pt>
    <dgm:pt modelId="{195002C5-6360-4F35-A878-8B55C02BBB2B}" type="pres">
      <dgm:prSet presAssocID="{B659968A-6DAF-47AE-AB5D-271408815B7E}" presName="spaceRect" presStyleCnt="0"/>
      <dgm:spPr/>
    </dgm:pt>
    <dgm:pt modelId="{0256E329-60F2-4002-A215-505DF903CA0B}" type="pres">
      <dgm:prSet presAssocID="{B659968A-6DAF-47AE-AB5D-271408815B7E}" presName="textRect" presStyleLbl="revTx" presStyleIdx="3" presStyleCnt="6">
        <dgm:presLayoutVars>
          <dgm:chMax val="1"/>
          <dgm:chPref val="1"/>
        </dgm:presLayoutVars>
      </dgm:prSet>
      <dgm:spPr/>
    </dgm:pt>
    <dgm:pt modelId="{E10970BB-ABF4-42A4-8D8A-0C0B1CBDE445}" type="pres">
      <dgm:prSet presAssocID="{2FA27BBF-145C-4254-8D64-24F18AEB8DDB}" presName="sibTrans" presStyleCnt="0"/>
      <dgm:spPr/>
    </dgm:pt>
    <dgm:pt modelId="{5A14C0E1-C0D1-4044-8C00-B4DC79A04853}" type="pres">
      <dgm:prSet presAssocID="{5CE53056-AC1D-446B-B6BB-5DE1821565C4}" presName="compNode" presStyleCnt="0"/>
      <dgm:spPr/>
    </dgm:pt>
    <dgm:pt modelId="{59DF7CEA-E3A0-4DB6-9135-0A095EB3702C}" type="pres">
      <dgm:prSet presAssocID="{5CE53056-AC1D-446B-B6BB-5DE1821565C4}" presName="iconRect" presStyleLbl="node1" presStyleIdx="4" presStyleCnt="6"/>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Doctor"/>
        </a:ext>
      </dgm:extLst>
    </dgm:pt>
    <dgm:pt modelId="{1D45BC09-713F-4D7E-8EA4-467EF76527D9}" type="pres">
      <dgm:prSet presAssocID="{5CE53056-AC1D-446B-B6BB-5DE1821565C4}" presName="spaceRect" presStyleCnt="0"/>
      <dgm:spPr/>
    </dgm:pt>
    <dgm:pt modelId="{8C9B6DA2-2AF8-4844-ADAB-F5D8CA59742C}" type="pres">
      <dgm:prSet presAssocID="{5CE53056-AC1D-446B-B6BB-5DE1821565C4}" presName="textRect" presStyleLbl="revTx" presStyleIdx="4" presStyleCnt="6">
        <dgm:presLayoutVars>
          <dgm:chMax val="1"/>
          <dgm:chPref val="1"/>
        </dgm:presLayoutVars>
      </dgm:prSet>
      <dgm:spPr/>
    </dgm:pt>
    <dgm:pt modelId="{7229B0DF-807D-4693-954C-EBBDC32030A4}" type="pres">
      <dgm:prSet presAssocID="{84527E8E-93CD-4CBB-9D89-2B360E48140D}" presName="sibTrans" presStyleCnt="0"/>
      <dgm:spPr/>
    </dgm:pt>
    <dgm:pt modelId="{2987D9D0-06E2-4BA7-BAFF-91CDDA107302}" type="pres">
      <dgm:prSet presAssocID="{89159DB0-3BBE-41B9-863D-DBA0D1F7E0C1}" presName="compNode" presStyleCnt="0"/>
      <dgm:spPr/>
    </dgm:pt>
    <dgm:pt modelId="{6A5E650F-12B9-4820-8B59-0435471C3085}" type="pres">
      <dgm:prSet presAssocID="{89159DB0-3BBE-41B9-863D-DBA0D1F7E0C1}" presName="iconRect" presStyleLbl="node1" presStyleIdx="5" presStyleCnt="6"/>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Rat"/>
        </a:ext>
      </dgm:extLst>
    </dgm:pt>
    <dgm:pt modelId="{B226DEF2-C6ED-412F-BB31-B83FB5F0BF83}" type="pres">
      <dgm:prSet presAssocID="{89159DB0-3BBE-41B9-863D-DBA0D1F7E0C1}" presName="spaceRect" presStyleCnt="0"/>
      <dgm:spPr/>
    </dgm:pt>
    <dgm:pt modelId="{AB3E91CD-A2F7-47A8-B115-EB12A50DEE29}" type="pres">
      <dgm:prSet presAssocID="{89159DB0-3BBE-41B9-863D-DBA0D1F7E0C1}" presName="textRect" presStyleLbl="revTx" presStyleIdx="5" presStyleCnt="6">
        <dgm:presLayoutVars>
          <dgm:chMax val="1"/>
          <dgm:chPref val="1"/>
        </dgm:presLayoutVars>
      </dgm:prSet>
      <dgm:spPr/>
    </dgm:pt>
  </dgm:ptLst>
  <dgm:cxnLst>
    <dgm:cxn modelId="{A52CD901-9803-4511-BA08-BDF35D29255B}" srcId="{546B9F17-8601-4011-801D-36A0B89460B2}" destId="{B659968A-6DAF-47AE-AB5D-271408815B7E}" srcOrd="3" destOrd="0" parTransId="{8AFF9C54-0F46-4CD0-915F-DA5CB6C2E9F7}" sibTransId="{2FA27BBF-145C-4254-8D64-24F18AEB8DDB}"/>
    <dgm:cxn modelId="{CB78F217-210A-46EF-BB0D-7F621342AB59}" type="presOf" srcId="{89159DB0-3BBE-41B9-863D-DBA0D1F7E0C1}" destId="{AB3E91CD-A2F7-47A8-B115-EB12A50DEE29}" srcOrd="0" destOrd="0" presId="urn:microsoft.com/office/officeart/2018/2/layout/IconLabelList"/>
    <dgm:cxn modelId="{7DF66541-372A-4F43-9EF5-94EE6DC8BB73}" type="presOf" srcId="{7102425D-6496-4BA5-B9B8-3F1144D211B3}" destId="{862D7DCD-6F16-4B89-A842-303486CB3711}" srcOrd="0" destOrd="0" presId="urn:microsoft.com/office/officeart/2018/2/layout/IconLabelList"/>
    <dgm:cxn modelId="{9FC58854-CE0C-4053-9F56-457B873ACDC6}" srcId="{546B9F17-8601-4011-801D-36A0B89460B2}" destId="{1FC41DA5-A0FF-4BB2-8F64-82166CDE9710}" srcOrd="1" destOrd="0" parTransId="{5A3DB70A-9643-4A51-893F-EA33342C4856}" sibTransId="{E70E33F9-DF3B-4B98-991B-41120A846A6A}"/>
    <dgm:cxn modelId="{00138755-6017-46F6-99E7-FAE0F8DA0299}" srcId="{546B9F17-8601-4011-801D-36A0B89460B2}" destId="{5CE53056-AC1D-446B-B6BB-5DE1821565C4}" srcOrd="4" destOrd="0" parTransId="{A5B9ACD5-4E03-402B-870E-B2F96DF2EC5A}" sibTransId="{84527E8E-93CD-4CBB-9D89-2B360E48140D}"/>
    <dgm:cxn modelId="{F153B956-7078-4AC5-9909-3B45AD7C0CCA}" type="presOf" srcId="{546B9F17-8601-4011-801D-36A0B89460B2}" destId="{C9F5AE24-3AF7-499B-ABBC-54338558ED0F}" srcOrd="0" destOrd="0" presId="urn:microsoft.com/office/officeart/2018/2/layout/IconLabelList"/>
    <dgm:cxn modelId="{D3A2CF7A-EBF1-4684-ACE2-3033CCA9E29D}" srcId="{546B9F17-8601-4011-801D-36A0B89460B2}" destId="{89159DB0-3BBE-41B9-863D-DBA0D1F7E0C1}" srcOrd="5" destOrd="0" parTransId="{760DA276-69F2-41C0-B37F-E75C2F7ABC59}" sibTransId="{DD62669F-910D-45C4-B87D-C73937465C4D}"/>
    <dgm:cxn modelId="{563AE38F-0C05-4060-930B-31978710E31D}" type="presOf" srcId="{DD0A103C-5A5F-44BE-A514-66ACC7BB7336}" destId="{D26D7392-72C8-4DCA-A763-DD40A1FB2140}" srcOrd="0" destOrd="0" presId="urn:microsoft.com/office/officeart/2018/2/layout/IconLabelList"/>
    <dgm:cxn modelId="{C2DFBA98-F15B-45FB-9EF1-0EF73230CFA6}" srcId="{546B9F17-8601-4011-801D-36A0B89460B2}" destId="{7102425D-6496-4BA5-B9B8-3F1144D211B3}" srcOrd="0" destOrd="0" parTransId="{DD450BD7-7DE4-46BF-BE66-ACF44C3F51C6}" sibTransId="{A1008E25-7625-4959-A179-915752A36B35}"/>
    <dgm:cxn modelId="{FEE9B3A0-D7AA-4326-91B9-E5064886E01A}" type="presOf" srcId="{1FC41DA5-A0FF-4BB2-8F64-82166CDE9710}" destId="{E0461081-F22C-4A89-87BC-67DFFE7573DD}" srcOrd="0" destOrd="0" presId="urn:microsoft.com/office/officeart/2018/2/layout/IconLabelList"/>
    <dgm:cxn modelId="{E5B02FAF-0202-4836-85BD-3AA4E5229B34}" type="presOf" srcId="{B659968A-6DAF-47AE-AB5D-271408815B7E}" destId="{0256E329-60F2-4002-A215-505DF903CA0B}" srcOrd="0" destOrd="0" presId="urn:microsoft.com/office/officeart/2018/2/layout/IconLabelList"/>
    <dgm:cxn modelId="{ACA16CD0-98BF-4F46-9E23-9FB0BF4F486B}" srcId="{546B9F17-8601-4011-801D-36A0B89460B2}" destId="{DD0A103C-5A5F-44BE-A514-66ACC7BB7336}" srcOrd="2" destOrd="0" parTransId="{F4927D96-50E9-4560-8855-3101049DCA3A}" sibTransId="{283E8A34-E745-452E-9905-1367AF28FC84}"/>
    <dgm:cxn modelId="{E0ABF0E6-9EB7-46F0-BA2F-2984B005194A}" type="presOf" srcId="{5CE53056-AC1D-446B-B6BB-5DE1821565C4}" destId="{8C9B6DA2-2AF8-4844-ADAB-F5D8CA59742C}" srcOrd="0" destOrd="0" presId="urn:microsoft.com/office/officeart/2018/2/layout/IconLabelList"/>
    <dgm:cxn modelId="{34C76B97-F670-460D-BDBF-0C6148F6F8A8}" type="presParOf" srcId="{C9F5AE24-3AF7-499B-ABBC-54338558ED0F}" destId="{D5CE5D45-D95C-4199-9B34-CCABD51B2C4B}" srcOrd="0" destOrd="0" presId="urn:microsoft.com/office/officeart/2018/2/layout/IconLabelList"/>
    <dgm:cxn modelId="{52601434-E55D-4550-90AB-B3A5660B5D04}" type="presParOf" srcId="{D5CE5D45-D95C-4199-9B34-CCABD51B2C4B}" destId="{1C0782DA-BEF4-43C6-AE4F-4A72DB13DF48}" srcOrd="0" destOrd="0" presId="urn:microsoft.com/office/officeart/2018/2/layout/IconLabelList"/>
    <dgm:cxn modelId="{31EDEC3C-742B-4405-98FD-5B04B1197483}" type="presParOf" srcId="{D5CE5D45-D95C-4199-9B34-CCABD51B2C4B}" destId="{67AA23FE-2667-4BC1-B628-E09A8F551FAF}" srcOrd="1" destOrd="0" presId="urn:microsoft.com/office/officeart/2018/2/layout/IconLabelList"/>
    <dgm:cxn modelId="{B70C04AE-DBFF-45B8-B7C5-94E5540916FC}" type="presParOf" srcId="{D5CE5D45-D95C-4199-9B34-CCABD51B2C4B}" destId="{862D7DCD-6F16-4B89-A842-303486CB3711}" srcOrd="2" destOrd="0" presId="urn:microsoft.com/office/officeart/2018/2/layout/IconLabelList"/>
    <dgm:cxn modelId="{C9BFA7E1-9FEA-4855-8D5C-C02F5F7EAAA0}" type="presParOf" srcId="{C9F5AE24-3AF7-499B-ABBC-54338558ED0F}" destId="{C9F23B6A-3BE5-450D-80F3-9BD6DB553E19}" srcOrd="1" destOrd="0" presId="urn:microsoft.com/office/officeart/2018/2/layout/IconLabelList"/>
    <dgm:cxn modelId="{C4815AD5-5FED-42D0-8BFC-2FC8C5307551}" type="presParOf" srcId="{C9F5AE24-3AF7-499B-ABBC-54338558ED0F}" destId="{7D9724C1-B1AF-4798-AFA5-0F7BE2E1BFFA}" srcOrd="2" destOrd="0" presId="urn:microsoft.com/office/officeart/2018/2/layout/IconLabelList"/>
    <dgm:cxn modelId="{928B2EA5-1699-461F-8FC7-BC323B0B4D8D}" type="presParOf" srcId="{7D9724C1-B1AF-4798-AFA5-0F7BE2E1BFFA}" destId="{D1FDE529-FA55-40B5-8223-D0D41D6CE3B5}" srcOrd="0" destOrd="0" presId="urn:microsoft.com/office/officeart/2018/2/layout/IconLabelList"/>
    <dgm:cxn modelId="{8E52EAEA-A570-4C5B-A2FE-B6794B0BAB43}" type="presParOf" srcId="{7D9724C1-B1AF-4798-AFA5-0F7BE2E1BFFA}" destId="{46345E2C-7906-4D36-B341-24BDF0FB7583}" srcOrd="1" destOrd="0" presId="urn:microsoft.com/office/officeart/2018/2/layout/IconLabelList"/>
    <dgm:cxn modelId="{C44B764B-44AA-4AD9-A5BF-3C6E56285F7F}" type="presParOf" srcId="{7D9724C1-B1AF-4798-AFA5-0F7BE2E1BFFA}" destId="{E0461081-F22C-4A89-87BC-67DFFE7573DD}" srcOrd="2" destOrd="0" presId="urn:microsoft.com/office/officeart/2018/2/layout/IconLabelList"/>
    <dgm:cxn modelId="{A2590803-8C3A-4D15-9D7B-49EAF7578D8F}" type="presParOf" srcId="{C9F5AE24-3AF7-499B-ABBC-54338558ED0F}" destId="{9BC20F5A-ED54-422F-B11A-5DB761AA057C}" srcOrd="3" destOrd="0" presId="urn:microsoft.com/office/officeart/2018/2/layout/IconLabelList"/>
    <dgm:cxn modelId="{24E72C30-D485-481C-B056-D2ADA3126C45}" type="presParOf" srcId="{C9F5AE24-3AF7-499B-ABBC-54338558ED0F}" destId="{35D02CC4-898C-4393-860E-91C2BD547416}" srcOrd="4" destOrd="0" presId="urn:microsoft.com/office/officeart/2018/2/layout/IconLabelList"/>
    <dgm:cxn modelId="{2B9894A2-2B5A-4781-9676-FB7EDE40DF99}" type="presParOf" srcId="{35D02CC4-898C-4393-860E-91C2BD547416}" destId="{938639CE-7240-4E25-BF8D-FACEF12EEA7E}" srcOrd="0" destOrd="0" presId="urn:microsoft.com/office/officeart/2018/2/layout/IconLabelList"/>
    <dgm:cxn modelId="{A8EB8A26-3DBE-4B09-B000-14E49DCB3C33}" type="presParOf" srcId="{35D02CC4-898C-4393-860E-91C2BD547416}" destId="{9CFC40BA-645E-4B81-BDC6-41C44D414A7F}" srcOrd="1" destOrd="0" presId="urn:microsoft.com/office/officeart/2018/2/layout/IconLabelList"/>
    <dgm:cxn modelId="{212D12B4-B2E8-4B97-8008-68421379A8B3}" type="presParOf" srcId="{35D02CC4-898C-4393-860E-91C2BD547416}" destId="{D26D7392-72C8-4DCA-A763-DD40A1FB2140}" srcOrd="2" destOrd="0" presId="urn:microsoft.com/office/officeart/2018/2/layout/IconLabelList"/>
    <dgm:cxn modelId="{663BA213-CE28-4440-91DF-86A51F2C8515}" type="presParOf" srcId="{C9F5AE24-3AF7-499B-ABBC-54338558ED0F}" destId="{C09B6FA2-C429-489A-83C4-2832CAE7FB84}" srcOrd="5" destOrd="0" presId="urn:microsoft.com/office/officeart/2018/2/layout/IconLabelList"/>
    <dgm:cxn modelId="{485A9D8D-9A1C-47A8-BB9C-CED603FC3A30}" type="presParOf" srcId="{C9F5AE24-3AF7-499B-ABBC-54338558ED0F}" destId="{D79382C1-4F6D-4C8F-8DAA-6CBE9D9ADA88}" srcOrd="6" destOrd="0" presId="urn:microsoft.com/office/officeart/2018/2/layout/IconLabelList"/>
    <dgm:cxn modelId="{7A08E644-E31B-42B4-B4EA-176F81E8C39E}" type="presParOf" srcId="{D79382C1-4F6D-4C8F-8DAA-6CBE9D9ADA88}" destId="{A0D3CD1A-CF3C-4CB3-ADEF-19C62BD672FC}" srcOrd="0" destOrd="0" presId="urn:microsoft.com/office/officeart/2018/2/layout/IconLabelList"/>
    <dgm:cxn modelId="{4228AD03-C821-416C-B7FF-33A2FD10838A}" type="presParOf" srcId="{D79382C1-4F6D-4C8F-8DAA-6CBE9D9ADA88}" destId="{195002C5-6360-4F35-A878-8B55C02BBB2B}" srcOrd="1" destOrd="0" presId="urn:microsoft.com/office/officeart/2018/2/layout/IconLabelList"/>
    <dgm:cxn modelId="{F73A3701-0524-4B46-A575-B6AEF079848D}" type="presParOf" srcId="{D79382C1-4F6D-4C8F-8DAA-6CBE9D9ADA88}" destId="{0256E329-60F2-4002-A215-505DF903CA0B}" srcOrd="2" destOrd="0" presId="urn:microsoft.com/office/officeart/2018/2/layout/IconLabelList"/>
    <dgm:cxn modelId="{25A94D53-3C62-408A-90DF-2009CD26390C}" type="presParOf" srcId="{C9F5AE24-3AF7-499B-ABBC-54338558ED0F}" destId="{E10970BB-ABF4-42A4-8D8A-0C0B1CBDE445}" srcOrd="7" destOrd="0" presId="urn:microsoft.com/office/officeart/2018/2/layout/IconLabelList"/>
    <dgm:cxn modelId="{F5CB3647-1340-467D-9F9B-D7F5004D26AD}" type="presParOf" srcId="{C9F5AE24-3AF7-499B-ABBC-54338558ED0F}" destId="{5A14C0E1-C0D1-4044-8C00-B4DC79A04853}" srcOrd="8" destOrd="0" presId="urn:microsoft.com/office/officeart/2018/2/layout/IconLabelList"/>
    <dgm:cxn modelId="{CCD17197-86F3-4407-8CE9-E017445A4575}" type="presParOf" srcId="{5A14C0E1-C0D1-4044-8C00-B4DC79A04853}" destId="{59DF7CEA-E3A0-4DB6-9135-0A095EB3702C}" srcOrd="0" destOrd="0" presId="urn:microsoft.com/office/officeart/2018/2/layout/IconLabelList"/>
    <dgm:cxn modelId="{81B083E7-009D-4D13-8A98-2D1245BA99F7}" type="presParOf" srcId="{5A14C0E1-C0D1-4044-8C00-B4DC79A04853}" destId="{1D45BC09-713F-4D7E-8EA4-467EF76527D9}" srcOrd="1" destOrd="0" presId="urn:microsoft.com/office/officeart/2018/2/layout/IconLabelList"/>
    <dgm:cxn modelId="{BA83B99B-19E7-4134-8ABF-AFFB6F711D5E}" type="presParOf" srcId="{5A14C0E1-C0D1-4044-8C00-B4DC79A04853}" destId="{8C9B6DA2-2AF8-4844-ADAB-F5D8CA59742C}" srcOrd="2" destOrd="0" presId="urn:microsoft.com/office/officeart/2018/2/layout/IconLabelList"/>
    <dgm:cxn modelId="{1A68F886-391A-4429-855B-BD05E8505B01}" type="presParOf" srcId="{C9F5AE24-3AF7-499B-ABBC-54338558ED0F}" destId="{7229B0DF-807D-4693-954C-EBBDC32030A4}" srcOrd="9" destOrd="0" presId="urn:microsoft.com/office/officeart/2018/2/layout/IconLabelList"/>
    <dgm:cxn modelId="{F0FECE52-72EC-4B40-9E68-951F902CE275}" type="presParOf" srcId="{C9F5AE24-3AF7-499B-ABBC-54338558ED0F}" destId="{2987D9D0-06E2-4BA7-BAFF-91CDDA107302}" srcOrd="10" destOrd="0" presId="urn:microsoft.com/office/officeart/2018/2/layout/IconLabelList"/>
    <dgm:cxn modelId="{F0602EAD-4E3E-4DF1-AE4E-84B879DDA1EB}" type="presParOf" srcId="{2987D9D0-06E2-4BA7-BAFF-91CDDA107302}" destId="{6A5E650F-12B9-4820-8B59-0435471C3085}" srcOrd="0" destOrd="0" presId="urn:microsoft.com/office/officeart/2018/2/layout/IconLabelList"/>
    <dgm:cxn modelId="{A1CFA3AA-E720-4F34-8DBC-3705BE6E5DA4}" type="presParOf" srcId="{2987D9D0-06E2-4BA7-BAFF-91CDDA107302}" destId="{B226DEF2-C6ED-412F-BB31-B83FB5F0BF83}" srcOrd="1" destOrd="0" presId="urn:microsoft.com/office/officeart/2018/2/layout/IconLabelList"/>
    <dgm:cxn modelId="{A35E4D3D-2F7F-4AAA-8163-237ECFEBD86B}" type="presParOf" srcId="{2987D9D0-06E2-4BA7-BAFF-91CDDA107302}" destId="{AB3E91CD-A2F7-47A8-B115-EB12A50DEE2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4FC16C-778E-4852-BCBF-AD2439EB60CC}">
      <dsp:nvSpPr>
        <dsp:cNvPr id="0" name=""/>
        <dsp:cNvSpPr/>
      </dsp:nvSpPr>
      <dsp:spPr>
        <a:xfrm>
          <a:off x="0" y="25765"/>
          <a:ext cx="5181600" cy="8138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Translate model.</a:t>
          </a:r>
          <a:endParaRPr lang="en-US" sz="2000" kern="1200"/>
        </a:p>
      </dsp:txBody>
      <dsp:txXfrm>
        <a:off x="39730" y="65495"/>
        <a:ext cx="5102140" cy="734421"/>
      </dsp:txXfrm>
    </dsp:sp>
    <dsp:sp modelId="{ECB34BF4-986F-4055-B46C-48FA147D19D0}">
      <dsp:nvSpPr>
        <dsp:cNvPr id="0" name=""/>
        <dsp:cNvSpPr/>
      </dsp:nvSpPr>
      <dsp:spPr>
        <a:xfrm>
          <a:off x="0" y="897247"/>
          <a:ext cx="5181600" cy="8138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Interaction model .</a:t>
          </a:r>
          <a:endParaRPr lang="en-US" sz="2000" kern="1200"/>
        </a:p>
      </dsp:txBody>
      <dsp:txXfrm>
        <a:off x="39730" y="936977"/>
        <a:ext cx="5102140" cy="734421"/>
      </dsp:txXfrm>
    </dsp:sp>
    <dsp:sp modelId="{633D4196-8BFB-42F9-8A8F-684ECC647B5C}">
      <dsp:nvSpPr>
        <dsp:cNvPr id="0" name=""/>
        <dsp:cNvSpPr/>
      </dsp:nvSpPr>
      <dsp:spPr>
        <a:xfrm>
          <a:off x="0" y="1768728"/>
          <a:ext cx="5181600" cy="8138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BEST model(Begin, Establish, support terminate .</a:t>
          </a:r>
          <a:endParaRPr lang="en-US" sz="2000" kern="1200"/>
        </a:p>
      </dsp:txBody>
      <dsp:txXfrm>
        <a:off x="39730" y="1808458"/>
        <a:ext cx="5102140" cy="734421"/>
      </dsp:txXfrm>
    </dsp:sp>
    <dsp:sp modelId="{F45E1D89-A383-436C-81C8-76E20BAB13D5}">
      <dsp:nvSpPr>
        <dsp:cNvPr id="0" name=""/>
        <dsp:cNvSpPr/>
      </dsp:nvSpPr>
      <dsp:spPr>
        <a:xfrm>
          <a:off x="0" y="2640209"/>
          <a:ext cx="5181600" cy="8138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Patient Centred Communications.</a:t>
          </a:r>
          <a:endParaRPr lang="en-US" sz="2000" kern="1200"/>
        </a:p>
      </dsp:txBody>
      <dsp:txXfrm>
        <a:off x="39730" y="2679939"/>
        <a:ext cx="5102140" cy="734421"/>
      </dsp:txXfrm>
    </dsp:sp>
    <dsp:sp modelId="{D21EF53A-FD3B-4051-8E61-FBF1E7A3EFC9}">
      <dsp:nvSpPr>
        <dsp:cNvPr id="0" name=""/>
        <dsp:cNvSpPr/>
      </dsp:nvSpPr>
      <dsp:spPr>
        <a:xfrm>
          <a:off x="0" y="3511690"/>
          <a:ext cx="5181600" cy="8138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SBAR (Situation, Background assessment ,Recommendations).</a:t>
          </a:r>
          <a:endParaRPr lang="en-US" sz="2000" kern="1200"/>
        </a:p>
      </dsp:txBody>
      <dsp:txXfrm>
        <a:off x="39730" y="3551420"/>
        <a:ext cx="5102140" cy="7344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782DA-BEF4-43C6-AE4F-4A72DB13DF48}">
      <dsp:nvSpPr>
        <dsp:cNvPr id="0" name=""/>
        <dsp:cNvSpPr/>
      </dsp:nvSpPr>
      <dsp:spPr>
        <a:xfrm>
          <a:off x="417815" y="114333"/>
          <a:ext cx="675527" cy="6755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2D7DCD-6F16-4B89-A842-303486CB3711}">
      <dsp:nvSpPr>
        <dsp:cNvPr id="0" name=""/>
        <dsp:cNvSpPr/>
      </dsp:nvSpPr>
      <dsp:spPr>
        <a:xfrm>
          <a:off x="4993" y="1415880"/>
          <a:ext cx="1501171" cy="287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Communication Studies (no date) </a:t>
          </a:r>
          <a:r>
            <a:rPr lang="en-GB" sz="1100" i="1" kern="1200"/>
            <a:t>What is Communication? The definition of communication</a:t>
          </a:r>
          <a:r>
            <a:rPr lang="en-GB" sz="1100" kern="1200"/>
            <a:t> [online]. Available at: </a:t>
          </a:r>
          <a:r>
            <a:rPr lang="en-GB" sz="1100" kern="1200">
              <a:hlinkClick xmlns:r="http://schemas.openxmlformats.org/officeDocument/2006/relationships" r:id="rId3"/>
            </a:rPr>
            <a:t>https://www.communicationstudies.com/what-is-communication</a:t>
          </a:r>
          <a:r>
            <a:rPr lang="en-GB" sz="1100" kern="1200"/>
            <a:t> (Accessed: 20 February 2026). </a:t>
          </a:r>
          <a:endParaRPr lang="en-US" sz="1100" kern="1200"/>
        </a:p>
      </dsp:txBody>
      <dsp:txXfrm>
        <a:off x="4993" y="1415880"/>
        <a:ext cx="1501171" cy="2870991"/>
      </dsp:txXfrm>
    </dsp:sp>
    <dsp:sp modelId="{D1FDE529-FA55-40B5-8223-D0D41D6CE3B5}">
      <dsp:nvSpPr>
        <dsp:cNvPr id="0" name=""/>
        <dsp:cNvSpPr/>
      </dsp:nvSpPr>
      <dsp:spPr>
        <a:xfrm>
          <a:off x="2181692" y="114333"/>
          <a:ext cx="675527" cy="675527"/>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461081-F22C-4A89-87BC-67DFFE7573DD}">
      <dsp:nvSpPr>
        <dsp:cNvPr id="0" name=""/>
        <dsp:cNvSpPr/>
      </dsp:nvSpPr>
      <dsp:spPr>
        <a:xfrm>
          <a:off x="1768870" y="1415880"/>
          <a:ext cx="1501171" cy="287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Health Education England (no date) </a:t>
          </a:r>
          <a:r>
            <a:rPr lang="en-GB" sz="1100" i="1" kern="1200"/>
            <a:t>How good communication skills benefit patients, service users and people affected by cancer, and those important to them</a:t>
          </a:r>
          <a:r>
            <a:rPr lang="en-GB" sz="1100" kern="1200"/>
            <a:t> [online]. </a:t>
          </a:r>
          <a:r>
            <a:rPr lang="en-GB" sz="1100" i="1" kern="1200"/>
            <a:t>Cancer communications resource hub</a:t>
          </a:r>
          <a:r>
            <a:rPr lang="en-GB" sz="1100" kern="1200"/>
            <a:t>. Available at: </a:t>
          </a:r>
          <a:r>
            <a:rPr lang="en-GB" sz="1100" kern="1200">
              <a:hlinkClick xmlns:r="http://schemas.openxmlformats.org/officeDocument/2006/relationships" r:id="rId6"/>
            </a:rPr>
            <a:t>https://www.hee.nhs.uk/our-work/cancer-diagnostics/cancer-communications-resource-hub/patient/how-good-communication-skills-benefit-patients-service-users-people-affected</a:t>
          </a:r>
          <a:r>
            <a:rPr lang="en-GB" sz="1100" kern="1200"/>
            <a:t> (Accessed: 20 February 2026).</a:t>
          </a:r>
          <a:endParaRPr lang="en-US" sz="1100" kern="1200"/>
        </a:p>
      </dsp:txBody>
      <dsp:txXfrm>
        <a:off x="1768870" y="1415880"/>
        <a:ext cx="1501171" cy="2870991"/>
      </dsp:txXfrm>
    </dsp:sp>
    <dsp:sp modelId="{938639CE-7240-4E25-BF8D-FACEF12EEA7E}">
      <dsp:nvSpPr>
        <dsp:cNvPr id="0" name=""/>
        <dsp:cNvSpPr/>
      </dsp:nvSpPr>
      <dsp:spPr>
        <a:xfrm>
          <a:off x="3945569" y="114333"/>
          <a:ext cx="675527" cy="6755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6D7392-72C8-4DCA-A763-DD40A1FB2140}">
      <dsp:nvSpPr>
        <dsp:cNvPr id="0" name=""/>
        <dsp:cNvSpPr/>
      </dsp:nvSpPr>
      <dsp:spPr>
        <a:xfrm>
          <a:off x="3532747" y="1415880"/>
          <a:ext cx="1501171" cy="287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Higham, P. (2019) </a:t>
          </a:r>
          <a:r>
            <a:rPr lang="en-GB" sz="1100" i="1" kern="1200"/>
            <a:t>Communication and Interviewing Skills for Practice in Social Work, Counselling and the Health Professions</a:t>
          </a:r>
          <a:r>
            <a:rPr lang="en-GB" sz="1100" kern="1200"/>
            <a:t>. Abingdon: Routledge. Doi: 10.4324/9780429439490.</a:t>
          </a:r>
          <a:endParaRPr lang="en-US" sz="1100" kern="1200"/>
        </a:p>
      </dsp:txBody>
      <dsp:txXfrm>
        <a:off x="3532747" y="1415880"/>
        <a:ext cx="1501171" cy="2870991"/>
      </dsp:txXfrm>
    </dsp:sp>
    <dsp:sp modelId="{A0D3CD1A-CF3C-4CB3-ADEF-19C62BD672FC}">
      <dsp:nvSpPr>
        <dsp:cNvPr id="0" name=""/>
        <dsp:cNvSpPr/>
      </dsp:nvSpPr>
      <dsp:spPr>
        <a:xfrm>
          <a:off x="5709446" y="114333"/>
          <a:ext cx="675527" cy="6755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56E329-60F2-4002-A215-505DF903CA0B}">
      <dsp:nvSpPr>
        <dsp:cNvPr id="0" name=""/>
        <dsp:cNvSpPr/>
      </dsp:nvSpPr>
      <dsp:spPr>
        <a:xfrm>
          <a:off x="5296624" y="1415880"/>
          <a:ext cx="1501171" cy="287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Hospital Management Asia (2022) </a:t>
          </a:r>
          <a:r>
            <a:rPr lang="en-GB" sz="1100" i="1" kern="1200"/>
            <a:t>Clinical team rounding — female patient with Myco-3, Telligence and TelliConnect EU hardware</a:t>
          </a:r>
          <a:r>
            <a:rPr lang="en-GB" sz="1100" kern="1200"/>
            <a:t> [online image]. Available at: </a:t>
          </a:r>
          <a:r>
            <a:rPr lang="en-GB" sz="1100" kern="1200">
              <a:hlinkClick xmlns:r="http://schemas.openxmlformats.org/officeDocument/2006/relationships" r:id="rId11"/>
            </a:rPr>
            <a:t>https://www.hospitalmanagementasia.com/wp-content/uploads/2022/08/Clinical-team-rounding-female-patient-Myco-3-Telligence-TelliConnect-EU-hardware.jpg</a:t>
          </a:r>
          <a:r>
            <a:rPr lang="en-GB" sz="1100" kern="1200"/>
            <a:t> (Accessed: 20 February 2026).</a:t>
          </a:r>
          <a:endParaRPr lang="en-US" sz="1100" kern="1200"/>
        </a:p>
      </dsp:txBody>
      <dsp:txXfrm>
        <a:off x="5296624" y="1415880"/>
        <a:ext cx="1501171" cy="2870991"/>
      </dsp:txXfrm>
    </dsp:sp>
    <dsp:sp modelId="{59DF7CEA-E3A0-4DB6-9135-0A095EB3702C}">
      <dsp:nvSpPr>
        <dsp:cNvPr id="0" name=""/>
        <dsp:cNvSpPr/>
      </dsp:nvSpPr>
      <dsp:spPr>
        <a:xfrm>
          <a:off x="7473323" y="114333"/>
          <a:ext cx="675527" cy="675527"/>
        </a:xfrm>
        <a:prstGeom prst="rect">
          <a:avLst/>
        </a:prstGeom>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9B6DA2-2AF8-4844-ADAB-F5D8CA59742C}">
      <dsp:nvSpPr>
        <dsp:cNvPr id="0" name=""/>
        <dsp:cNvSpPr/>
      </dsp:nvSpPr>
      <dsp:spPr>
        <a:xfrm>
          <a:off x="7060500" y="1415880"/>
          <a:ext cx="1501171" cy="287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Institute of Mental Health (2025) </a:t>
          </a:r>
          <a:r>
            <a:rPr lang="en-GB" sz="1100" i="1" kern="1200"/>
            <a:t>The role of communication in health and social care: why it matters</a:t>
          </a:r>
          <a:r>
            <a:rPr lang="en-GB" sz="1100" kern="1200"/>
            <a:t> [online]. Available at: </a:t>
          </a:r>
          <a:r>
            <a:rPr lang="en-GB" sz="1100" kern="1200">
              <a:hlinkClick xmlns:r="http://schemas.openxmlformats.org/officeDocument/2006/relationships" r:id="rId14"/>
            </a:rPr>
            <a:t>https://iomh.co.uk/the-role-of-communication-in-health-and-social-care-why-it-matters/</a:t>
          </a:r>
          <a:r>
            <a:rPr lang="en-GB" sz="1100" kern="1200"/>
            <a:t> (Accessed: 20 February 2026). </a:t>
          </a:r>
          <a:endParaRPr lang="en-US" sz="1100" kern="1200"/>
        </a:p>
      </dsp:txBody>
      <dsp:txXfrm>
        <a:off x="7060500" y="1415880"/>
        <a:ext cx="1501171" cy="2870991"/>
      </dsp:txXfrm>
    </dsp:sp>
    <dsp:sp modelId="{6A5E650F-12B9-4820-8B59-0435471C3085}">
      <dsp:nvSpPr>
        <dsp:cNvPr id="0" name=""/>
        <dsp:cNvSpPr/>
      </dsp:nvSpPr>
      <dsp:spPr>
        <a:xfrm>
          <a:off x="9237200" y="114333"/>
          <a:ext cx="675527" cy="67552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3E91CD-A2F7-47A8-B115-EB12A50DEE29}">
      <dsp:nvSpPr>
        <dsp:cNvPr id="0" name=""/>
        <dsp:cNvSpPr/>
      </dsp:nvSpPr>
      <dsp:spPr>
        <a:xfrm>
          <a:off x="8824377" y="1415880"/>
          <a:ext cx="1501171" cy="287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Ratna, H. (2019) ‘The importance of effective communication in healthcare practice’, </a:t>
          </a:r>
          <a:r>
            <a:rPr lang="en-GB" sz="1100" i="1" kern="1200"/>
            <a:t>HPHR</a:t>
          </a:r>
          <a:r>
            <a:rPr lang="en-GB" sz="1100" kern="1200"/>
            <a:t>, 23(Fall Summer), pp. 1–6.</a:t>
          </a:r>
          <a:endParaRPr lang="en-US" sz="1100" kern="1200"/>
        </a:p>
      </dsp:txBody>
      <dsp:txXfrm>
        <a:off x="8824377" y="1415880"/>
        <a:ext cx="1501171" cy="287099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6E4B29-E130-47BC-A78B-41B7E916966C}" type="datetimeFigureOut">
              <a:rPr lang="en-GB" smtClean="0"/>
              <a:t>21/02/2026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92FD4A-ACE6-4C07-B535-3A70CAA38610}" type="slidenum">
              <a:rPr lang="en-GB" smtClean="0"/>
              <a:t>‹#›</a:t>
            </a:fld>
            <a:endParaRPr lang="en-GB"/>
          </a:p>
        </p:txBody>
      </p:sp>
    </p:spTree>
    <p:extLst>
      <p:ext uri="{BB962C8B-B14F-4D97-AF65-F5344CB8AC3E}">
        <p14:creationId xmlns:p14="http://schemas.microsoft.com/office/powerpoint/2010/main" val="2068530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2/21/2026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8307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2/21/2026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43743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2/21/2026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744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2/21/2026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36891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2/21/2026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211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2/21/2026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59016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2/21/2026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3146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2/21/2026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28414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2/21/2026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37306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2/21/2026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84416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2/21/2026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7206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2/21/2026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48180422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Text Bubble">
            <a:extLst>
              <a:ext uri="{FF2B5EF4-FFF2-40B4-BE49-F238E27FC236}">
                <a16:creationId xmlns:a16="http://schemas.microsoft.com/office/drawing/2014/main" id="{74D75E7B-3F5C-E162-45B7-44C9FBBD6163}"/>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2015" y="-752015"/>
            <a:ext cx="6858000" cy="8362030"/>
          </a:xfrm>
          <a:prstGeom prst="rect">
            <a:avLst/>
          </a:prstGeom>
          <a:gradFill>
            <a:gsLst>
              <a:gs pos="0">
                <a:srgbClr val="000000">
                  <a:alpha val="0"/>
                </a:srgbClr>
              </a:gs>
              <a:gs pos="49000">
                <a:srgbClr val="000000">
                  <a:alpha val="47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14DBF-80A7-8A14-3AC1-BFE0BF32D9CD}"/>
              </a:ext>
            </a:extLst>
          </p:cNvPr>
          <p:cNvSpPr>
            <a:spLocks noGrp="1"/>
          </p:cNvSpPr>
          <p:nvPr>
            <p:ph type="ctrTitle"/>
          </p:nvPr>
        </p:nvSpPr>
        <p:spPr>
          <a:xfrm>
            <a:off x="893618" y="1878366"/>
            <a:ext cx="4671319" cy="1885803"/>
          </a:xfrm>
        </p:spPr>
        <p:txBody>
          <a:bodyPr>
            <a:normAutofit/>
          </a:bodyPr>
          <a:lstStyle/>
          <a:p>
            <a:r>
              <a:rPr lang="en-GB">
                <a:solidFill>
                  <a:srgbClr val="FFFFFF"/>
                </a:solidFill>
              </a:rPr>
              <a:t>Communication</a:t>
            </a:r>
          </a:p>
        </p:txBody>
      </p:sp>
      <p:sp>
        <p:nvSpPr>
          <p:cNvPr id="3" name="Subtitle 2">
            <a:extLst>
              <a:ext uri="{FF2B5EF4-FFF2-40B4-BE49-F238E27FC236}">
                <a16:creationId xmlns:a16="http://schemas.microsoft.com/office/drawing/2014/main" id="{995A66C7-363D-4E36-9C74-55FAACE02732}"/>
              </a:ext>
            </a:extLst>
          </p:cNvPr>
          <p:cNvSpPr>
            <a:spLocks noGrp="1"/>
          </p:cNvSpPr>
          <p:nvPr>
            <p:ph type="subTitle" idx="1"/>
          </p:nvPr>
        </p:nvSpPr>
        <p:spPr>
          <a:xfrm>
            <a:off x="893618" y="3845971"/>
            <a:ext cx="4671319" cy="2533058"/>
          </a:xfrm>
        </p:spPr>
        <p:txBody>
          <a:bodyPr>
            <a:normAutofit lnSpcReduction="10000"/>
          </a:bodyPr>
          <a:lstStyle/>
          <a:p>
            <a:r>
              <a:rPr lang="en-GB" dirty="0">
                <a:solidFill>
                  <a:srgbClr val="FFFFFF"/>
                </a:solidFill>
              </a:rPr>
              <a:t>Professional Development within Health and Social care </a:t>
            </a:r>
          </a:p>
          <a:p>
            <a:r>
              <a:rPr lang="en-GB" dirty="0">
                <a:solidFill>
                  <a:srgbClr val="FFFFFF"/>
                </a:solidFill>
              </a:rPr>
              <a:t>Module code: LCHS4009</a:t>
            </a:r>
          </a:p>
          <a:p>
            <a:r>
              <a:rPr lang="en-GB" dirty="0">
                <a:solidFill>
                  <a:srgbClr val="FFFFFF"/>
                </a:solidFill>
              </a:rPr>
              <a:t>Lecturer: Olobukola Adegbite </a:t>
            </a:r>
          </a:p>
          <a:p>
            <a:r>
              <a:rPr lang="en-GB" dirty="0">
                <a:solidFill>
                  <a:srgbClr val="FFFFFF"/>
                </a:solidFill>
              </a:rPr>
              <a:t>Student number:2435756</a:t>
            </a:r>
          </a:p>
          <a:p>
            <a:r>
              <a:rPr lang="en-GB" dirty="0">
                <a:solidFill>
                  <a:srgbClr val="FFFFFF"/>
                </a:solidFill>
              </a:rPr>
              <a:t>Student: Patricia Parkes</a:t>
            </a:r>
          </a:p>
          <a:p>
            <a:endParaRPr lang="en-GB" dirty="0">
              <a:solidFill>
                <a:srgbClr val="FFFFFF"/>
              </a:solidFill>
            </a:endParaRPr>
          </a:p>
          <a:p>
            <a:endParaRPr lang="en-GB" dirty="0">
              <a:solidFill>
                <a:srgbClr val="FFFFFF"/>
              </a:solidFill>
            </a:endParaRPr>
          </a:p>
        </p:txBody>
      </p:sp>
    </p:spTree>
    <p:extLst>
      <p:ext uri="{BB962C8B-B14F-4D97-AF65-F5344CB8AC3E}">
        <p14:creationId xmlns:p14="http://schemas.microsoft.com/office/powerpoint/2010/main" val="34883862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BB44E4-CF55-CF26-8299-36C6C5CE8A96}"/>
              </a:ext>
            </a:extLst>
          </p:cNvPr>
          <p:cNvSpPr>
            <a:spLocks noGrp="1"/>
          </p:cNvSpPr>
          <p:nvPr>
            <p:ph type="title"/>
          </p:nvPr>
        </p:nvSpPr>
        <p:spPr>
          <a:xfrm>
            <a:off x="612648" y="600074"/>
            <a:ext cx="6035040" cy="1529932"/>
          </a:xfrm>
        </p:spPr>
        <p:txBody>
          <a:bodyPr vert="horz" lIns="91440" tIns="45720" rIns="91440" bIns="45720" rtlCol="0" anchor="b">
            <a:normAutofit/>
          </a:bodyPr>
          <a:lstStyle/>
          <a:p>
            <a:r>
              <a:rPr lang="en-US" sz="3600" b="1" kern="1200" dirty="0">
                <a:solidFill>
                  <a:schemeClr val="tx1"/>
                </a:solidFill>
                <a:latin typeface="+mj-lt"/>
                <a:ea typeface="+mj-ea"/>
                <a:cs typeface="+mj-cs"/>
              </a:rPr>
              <a:t>What is communication </a:t>
            </a:r>
          </a:p>
        </p:txBody>
      </p:sp>
      <p:sp>
        <p:nvSpPr>
          <p:cNvPr id="4" name="Text Placeholder 3">
            <a:extLst>
              <a:ext uri="{FF2B5EF4-FFF2-40B4-BE49-F238E27FC236}">
                <a16:creationId xmlns:a16="http://schemas.microsoft.com/office/drawing/2014/main" id="{D43C252A-9B53-1D39-6C0F-6FFEBA62C8DD}"/>
              </a:ext>
            </a:extLst>
          </p:cNvPr>
          <p:cNvSpPr>
            <a:spLocks noGrp="1"/>
          </p:cNvSpPr>
          <p:nvPr>
            <p:ph type="body" sz="half" idx="2"/>
          </p:nvPr>
        </p:nvSpPr>
        <p:spPr>
          <a:xfrm>
            <a:off x="612647" y="2730080"/>
            <a:ext cx="6035041" cy="3579280"/>
          </a:xfrm>
        </p:spPr>
        <p:txBody>
          <a:bodyPr vert="horz" lIns="91440" tIns="45720" rIns="91440" bIns="45720" rtlCol="0">
            <a:normAutofit/>
          </a:bodyPr>
          <a:lstStyle/>
          <a:p>
            <a:pPr indent="-228600">
              <a:buFont typeface="Arial" panose="020B0604020202020204" pitchFamily="34" charset="0"/>
              <a:buChar char="•"/>
            </a:pPr>
            <a:r>
              <a:rPr lang="en-US" sz="1800" dirty="0"/>
              <a:t>Communication is the process of sharing information in order to  establish a mutual understanding.</a:t>
            </a:r>
          </a:p>
          <a:p>
            <a:pPr indent="-228600">
              <a:buFont typeface="Arial" panose="020B0604020202020204" pitchFamily="34" charset="0"/>
              <a:buChar char="•"/>
            </a:pPr>
            <a:r>
              <a:rPr lang="en-US" sz="1800" dirty="0"/>
              <a:t> The word ‘communication’ which can be translated vocally, nonverbal and in digital forms of interaction between individuals originated from the Latin ‘communis’ which means to share(Communication, 2012).</a:t>
            </a:r>
          </a:p>
          <a:p>
            <a:pPr indent="-228600">
              <a:buFont typeface="Arial" panose="020B0604020202020204" pitchFamily="34" charset="0"/>
              <a:buChar char="•"/>
            </a:pPr>
            <a:endParaRPr lang="en-US" sz="1800" dirty="0"/>
          </a:p>
          <a:p>
            <a:pPr indent="-228600">
              <a:buFont typeface="Arial" panose="020B0604020202020204" pitchFamily="34" charset="0"/>
              <a:buChar char="•"/>
            </a:pPr>
            <a:endParaRPr lang="en-US" sz="1800" dirty="0"/>
          </a:p>
        </p:txBody>
      </p:sp>
      <p:pic>
        <p:nvPicPr>
          <p:cNvPr id="6" name="Picture Placeholder 5" descr="People and speech bubbles">
            <a:extLst>
              <a:ext uri="{FF2B5EF4-FFF2-40B4-BE49-F238E27FC236}">
                <a16:creationId xmlns:a16="http://schemas.microsoft.com/office/drawing/2014/main" id="{03AD24C7-7464-CCAF-4A50-DE67A08FF80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1209" r="18124"/>
          <a:stretch>
            <a:fillRect/>
          </a:stretch>
        </p:blipFill>
        <p:spPr>
          <a:xfrm>
            <a:off x="7345680" y="10"/>
            <a:ext cx="4846320" cy="6857990"/>
          </a:xfrm>
          <a:prstGeom prst="rect">
            <a:avLst/>
          </a:prstGeom>
        </p:spPr>
      </p:pic>
    </p:spTree>
    <p:extLst>
      <p:ext uri="{BB962C8B-B14F-4D97-AF65-F5344CB8AC3E}">
        <p14:creationId xmlns:p14="http://schemas.microsoft.com/office/powerpoint/2010/main" val="845070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D6A72-D6D4-CB28-7C7D-6AB12A91F841}"/>
              </a:ext>
            </a:extLst>
          </p:cNvPr>
          <p:cNvSpPr>
            <a:spLocks noGrp="1"/>
          </p:cNvSpPr>
          <p:nvPr>
            <p:ph type="title"/>
          </p:nvPr>
        </p:nvSpPr>
        <p:spPr>
          <a:xfrm>
            <a:off x="612648" y="603504"/>
            <a:ext cx="3553412" cy="1527048"/>
          </a:xfrm>
        </p:spPr>
        <p:txBody>
          <a:bodyPr vert="horz" lIns="91440" tIns="45720" rIns="91440" bIns="45720" rtlCol="0" anchor="b">
            <a:normAutofit/>
          </a:bodyPr>
          <a:lstStyle/>
          <a:p>
            <a:r>
              <a:rPr lang="en-US" sz="3300" b="1" kern="1200" dirty="0">
                <a:solidFill>
                  <a:schemeClr val="tx1"/>
                </a:solidFill>
                <a:latin typeface="+mj-lt"/>
                <a:ea typeface="+mj-ea"/>
                <a:cs typeface="+mj-cs"/>
              </a:rPr>
              <a:t>Communication in health care profession.</a:t>
            </a:r>
          </a:p>
        </p:txBody>
      </p:sp>
      <p:sp>
        <p:nvSpPr>
          <p:cNvPr id="4" name="Text Placeholder 3">
            <a:extLst>
              <a:ext uri="{FF2B5EF4-FFF2-40B4-BE49-F238E27FC236}">
                <a16:creationId xmlns:a16="http://schemas.microsoft.com/office/drawing/2014/main" id="{6FB4789E-8CEB-2145-E359-4BF19E890B3F}"/>
              </a:ext>
            </a:extLst>
          </p:cNvPr>
          <p:cNvSpPr>
            <a:spLocks noGrp="1"/>
          </p:cNvSpPr>
          <p:nvPr>
            <p:ph type="body" sz="half" idx="2"/>
          </p:nvPr>
        </p:nvSpPr>
        <p:spPr>
          <a:xfrm>
            <a:off x="533400" y="2734056"/>
            <a:ext cx="3632660" cy="3285744"/>
          </a:xfrm>
        </p:spPr>
        <p:txBody>
          <a:bodyPr vert="horz" lIns="91440" tIns="45720" rIns="91440" bIns="45720" rtlCol="0">
            <a:normAutofit/>
          </a:bodyPr>
          <a:lstStyle/>
          <a:p>
            <a:r>
              <a:rPr lang="en-US" sz="1800" dirty="0"/>
              <a:t>Within the profession of health and social care effective communication is one of the most important components on offering people safe, considerate person-centered care with an outstanding service(Institute Of Mental Health, 2025).</a:t>
            </a:r>
          </a:p>
        </p:txBody>
      </p:sp>
      <p:pic>
        <p:nvPicPr>
          <p:cNvPr id="6" name="Picture 5" descr="A group of medical professionals standing around a patient&#10;&#10;AI-generated content may be incorrect.">
            <a:extLst>
              <a:ext uri="{FF2B5EF4-FFF2-40B4-BE49-F238E27FC236}">
                <a16:creationId xmlns:a16="http://schemas.microsoft.com/office/drawing/2014/main" id="{07D604A5-006D-3BDE-06CC-6B4F3409E9F2}"/>
              </a:ext>
            </a:extLst>
          </p:cNvPr>
          <p:cNvPicPr>
            <a:picLocks noChangeAspect="1"/>
          </p:cNvPicPr>
          <p:nvPr/>
        </p:nvPicPr>
        <p:blipFill>
          <a:blip r:embed="rId2">
            <a:extLst>
              <a:ext uri="{28A0092B-C50C-407E-A947-70E740481C1C}">
                <a14:useLocalDpi xmlns:a14="http://schemas.microsoft.com/office/drawing/2010/main" val="0"/>
              </a:ext>
            </a:extLst>
          </a:blip>
          <a:srcRect l="13795" r="13794" b="-1"/>
          <a:stretch>
            <a:fillRect/>
          </a:stretch>
        </p:blipFill>
        <p:spPr>
          <a:xfrm>
            <a:off x="4752550" y="10"/>
            <a:ext cx="7439450" cy="6857990"/>
          </a:xfrm>
          <a:prstGeom prst="rect">
            <a:avLst/>
          </a:prstGeom>
        </p:spPr>
      </p:pic>
    </p:spTree>
    <p:extLst>
      <p:ext uri="{BB962C8B-B14F-4D97-AF65-F5344CB8AC3E}">
        <p14:creationId xmlns:p14="http://schemas.microsoft.com/office/powerpoint/2010/main" val="4091607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D59064A-7BD3-673D-2606-9507EFB48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503CC-2E11-F630-0425-F469BC205AF8}"/>
              </a:ext>
            </a:extLst>
          </p:cNvPr>
          <p:cNvSpPr>
            <a:spLocks noGrp="1"/>
          </p:cNvSpPr>
          <p:nvPr>
            <p:ph type="title"/>
          </p:nvPr>
        </p:nvSpPr>
        <p:spPr>
          <a:xfrm>
            <a:off x="341680" y="5358268"/>
            <a:ext cx="7204271" cy="1094733"/>
          </a:xfrm>
        </p:spPr>
        <p:txBody>
          <a:bodyPr vert="horz" lIns="91440" tIns="45720" rIns="91440" bIns="45720" rtlCol="0" anchor="t">
            <a:normAutofit/>
          </a:bodyPr>
          <a:lstStyle/>
          <a:p>
            <a:r>
              <a:rPr lang="en-US" sz="3600" b="1" kern="1200" dirty="0">
                <a:solidFill>
                  <a:schemeClr val="tx1"/>
                </a:solidFill>
                <a:latin typeface="+mj-lt"/>
                <a:ea typeface="+mj-ea"/>
                <a:cs typeface="+mj-cs"/>
              </a:rPr>
              <a:t>The importance of communication</a:t>
            </a:r>
          </a:p>
        </p:txBody>
      </p:sp>
      <p:pic>
        <p:nvPicPr>
          <p:cNvPr id="6" name="Content Placeholder 5" descr="A poster of a person with a chair and a clock&#10;&#10;AI-generated content may be incorrect.">
            <a:extLst>
              <a:ext uri="{FF2B5EF4-FFF2-40B4-BE49-F238E27FC236}">
                <a16:creationId xmlns:a16="http://schemas.microsoft.com/office/drawing/2014/main" id="{0A4F6973-6C45-0895-87EB-4DABF6DA4E0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1510" r="8620" b="-1"/>
          <a:stretch>
            <a:fillRect/>
          </a:stretch>
        </p:blipFill>
        <p:spPr>
          <a:xfrm>
            <a:off x="419099" y="419102"/>
            <a:ext cx="7129183" cy="4663886"/>
          </a:xfrm>
          <a:prstGeom prst="rect">
            <a:avLst/>
          </a:prstGeom>
        </p:spPr>
      </p:pic>
      <p:sp>
        <p:nvSpPr>
          <p:cNvPr id="4" name="Text Placeholder 3">
            <a:extLst>
              <a:ext uri="{FF2B5EF4-FFF2-40B4-BE49-F238E27FC236}">
                <a16:creationId xmlns:a16="http://schemas.microsoft.com/office/drawing/2014/main" id="{0724318E-5CC2-1E9E-A2FE-A6D3385AAF5D}"/>
              </a:ext>
            </a:extLst>
          </p:cNvPr>
          <p:cNvSpPr>
            <a:spLocks noGrp="1"/>
          </p:cNvSpPr>
          <p:nvPr>
            <p:ph type="body" sz="half" idx="2"/>
          </p:nvPr>
        </p:nvSpPr>
        <p:spPr>
          <a:xfrm>
            <a:off x="8047975" y="418916"/>
            <a:ext cx="3434399" cy="6033900"/>
          </a:xfrm>
        </p:spPr>
        <p:txBody>
          <a:bodyPr vert="horz" lIns="91440" tIns="45720" rIns="91440" bIns="45720" rtlCol="0">
            <a:normAutofit/>
          </a:bodyPr>
          <a:lstStyle/>
          <a:p>
            <a:pPr marL="285750" indent="-228600">
              <a:buFont typeface="Arial" panose="020B0604020202020204" pitchFamily="34" charset="0"/>
              <a:buChar char="•"/>
            </a:pPr>
            <a:r>
              <a:rPr lang="en-US" dirty="0"/>
              <a:t>Patient safety and reduced errors prevents. misunderstandings, mistakes and risks.</a:t>
            </a:r>
          </a:p>
          <a:p>
            <a:pPr marL="285750" indent="-228600">
              <a:buFont typeface="Arial" panose="020B0604020202020204" pitchFamily="34" charset="0"/>
              <a:buChar char="•"/>
            </a:pPr>
            <a:r>
              <a:rPr lang="en-US" dirty="0"/>
              <a:t>Improved health outcomes. </a:t>
            </a:r>
          </a:p>
          <a:p>
            <a:pPr marL="285750" indent="-228600">
              <a:buFont typeface="Arial" panose="020B0604020202020204" pitchFamily="34" charset="0"/>
              <a:buChar char="•"/>
            </a:pPr>
            <a:r>
              <a:rPr lang="en-US" dirty="0"/>
              <a:t>Promotes person centered care. </a:t>
            </a:r>
          </a:p>
          <a:p>
            <a:pPr marL="285750" indent="-228600">
              <a:buFont typeface="Arial" panose="020B0604020202020204" pitchFamily="34" charset="0"/>
              <a:buChar char="•"/>
            </a:pPr>
            <a:r>
              <a:rPr lang="en-US" dirty="0"/>
              <a:t>Patient empowerment.</a:t>
            </a:r>
          </a:p>
          <a:p>
            <a:pPr marL="285750" indent="-228600">
              <a:buFont typeface="Arial" panose="020B0604020202020204" pitchFamily="34" charset="0"/>
              <a:buChar char="•"/>
            </a:pPr>
            <a:r>
              <a:rPr lang="en-US" dirty="0"/>
              <a:t>Effective Teamwork.</a:t>
            </a:r>
          </a:p>
          <a:p>
            <a:pPr marL="285750" indent="-228600">
              <a:buFont typeface="Arial" panose="020B0604020202020204" pitchFamily="34" charset="0"/>
              <a:buChar char="•"/>
            </a:pPr>
            <a:r>
              <a:rPr lang="en-US" dirty="0"/>
              <a:t>Builds trust and rapport.</a:t>
            </a:r>
          </a:p>
          <a:p>
            <a:pPr marL="57150"/>
            <a:r>
              <a:rPr lang="en-US" dirty="0"/>
              <a:t>(NHS, 2022).</a:t>
            </a:r>
          </a:p>
        </p:txBody>
      </p:sp>
    </p:spTree>
    <p:extLst>
      <p:ext uri="{BB962C8B-B14F-4D97-AF65-F5344CB8AC3E}">
        <p14:creationId xmlns:p14="http://schemas.microsoft.com/office/powerpoint/2010/main" val="1966538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C26BF-B1E7-0068-13B2-BF4400D9F0A4}"/>
              </a:ext>
            </a:extLst>
          </p:cNvPr>
          <p:cNvSpPr>
            <a:spLocks noGrp="1"/>
          </p:cNvSpPr>
          <p:nvPr>
            <p:ph type="title"/>
          </p:nvPr>
        </p:nvSpPr>
        <p:spPr/>
        <p:txBody>
          <a:bodyPr/>
          <a:lstStyle/>
          <a:p>
            <a:r>
              <a:rPr lang="en-GB" dirty="0"/>
              <a:t>Models of communication</a:t>
            </a:r>
          </a:p>
        </p:txBody>
      </p:sp>
      <p:graphicFrame>
        <p:nvGraphicFramePr>
          <p:cNvPr id="6" name="Content Placeholder 2">
            <a:extLst>
              <a:ext uri="{FF2B5EF4-FFF2-40B4-BE49-F238E27FC236}">
                <a16:creationId xmlns:a16="http://schemas.microsoft.com/office/drawing/2014/main" id="{AFC74DAA-691E-012A-A73F-6ECF8A16B022}"/>
              </a:ext>
            </a:extLst>
          </p:cNvPr>
          <p:cNvGraphicFramePr>
            <a:graphicFrameLocks noGrp="1"/>
          </p:cNvGraphicFramePr>
          <p:nvPr>
            <p:ph sz="half" idx="1"/>
          </p:nvPr>
        </p:nvGraphicFramePr>
        <p:xfrm>
          <a:off x="612648"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0DF7554D-6472-0737-E253-752A76E87694}"/>
              </a:ext>
            </a:extLst>
          </p:cNvPr>
          <p:cNvSpPr>
            <a:spLocks noGrp="1"/>
          </p:cNvSpPr>
          <p:nvPr>
            <p:ph sz="half" idx="2"/>
          </p:nvPr>
        </p:nvSpPr>
        <p:spPr>
          <a:xfrm>
            <a:off x="6172200" y="1825625"/>
            <a:ext cx="5181600" cy="2855232"/>
          </a:xfrm>
        </p:spPr>
        <p:txBody>
          <a:bodyPr/>
          <a:lstStyle/>
          <a:p>
            <a:pPr marL="0" indent="0">
              <a:buNone/>
            </a:pPr>
            <a:r>
              <a:rPr lang="en-GB" b="1" u="sng" dirty="0"/>
              <a:t>Core components and approaches </a:t>
            </a:r>
            <a:r>
              <a:rPr lang="en-GB" dirty="0"/>
              <a:t>.</a:t>
            </a:r>
          </a:p>
          <a:p>
            <a:pPr>
              <a:buFont typeface="Wingdings" panose="05000000000000000000" pitchFamily="2" charset="2"/>
              <a:buChar char="q"/>
            </a:pPr>
            <a:r>
              <a:rPr lang="en-GB" dirty="0"/>
              <a:t>Transmission, interactional and transactional.</a:t>
            </a:r>
          </a:p>
          <a:p>
            <a:pPr>
              <a:buFont typeface="Wingdings" panose="05000000000000000000" pitchFamily="2" charset="2"/>
              <a:buChar char="q"/>
            </a:pPr>
            <a:r>
              <a:rPr lang="en-GB" dirty="0"/>
              <a:t>Relationship centred care.</a:t>
            </a:r>
          </a:p>
          <a:p>
            <a:pPr>
              <a:buFont typeface="Wingdings" panose="05000000000000000000" pitchFamily="2" charset="2"/>
              <a:buChar char="q"/>
            </a:pPr>
            <a:r>
              <a:rPr lang="en-GB" dirty="0"/>
              <a:t>Biomedical and biopsychosocial </a:t>
            </a:r>
          </a:p>
        </p:txBody>
      </p:sp>
    </p:spTree>
    <p:extLst>
      <p:ext uri="{BB962C8B-B14F-4D97-AF65-F5344CB8AC3E}">
        <p14:creationId xmlns:p14="http://schemas.microsoft.com/office/powerpoint/2010/main" val="2538717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3F16A-AA9E-DFB7-AF0A-00B989D91196}"/>
              </a:ext>
            </a:extLst>
          </p:cNvPr>
          <p:cNvSpPr>
            <a:spLocks noGrp="1"/>
          </p:cNvSpPr>
          <p:nvPr>
            <p:ph type="title"/>
          </p:nvPr>
        </p:nvSpPr>
        <p:spPr/>
        <p:txBody>
          <a:bodyPr/>
          <a:lstStyle/>
          <a:p>
            <a:r>
              <a:rPr lang="en-GB" dirty="0"/>
              <a:t>Example </a:t>
            </a:r>
            <a:br>
              <a:rPr lang="en-GB" dirty="0"/>
            </a:br>
            <a:endParaRPr lang="en-GB" dirty="0"/>
          </a:p>
        </p:txBody>
      </p:sp>
      <p:sp>
        <p:nvSpPr>
          <p:cNvPr id="3" name="Content Placeholder 2">
            <a:extLst>
              <a:ext uri="{FF2B5EF4-FFF2-40B4-BE49-F238E27FC236}">
                <a16:creationId xmlns:a16="http://schemas.microsoft.com/office/drawing/2014/main" id="{BB42FB39-6358-3FBB-04EB-2CA4A325166D}"/>
              </a:ext>
            </a:extLst>
          </p:cNvPr>
          <p:cNvSpPr>
            <a:spLocks noGrp="1"/>
          </p:cNvSpPr>
          <p:nvPr>
            <p:ph sz="half" idx="1"/>
          </p:nvPr>
        </p:nvSpPr>
        <p:spPr/>
        <p:txBody>
          <a:bodyPr>
            <a:normAutofit lnSpcReduction="10000"/>
          </a:bodyPr>
          <a:lstStyle/>
          <a:p>
            <a:pPr marL="0" indent="0">
              <a:buNone/>
            </a:pPr>
            <a:r>
              <a:rPr lang="en-GB" dirty="0"/>
              <a:t>Setting: GP practice. </a:t>
            </a:r>
          </a:p>
          <a:p>
            <a:pPr marL="0" indent="0">
              <a:buNone/>
            </a:pPr>
            <a:r>
              <a:rPr lang="en-GB" dirty="0"/>
              <a:t>Service user: miss Brown,35y recently diagnosed with irritable bowel syndrome.</a:t>
            </a:r>
          </a:p>
          <a:p>
            <a:pPr marL="0" indent="0">
              <a:buNone/>
            </a:pPr>
            <a:r>
              <a:rPr lang="en-GB" dirty="0"/>
              <a:t>Professional. Nurse.                                                                                                                                                                                                                                                                                </a:t>
            </a:r>
          </a:p>
          <a:p>
            <a:pPr>
              <a:buFont typeface="Wingdings" panose="05000000000000000000" pitchFamily="2" charset="2"/>
              <a:buChar char="q"/>
            </a:pPr>
            <a:r>
              <a:rPr lang="en-GB" dirty="0"/>
              <a:t>Situation. </a:t>
            </a:r>
          </a:p>
          <a:p>
            <a:pPr marL="0" indent="0">
              <a:buNone/>
            </a:pPr>
            <a:r>
              <a:rPr lang="en-GB" dirty="0"/>
              <a:t>Lady comes to see me after receiving her diagnostic that she has irritable bowl syndrome. She appears worried and askes if it will affect her conceiving as she has no kids but would like to try one day soon.as her age is catching up on her .</a:t>
            </a:r>
          </a:p>
          <a:p>
            <a:pPr marL="0" indent="0">
              <a:buNone/>
            </a:pPr>
            <a:endParaRPr lang="en-GB" dirty="0"/>
          </a:p>
        </p:txBody>
      </p:sp>
      <p:sp>
        <p:nvSpPr>
          <p:cNvPr id="4" name="Content Placeholder 3">
            <a:extLst>
              <a:ext uri="{FF2B5EF4-FFF2-40B4-BE49-F238E27FC236}">
                <a16:creationId xmlns:a16="http://schemas.microsoft.com/office/drawing/2014/main" id="{895B7780-3E6A-D763-E0EA-A4A86722F983}"/>
              </a:ext>
            </a:extLst>
          </p:cNvPr>
          <p:cNvSpPr>
            <a:spLocks noGrp="1"/>
          </p:cNvSpPr>
          <p:nvPr>
            <p:ph sz="half" idx="2"/>
          </p:nvPr>
        </p:nvSpPr>
        <p:spPr/>
        <p:txBody>
          <a:bodyPr>
            <a:normAutofit lnSpcReduction="10000"/>
          </a:bodyPr>
          <a:lstStyle/>
          <a:p>
            <a:pPr marL="0" indent="0">
              <a:buNone/>
            </a:pPr>
            <a:r>
              <a:rPr lang="en-GB" b="1" u="sng" dirty="0"/>
              <a:t>How effective communication is applied.</a:t>
            </a:r>
          </a:p>
          <a:p>
            <a:pPr>
              <a:buFont typeface="Wingdings" panose="05000000000000000000" pitchFamily="2" charset="2"/>
              <a:buChar char="q"/>
            </a:pPr>
            <a:r>
              <a:rPr lang="en-GB" dirty="0"/>
              <a:t>Active listening </a:t>
            </a:r>
          </a:p>
          <a:p>
            <a:pPr>
              <a:buFont typeface="Wingdings" panose="05000000000000000000" pitchFamily="2" charset="2"/>
              <a:buChar char="q"/>
            </a:pPr>
            <a:r>
              <a:rPr lang="en-GB" dirty="0"/>
              <a:t>By using clear and simple language </a:t>
            </a:r>
          </a:p>
          <a:p>
            <a:pPr>
              <a:buFont typeface="Wingdings" panose="05000000000000000000" pitchFamily="2" charset="2"/>
              <a:buChar char="q"/>
            </a:pPr>
            <a:r>
              <a:rPr lang="en-GB" dirty="0"/>
              <a:t>Checking their understanding on the situation.</a:t>
            </a:r>
          </a:p>
          <a:p>
            <a:pPr>
              <a:buFont typeface="Wingdings" panose="05000000000000000000" pitchFamily="2" charset="2"/>
              <a:buChar char="q"/>
            </a:pPr>
            <a:r>
              <a:rPr lang="en-GB" dirty="0"/>
              <a:t>Non-Verbal communication.</a:t>
            </a:r>
          </a:p>
          <a:p>
            <a:pPr>
              <a:buFont typeface="Wingdings" panose="05000000000000000000" pitchFamily="2" charset="2"/>
              <a:buChar char="q"/>
            </a:pPr>
            <a:r>
              <a:rPr lang="en-GB" dirty="0"/>
              <a:t>Reassurance and Support.</a:t>
            </a:r>
          </a:p>
        </p:txBody>
      </p:sp>
    </p:spTree>
    <p:extLst>
      <p:ext uri="{BB962C8B-B14F-4D97-AF65-F5344CB8AC3E}">
        <p14:creationId xmlns:p14="http://schemas.microsoft.com/office/powerpoint/2010/main" val="3272986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3B53349-0E53-3115-2609-66EFCBD51704}"/>
              </a:ext>
            </a:extLst>
          </p:cNvPr>
          <p:cNvSpPr txBox="1"/>
          <p:nvPr/>
        </p:nvSpPr>
        <p:spPr>
          <a:xfrm>
            <a:off x="612648" y="1114923"/>
            <a:ext cx="4621553" cy="136072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u="sng" kern="1200">
                <a:solidFill>
                  <a:schemeClr val="tx1"/>
                </a:solidFill>
                <a:latin typeface="+mj-lt"/>
                <a:ea typeface="+mj-ea"/>
                <a:cs typeface="+mj-cs"/>
              </a:rPr>
              <a:t>Conclusion</a:t>
            </a:r>
          </a:p>
        </p:txBody>
      </p:sp>
      <p:sp>
        <p:nvSpPr>
          <p:cNvPr id="3" name="TextBox 2">
            <a:extLst>
              <a:ext uri="{FF2B5EF4-FFF2-40B4-BE49-F238E27FC236}">
                <a16:creationId xmlns:a16="http://schemas.microsoft.com/office/drawing/2014/main" id="{1FA3BC91-0A38-2EFE-9854-C0560321DD43}"/>
              </a:ext>
            </a:extLst>
          </p:cNvPr>
          <p:cNvSpPr txBox="1"/>
          <p:nvPr/>
        </p:nvSpPr>
        <p:spPr>
          <a:xfrm>
            <a:off x="612648" y="2584058"/>
            <a:ext cx="4621553" cy="3159018"/>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300" dirty="0"/>
              <a:t>Effect communication is vital in professional health care services.</a:t>
            </a:r>
          </a:p>
          <a:p>
            <a:pPr indent="-228600">
              <a:lnSpc>
                <a:spcPct val="110000"/>
              </a:lnSpc>
              <a:spcAft>
                <a:spcPts val="600"/>
              </a:spcAft>
              <a:buFont typeface="Arial" panose="020B0604020202020204" pitchFamily="34" charset="0"/>
              <a:buChar char="•"/>
            </a:pPr>
            <a:r>
              <a:rPr lang="en-US" sz="1300" dirty="0"/>
              <a:t>Every day is different and everyone is unique in their own way. </a:t>
            </a:r>
          </a:p>
          <a:p>
            <a:pPr indent="-228600">
              <a:lnSpc>
                <a:spcPct val="110000"/>
              </a:lnSpc>
              <a:spcAft>
                <a:spcPts val="600"/>
              </a:spcAft>
              <a:buFont typeface="Arial" panose="020B0604020202020204" pitchFamily="34" charset="0"/>
              <a:buChar char="•"/>
            </a:pPr>
            <a:r>
              <a:rPr lang="en-US" sz="1300" dirty="0"/>
              <a:t>Effective communication is essential because it underpins safe, person-centered, and high-quality practice. Service users are better equipped to make decisions regarding their own health and well-being when they receive clear and respectful information about their symptoms, treatment alternatives, and care plans. When professionals actively listen, use appropriate language, and respond with empathy, individuals feel values ,respected and involved in their care. </a:t>
            </a:r>
          </a:p>
          <a:p>
            <a:pPr indent="-228600">
              <a:lnSpc>
                <a:spcPct val="110000"/>
              </a:lnSpc>
              <a:spcAft>
                <a:spcPts val="600"/>
              </a:spcAft>
              <a:buFont typeface="Arial" panose="020B0604020202020204" pitchFamily="34" charset="0"/>
              <a:buChar char="•"/>
            </a:pPr>
            <a:endParaRPr lang="en-US" sz="1300" dirty="0"/>
          </a:p>
        </p:txBody>
      </p:sp>
      <p:pic>
        <p:nvPicPr>
          <p:cNvPr id="7" name="Graphic 6" descr="Chat">
            <a:extLst>
              <a:ext uri="{FF2B5EF4-FFF2-40B4-BE49-F238E27FC236}">
                <a16:creationId xmlns:a16="http://schemas.microsoft.com/office/drawing/2014/main" id="{883B80D2-B992-A1AD-8995-6F0683FCF1F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96074" y="1114923"/>
            <a:ext cx="4628153" cy="4628153"/>
          </a:xfrm>
          <a:prstGeom prst="rect">
            <a:avLst/>
          </a:prstGeom>
        </p:spPr>
      </p:pic>
    </p:spTree>
    <p:extLst>
      <p:ext uri="{BB962C8B-B14F-4D97-AF65-F5344CB8AC3E}">
        <p14:creationId xmlns:p14="http://schemas.microsoft.com/office/powerpoint/2010/main" val="3882817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9316FD-D7B9-4AB8-702E-C5D942327073}"/>
              </a:ext>
            </a:extLst>
          </p:cNvPr>
          <p:cNvSpPr txBox="1"/>
          <p:nvPr/>
        </p:nvSpPr>
        <p:spPr>
          <a:xfrm>
            <a:off x="544286" y="685800"/>
            <a:ext cx="6008914" cy="461665"/>
          </a:xfrm>
          <a:prstGeom prst="rect">
            <a:avLst/>
          </a:prstGeom>
          <a:noFill/>
        </p:spPr>
        <p:txBody>
          <a:bodyPr wrap="square" rtlCol="0">
            <a:spAutoFit/>
          </a:bodyPr>
          <a:lstStyle/>
          <a:p>
            <a:r>
              <a:rPr lang="en-GB" sz="2400" b="1" u="sng"/>
              <a:t>Reference list </a:t>
            </a:r>
            <a:endParaRPr lang="en-GB" sz="2400" b="1" u="sng" dirty="0"/>
          </a:p>
        </p:txBody>
      </p:sp>
      <p:graphicFrame>
        <p:nvGraphicFramePr>
          <p:cNvPr id="11" name="TextBox 2">
            <a:extLst>
              <a:ext uri="{FF2B5EF4-FFF2-40B4-BE49-F238E27FC236}">
                <a16:creationId xmlns:a16="http://schemas.microsoft.com/office/drawing/2014/main" id="{0265E898-6176-7731-461A-58074C08AFB2}"/>
              </a:ext>
            </a:extLst>
          </p:cNvPr>
          <p:cNvGraphicFramePr/>
          <p:nvPr/>
        </p:nvGraphicFramePr>
        <p:xfrm>
          <a:off x="707571" y="1147465"/>
          <a:ext cx="10330543" cy="4401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0298001"/>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1654</TotalTime>
  <Words>670</Words>
  <Application>Microsoft Office PowerPoint</Application>
  <PresentationFormat>Widescreen</PresentationFormat>
  <Paragraphs>52</Paragraphs>
  <Slides>8</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Neue Haas Grotesk Text Pro</vt:lpstr>
      <vt:lpstr>Wingdings</vt:lpstr>
      <vt:lpstr>VanillaVTI</vt:lpstr>
      <vt:lpstr>Communication</vt:lpstr>
      <vt:lpstr>What is communication </vt:lpstr>
      <vt:lpstr>Communication in health care profession.</vt:lpstr>
      <vt:lpstr>The importance of communication</vt:lpstr>
      <vt:lpstr>Models of communication</vt:lpstr>
      <vt:lpstr>Example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patricia parkes</dc:creator>
  <cp:lastModifiedBy>patricia parkes</cp:lastModifiedBy>
  <cp:revision>2</cp:revision>
  <dcterms:created xsi:type="dcterms:W3CDTF">2026-02-05T12:36:14Z</dcterms:created>
  <dcterms:modified xsi:type="dcterms:W3CDTF">2026-02-23T02:00:27Z</dcterms:modified>
</cp:coreProperties>
</file>