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54"/>
  </p:notesMasterIdLst>
  <p:sldIdLst>
    <p:sldId id="277" r:id="rId2"/>
    <p:sldId id="270" r:id="rId3"/>
    <p:sldId id="327" r:id="rId4"/>
    <p:sldId id="258" r:id="rId5"/>
    <p:sldId id="421" r:id="rId6"/>
    <p:sldId id="422" r:id="rId7"/>
    <p:sldId id="423" r:id="rId8"/>
    <p:sldId id="424" r:id="rId9"/>
    <p:sldId id="263" r:id="rId10"/>
    <p:sldId id="425" r:id="rId11"/>
    <p:sldId id="426" r:id="rId12"/>
    <p:sldId id="427" r:id="rId13"/>
    <p:sldId id="428" r:id="rId14"/>
    <p:sldId id="429" r:id="rId15"/>
    <p:sldId id="495" r:id="rId16"/>
    <p:sldId id="430" r:id="rId17"/>
    <p:sldId id="431" r:id="rId18"/>
    <p:sldId id="432" r:id="rId19"/>
    <p:sldId id="464" r:id="rId20"/>
    <p:sldId id="374" r:id="rId21"/>
    <p:sldId id="465" r:id="rId22"/>
    <p:sldId id="466" r:id="rId23"/>
    <p:sldId id="375" r:id="rId24"/>
    <p:sldId id="379" r:id="rId25"/>
    <p:sldId id="380" r:id="rId26"/>
    <p:sldId id="467" r:id="rId27"/>
    <p:sldId id="468" r:id="rId28"/>
    <p:sldId id="376" r:id="rId29"/>
    <p:sldId id="381" r:id="rId30"/>
    <p:sldId id="382" r:id="rId31"/>
    <p:sldId id="469" r:id="rId32"/>
    <p:sldId id="377" r:id="rId33"/>
    <p:sldId id="383" r:id="rId34"/>
    <p:sldId id="384" r:id="rId35"/>
    <p:sldId id="479" r:id="rId36"/>
    <p:sldId id="470" r:id="rId37"/>
    <p:sldId id="471" r:id="rId38"/>
    <p:sldId id="472" r:id="rId39"/>
    <p:sldId id="486" r:id="rId40"/>
    <p:sldId id="373" r:id="rId41"/>
    <p:sldId id="372" r:id="rId42"/>
    <p:sldId id="330" r:id="rId43"/>
    <p:sldId id="331" r:id="rId44"/>
    <p:sldId id="333" r:id="rId45"/>
    <p:sldId id="334" r:id="rId46"/>
    <p:sldId id="350" r:id="rId47"/>
    <p:sldId id="386" r:id="rId48"/>
    <p:sldId id="336" r:id="rId49"/>
    <p:sldId id="339" r:id="rId50"/>
    <p:sldId id="389" r:id="rId51"/>
    <p:sldId id="394" r:id="rId52"/>
    <p:sldId id="496" r:id="rId5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368" autoAdjust="0"/>
    <p:restoredTop sz="94660"/>
  </p:normalViewPr>
  <p:slideViewPr>
    <p:cSldViewPr>
      <p:cViewPr>
        <p:scale>
          <a:sx n="80" d="100"/>
          <a:sy n="80" d="100"/>
        </p:scale>
        <p:origin x="691" y="125"/>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00FC7B-C154-483C-978F-F7B6AF8F237B}" type="doc">
      <dgm:prSet loTypeId="urn:microsoft.com/office/officeart/2005/8/layout/venn3" loCatId="relationship" qsTypeId="urn:microsoft.com/office/officeart/2005/8/quickstyle/simple1" qsCatId="simple" csTypeId="urn:microsoft.com/office/officeart/2005/8/colors/colorful1" csCatId="colorful"/>
      <dgm:spPr/>
      <dgm:t>
        <a:bodyPr/>
        <a:lstStyle/>
        <a:p>
          <a:endParaRPr lang="en-US"/>
        </a:p>
      </dgm:t>
    </dgm:pt>
    <dgm:pt modelId="{4B0C4121-AAC3-4C12-8D8A-9FEDC1A08FBB}">
      <dgm:prSet/>
      <dgm:spPr/>
      <dgm:t>
        <a:bodyPr lIns="0" rIns="0"/>
        <a:lstStyle/>
        <a:p>
          <a:pPr rtl="0"/>
          <a:r>
            <a:rPr lang="en-US" b="1" dirty="0"/>
            <a:t>Information </a:t>
          </a:r>
        </a:p>
      </dgm:t>
    </dgm:pt>
    <dgm:pt modelId="{C8035327-7755-456D-BC87-C975154343F3}" type="parTrans" cxnId="{A20A3B75-0BB0-4CAA-B666-EDACBFE3B004}">
      <dgm:prSet/>
      <dgm:spPr/>
      <dgm:t>
        <a:bodyPr/>
        <a:lstStyle/>
        <a:p>
          <a:endParaRPr lang="en-US"/>
        </a:p>
      </dgm:t>
    </dgm:pt>
    <dgm:pt modelId="{14EDF8C6-9227-4D3E-9141-D9A0FB27A4AF}" type="sibTrans" cxnId="{A20A3B75-0BB0-4CAA-B666-EDACBFE3B004}">
      <dgm:prSet/>
      <dgm:spPr/>
      <dgm:t>
        <a:bodyPr/>
        <a:lstStyle/>
        <a:p>
          <a:endParaRPr lang="en-US"/>
        </a:p>
      </dgm:t>
    </dgm:pt>
    <dgm:pt modelId="{18624128-57D3-499A-B8B4-76F373CE8147}">
      <dgm:prSet/>
      <dgm:spPr/>
      <dgm:t>
        <a:bodyPr lIns="0" rIns="0"/>
        <a:lstStyle/>
        <a:p>
          <a:pPr rtl="0"/>
          <a:r>
            <a:rPr lang="en-US" b="1" dirty="0"/>
            <a:t>Responsibility </a:t>
          </a:r>
        </a:p>
      </dgm:t>
    </dgm:pt>
    <dgm:pt modelId="{3A2C3DCE-29EB-47E6-B4FF-7309263A4025}" type="parTrans" cxnId="{F62F1F90-5110-4FC6-BF98-84AC9AE99212}">
      <dgm:prSet/>
      <dgm:spPr/>
      <dgm:t>
        <a:bodyPr/>
        <a:lstStyle/>
        <a:p>
          <a:endParaRPr lang="en-US"/>
        </a:p>
      </dgm:t>
    </dgm:pt>
    <dgm:pt modelId="{03346FDE-6890-413F-9A26-CFEECB3CC332}" type="sibTrans" cxnId="{F62F1F90-5110-4FC6-BF98-84AC9AE99212}">
      <dgm:prSet/>
      <dgm:spPr/>
      <dgm:t>
        <a:bodyPr/>
        <a:lstStyle/>
        <a:p>
          <a:endParaRPr lang="en-US"/>
        </a:p>
      </dgm:t>
    </dgm:pt>
    <dgm:pt modelId="{FCCAF198-936C-4524-A1F8-25ED11DDDA0E}">
      <dgm:prSet/>
      <dgm:spPr/>
      <dgm:t>
        <a:bodyPr lIns="0" rIns="0"/>
        <a:lstStyle/>
        <a:p>
          <a:pPr rtl="0"/>
          <a:r>
            <a:rPr lang="en-US" b="1" dirty="0"/>
            <a:t>Authority </a:t>
          </a:r>
        </a:p>
      </dgm:t>
    </dgm:pt>
    <dgm:pt modelId="{5DC06530-05C2-4379-A110-287F657B7965}" type="parTrans" cxnId="{C1A5DC7D-50B5-4B28-A630-163CB1CDB9B7}">
      <dgm:prSet/>
      <dgm:spPr/>
      <dgm:t>
        <a:bodyPr/>
        <a:lstStyle/>
        <a:p>
          <a:endParaRPr lang="en-US"/>
        </a:p>
      </dgm:t>
    </dgm:pt>
    <dgm:pt modelId="{89CA3DAA-8978-427B-9A3E-17822F30D55D}" type="sibTrans" cxnId="{C1A5DC7D-50B5-4B28-A630-163CB1CDB9B7}">
      <dgm:prSet/>
      <dgm:spPr/>
      <dgm:t>
        <a:bodyPr/>
        <a:lstStyle/>
        <a:p>
          <a:endParaRPr lang="en-US"/>
        </a:p>
      </dgm:t>
    </dgm:pt>
    <dgm:pt modelId="{9730B43E-9DCC-428D-B79C-DB1F058EA203}">
      <dgm:prSet/>
      <dgm:spPr/>
      <dgm:t>
        <a:bodyPr lIns="0" rIns="0"/>
        <a:lstStyle/>
        <a:p>
          <a:pPr rtl="0"/>
          <a:r>
            <a:rPr lang="en-US" b="1" dirty="0"/>
            <a:t>Trust </a:t>
          </a:r>
        </a:p>
      </dgm:t>
    </dgm:pt>
    <dgm:pt modelId="{6799D43A-774B-4755-8B6A-27B41C931298}" type="parTrans" cxnId="{22A26478-C357-4A04-B09B-BB4ADF14FAE0}">
      <dgm:prSet/>
      <dgm:spPr/>
      <dgm:t>
        <a:bodyPr/>
        <a:lstStyle/>
        <a:p>
          <a:endParaRPr lang="en-US"/>
        </a:p>
      </dgm:t>
    </dgm:pt>
    <dgm:pt modelId="{2172AD30-8A8D-449F-AC85-5A4829AFC053}" type="sibTrans" cxnId="{22A26478-C357-4A04-B09B-BB4ADF14FAE0}">
      <dgm:prSet/>
      <dgm:spPr/>
      <dgm:t>
        <a:bodyPr/>
        <a:lstStyle/>
        <a:p>
          <a:endParaRPr lang="en-US"/>
        </a:p>
      </dgm:t>
    </dgm:pt>
    <dgm:pt modelId="{35AAD953-212C-4CFD-8C72-A13E5ACC68B5}" type="pres">
      <dgm:prSet presAssocID="{CF00FC7B-C154-483C-978F-F7B6AF8F237B}" presName="Name0" presStyleCnt="0">
        <dgm:presLayoutVars>
          <dgm:dir/>
          <dgm:resizeHandles val="exact"/>
        </dgm:presLayoutVars>
      </dgm:prSet>
      <dgm:spPr/>
    </dgm:pt>
    <dgm:pt modelId="{83F59B0E-3246-40C5-96B4-CF2A94C63552}" type="pres">
      <dgm:prSet presAssocID="{4B0C4121-AAC3-4C12-8D8A-9FEDC1A08FBB}" presName="Name5" presStyleLbl="vennNode1" presStyleIdx="0" presStyleCnt="4" custLinFactNeighborX="-28757" custLinFactNeighborY="7">
        <dgm:presLayoutVars>
          <dgm:bulletEnabled val="1"/>
        </dgm:presLayoutVars>
      </dgm:prSet>
      <dgm:spPr/>
    </dgm:pt>
    <dgm:pt modelId="{082CCD66-F591-4EDA-AB00-61B8B89B7592}" type="pres">
      <dgm:prSet presAssocID="{14EDF8C6-9227-4D3E-9141-D9A0FB27A4AF}" presName="space" presStyleCnt="0"/>
      <dgm:spPr/>
    </dgm:pt>
    <dgm:pt modelId="{3CE3B74A-98DA-44B7-9DD3-FB06E0026840}" type="pres">
      <dgm:prSet presAssocID="{18624128-57D3-499A-B8B4-76F373CE8147}" presName="Name5" presStyleLbl="vennNode1" presStyleIdx="1" presStyleCnt="4">
        <dgm:presLayoutVars>
          <dgm:bulletEnabled val="1"/>
        </dgm:presLayoutVars>
      </dgm:prSet>
      <dgm:spPr/>
    </dgm:pt>
    <dgm:pt modelId="{6A5BB5C2-5FBA-4CD3-9FA9-FAEF8DCABBED}" type="pres">
      <dgm:prSet presAssocID="{03346FDE-6890-413F-9A26-CFEECB3CC332}" presName="space" presStyleCnt="0"/>
      <dgm:spPr/>
    </dgm:pt>
    <dgm:pt modelId="{0C0635A5-B0FF-43D7-86BD-CEDEFD6F8CA5}" type="pres">
      <dgm:prSet presAssocID="{FCCAF198-936C-4524-A1F8-25ED11DDDA0E}" presName="Name5" presStyleLbl="vennNode1" presStyleIdx="2" presStyleCnt="4" custLinFactNeighborX="30437" custLinFactNeighborY="7">
        <dgm:presLayoutVars>
          <dgm:bulletEnabled val="1"/>
        </dgm:presLayoutVars>
      </dgm:prSet>
      <dgm:spPr/>
    </dgm:pt>
    <dgm:pt modelId="{C9D81ADB-13AF-466F-8D4F-05519B649B21}" type="pres">
      <dgm:prSet presAssocID="{89CA3DAA-8978-427B-9A3E-17822F30D55D}" presName="space" presStyleCnt="0"/>
      <dgm:spPr/>
    </dgm:pt>
    <dgm:pt modelId="{876DE198-3B1B-4BD5-B421-C6208D4E121F}" type="pres">
      <dgm:prSet presAssocID="{9730B43E-9DCC-428D-B79C-DB1F058EA203}" presName="Name5" presStyleLbl="vennNode1" presStyleIdx="3" presStyleCnt="4" custLinFactNeighborX="17074" custLinFactNeighborY="7">
        <dgm:presLayoutVars>
          <dgm:bulletEnabled val="1"/>
        </dgm:presLayoutVars>
      </dgm:prSet>
      <dgm:spPr/>
    </dgm:pt>
  </dgm:ptLst>
  <dgm:cxnLst>
    <dgm:cxn modelId="{80B6A807-6791-4951-A3FF-842F3D937813}" type="presOf" srcId="{9730B43E-9DCC-428D-B79C-DB1F058EA203}" destId="{876DE198-3B1B-4BD5-B421-C6208D4E121F}" srcOrd="0" destOrd="0" presId="urn:microsoft.com/office/officeart/2005/8/layout/venn3"/>
    <dgm:cxn modelId="{B6A91C0D-3BCA-4A74-B196-BE2E7371DBDD}" type="presOf" srcId="{CF00FC7B-C154-483C-978F-F7B6AF8F237B}" destId="{35AAD953-212C-4CFD-8C72-A13E5ACC68B5}" srcOrd="0" destOrd="0" presId="urn:microsoft.com/office/officeart/2005/8/layout/venn3"/>
    <dgm:cxn modelId="{EB6D913F-1B77-4DEC-9D81-CABF94C7180B}" type="presOf" srcId="{FCCAF198-936C-4524-A1F8-25ED11DDDA0E}" destId="{0C0635A5-B0FF-43D7-86BD-CEDEFD6F8CA5}" srcOrd="0" destOrd="0" presId="urn:microsoft.com/office/officeart/2005/8/layout/venn3"/>
    <dgm:cxn modelId="{A20A3B75-0BB0-4CAA-B666-EDACBFE3B004}" srcId="{CF00FC7B-C154-483C-978F-F7B6AF8F237B}" destId="{4B0C4121-AAC3-4C12-8D8A-9FEDC1A08FBB}" srcOrd="0" destOrd="0" parTransId="{C8035327-7755-456D-BC87-C975154343F3}" sibTransId="{14EDF8C6-9227-4D3E-9141-D9A0FB27A4AF}"/>
    <dgm:cxn modelId="{22A26478-C357-4A04-B09B-BB4ADF14FAE0}" srcId="{CF00FC7B-C154-483C-978F-F7B6AF8F237B}" destId="{9730B43E-9DCC-428D-B79C-DB1F058EA203}" srcOrd="3" destOrd="0" parTransId="{6799D43A-774B-4755-8B6A-27B41C931298}" sibTransId="{2172AD30-8A8D-449F-AC85-5A4829AFC053}"/>
    <dgm:cxn modelId="{C1A5DC7D-50B5-4B28-A630-163CB1CDB9B7}" srcId="{CF00FC7B-C154-483C-978F-F7B6AF8F237B}" destId="{FCCAF198-936C-4524-A1F8-25ED11DDDA0E}" srcOrd="2" destOrd="0" parTransId="{5DC06530-05C2-4379-A110-287F657B7965}" sibTransId="{89CA3DAA-8978-427B-9A3E-17822F30D55D}"/>
    <dgm:cxn modelId="{BC500587-91B1-4B00-937C-16F2A57BA71B}" type="presOf" srcId="{18624128-57D3-499A-B8B4-76F373CE8147}" destId="{3CE3B74A-98DA-44B7-9DD3-FB06E0026840}" srcOrd="0" destOrd="0" presId="urn:microsoft.com/office/officeart/2005/8/layout/venn3"/>
    <dgm:cxn modelId="{F62F1F90-5110-4FC6-BF98-84AC9AE99212}" srcId="{CF00FC7B-C154-483C-978F-F7B6AF8F237B}" destId="{18624128-57D3-499A-B8B4-76F373CE8147}" srcOrd="1" destOrd="0" parTransId="{3A2C3DCE-29EB-47E6-B4FF-7309263A4025}" sibTransId="{03346FDE-6890-413F-9A26-CFEECB3CC332}"/>
    <dgm:cxn modelId="{C0EDC9F0-7C80-4362-9497-7CED41BC9D37}" type="presOf" srcId="{4B0C4121-AAC3-4C12-8D8A-9FEDC1A08FBB}" destId="{83F59B0E-3246-40C5-96B4-CF2A94C63552}" srcOrd="0" destOrd="0" presId="urn:microsoft.com/office/officeart/2005/8/layout/venn3"/>
    <dgm:cxn modelId="{DA6CC6AE-7892-4AEE-8643-AEEBC4D46313}" type="presParOf" srcId="{35AAD953-212C-4CFD-8C72-A13E5ACC68B5}" destId="{83F59B0E-3246-40C5-96B4-CF2A94C63552}" srcOrd="0" destOrd="0" presId="urn:microsoft.com/office/officeart/2005/8/layout/venn3"/>
    <dgm:cxn modelId="{57334653-53D7-4E70-807E-A5A3DA7E4BDC}" type="presParOf" srcId="{35AAD953-212C-4CFD-8C72-A13E5ACC68B5}" destId="{082CCD66-F591-4EDA-AB00-61B8B89B7592}" srcOrd="1" destOrd="0" presId="urn:microsoft.com/office/officeart/2005/8/layout/venn3"/>
    <dgm:cxn modelId="{1BCFD65B-66EF-41B8-B54D-C1193C72ED27}" type="presParOf" srcId="{35AAD953-212C-4CFD-8C72-A13E5ACC68B5}" destId="{3CE3B74A-98DA-44B7-9DD3-FB06E0026840}" srcOrd="2" destOrd="0" presId="urn:microsoft.com/office/officeart/2005/8/layout/venn3"/>
    <dgm:cxn modelId="{FE096B34-006B-487C-9AEA-0726C66DAEE0}" type="presParOf" srcId="{35AAD953-212C-4CFD-8C72-A13E5ACC68B5}" destId="{6A5BB5C2-5FBA-4CD3-9FA9-FAEF8DCABBED}" srcOrd="3" destOrd="0" presId="urn:microsoft.com/office/officeart/2005/8/layout/venn3"/>
    <dgm:cxn modelId="{4E8A83EF-BB73-4261-AA1B-45CBF7E933A7}" type="presParOf" srcId="{35AAD953-212C-4CFD-8C72-A13E5ACC68B5}" destId="{0C0635A5-B0FF-43D7-86BD-CEDEFD6F8CA5}" srcOrd="4" destOrd="0" presId="urn:microsoft.com/office/officeart/2005/8/layout/venn3"/>
    <dgm:cxn modelId="{98DC1C97-24F3-4083-A8A7-A6C4198A19A9}" type="presParOf" srcId="{35AAD953-212C-4CFD-8C72-A13E5ACC68B5}" destId="{C9D81ADB-13AF-466F-8D4F-05519B649B21}" srcOrd="5" destOrd="0" presId="urn:microsoft.com/office/officeart/2005/8/layout/venn3"/>
    <dgm:cxn modelId="{5C34A511-72D8-428F-9435-EC5BCA9FC370}" type="presParOf" srcId="{35AAD953-212C-4CFD-8C72-A13E5ACC68B5}" destId="{876DE198-3B1B-4BD5-B421-C6208D4E121F}"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C8552A-489F-47D2-8387-9FECDBA58D6A}"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US"/>
        </a:p>
      </dgm:t>
    </dgm:pt>
    <dgm:pt modelId="{45D63B01-200C-4DEA-8568-18D3D0AFDFCA}">
      <dgm:prSet custT="1"/>
      <dgm:spPr/>
      <dgm:t>
        <a:bodyPr/>
        <a:lstStyle/>
        <a:p>
          <a:pPr rtl="0"/>
          <a:r>
            <a:rPr lang="en-US" sz="2000" dirty="0"/>
            <a:t>Important traits for leadership success</a:t>
          </a:r>
        </a:p>
      </dgm:t>
    </dgm:pt>
    <dgm:pt modelId="{8FF7C925-DC6C-444B-8F35-A6555A5C8641}" type="parTrans" cxnId="{6E1237D2-378D-428B-8C64-9A7C51C29675}">
      <dgm:prSet/>
      <dgm:spPr/>
      <dgm:t>
        <a:bodyPr/>
        <a:lstStyle/>
        <a:p>
          <a:endParaRPr lang="en-US" sz="1600"/>
        </a:p>
      </dgm:t>
    </dgm:pt>
    <dgm:pt modelId="{87C01F3C-477E-4E76-95A5-78CE926BC7D2}" type="sibTrans" cxnId="{6E1237D2-378D-428B-8C64-9A7C51C29675}">
      <dgm:prSet/>
      <dgm:spPr/>
      <dgm:t>
        <a:bodyPr/>
        <a:lstStyle/>
        <a:p>
          <a:endParaRPr lang="en-US" sz="1600"/>
        </a:p>
      </dgm:t>
    </dgm:pt>
    <dgm:pt modelId="{40A69DC5-6823-49D0-A704-15747CF4B70D}">
      <dgm:prSet custT="1"/>
      <dgm:spPr/>
      <dgm:t>
        <a:bodyPr/>
        <a:lstStyle/>
        <a:p>
          <a:pPr rtl="0"/>
          <a:r>
            <a:rPr lang="en-US" sz="1200" dirty="0"/>
            <a:t>Drive</a:t>
          </a:r>
        </a:p>
      </dgm:t>
    </dgm:pt>
    <dgm:pt modelId="{4BB4E3D8-CC7C-4A6F-B07C-16C0A11ED872}" type="parTrans" cxnId="{2F5F4241-4D17-4F8B-82C6-FFA7465C0737}">
      <dgm:prSet/>
      <dgm:spPr/>
      <dgm:t>
        <a:bodyPr/>
        <a:lstStyle/>
        <a:p>
          <a:endParaRPr lang="en-US" sz="1600"/>
        </a:p>
      </dgm:t>
    </dgm:pt>
    <dgm:pt modelId="{39784460-8E3A-4671-B13C-0AB5E843F04C}" type="sibTrans" cxnId="{2F5F4241-4D17-4F8B-82C6-FFA7465C0737}">
      <dgm:prSet/>
      <dgm:spPr/>
      <dgm:t>
        <a:bodyPr/>
        <a:lstStyle/>
        <a:p>
          <a:endParaRPr lang="en-US" sz="1600"/>
        </a:p>
      </dgm:t>
    </dgm:pt>
    <dgm:pt modelId="{AB1BA0A6-FE7C-4C04-A953-DD09345D6C8F}">
      <dgm:prSet custT="1"/>
      <dgm:spPr/>
      <dgm:t>
        <a:bodyPr/>
        <a:lstStyle/>
        <a:p>
          <a:pPr rtl="0"/>
          <a:r>
            <a:rPr lang="en-US" sz="1200" dirty="0"/>
            <a:t>Self-confidence</a:t>
          </a:r>
        </a:p>
      </dgm:t>
    </dgm:pt>
    <dgm:pt modelId="{4CF81D1D-7CBD-4964-AEA2-A4F19208E79A}" type="parTrans" cxnId="{C172A938-D8CC-4269-B117-525B594B5427}">
      <dgm:prSet/>
      <dgm:spPr/>
      <dgm:t>
        <a:bodyPr/>
        <a:lstStyle/>
        <a:p>
          <a:endParaRPr lang="en-US" sz="1600"/>
        </a:p>
      </dgm:t>
    </dgm:pt>
    <dgm:pt modelId="{CE7922F8-151D-4000-B400-A2A2ADE3F9A6}" type="sibTrans" cxnId="{C172A938-D8CC-4269-B117-525B594B5427}">
      <dgm:prSet/>
      <dgm:spPr/>
      <dgm:t>
        <a:bodyPr/>
        <a:lstStyle/>
        <a:p>
          <a:endParaRPr lang="en-US" sz="1600"/>
        </a:p>
      </dgm:t>
    </dgm:pt>
    <dgm:pt modelId="{E5F7A30F-E4D7-464A-9E42-B1624F4C195A}">
      <dgm:prSet custT="1"/>
      <dgm:spPr/>
      <dgm:t>
        <a:bodyPr/>
        <a:lstStyle/>
        <a:p>
          <a:pPr rtl="0"/>
          <a:r>
            <a:rPr lang="en-US" sz="1200" dirty="0"/>
            <a:t>Creativity</a:t>
          </a:r>
        </a:p>
      </dgm:t>
    </dgm:pt>
    <dgm:pt modelId="{D0ED4251-BE60-4F68-A0E4-A37CF0BA06D5}" type="parTrans" cxnId="{E9D6FEC8-8D7E-4598-9353-133BCC05B908}">
      <dgm:prSet/>
      <dgm:spPr/>
      <dgm:t>
        <a:bodyPr/>
        <a:lstStyle/>
        <a:p>
          <a:endParaRPr lang="en-US" sz="1600"/>
        </a:p>
      </dgm:t>
    </dgm:pt>
    <dgm:pt modelId="{4F802C03-3C99-4A24-8A2B-BB8D671CD73F}" type="sibTrans" cxnId="{E9D6FEC8-8D7E-4598-9353-133BCC05B908}">
      <dgm:prSet/>
      <dgm:spPr/>
      <dgm:t>
        <a:bodyPr/>
        <a:lstStyle/>
        <a:p>
          <a:endParaRPr lang="en-US" sz="1600"/>
        </a:p>
      </dgm:t>
    </dgm:pt>
    <dgm:pt modelId="{44EAE262-D78F-4622-BB5C-7CA8EC67C350}">
      <dgm:prSet custT="1"/>
      <dgm:spPr/>
      <dgm:t>
        <a:bodyPr/>
        <a:lstStyle/>
        <a:p>
          <a:pPr rtl="0"/>
          <a:r>
            <a:rPr lang="en-US" sz="1200" dirty="0"/>
            <a:t>Cognitive ability</a:t>
          </a:r>
        </a:p>
      </dgm:t>
    </dgm:pt>
    <dgm:pt modelId="{94FE703A-3800-406C-AB9E-9387C7617C3C}" type="parTrans" cxnId="{94585053-DD81-436E-BFB2-9C2716754B91}">
      <dgm:prSet/>
      <dgm:spPr/>
      <dgm:t>
        <a:bodyPr/>
        <a:lstStyle/>
        <a:p>
          <a:endParaRPr lang="en-US" sz="1600"/>
        </a:p>
      </dgm:t>
    </dgm:pt>
    <dgm:pt modelId="{9550F1E0-B299-46DB-A4AF-7FAF62B9B9D2}" type="sibTrans" cxnId="{94585053-DD81-436E-BFB2-9C2716754B91}">
      <dgm:prSet/>
      <dgm:spPr/>
      <dgm:t>
        <a:bodyPr/>
        <a:lstStyle/>
        <a:p>
          <a:endParaRPr lang="en-US" sz="1600"/>
        </a:p>
      </dgm:t>
    </dgm:pt>
    <dgm:pt modelId="{0CB6BD26-08D7-4941-8D5F-205CBDCDBDB3}">
      <dgm:prSet custT="1"/>
      <dgm:spPr/>
      <dgm:t>
        <a:bodyPr/>
        <a:lstStyle/>
        <a:p>
          <a:pPr rtl="0"/>
          <a:r>
            <a:rPr lang="en-US" sz="1200" dirty="0"/>
            <a:t>Job-relevant knowledge</a:t>
          </a:r>
        </a:p>
      </dgm:t>
    </dgm:pt>
    <dgm:pt modelId="{E52C7D16-57DB-453A-9D5B-BEF11B2A9944}" type="parTrans" cxnId="{7BD11FCB-60CB-4C2D-B64D-A75E2CC399E3}">
      <dgm:prSet/>
      <dgm:spPr/>
      <dgm:t>
        <a:bodyPr/>
        <a:lstStyle/>
        <a:p>
          <a:endParaRPr lang="en-US" sz="1600"/>
        </a:p>
      </dgm:t>
    </dgm:pt>
    <dgm:pt modelId="{4CB42F20-F3E5-4909-BAF7-63EB07C8B48D}" type="sibTrans" cxnId="{7BD11FCB-60CB-4C2D-B64D-A75E2CC399E3}">
      <dgm:prSet/>
      <dgm:spPr/>
      <dgm:t>
        <a:bodyPr/>
        <a:lstStyle/>
        <a:p>
          <a:endParaRPr lang="en-US" sz="1600"/>
        </a:p>
      </dgm:t>
    </dgm:pt>
    <dgm:pt modelId="{72CE13F1-F3E7-45D6-95F4-DB68A1796EB3}">
      <dgm:prSet custT="1"/>
      <dgm:spPr/>
      <dgm:t>
        <a:bodyPr/>
        <a:lstStyle/>
        <a:p>
          <a:pPr rtl="0"/>
          <a:r>
            <a:rPr lang="en-US" sz="1200" dirty="0"/>
            <a:t>Motivation</a:t>
          </a:r>
        </a:p>
      </dgm:t>
    </dgm:pt>
    <dgm:pt modelId="{EB1793E0-1266-4104-A5E9-77FF10D2D46E}" type="parTrans" cxnId="{EBACBBE3-46D2-4A76-BDB7-58A2EDF9EEDD}">
      <dgm:prSet/>
      <dgm:spPr/>
      <dgm:t>
        <a:bodyPr/>
        <a:lstStyle/>
        <a:p>
          <a:endParaRPr lang="en-US" sz="1600"/>
        </a:p>
      </dgm:t>
    </dgm:pt>
    <dgm:pt modelId="{86D6BFCD-A67B-4F94-BC43-0F3B00591E39}" type="sibTrans" cxnId="{EBACBBE3-46D2-4A76-BDB7-58A2EDF9EEDD}">
      <dgm:prSet/>
      <dgm:spPr/>
      <dgm:t>
        <a:bodyPr/>
        <a:lstStyle/>
        <a:p>
          <a:endParaRPr lang="en-US" sz="1600"/>
        </a:p>
      </dgm:t>
    </dgm:pt>
    <dgm:pt modelId="{912901CC-5A21-45FD-A7DC-E4F7EBD51C7D}">
      <dgm:prSet custT="1"/>
      <dgm:spPr/>
      <dgm:t>
        <a:bodyPr/>
        <a:lstStyle/>
        <a:p>
          <a:pPr rtl="0"/>
          <a:r>
            <a:rPr lang="en-US" sz="1200" dirty="0"/>
            <a:t>Flexibility</a:t>
          </a:r>
        </a:p>
      </dgm:t>
    </dgm:pt>
    <dgm:pt modelId="{9089FE0E-34F4-46C6-B017-D8102F9F6E17}" type="parTrans" cxnId="{CF992A10-8687-4B2D-B51F-F8E38A3A871C}">
      <dgm:prSet/>
      <dgm:spPr/>
      <dgm:t>
        <a:bodyPr/>
        <a:lstStyle/>
        <a:p>
          <a:endParaRPr lang="en-US" sz="1600"/>
        </a:p>
      </dgm:t>
    </dgm:pt>
    <dgm:pt modelId="{D8A2ACD0-0E83-4EF0-9A6A-CA8C29F1C258}" type="sibTrans" cxnId="{CF992A10-8687-4B2D-B51F-F8E38A3A871C}">
      <dgm:prSet/>
      <dgm:spPr/>
      <dgm:t>
        <a:bodyPr/>
        <a:lstStyle/>
        <a:p>
          <a:endParaRPr lang="en-US" sz="1600"/>
        </a:p>
      </dgm:t>
    </dgm:pt>
    <dgm:pt modelId="{66BF6B01-B27D-4D1C-B4E9-E3FCFCD68989}">
      <dgm:prSet custT="1"/>
      <dgm:spPr/>
      <dgm:t>
        <a:bodyPr/>
        <a:lstStyle/>
        <a:p>
          <a:pPr rtl="0"/>
          <a:r>
            <a:rPr lang="en-US" sz="1200" dirty="0"/>
            <a:t>Honesty and integrity</a:t>
          </a:r>
        </a:p>
      </dgm:t>
    </dgm:pt>
    <dgm:pt modelId="{871BAD73-218D-4D3A-9EE6-64C483D8B179}" type="parTrans" cxnId="{790A6C2E-E79C-45E8-A8C0-95C3C8F9908F}">
      <dgm:prSet/>
      <dgm:spPr/>
      <dgm:t>
        <a:bodyPr/>
        <a:lstStyle/>
        <a:p>
          <a:endParaRPr lang="en-US" sz="1600"/>
        </a:p>
      </dgm:t>
    </dgm:pt>
    <dgm:pt modelId="{AA0C4A3E-3BA2-477C-8B45-11A3707AA661}" type="sibTrans" cxnId="{790A6C2E-E79C-45E8-A8C0-95C3C8F9908F}">
      <dgm:prSet/>
      <dgm:spPr/>
      <dgm:t>
        <a:bodyPr/>
        <a:lstStyle/>
        <a:p>
          <a:endParaRPr lang="en-US" sz="1600"/>
        </a:p>
      </dgm:t>
    </dgm:pt>
    <dgm:pt modelId="{7B6B20D1-42F3-4A10-A04A-13CDC6BB368E}" type="pres">
      <dgm:prSet presAssocID="{D5C8552A-489F-47D2-8387-9FECDBA58D6A}" presName="composite" presStyleCnt="0">
        <dgm:presLayoutVars>
          <dgm:chMax val="1"/>
          <dgm:dir/>
          <dgm:resizeHandles val="exact"/>
        </dgm:presLayoutVars>
      </dgm:prSet>
      <dgm:spPr/>
    </dgm:pt>
    <dgm:pt modelId="{BB8B75E5-CBDC-4C86-9F6E-030C408887FC}" type="pres">
      <dgm:prSet presAssocID="{D5C8552A-489F-47D2-8387-9FECDBA58D6A}" presName="radial" presStyleCnt="0">
        <dgm:presLayoutVars>
          <dgm:animLvl val="ctr"/>
        </dgm:presLayoutVars>
      </dgm:prSet>
      <dgm:spPr/>
    </dgm:pt>
    <dgm:pt modelId="{011AD6EE-8FFD-4D9F-8233-361EB48B9414}" type="pres">
      <dgm:prSet presAssocID="{45D63B01-200C-4DEA-8568-18D3D0AFDFCA}" presName="centerShape" presStyleLbl="vennNode1" presStyleIdx="0" presStyleCnt="9"/>
      <dgm:spPr/>
    </dgm:pt>
    <dgm:pt modelId="{63C809D5-2E00-44A9-9A7B-6A2536AD294B}" type="pres">
      <dgm:prSet presAssocID="{40A69DC5-6823-49D0-A704-15747CF4B70D}" presName="node" presStyleLbl="vennNode1" presStyleIdx="1" presStyleCnt="9">
        <dgm:presLayoutVars>
          <dgm:bulletEnabled val="1"/>
        </dgm:presLayoutVars>
      </dgm:prSet>
      <dgm:spPr/>
    </dgm:pt>
    <dgm:pt modelId="{1D04C242-7601-4088-AD74-5732C8C2D853}" type="pres">
      <dgm:prSet presAssocID="{AB1BA0A6-FE7C-4C04-A953-DD09345D6C8F}" presName="node" presStyleLbl="vennNode1" presStyleIdx="2" presStyleCnt="9">
        <dgm:presLayoutVars>
          <dgm:bulletEnabled val="1"/>
        </dgm:presLayoutVars>
      </dgm:prSet>
      <dgm:spPr/>
    </dgm:pt>
    <dgm:pt modelId="{0A323C42-D93F-4A3D-84D1-913E0C4E0A4C}" type="pres">
      <dgm:prSet presAssocID="{E5F7A30F-E4D7-464A-9E42-B1624F4C195A}" presName="node" presStyleLbl="vennNode1" presStyleIdx="3" presStyleCnt="9">
        <dgm:presLayoutVars>
          <dgm:bulletEnabled val="1"/>
        </dgm:presLayoutVars>
      </dgm:prSet>
      <dgm:spPr/>
    </dgm:pt>
    <dgm:pt modelId="{2A5C6384-541D-4773-9149-6638542B7A78}" type="pres">
      <dgm:prSet presAssocID="{44EAE262-D78F-4622-BB5C-7CA8EC67C350}" presName="node" presStyleLbl="vennNode1" presStyleIdx="4" presStyleCnt="9">
        <dgm:presLayoutVars>
          <dgm:bulletEnabled val="1"/>
        </dgm:presLayoutVars>
      </dgm:prSet>
      <dgm:spPr/>
    </dgm:pt>
    <dgm:pt modelId="{5D238ADF-C6B1-4AE2-B1B9-66613555BDE3}" type="pres">
      <dgm:prSet presAssocID="{0CB6BD26-08D7-4941-8D5F-205CBDCDBDB3}" presName="node" presStyleLbl="vennNode1" presStyleIdx="5" presStyleCnt="9">
        <dgm:presLayoutVars>
          <dgm:bulletEnabled val="1"/>
        </dgm:presLayoutVars>
      </dgm:prSet>
      <dgm:spPr/>
    </dgm:pt>
    <dgm:pt modelId="{3179E2A9-0792-43F3-99C4-AD912345291B}" type="pres">
      <dgm:prSet presAssocID="{72CE13F1-F3E7-45D6-95F4-DB68A1796EB3}" presName="node" presStyleLbl="vennNode1" presStyleIdx="6" presStyleCnt="9">
        <dgm:presLayoutVars>
          <dgm:bulletEnabled val="1"/>
        </dgm:presLayoutVars>
      </dgm:prSet>
      <dgm:spPr/>
    </dgm:pt>
    <dgm:pt modelId="{8CC92618-5D4C-4712-8D3E-BB3E73563E58}" type="pres">
      <dgm:prSet presAssocID="{912901CC-5A21-45FD-A7DC-E4F7EBD51C7D}" presName="node" presStyleLbl="vennNode1" presStyleIdx="7" presStyleCnt="9" custRadScaleRad="101200" custRadScaleInc="0">
        <dgm:presLayoutVars>
          <dgm:bulletEnabled val="1"/>
        </dgm:presLayoutVars>
      </dgm:prSet>
      <dgm:spPr/>
    </dgm:pt>
    <dgm:pt modelId="{F2B8E771-9A61-43C1-B15C-3F8BF489EC90}" type="pres">
      <dgm:prSet presAssocID="{66BF6B01-B27D-4D1C-B4E9-E3FCFCD68989}" presName="node" presStyleLbl="vennNode1" presStyleIdx="8" presStyleCnt="9">
        <dgm:presLayoutVars>
          <dgm:bulletEnabled val="1"/>
        </dgm:presLayoutVars>
      </dgm:prSet>
      <dgm:spPr/>
    </dgm:pt>
  </dgm:ptLst>
  <dgm:cxnLst>
    <dgm:cxn modelId="{4088000E-128D-4808-B0A6-B7D5073865D3}" type="presOf" srcId="{AB1BA0A6-FE7C-4C04-A953-DD09345D6C8F}" destId="{1D04C242-7601-4088-AD74-5732C8C2D853}" srcOrd="0" destOrd="0" presId="urn:microsoft.com/office/officeart/2005/8/layout/radial3"/>
    <dgm:cxn modelId="{013A0C0F-DE1B-40F9-A067-066CCF0189EA}" type="presOf" srcId="{912901CC-5A21-45FD-A7DC-E4F7EBD51C7D}" destId="{8CC92618-5D4C-4712-8D3E-BB3E73563E58}" srcOrd="0" destOrd="0" presId="urn:microsoft.com/office/officeart/2005/8/layout/radial3"/>
    <dgm:cxn modelId="{CF992A10-8687-4B2D-B51F-F8E38A3A871C}" srcId="{45D63B01-200C-4DEA-8568-18D3D0AFDFCA}" destId="{912901CC-5A21-45FD-A7DC-E4F7EBD51C7D}" srcOrd="6" destOrd="0" parTransId="{9089FE0E-34F4-46C6-B017-D8102F9F6E17}" sibTransId="{D8A2ACD0-0E83-4EF0-9A6A-CA8C29F1C258}"/>
    <dgm:cxn modelId="{349C4A1D-3C17-4D8B-B28E-0345F64065F0}" type="presOf" srcId="{66BF6B01-B27D-4D1C-B4E9-E3FCFCD68989}" destId="{F2B8E771-9A61-43C1-B15C-3F8BF489EC90}" srcOrd="0" destOrd="0" presId="urn:microsoft.com/office/officeart/2005/8/layout/radial3"/>
    <dgm:cxn modelId="{85F08621-1CAA-4137-A483-3541036D87FE}" type="presOf" srcId="{E5F7A30F-E4D7-464A-9E42-B1624F4C195A}" destId="{0A323C42-D93F-4A3D-84D1-913E0C4E0A4C}" srcOrd="0" destOrd="0" presId="urn:microsoft.com/office/officeart/2005/8/layout/radial3"/>
    <dgm:cxn modelId="{790A6C2E-E79C-45E8-A8C0-95C3C8F9908F}" srcId="{45D63B01-200C-4DEA-8568-18D3D0AFDFCA}" destId="{66BF6B01-B27D-4D1C-B4E9-E3FCFCD68989}" srcOrd="7" destOrd="0" parTransId="{871BAD73-218D-4D3A-9EE6-64C483D8B179}" sibTransId="{AA0C4A3E-3BA2-477C-8B45-11A3707AA661}"/>
    <dgm:cxn modelId="{C172A938-D8CC-4269-B117-525B594B5427}" srcId="{45D63B01-200C-4DEA-8568-18D3D0AFDFCA}" destId="{AB1BA0A6-FE7C-4C04-A953-DD09345D6C8F}" srcOrd="1" destOrd="0" parTransId="{4CF81D1D-7CBD-4964-AEA2-A4F19208E79A}" sibTransId="{CE7922F8-151D-4000-B400-A2A2ADE3F9A6}"/>
    <dgm:cxn modelId="{2F5F4241-4D17-4F8B-82C6-FFA7465C0737}" srcId="{45D63B01-200C-4DEA-8568-18D3D0AFDFCA}" destId="{40A69DC5-6823-49D0-A704-15747CF4B70D}" srcOrd="0" destOrd="0" parTransId="{4BB4E3D8-CC7C-4A6F-B07C-16C0A11ED872}" sibTransId="{39784460-8E3A-4671-B13C-0AB5E843F04C}"/>
    <dgm:cxn modelId="{EED09D6B-500C-41DA-A56D-29E704781BAB}" type="presOf" srcId="{0CB6BD26-08D7-4941-8D5F-205CBDCDBDB3}" destId="{5D238ADF-C6B1-4AE2-B1B9-66613555BDE3}" srcOrd="0" destOrd="0" presId="urn:microsoft.com/office/officeart/2005/8/layout/radial3"/>
    <dgm:cxn modelId="{94585053-DD81-436E-BFB2-9C2716754B91}" srcId="{45D63B01-200C-4DEA-8568-18D3D0AFDFCA}" destId="{44EAE262-D78F-4622-BB5C-7CA8EC67C350}" srcOrd="3" destOrd="0" parTransId="{94FE703A-3800-406C-AB9E-9387C7617C3C}" sibTransId="{9550F1E0-B299-46DB-A4AF-7FAF62B9B9D2}"/>
    <dgm:cxn modelId="{86BDF478-9CC7-42DF-A64C-1723E9EC3D5C}" type="presOf" srcId="{40A69DC5-6823-49D0-A704-15747CF4B70D}" destId="{63C809D5-2E00-44A9-9A7B-6A2536AD294B}" srcOrd="0" destOrd="0" presId="urn:microsoft.com/office/officeart/2005/8/layout/radial3"/>
    <dgm:cxn modelId="{0E3EBC7D-F1E0-4D58-88AC-45CB6F38F687}" type="presOf" srcId="{72CE13F1-F3E7-45D6-95F4-DB68A1796EB3}" destId="{3179E2A9-0792-43F3-99C4-AD912345291B}" srcOrd="0" destOrd="0" presId="urn:microsoft.com/office/officeart/2005/8/layout/radial3"/>
    <dgm:cxn modelId="{8D9F8094-83F5-4A9B-ABEA-CE9F7EEB4FF7}" type="presOf" srcId="{44EAE262-D78F-4622-BB5C-7CA8EC67C350}" destId="{2A5C6384-541D-4773-9149-6638542B7A78}" srcOrd="0" destOrd="0" presId="urn:microsoft.com/office/officeart/2005/8/layout/radial3"/>
    <dgm:cxn modelId="{E9D6FEC8-8D7E-4598-9353-133BCC05B908}" srcId="{45D63B01-200C-4DEA-8568-18D3D0AFDFCA}" destId="{E5F7A30F-E4D7-464A-9E42-B1624F4C195A}" srcOrd="2" destOrd="0" parTransId="{D0ED4251-BE60-4F68-A0E4-A37CF0BA06D5}" sibTransId="{4F802C03-3C99-4A24-8A2B-BB8D671CD73F}"/>
    <dgm:cxn modelId="{7BD11FCB-60CB-4C2D-B64D-A75E2CC399E3}" srcId="{45D63B01-200C-4DEA-8568-18D3D0AFDFCA}" destId="{0CB6BD26-08D7-4941-8D5F-205CBDCDBDB3}" srcOrd="4" destOrd="0" parTransId="{E52C7D16-57DB-453A-9D5B-BEF11B2A9944}" sibTransId="{4CB42F20-F3E5-4909-BAF7-63EB07C8B48D}"/>
    <dgm:cxn modelId="{6E1237D2-378D-428B-8C64-9A7C51C29675}" srcId="{D5C8552A-489F-47D2-8387-9FECDBA58D6A}" destId="{45D63B01-200C-4DEA-8568-18D3D0AFDFCA}" srcOrd="0" destOrd="0" parTransId="{8FF7C925-DC6C-444B-8F35-A6555A5C8641}" sibTransId="{87C01F3C-477E-4E76-95A5-78CE926BC7D2}"/>
    <dgm:cxn modelId="{4CF240D2-0C42-45CB-9599-1B5042660C39}" type="presOf" srcId="{D5C8552A-489F-47D2-8387-9FECDBA58D6A}" destId="{7B6B20D1-42F3-4A10-A04A-13CDC6BB368E}" srcOrd="0" destOrd="0" presId="urn:microsoft.com/office/officeart/2005/8/layout/radial3"/>
    <dgm:cxn modelId="{DC64BEDA-522C-4FE8-99B4-2AD02F4AD593}" type="presOf" srcId="{45D63B01-200C-4DEA-8568-18D3D0AFDFCA}" destId="{011AD6EE-8FFD-4D9F-8233-361EB48B9414}" srcOrd="0" destOrd="0" presId="urn:microsoft.com/office/officeart/2005/8/layout/radial3"/>
    <dgm:cxn modelId="{EBACBBE3-46D2-4A76-BDB7-58A2EDF9EEDD}" srcId="{45D63B01-200C-4DEA-8568-18D3D0AFDFCA}" destId="{72CE13F1-F3E7-45D6-95F4-DB68A1796EB3}" srcOrd="5" destOrd="0" parTransId="{EB1793E0-1266-4104-A5E9-77FF10D2D46E}" sibTransId="{86D6BFCD-A67B-4F94-BC43-0F3B00591E39}"/>
    <dgm:cxn modelId="{23350170-0736-47F1-9C28-61BBEE15C972}" type="presParOf" srcId="{7B6B20D1-42F3-4A10-A04A-13CDC6BB368E}" destId="{BB8B75E5-CBDC-4C86-9F6E-030C408887FC}" srcOrd="0" destOrd="0" presId="urn:microsoft.com/office/officeart/2005/8/layout/radial3"/>
    <dgm:cxn modelId="{E09B1DF1-68A2-4CAB-B6D5-969C3CEEEE16}" type="presParOf" srcId="{BB8B75E5-CBDC-4C86-9F6E-030C408887FC}" destId="{011AD6EE-8FFD-4D9F-8233-361EB48B9414}" srcOrd="0" destOrd="0" presId="urn:microsoft.com/office/officeart/2005/8/layout/radial3"/>
    <dgm:cxn modelId="{807D88C6-DF89-404F-BA58-025E8D5AA1E0}" type="presParOf" srcId="{BB8B75E5-CBDC-4C86-9F6E-030C408887FC}" destId="{63C809D5-2E00-44A9-9A7B-6A2536AD294B}" srcOrd="1" destOrd="0" presId="urn:microsoft.com/office/officeart/2005/8/layout/radial3"/>
    <dgm:cxn modelId="{9A5A8478-D5F5-464B-950D-9C4099D1D3F5}" type="presParOf" srcId="{BB8B75E5-CBDC-4C86-9F6E-030C408887FC}" destId="{1D04C242-7601-4088-AD74-5732C8C2D853}" srcOrd="2" destOrd="0" presId="urn:microsoft.com/office/officeart/2005/8/layout/radial3"/>
    <dgm:cxn modelId="{627928BC-E3E7-435F-ABDC-145DC21CE091}" type="presParOf" srcId="{BB8B75E5-CBDC-4C86-9F6E-030C408887FC}" destId="{0A323C42-D93F-4A3D-84D1-913E0C4E0A4C}" srcOrd="3" destOrd="0" presId="urn:microsoft.com/office/officeart/2005/8/layout/radial3"/>
    <dgm:cxn modelId="{710091C2-5BCB-4633-8121-3D7F0F4FCF30}" type="presParOf" srcId="{BB8B75E5-CBDC-4C86-9F6E-030C408887FC}" destId="{2A5C6384-541D-4773-9149-6638542B7A78}" srcOrd="4" destOrd="0" presId="urn:microsoft.com/office/officeart/2005/8/layout/radial3"/>
    <dgm:cxn modelId="{767199F9-E786-4826-87DE-7C9D63DA2D62}" type="presParOf" srcId="{BB8B75E5-CBDC-4C86-9F6E-030C408887FC}" destId="{5D238ADF-C6B1-4AE2-B1B9-66613555BDE3}" srcOrd="5" destOrd="0" presId="urn:microsoft.com/office/officeart/2005/8/layout/radial3"/>
    <dgm:cxn modelId="{39EE5E55-A58A-4511-9FE1-036E1663DC5C}" type="presParOf" srcId="{BB8B75E5-CBDC-4C86-9F6E-030C408887FC}" destId="{3179E2A9-0792-43F3-99C4-AD912345291B}" srcOrd="6" destOrd="0" presId="urn:microsoft.com/office/officeart/2005/8/layout/radial3"/>
    <dgm:cxn modelId="{7C48C10C-35EA-4920-830B-11CD8E7FD092}" type="presParOf" srcId="{BB8B75E5-CBDC-4C86-9F6E-030C408887FC}" destId="{8CC92618-5D4C-4712-8D3E-BB3E73563E58}" srcOrd="7" destOrd="0" presId="urn:microsoft.com/office/officeart/2005/8/layout/radial3"/>
    <dgm:cxn modelId="{AD1A384B-548F-4390-ABEE-EA6B27FDEAFF}" type="presParOf" srcId="{BB8B75E5-CBDC-4C86-9F6E-030C408887FC}" destId="{F2B8E771-9A61-43C1-B15C-3F8BF489EC90}"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59B0E-3246-40C5-96B4-CF2A94C63552}">
      <dsp:nvSpPr>
        <dsp:cNvPr id="0" name=""/>
        <dsp:cNvSpPr/>
      </dsp:nvSpPr>
      <dsp:spPr>
        <a:xfrm>
          <a:off x="864095" y="223"/>
          <a:ext cx="1676176" cy="1676176"/>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17780" rIns="0" bIns="17780" numCol="1" spcCol="1270" anchor="ctr" anchorCtr="0">
          <a:noAutofit/>
        </a:bodyPr>
        <a:lstStyle/>
        <a:p>
          <a:pPr marL="0" lvl="0" indent="0" algn="ctr" defTabSz="622300" rtl="0">
            <a:lnSpc>
              <a:spcPct val="90000"/>
            </a:lnSpc>
            <a:spcBef>
              <a:spcPct val="0"/>
            </a:spcBef>
            <a:spcAft>
              <a:spcPct val="35000"/>
            </a:spcAft>
            <a:buNone/>
          </a:pPr>
          <a:r>
            <a:rPr lang="en-US" sz="1400" b="1" kern="1200" dirty="0"/>
            <a:t>Information </a:t>
          </a:r>
        </a:p>
      </dsp:txBody>
      <dsp:txXfrm>
        <a:off x="1109565" y="245693"/>
        <a:ext cx="1185236" cy="1185236"/>
      </dsp:txXfrm>
    </dsp:sp>
    <dsp:sp modelId="{3CE3B74A-98DA-44B7-9DD3-FB06E0026840}">
      <dsp:nvSpPr>
        <dsp:cNvPr id="0" name=""/>
        <dsp:cNvSpPr/>
      </dsp:nvSpPr>
      <dsp:spPr>
        <a:xfrm>
          <a:off x="2301440" y="111"/>
          <a:ext cx="1676176" cy="1676176"/>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17780" rIns="0" bIns="17780" numCol="1" spcCol="1270" anchor="ctr" anchorCtr="0">
          <a:noAutofit/>
        </a:bodyPr>
        <a:lstStyle/>
        <a:p>
          <a:pPr marL="0" lvl="0" indent="0" algn="ctr" defTabSz="622300" rtl="0">
            <a:lnSpc>
              <a:spcPct val="90000"/>
            </a:lnSpc>
            <a:spcBef>
              <a:spcPct val="0"/>
            </a:spcBef>
            <a:spcAft>
              <a:spcPct val="35000"/>
            </a:spcAft>
            <a:buNone/>
          </a:pPr>
          <a:r>
            <a:rPr lang="en-US" sz="1400" b="1" kern="1200" dirty="0"/>
            <a:t>Responsibility </a:t>
          </a:r>
        </a:p>
      </dsp:txBody>
      <dsp:txXfrm>
        <a:off x="2546910" y="245581"/>
        <a:ext cx="1185236" cy="1185236"/>
      </dsp:txXfrm>
    </dsp:sp>
    <dsp:sp modelId="{0C0635A5-B0FF-43D7-86BD-CEDEFD6F8CA5}">
      <dsp:nvSpPr>
        <dsp:cNvPr id="0" name=""/>
        <dsp:cNvSpPr/>
      </dsp:nvSpPr>
      <dsp:spPr>
        <a:xfrm>
          <a:off x="3744417" y="223"/>
          <a:ext cx="1676176" cy="1676176"/>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17780" rIns="0" bIns="17780" numCol="1" spcCol="1270" anchor="ctr" anchorCtr="0">
          <a:noAutofit/>
        </a:bodyPr>
        <a:lstStyle/>
        <a:p>
          <a:pPr marL="0" lvl="0" indent="0" algn="ctr" defTabSz="622300" rtl="0">
            <a:lnSpc>
              <a:spcPct val="90000"/>
            </a:lnSpc>
            <a:spcBef>
              <a:spcPct val="0"/>
            </a:spcBef>
            <a:spcAft>
              <a:spcPct val="35000"/>
            </a:spcAft>
            <a:buNone/>
          </a:pPr>
          <a:r>
            <a:rPr lang="en-US" sz="1400" b="1" kern="1200" dirty="0"/>
            <a:t>Authority </a:t>
          </a:r>
        </a:p>
      </dsp:txBody>
      <dsp:txXfrm>
        <a:off x="3989887" y="245693"/>
        <a:ext cx="1185236" cy="1185236"/>
      </dsp:txXfrm>
    </dsp:sp>
    <dsp:sp modelId="{876DE198-3B1B-4BD5-B421-C6208D4E121F}">
      <dsp:nvSpPr>
        <dsp:cNvPr id="0" name=""/>
        <dsp:cNvSpPr/>
      </dsp:nvSpPr>
      <dsp:spPr>
        <a:xfrm>
          <a:off x="5040561" y="223"/>
          <a:ext cx="1676176" cy="1676176"/>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17780" rIns="0" bIns="17780" numCol="1" spcCol="1270" anchor="ctr" anchorCtr="0">
          <a:noAutofit/>
        </a:bodyPr>
        <a:lstStyle/>
        <a:p>
          <a:pPr marL="0" lvl="0" indent="0" algn="ctr" defTabSz="622300" rtl="0">
            <a:lnSpc>
              <a:spcPct val="90000"/>
            </a:lnSpc>
            <a:spcBef>
              <a:spcPct val="0"/>
            </a:spcBef>
            <a:spcAft>
              <a:spcPct val="35000"/>
            </a:spcAft>
            <a:buNone/>
          </a:pPr>
          <a:r>
            <a:rPr lang="en-US" sz="1400" b="1" kern="1200" dirty="0"/>
            <a:t>Trust </a:t>
          </a:r>
        </a:p>
      </dsp:txBody>
      <dsp:txXfrm>
        <a:off x="5286031" y="245693"/>
        <a:ext cx="1185236" cy="1185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AD6EE-8FFD-4D9F-8233-361EB48B9414}">
      <dsp:nvSpPr>
        <dsp:cNvPr id="0" name=""/>
        <dsp:cNvSpPr/>
      </dsp:nvSpPr>
      <dsp:spPr>
        <a:xfrm>
          <a:off x="2736952" y="1049287"/>
          <a:ext cx="2614015" cy="2614015"/>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US" sz="2000" kern="1200" dirty="0"/>
            <a:t>Important traits for leadership success</a:t>
          </a:r>
        </a:p>
      </dsp:txBody>
      <dsp:txXfrm>
        <a:off x="3119766" y="1432101"/>
        <a:ext cx="1848387" cy="1848387"/>
      </dsp:txXfrm>
    </dsp:sp>
    <dsp:sp modelId="{63C809D5-2E00-44A9-9A7B-6A2536AD294B}">
      <dsp:nvSpPr>
        <dsp:cNvPr id="0" name=""/>
        <dsp:cNvSpPr/>
      </dsp:nvSpPr>
      <dsp:spPr>
        <a:xfrm>
          <a:off x="3390456" y="466"/>
          <a:ext cx="1307007" cy="1307007"/>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Drive</a:t>
          </a:r>
        </a:p>
      </dsp:txBody>
      <dsp:txXfrm>
        <a:off x="3581863" y="191873"/>
        <a:ext cx="924193" cy="924193"/>
      </dsp:txXfrm>
    </dsp:sp>
    <dsp:sp modelId="{1D04C242-7601-4088-AD74-5732C8C2D853}">
      <dsp:nvSpPr>
        <dsp:cNvPr id="0" name=""/>
        <dsp:cNvSpPr/>
      </dsp:nvSpPr>
      <dsp:spPr>
        <a:xfrm>
          <a:off x="4594182" y="499066"/>
          <a:ext cx="1307007" cy="1307007"/>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Self-confidence</a:t>
          </a:r>
        </a:p>
      </dsp:txBody>
      <dsp:txXfrm>
        <a:off x="4785589" y="690473"/>
        <a:ext cx="924193" cy="924193"/>
      </dsp:txXfrm>
    </dsp:sp>
    <dsp:sp modelId="{0A323C42-D93F-4A3D-84D1-913E0C4E0A4C}">
      <dsp:nvSpPr>
        <dsp:cNvPr id="0" name=""/>
        <dsp:cNvSpPr/>
      </dsp:nvSpPr>
      <dsp:spPr>
        <a:xfrm>
          <a:off x="5092781" y="1702791"/>
          <a:ext cx="1307007" cy="1307007"/>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Creativity</a:t>
          </a:r>
        </a:p>
      </dsp:txBody>
      <dsp:txXfrm>
        <a:off x="5284188" y="1894198"/>
        <a:ext cx="924193" cy="924193"/>
      </dsp:txXfrm>
    </dsp:sp>
    <dsp:sp modelId="{2A5C6384-541D-4773-9149-6638542B7A78}">
      <dsp:nvSpPr>
        <dsp:cNvPr id="0" name=""/>
        <dsp:cNvSpPr/>
      </dsp:nvSpPr>
      <dsp:spPr>
        <a:xfrm>
          <a:off x="4594182" y="2906517"/>
          <a:ext cx="1307007" cy="1307007"/>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Cognitive ability</a:t>
          </a:r>
        </a:p>
      </dsp:txBody>
      <dsp:txXfrm>
        <a:off x="4785589" y="3097924"/>
        <a:ext cx="924193" cy="924193"/>
      </dsp:txXfrm>
    </dsp:sp>
    <dsp:sp modelId="{5D238ADF-C6B1-4AE2-B1B9-66613555BDE3}">
      <dsp:nvSpPr>
        <dsp:cNvPr id="0" name=""/>
        <dsp:cNvSpPr/>
      </dsp:nvSpPr>
      <dsp:spPr>
        <a:xfrm>
          <a:off x="3390456" y="3405116"/>
          <a:ext cx="1307007" cy="1307007"/>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Job-relevant knowledge</a:t>
          </a:r>
        </a:p>
      </dsp:txBody>
      <dsp:txXfrm>
        <a:off x="3581863" y="3596523"/>
        <a:ext cx="924193" cy="924193"/>
      </dsp:txXfrm>
    </dsp:sp>
    <dsp:sp modelId="{3179E2A9-0792-43F3-99C4-AD912345291B}">
      <dsp:nvSpPr>
        <dsp:cNvPr id="0" name=""/>
        <dsp:cNvSpPr/>
      </dsp:nvSpPr>
      <dsp:spPr>
        <a:xfrm>
          <a:off x="2186731" y="2906517"/>
          <a:ext cx="1307007" cy="1307007"/>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Motivation</a:t>
          </a:r>
        </a:p>
      </dsp:txBody>
      <dsp:txXfrm>
        <a:off x="2378138" y="3097924"/>
        <a:ext cx="924193" cy="924193"/>
      </dsp:txXfrm>
    </dsp:sp>
    <dsp:sp modelId="{8CC92618-5D4C-4712-8D3E-BB3E73563E58}">
      <dsp:nvSpPr>
        <dsp:cNvPr id="0" name=""/>
        <dsp:cNvSpPr/>
      </dsp:nvSpPr>
      <dsp:spPr>
        <a:xfrm>
          <a:off x="1667703" y="1702791"/>
          <a:ext cx="1307007" cy="1307007"/>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Flexibility</a:t>
          </a:r>
        </a:p>
      </dsp:txBody>
      <dsp:txXfrm>
        <a:off x="1859110" y="1894198"/>
        <a:ext cx="924193" cy="924193"/>
      </dsp:txXfrm>
    </dsp:sp>
    <dsp:sp modelId="{F2B8E771-9A61-43C1-B15C-3F8BF489EC90}">
      <dsp:nvSpPr>
        <dsp:cNvPr id="0" name=""/>
        <dsp:cNvSpPr/>
      </dsp:nvSpPr>
      <dsp:spPr>
        <a:xfrm>
          <a:off x="2186731" y="499066"/>
          <a:ext cx="1307007" cy="1307007"/>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Honesty and integrity</a:t>
          </a:r>
        </a:p>
      </dsp:txBody>
      <dsp:txXfrm>
        <a:off x="2378138" y="690473"/>
        <a:ext cx="924193" cy="924193"/>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07/02/2023</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5c5211f441_6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g5c5211f441_6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1861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5c5211f441_6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g5c5211f441_6_9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a:t>the crux of strategic leadership is the ability to manage the firm’s operations effectively and sustain high performance over time</a:t>
            </a:r>
            <a:endParaRPr/>
          </a:p>
          <a:p>
            <a:pPr marL="0" lvl="0" indent="0" algn="l" rtl="0">
              <a:spcBef>
                <a:spcPts val="0"/>
              </a:spcBef>
              <a:spcAft>
                <a:spcPts val="0"/>
              </a:spcAft>
              <a:buNone/>
            </a:pPr>
            <a:endParaRPr/>
          </a:p>
        </p:txBody>
      </p:sp>
      <p:sp>
        <p:nvSpPr>
          <p:cNvPr id="233" name="Google Shape;233;g5c5211f441_6_9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extLst>
      <p:ext uri="{BB962C8B-B14F-4D97-AF65-F5344CB8AC3E}">
        <p14:creationId xmlns:p14="http://schemas.microsoft.com/office/powerpoint/2010/main" val="163012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5c5211f441_6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g5c5211f441_6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383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5c5211f441_6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6" name="Google Shape;246;g5c5211f441_6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66236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5c5211f441_6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1" name="Google Shape;251;g5c5211f441_6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42161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5c5211f441_6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g5c5211f441_6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00856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5c5211f441_6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5" name="Google Shape;265;g5c5211f441_6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38635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5c5211f441_6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1" name="Google Shape;271;g5c5211f441_6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7709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5c5211f441_6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8" name="Google Shape;278;g5c5211f441_6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9675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5c5211f441_6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g5c5211f441_6_1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5" name="Google Shape;285;g5c5211f441_6_14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extLst>
      <p:ext uri="{BB962C8B-B14F-4D97-AF65-F5344CB8AC3E}">
        <p14:creationId xmlns:p14="http://schemas.microsoft.com/office/powerpoint/2010/main" val="3052354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5c5211f441_6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1" name="Google Shape;301;g5c5211f441_6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67365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5c5211f441_6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7" name="Google Shape;307;g5c5211f441_6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7169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g5c5211f441_6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2" name="Google Shape;312;g5c5211f441_6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60277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02FD349A-A181-4CBF-A1C0-BC56971890D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205CEB61-C079-48B9-A547-F3B3DC6B1B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9940" name="Slide Number Placeholder 3">
            <a:extLst>
              <a:ext uri="{FF2B5EF4-FFF2-40B4-BE49-F238E27FC236}">
                <a16:creationId xmlns:a16="http://schemas.microsoft.com/office/drawing/2014/main" id="{869C89EA-2606-478A-9AD9-E39C8A5F90E4}"/>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9A63245D-833E-48E8-B607-CC1EB4E74A8C}" type="slidenum">
              <a:rPr lang="en-GB" altLang="en-US" sz="1200"/>
              <a:pPr algn="r" eaLnBrk="1" hangingPunct="1"/>
              <a:t>20</a:t>
            </a:fld>
            <a:endParaRPr lang="en-GB" altLang="en-US" sz="1200"/>
          </a:p>
        </p:txBody>
      </p:sp>
    </p:spTree>
    <p:extLst>
      <p:ext uri="{BB962C8B-B14F-4D97-AF65-F5344CB8AC3E}">
        <p14:creationId xmlns:p14="http://schemas.microsoft.com/office/powerpoint/2010/main" val="494655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6550DF5-2C67-45C6-9E73-93C1C8A16F2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28E2C6FD-2057-4A7A-AE8F-DB0D8364D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8436" name="Slide Number Placeholder 3">
            <a:extLst>
              <a:ext uri="{FF2B5EF4-FFF2-40B4-BE49-F238E27FC236}">
                <a16:creationId xmlns:a16="http://schemas.microsoft.com/office/drawing/2014/main" id="{3E748924-AA3D-4504-A8A0-713EBBECAEEB}"/>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B33304AC-AFB7-4EB9-AE49-D752854037BE}" type="slidenum">
              <a:rPr lang="en-GB" altLang="en-US" sz="1200"/>
              <a:pPr algn="r" eaLnBrk="1" hangingPunct="1"/>
              <a:t>23</a:t>
            </a:fld>
            <a:endParaRPr lang="en-GB" altLang="en-US" sz="1200"/>
          </a:p>
        </p:txBody>
      </p:sp>
    </p:spTree>
    <p:extLst>
      <p:ext uri="{BB962C8B-B14F-4D97-AF65-F5344CB8AC3E}">
        <p14:creationId xmlns:p14="http://schemas.microsoft.com/office/powerpoint/2010/main" val="2829125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4D4646B-E8C1-4F3F-8963-B05A0EF8C593}"/>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0CF6C4AF-56AE-400B-8AA8-902E2D67D2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0484" name="Slide Number Placeholder 3">
            <a:extLst>
              <a:ext uri="{FF2B5EF4-FFF2-40B4-BE49-F238E27FC236}">
                <a16:creationId xmlns:a16="http://schemas.microsoft.com/office/drawing/2014/main" id="{38D5C1D9-6F65-43C6-8028-F6D168B832D8}"/>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B0E2A14-9ECA-47D1-A46D-071DCA37B64D}" type="slidenum">
              <a:rPr lang="en-GB" altLang="en-US" sz="1200"/>
              <a:pPr algn="r" eaLnBrk="1" hangingPunct="1"/>
              <a:t>24</a:t>
            </a:fld>
            <a:endParaRPr lang="en-GB" altLang="en-US" sz="1200"/>
          </a:p>
        </p:txBody>
      </p:sp>
    </p:spTree>
    <p:extLst>
      <p:ext uri="{BB962C8B-B14F-4D97-AF65-F5344CB8AC3E}">
        <p14:creationId xmlns:p14="http://schemas.microsoft.com/office/powerpoint/2010/main" val="3804268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92A50F8-4888-4800-8172-93E66F094A5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B34B7C8E-621B-4A7C-8BB5-138E27DE88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89DA4C3D-9DC5-497F-A627-D3B6A7477B1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C12255C-BDF1-4860-8B61-CD7D2BF55298}" type="slidenum">
              <a:rPr lang="en-GB" altLang="en-US" sz="1200"/>
              <a:pPr algn="r" eaLnBrk="1" hangingPunct="1"/>
              <a:t>25</a:t>
            </a:fld>
            <a:endParaRPr lang="en-GB" altLang="en-US" sz="1200"/>
          </a:p>
        </p:txBody>
      </p:sp>
    </p:spTree>
    <p:extLst>
      <p:ext uri="{BB962C8B-B14F-4D97-AF65-F5344CB8AC3E}">
        <p14:creationId xmlns:p14="http://schemas.microsoft.com/office/powerpoint/2010/main" val="281155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1A08F7C-4D7B-4689-93AC-51C1A46617F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F7CC026-1F3B-4613-987E-F1E6FC5172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4580" name="Slide Number Placeholder 3">
            <a:extLst>
              <a:ext uri="{FF2B5EF4-FFF2-40B4-BE49-F238E27FC236}">
                <a16:creationId xmlns:a16="http://schemas.microsoft.com/office/drawing/2014/main" id="{CFAD0DF7-25FE-495B-BF10-DE75A5F9ECD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6B76F874-5903-4089-90DA-4B1419B0B531}" type="slidenum">
              <a:rPr lang="en-GB" altLang="en-US" sz="1200"/>
              <a:pPr algn="r" eaLnBrk="1" hangingPunct="1"/>
              <a:t>28</a:t>
            </a:fld>
            <a:endParaRPr lang="en-GB" altLang="en-US" sz="1200"/>
          </a:p>
        </p:txBody>
      </p:sp>
    </p:spTree>
    <p:extLst>
      <p:ext uri="{BB962C8B-B14F-4D97-AF65-F5344CB8AC3E}">
        <p14:creationId xmlns:p14="http://schemas.microsoft.com/office/powerpoint/2010/main" val="2917264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ABCAAD71-7CA7-4520-B8F5-BCAF673185A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490845F-3577-49C3-B7B7-91BAB3840E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6628" name="Slide Number Placeholder 3">
            <a:extLst>
              <a:ext uri="{FF2B5EF4-FFF2-40B4-BE49-F238E27FC236}">
                <a16:creationId xmlns:a16="http://schemas.microsoft.com/office/drawing/2014/main" id="{215662A3-6E4F-4EBD-A1F3-6329DAA9DCE7}"/>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FC31E26D-CDEB-406C-AF4C-BDDF438B38CE}" type="slidenum">
              <a:rPr lang="en-GB" altLang="en-US" sz="1200"/>
              <a:pPr algn="r" eaLnBrk="1" hangingPunct="1"/>
              <a:t>29</a:t>
            </a:fld>
            <a:endParaRPr lang="en-GB" altLang="en-US" sz="1200"/>
          </a:p>
        </p:txBody>
      </p:sp>
    </p:spTree>
    <p:extLst>
      <p:ext uri="{BB962C8B-B14F-4D97-AF65-F5344CB8AC3E}">
        <p14:creationId xmlns:p14="http://schemas.microsoft.com/office/powerpoint/2010/main" val="2315192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09F15F1-C33C-4D62-A92E-9F46219A610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FBD7AB49-4AC9-407E-9744-130093C83DC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8676" name="Slide Number Placeholder 3">
            <a:extLst>
              <a:ext uri="{FF2B5EF4-FFF2-40B4-BE49-F238E27FC236}">
                <a16:creationId xmlns:a16="http://schemas.microsoft.com/office/drawing/2014/main" id="{9CD97D13-D139-4946-8D98-A4BF21CD6DD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CBCAB4A6-41D9-4BF6-BC14-AFE21E9C75CE}" type="slidenum">
              <a:rPr lang="en-GB" altLang="en-US" sz="1200"/>
              <a:pPr algn="r" eaLnBrk="1" hangingPunct="1"/>
              <a:t>30</a:t>
            </a:fld>
            <a:endParaRPr lang="en-GB" altLang="en-US" sz="1200"/>
          </a:p>
        </p:txBody>
      </p:sp>
    </p:spTree>
    <p:extLst>
      <p:ext uri="{BB962C8B-B14F-4D97-AF65-F5344CB8AC3E}">
        <p14:creationId xmlns:p14="http://schemas.microsoft.com/office/powerpoint/2010/main" val="3634399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E6AA9710-C197-4503-8EE8-26C3BF301D7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D41F0952-B8B0-44B3-983D-17A606F0FB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0724" name="Slide Number Placeholder 3">
            <a:extLst>
              <a:ext uri="{FF2B5EF4-FFF2-40B4-BE49-F238E27FC236}">
                <a16:creationId xmlns:a16="http://schemas.microsoft.com/office/drawing/2014/main" id="{85ABE8EC-0FC2-417B-A700-AF2ECAFC513D}"/>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C05CA56B-2B0D-4B5A-91F6-E1A5E6294AFB}" type="slidenum">
              <a:rPr lang="en-GB" altLang="en-US" sz="1200"/>
              <a:pPr algn="r" eaLnBrk="1" hangingPunct="1"/>
              <a:t>32</a:t>
            </a:fld>
            <a:endParaRPr lang="en-GB" altLang="en-US" sz="1200"/>
          </a:p>
        </p:txBody>
      </p:sp>
    </p:spTree>
    <p:extLst>
      <p:ext uri="{BB962C8B-B14F-4D97-AF65-F5344CB8AC3E}">
        <p14:creationId xmlns:p14="http://schemas.microsoft.com/office/powerpoint/2010/main" val="8640892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0F0860A-4ECB-4298-9480-B93568D9DD9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E7C3E4A3-BD76-494C-BD19-920D0D970F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2772" name="Slide Number Placeholder 3">
            <a:extLst>
              <a:ext uri="{FF2B5EF4-FFF2-40B4-BE49-F238E27FC236}">
                <a16:creationId xmlns:a16="http://schemas.microsoft.com/office/drawing/2014/main" id="{86A44E8F-7417-4AB9-BA73-623C010D33F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E0888C1A-DA4D-4E45-AE09-87A962067EAE}" type="slidenum">
              <a:rPr lang="en-GB" altLang="en-US" sz="1200"/>
              <a:pPr algn="r" eaLnBrk="1" hangingPunct="1"/>
              <a:t>33</a:t>
            </a:fld>
            <a:endParaRPr lang="en-GB" altLang="en-US" sz="1200"/>
          </a:p>
        </p:txBody>
      </p:sp>
    </p:spTree>
    <p:extLst>
      <p:ext uri="{BB962C8B-B14F-4D97-AF65-F5344CB8AC3E}">
        <p14:creationId xmlns:p14="http://schemas.microsoft.com/office/powerpoint/2010/main" val="31335299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1BF8764-3E37-4198-AD33-FC08E2412F0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3C3F1129-ADAF-46F8-995B-5A94BB51D8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4820" name="Slide Number Placeholder 3">
            <a:extLst>
              <a:ext uri="{FF2B5EF4-FFF2-40B4-BE49-F238E27FC236}">
                <a16:creationId xmlns:a16="http://schemas.microsoft.com/office/drawing/2014/main" id="{BA1FC068-967B-4B2F-81DA-96368190276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0B2CF75A-4C2A-4659-8DFD-4CB8CDF5C983}" type="slidenum">
              <a:rPr lang="en-GB" altLang="en-US" sz="1200"/>
              <a:pPr algn="r" eaLnBrk="1" hangingPunct="1"/>
              <a:t>34</a:t>
            </a:fld>
            <a:endParaRPr lang="en-GB" altLang="en-US" sz="1200"/>
          </a:p>
        </p:txBody>
      </p:sp>
    </p:spTree>
    <p:extLst>
      <p:ext uri="{BB962C8B-B14F-4D97-AF65-F5344CB8AC3E}">
        <p14:creationId xmlns:p14="http://schemas.microsoft.com/office/powerpoint/2010/main" val="29833961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7D1852D-3236-4A0D-9562-52C2B552780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B742958-4C19-4403-9610-D5727D88C4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8E7D69D8-F868-4995-AC7E-A436959809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21FCC5A-CC6D-4D94-9736-1DF3BD61780D}" type="slidenum">
              <a:rPr lang="en-GB" altLang="en-US" sz="1200"/>
              <a:pPr algn="r" eaLnBrk="1" hangingPunct="1"/>
              <a:t>40</a:t>
            </a:fld>
            <a:endParaRPr lang="en-GB" alt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05C9BF-15A6-42BF-A330-3955B15C9D1C}"/>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3F7B5778-1BCF-4328-8DCE-CB967D6155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2292" name="Slide Number Placeholder 3">
            <a:extLst>
              <a:ext uri="{FF2B5EF4-FFF2-40B4-BE49-F238E27FC236}">
                <a16:creationId xmlns:a16="http://schemas.microsoft.com/office/drawing/2014/main" id="{BBED9FB6-620D-466E-A6B4-1272DEED3B96}"/>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2ACF53CA-0E31-455B-ADCD-B843FA6138DD}" type="slidenum">
              <a:rPr lang="en-GB" altLang="en-US" sz="1200"/>
              <a:pPr algn="r" eaLnBrk="1" hangingPunct="1"/>
              <a:t>41</a:t>
            </a:fld>
            <a:endParaRPr lang="en-GB" altLang="en-US"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C9A716C-5EA2-4446-AFF5-6E0D34DDB3E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3E5C25D-A181-4D16-B6F5-6360E37A32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3012" name="Slide Number Placeholder 3">
            <a:extLst>
              <a:ext uri="{FF2B5EF4-FFF2-40B4-BE49-F238E27FC236}">
                <a16:creationId xmlns:a16="http://schemas.microsoft.com/office/drawing/2014/main" id="{056B28FF-F00F-4B51-9B5A-1D7629450DC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E5851F6D-02BE-4E1F-92A7-1186ACD454C3}" type="slidenum">
              <a:rPr lang="en-GB" altLang="en-US" sz="1200"/>
              <a:pPr algn="r" eaLnBrk="1" hangingPunct="1"/>
              <a:t>47</a:t>
            </a:fld>
            <a:endParaRPr lang="en-GB"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5301F72-A3F2-420E-9462-0A431AFE5B2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06C70795-748C-477E-AACF-E23C2CC5CE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49156" name="Slide Number Placeholder 3">
            <a:extLst>
              <a:ext uri="{FF2B5EF4-FFF2-40B4-BE49-F238E27FC236}">
                <a16:creationId xmlns:a16="http://schemas.microsoft.com/office/drawing/2014/main" id="{625EDA75-D4A5-4345-8617-3A44B0FAF501}"/>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73A8E4D-BA3E-4361-8E96-AD5A7DD279B1}" type="slidenum">
              <a:rPr lang="en-GB" altLang="en-US" sz="1200"/>
              <a:pPr algn="r" eaLnBrk="1" hangingPunct="1"/>
              <a:t>50</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07/02/2023</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07/02/2023</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07/02/2023</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07/02/2023</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07/02/2023</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07/02/2023</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07/02/2023</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07/02/2023</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07/02/2023</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07/02/2023</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07/02/2023</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07/02/2023</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xm1jSxcv2Fc"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jpeg"/><Relationship Id="rId18" Type="http://schemas.openxmlformats.org/officeDocument/2006/relationships/image" Target="../media/image42.jpeg"/><Relationship Id="rId3" Type="http://schemas.openxmlformats.org/officeDocument/2006/relationships/image" Target="../media/image28.jpeg"/><Relationship Id="rId7" Type="http://schemas.openxmlformats.org/officeDocument/2006/relationships/image" Target="../media/image32.jpeg"/><Relationship Id="rId12" Type="http://schemas.openxmlformats.org/officeDocument/2006/relationships/image" Target="../media/image37.jpeg"/><Relationship Id="rId17" Type="http://schemas.openxmlformats.org/officeDocument/2006/relationships/image" Target="../media/image41.jpeg"/><Relationship Id="rId2" Type="http://schemas.openxmlformats.org/officeDocument/2006/relationships/image" Target="../media/image27.jpeg"/><Relationship Id="rId16" Type="http://schemas.openxmlformats.org/officeDocument/2006/relationships/hyperlink" Target="https://en.wikipedia.org/wiki/Talk:Mustafa_Kemal_Atat%C3%BCrk" TargetMode="External"/><Relationship Id="rId1" Type="http://schemas.openxmlformats.org/officeDocument/2006/relationships/slideLayout" Target="../slideLayouts/slideLayout7.xml"/><Relationship Id="rId6" Type="http://schemas.openxmlformats.org/officeDocument/2006/relationships/image" Target="../media/image31.jpeg"/><Relationship Id="rId11" Type="http://schemas.openxmlformats.org/officeDocument/2006/relationships/image" Target="../media/image36.jpeg"/><Relationship Id="rId5" Type="http://schemas.openxmlformats.org/officeDocument/2006/relationships/image" Target="../media/image30.jpeg"/><Relationship Id="rId15" Type="http://schemas.openxmlformats.org/officeDocument/2006/relationships/image" Target="../media/image40.jpeg"/><Relationship Id="rId10" Type="http://schemas.openxmlformats.org/officeDocument/2006/relationships/image" Target="../media/image35.jpeg"/><Relationship Id="rId4" Type="http://schemas.openxmlformats.org/officeDocument/2006/relationships/image" Target="../media/image29.jpeg"/><Relationship Id="rId9" Type="http://schemas.openxmlformats.org/officeDocument/2006/relationships/image" Target="../media/image34.jpeg"/><Relationship Id="rId14" Type="http://schemas.openxmlformats.org/officeDocument/2006/relationships/image" Target="../media/image39.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3" Type="http://schemas.openxmlformats.org/officeDocument/2006/relationships/hyperlink" Target="https://blog.okfn.org/2016/12/15/the-good-the-bad-and-the-ugly-of-ogp16-summit/" TargetMode="External"/><Relationship Id="rId2" Type="http://schemas.openxmlformats.org/officeDocument/2006/relationships/image" Target="../media/image43.jpeg"/><Relationship Id="rId1" Type="http://schemas.openxmlformats.org/officeDocument/2006/relationships/slideLayout" Target="../slideLayouts/slideLayout7.xml"/><Relationship Id="rId6" Type="http://schemas.openxmlformats.org/officeDocument/2006/relationships/hyperlink" Target="https://www.economist.com/node/6288" TargetMode="External"/><Relationship Id="rId5" Type="http://schemas.openxmlformats.org/officeDocument/2006/relationships/hyperlink" Target="https://www.youtube.com/watch?time_continue=82&amp;v=dAqD4PVEQ-w" TargetMode="External"/><Relationship Id="rId4" Type="http://schemas.openxmlformats.org/officeDocument/2006/relationships/hyperlink" Target="https://www.forbes.com/sites/louisefron/2016/07/06/how-transformational-leadership-saved-this-company-ceridians-story/#220efb4a2909"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image" Target="../media/image47.png"/><Relationship Id="rId1" Type="http://schemas.openxmlformats.org/officeDocument/2006/relationships/slideLayout" Target="../slideLayouts/slideLayout7.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6003 )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19336" y="3356992"/>
            <a:ext cx="11953328" cy="2435499"/>
          </a:xfrm>
        </p:spPr>
        <p:txBody>
          <a:bodyPr/>
          <a:lstStyle/>
          <a:p>
            <a:pPr eaLnBrk="1" hangingPunct="1"/>
            <a:r>
              <a:rPr lang="en-GB" altLang="en-US" sz="4400" b="1" dirty="0">
                <a:solidFill>
                  <a:schemeClr val="accent2"/>
                </a:solidFill>
                <a:effectLst>
                  <a:outerShdw blurRad="38100" dist="38100" dir="2700000" algn="tl">
                    <a:srgbClr val="000000">
                      <a:alpha val="43137"/>
                    </a:srgbClr>
                  </a:outerShdw>
                </a:effectLst>
              </a:rPr>
              <a:t>Week 4</a:t>
            </a:r>
          </a:p>
          <a:p>
            <a:pPr eaLnBrk="1" hangingPunct="1"/>
            <a:endParaRPr lang="en-GB" altLang="en-US" sz="2000" b="1" dirty="0">
              <a:solidFill>
                <a:schemeClr val="accent2"/>
              </a:solidFill>
              <a:effectLst>
                <a:outerShdw blurRad="38100" dist="38100" dir="2700000" algn="tl">
                  <a:srgbClr val="000000">
                    <a:alpha val="43137"/>
                  </a:srgbClr>
                </a:outerShdw>
              </a:effectLst>
            </a:endParaRPr>
          </a:p>
          <a:p>
            <a:pPr eaLnBrk="1" hangingPunct="1"/>
            <a:r>
              <a:rPr lang="en-GB" altLang="en-US" sz="4400" b="1" dirty="0">
                <a:solidFill>
                  <a:schemeClr val="accent2"/>
                </a:solidFill>
                <a:effectLst>
                  <a:outerShdw blurRad="38100" dist="38100" dir="2700000" algn="tl">
                    <a:srgbClr val="000000">
                      <a:alpha val="43137"/>
                    </a:srgbClr>
                  </a:outerShdw>
                </a:effectLst>
              </a:rPr>
              <a:t>Leadership Style </a:t>
            </a:r>
          </a:p>
          <a:p>
            <a:pPr eaLnBrk="1" hangingPunct="1"/>
            <a:endParaRPr lang="en-GB" altLang="en-US" sz="4000" b="1" dirty="0">
              <a:solidFill>
                <a:schemeClr val="accent2"/>
              </a:solidFill>
              <a:effectLst>
                <a:outerShdw blurRad="38100" dist="38100" dir="2700000" algn="tl">
                  <a:srgbClr val="000000">
                    <a:alpha val="43137"/>
                  </a:srgbClr>
                </a:outerShdw>
              </a:effectLst>
            </a:endParaRP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Learning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450850" eaLnBrk="1" hangingPunct="1">
              <a:spcAft>
                <a:spcPts val="1200"/>
              </a:spcAft>
              <a:buFont typeface="Lucida Sans Unicode" panose="020B0602030504020204" pitchFamily="34" charset="0"/>
              <a:buAutoNum type="arabicPeriod"/>
              <a:defRPr/>
            </a:pPr>
            <a:r>
              <a:rPr lang="en-GB" altLang="en-US" sz="1800" dirty="0">
                <a:latin typeface="Arial Rounded MT Bold" panose="020F0704030504030204" pitchFamily="34" charset="0"/>
              </a:rPr>
              <a:t>To recap on last week’s session</a:t>
            </a:r>
          </a:p>
          <a:p>
            <a:pPr marL="107950" indent="0" eaLnBrk="1" hangingPunct="1">
              <a:spcAft>
                <a:spcPts val="1200"/>
              </a:spcAft>
              <a:buNone/>
              <a:defRPr/>
            </a:pPr>
            <a:endParaRPr lang="en-GB" altLang="en-US" sz="1800" dirty="0">
              <a:latin typeface="Arial Rounded MT Bold" panose="020F0704030504030204" pitchFamily="34" charset="0"/>
            </a:endParaRPr>
          </a:p>
          <a:p>
            <a:pPr marL="107950" indent="0" eaLnBrk="1" hangingPunct="1">
              <a:spcAft>
                <a:spcPts val="1200"/>
              </a:spcAft>
              <a:buNone/>
              <a:defRPr/>
            </a:pPr>
            <a:r>
              <a:rPr lang="en-GB" altLang="en-US" sz="1800" dirty="0">
                <a:latin typeface="Arial Rounded MT Bold" panose="020F0704030504030204" pitchFamily="34" charset="0"/>
              </a:rPr>
              <a:t>2. To explore leadership by reference to different leadership </a:t>
            </a:r>
            <a:r>
              <a:rPr lang="en-GB" altLang="en-US" sz="1800" i="1" u="sng" dirty="0">
                <a:latin typeface="Arial Rounded MT Bold" panose="020F0704030504030204" pitchFamily="34" charset="0"/>
              </a:rPr>
              <a:t>styles</a:t>
            </a:r>
            <a:r>
              <a:rPr lang="en-GB" altLang="en-US" sz="1800" i="1" dirty="0">
                <a:latin typeface="Arial Rounded MT Bold" panose="020F0704030504030204" pitchFamily="34" charset="0"/>
              </a:rPr>
              <a:t> </a:t>
            </a:r>
            <a:r>
              <a:rPr lang="en-GB" altLang="en-US" sz="1800" dirty="0">
                <a:latin typeface="Arial Rounded MT Bold" panose="020F0704030504030204" pitchFamily="34" charset="0"/>
              </a:rPr>
              <a:t>including:</a:t>
            </a:r>
          </a:p>
          <a:p>
            <a:pPr marL="735013" lvl="1" indent="-342900" eaLnBrk="1" hangingPunct="1">
              <a:buFont typeface="Arial" charset="0"/>
              <a:buChar char="–"/>
              <a:defRPr/>
            </a:pPr>
            <a:r>
              <a:rPr lang="en-GB" altLang="en-US" sz="1400" i="1" dirty="0">
                <a:latin typeface="Arial Rounded MT Bold" panose="020F0704030504030204" pitchFamily="34" charset="0"/>
              </a:rPr>
              <a:t>The Michigan and Ohio studies of leadership</a:t>
            </a:r>
          </a:p>
          <a:p>
            <a:pPr marL="735013" lvl="1" indent="-342900" eaLnBrk="1" hangingPunct="1">
              <a:buFont typeface="Arial" charset="0"/>
              <a:buChar char="–"/>
              <a:defRPr/>
            </a:pPr>
            <a:r>
              <a:rPr lang="en-GB" altLang="en-US" sz="1400" i="1" dirty="0">
                <a:latin typeface="Arial Rounded MT Bold" panose="020F0704030504030204" pitchFamily="34" charset="0"/>
              </a:rPr>
              <a:t>Contingency theory of leadership</a:t>
            </a:r>
          </a:p>
          <a:p>
            <a:pPr marL="735013" lvl="1" indent="-342900" eaLnBrk="1" hangingPunct="1">
              <a:spcAft>
                <a:spcPts val="1200"/>
              </a:spcAft>
              <a:buFont typeface="Arial" charset="0"/>
              <a:buChar char="–"/>
              <a:defRPr/>
            </a:pPr>
            <a:r>
              <a:rPr lang="en-GB" altLang="en-US" sz="1400" i="1" dirty="0">
                <a:latin typeface="Arial Rounded MT Bold" panose="020F0704030504030204" pitchFamily="34" charset="0"/>
              </a:rPr>
              <a:t>Situational theory of leadership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2" end="2"/>
                                            </p:txEl>
                                          </p:spTgt>
                                        </p:tgtEl>
                                        <p:attrNameLst>
                                          <p:attrName>style.visibility</p:attrName>
                                        </p:attrNameLst>
                                      </p:cBhvr>
                                      <p:to>
                                        <p:strVal val="visible"/>
                                      </p:to>
                                    </p:set>
                                    <p:animEffect transition="in" filter="fade">
                                      <p:cBhvr>
                                        <p:cTn id="12" dur="2000"/>
                                        <p:tgtEl>
                                          <p:spTgt spid="12291">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animEffect transition="in" filter="fade">
                                      <p:cBhvr>
                                        <p:cTn id="15" dur="2000"/>
                                        <p:tgtEl>
                                          <p:spTgt spid="12291">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291">
                                            <p:txEl>
                                              <p:pRg st="4" end="4"/>
                                            </p:txEl>
                                          </p:spTgt>
                                        </p:tgtEl>
                                        <p:attrNameLst>
                                          <p:attrName>style.visibility</p:attrName>
                                        </p:attrNameLst>
                                      </p:cBhvr>
                                      <p:to>
                                        <p:strVal val="visible"/>
                                      </p:to>
                                    </p:set>
                                    <p:animEffect transition="in" filter="fade">
                                      <p:cBhvr>
                                        <p:cTn id="18" dur="2000"/>
                                        <p:tgtEl>
                                          <p:spTgt spid="12291">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2291">
                                            <p:txEl>
                                              <p:pRg st="5" end="5"/>
                                            </p:txEl>
                                          </p:spTgt>
                                        </p:tgtEl>
                                        <p:attrNameLst>
                                          <p:attrName>style.visibility</p:attrName>
                                        </p:attrNameLst>
                                      </p:cBhvr>
                                      <p:to>
                                        <p:strVal val="visible"/>
                                      </p:to>
                                    </p:set>
                                    <p:animEffect transition="in" filter="fade">
                                      <p:cBhvr>
                                        <p:cTn id="21" dur="20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a:t>Leadership </a:t>
            </a:r>
            <a:r>
              <a:rPr lang="en-GB" altLang="en-US" i="1"/>
              <a:t>styles</a:t>
            </a:r>
            <a:endParaRPr lang="en-GB" altLang="en-US"/>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263352" y="1600201"/>
            <a:ext cx="11809312" cy="1540767"/>
          </a:xfrm>
        </p:spPr>
        <p:txBody>
          <a:bodyPr/>
          <a:lstStyle/>
          <a:p>
            <a:pPr marL="0" indent="0" eaLnBrk="1" hangingPunct="1">
              <a:buNone/>
            </a:pPr>
            <a:r>
              <a:rPr lang="en-GB" altLang="en-US" sz="1800" b="1" dirty="0"/>
              <a:t>An historical background:</a:t>
            </a:r>
          </a:p>
          <a:p>
            <a:pPr marL="0" indent="0" eaLnBrk="1" hangingPunct="1">
              <a:buNone/>
            </a:pPr>
            <a:r>
              <a:rPr lang="en-GB" altLang="en-US" sz="1800" dirty="0"/>
              <a:t>‘With the traits approach meant that leadership, management and supervisory style became a major focus for research. Attention switched from selecting leaders on personality traits, to training and developing leaders in appropriate behaviour patterns’ </a:t>
            </a:r>
          </a:p>
          <a:p>
            <a:pPr marL="0" indent="0" algn="r" eaLnBrk="1" hangingPunct="1">
              <a:buNone/>
            </a:pPr>
            <a:r>
              <a:rPr lang="en-GB" altLang="en-US" sz="1800" dirty="0"/>
              <a:t>(Huczynski &amp; Buchanan 2007: 707)</a:t>
            </a:r>
          </a:p>
        </p:txBody>
      </p:sp>
      <p:pic>
        <p:nvPicPr>
          <p:cNvPr id="53250" name="Picture 2" descr="http://www.familytrust.org.uk/sitebuildercontent/sitebuilderpictures/training.gif">
            <a:extLst>
              <a:ext uri="{FF2B5EF4-FFF2-40B4-BE49-F238E27FC236}">
                <a16:creationId xmlns:a16="http://schemas.microsoft.com/office/drawing/2014/main" id="{6B934055-8586-4C67-BAD3-48A6A114BD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6" y="3140968"/>
            <a:ext cx="3100388" cy="220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53250"/>
                                        </p:tgtEl>
                                        <p:attrNameLst>
                                          <p:attrName>style.visibility</p:attrName>
                                        </p:attrNameLst>
                                      </p:cBhvr>
                                      <p:to>
                                        <p:strVal val="visible"/>
                                      </p:to>
                                    </p:set>
                                    <p:animEffect transition="in" filter="fade">
                                      <p:cBhvr>
                                        <p:cTn id="21" dur="20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pic>
        <p:nvPicPr>
          <p:cNvPr id="221" name="Google Shape;221;p39"/>
          <p:cNvPicPr preferRelativeResize="0"/>
          <p:nvPr/>
        </p:nvPicPr>
        <p:blipFill rotWithShape="1">
          <a:blip r:embed="rId3">
            <a:alphaModFix/>
          </a:blip>
          <a:srcRect/>
          <a:stretch/>
        </p:blipFill>
        <p:spPr>
          <a:xfrm>
            <a:off x="7464152" y="332656"/>
            <a:ext cx="4068768" cy="4968552"/>
          </a:xfrm>
          <a:prstGeom prst="rect">
            <a:avLst/>
          </a:prstGeom>
          <a:noFill/>
          <a:ln>
            <a:noFill/>
          </a:ln>
        </p:spPr>
      </p:pic>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r>
              <a:rPr lang="en-GB" sz="2667" i="1" dirty="0">
                <a:solidFill>
                  <a:srgbClr val="2D0DA1"/>
                </a:solidFill>
                <a:latin typeface="Calibri"/>
                <a:ea typeface="Calibri"/>
                <a:cs typeface="Calibri"/>
                <a:sym typeface="Calibri"/>
              </a:rPr>
              <a:t>Effective strategic leadership</a:t>
            </a:r>
            <a:r>
              <a:rPr lang="en-GB" sz="2667" dirty="0">
                <a:solidFill>
                  <a:schemeClr val="dk1"/>
                </a:solidFill>
                <a:latin typeface="Calibri"/>
                <a:ea typeface="Calibri"/>
                <a:cs typeface="Calibri"/>
                <a:sym typeface="Calibri"/>
              </a:rPr>
              <a:t>: </a:t>
            </a:r>
            <a:endParaRPr sz="2400" dirty="0"/>
          </a:p>
          <a:p>
            <a:r>
              <a:rPr lang="en-GB" sz="2667" dirty="0">
                <a:solidFill>
                  <a:schemeClr val="dk1"/>
                </a:solidFill>
                <a:latin typeface="Calibri"/>
                <a:ea typeface="Calibri"/>
                <a:cs typeface="Calibri"/>
                <a:sym typeface="Calibri"/>
              </a:rPr>
              <a:t>foundation for successfully using the strategic management process</a:t>
            </a:r>
            <a:endParaRPr sz="2400" dirty="0"/>
          </a:p>
        </p:txBody>
      </p:sp>
    </p:spTree>
    <p:extLst>
      <p:ext uri="{BB962C8B-B14F-4D97-AF65-F5344CB8AC3E}">
        <p14:creationId xmlns:p14="http://schemas.microsoft.com/office/powerpoint/2010/main" val="132849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40"/>
          <p:cNvSpPr txBox="1">
            <a:spLocks noGrp="1"/>
          </p:cNvSpPr>
          <p:nvPr>
            <p:ph type="title"/>
          </p:nvPr>
        </p:nvSpPr>
        <p:spPr>
          <a:xfrm>
            <a:off x="263352" y="172494"/>
            <a:ext cx="10160000" cy="1143000"/>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chemeClr val="dk2"/>
              </a:buClr>
              <a:buSzPts val="4600"/>
            </a:pPr>
            <a:r>
              <a:rPr lang="en-GB" b="1" dirty="0"/>
              <a:t>Strategic Leadership</a:t>
            </a:r>
            <a:endParaRPr dirty="0"/>
          </a:p>
        </p:txBody>
      </p:sp>
      <p:pic>
        <p:nvPicPr>
          <p:cNvPr id="228" name="Google Shape;228;p40"/>
          <p:cNvPicPr preferRelativeResize="0"/>
          <p:nvPr/>
        </p:nvPicPr>
        <p:blipFill rotWithShape="1">
          <a:blip r:embed="rId3">
            <a:alphaModFix/>
          </a:blip>
          <a:srcRect b="22351"/>
          <a:stretch/>
        </p:blipFill>
        <p:spPr>
          <a:xfrm>
            <a:off x="9031536" y="274638"/>
            <a:ext cx="2783631" cy="1084982"/>
          </a:xfrm>
          <a:prstGeom prst="rect">
            <a:avLst/>
          </a:prstGeom>
          <a:noFill/>
          <a:ln>
            <a:noFill/>
          </a:ln>
        </p:spPr>
      </p:pic>
      <p:sp>
        <p:nvSpPr>
          <p:cNvPr id="229" name="Google Shape;229;p40"/>
          <p:cNvSpPr txBox="1">
            <a:spLocks noGrp="1"/>
          </p:cNvSpPr>
          <p:nvPr>
            <p:ph type="body" idx="1"/>
          </p:nvPr>
        </p:nvSpPr>
        <p:spPr>
          <a:xfrm>
            <a:off x="263352" y="1444677"/>
            <a:ext cx="10828400" cy="4061048"/>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200"/>
            </a:pPr>
            <a:r>
              <a:rPr lang="en-GB" sz="2400" dirty="0"/>
              <a:t>is the ability to anticipate, envision, maintain flexibility, and empower others to create strategic change as necessary</a:t>
            </a:r>
            <a:endParaRPr sz="2400" dirty="0"/>
          </a:p>
          <a:p>
            <a:pPr marL="457189" indent="-304792">
              <a:spcBef>
                <a:spcPts val="587"/>
              </a:spcBef>
              <a:spcAft>
                <a:spcPts val="0"/>
              </a:spcAft>
              <a:buSzPts val="2200"/>
            </a:pPr>
            <a:r>
              <a:rPr lang="en-GB" sz="2400" dirty="0"/>
              <a:t>Strategic leadership involves </a:t>
            </a:r>
            <a:endParaRPr sz="2400" dirty="0"/>
          </a:p>
          <a:p>
            <a:pPr marL="853419" lvl="1" indent="-304792">
              <a:spcBef>
                <a:spcPts val="533"/>
              </a:spcBef>
              <a:spcAft>
                <a:spcPts val="0"/>
              </a:spcAft>
              <a:buSzPts val="2000"/>
              <a:buChar char="•"/>
            </a:pPr>
            <a:r>
              <a:rPr lang="en-GB" sz="2000" dirty="0"/>
              <a:t>managing others, </a:t>
            </a:r>
            <a:endParaRPr sz="2000" dirty="0"/>
          </a:p>
          <a:p>
            <a:pPr marL="853419" lvl="1" indent="-304792">
              <a:spcBef>
                <a:spcPts val="533"/>
              </a:spcBef>
              <a:spcAft>
                <a:spcPts val="0"/>
              </a:spcAft>
              <a:buSzPts val="2000"/>
              <a:buChar char="•"/>
            </a:pPr>
            <a:r>
              <a:rPr lang="en-GB" sz="2000" dirty="0"/>
              <a:t>managing an entire organization</a:t>
            </a:r>
            <a:endParaRPr sz="2000" dirty="0"/>
          </a:p>
          <a:p>
            <a:pPr marL="853419" lvl="1" indent="-304792">
              <a:spcBef>
                <a:spcPts val="533"/>
              </a:spcBef>
              <a:spcAft>
                <a:spcPts val="0"/>
              </a:spcAft>
              <a:buSzPts val="2000"/>
              <a:buChar char="•"/>
            </a:pPr>
            <a:r>
              <a:rPr lang="en-GB" sz="2000" dirty="0"/>
              <a:t>dealing with change that continues to increase in the global economy.</a:t>
            </a:r>
            <a:endParaRPr sz="2000" dirty="0"/>
          </a:p>
          <a:p>
            <a:pPr marL="457189" indent="-304792">
              <a:spcBef>
                <a:spcPts val="587"/>
              </a:spcBef>
              <a:spcAft>
                <a:spcPts val="0"/>
              </a:spcAft>
              <a:buSzPts val="2200"/>
            </a:pPr>
            <a:r>
              <a:rPr lang="en-GB" sz="2400" dirty="0">
                <a:solidFill>
                  <a:srgbClr val="2D0DA1"/>
                </a:solidFill>
              </a:rPr>
              <a:t>Strategic leadership is the critical skill which</a:t>
            </a:r>
            <a:r>
              <a:rPr lang="en-GB" sz="2400" dirty="0"/>
              <a:t>:</a:t>
            </a:r>
            <a:endParaRPr sz="2400" dirty="0"/>
          </a:p>
          <a:p>
            <a:pPr marL="457189" indent="-304792">
              <a:spcBef>
                <a:spcPts val="587"/>
              </a:spcBef>
              <a:spcAft>
                <a:spcPts val="0"/>
              </a:spcAft>
              <a:buSzPts val="2200"/>
            </a:pPr>
            <a:r>
              <a:rPr lang="en-GB" sz="2400" dirty="0"/>
              <a:t>effectively influences human behaviour in uncertain environments</a:t>
            </a:r>
            <a:endParaRPr sz="2400" dirty="0"/>
          </a:p>
          <a:p>
            <a:pPr marL="457189" lvl="1" indent="-304792">
              <a:spcBef>
                <a:spcPts val="587"/>
              </a:spcBef>
              <a:spcAft>
                <a:spcPts val="0"/>
              </a:spcAft>
              <a:buClr>
                <a:schemeClr val="accent1"/>
              </a:buClr>
              <a:buSzPts val="2200"/>
              <a:buChar char="•"/>
            </a:pPr>
            <a:r>
              <a:rPr lang="en-GB" sz="2400" dirty="0"/>
              <a:t>is the ability to attract and then manage human capital </a:t>
            </a:r>
            <a:endParaRPr sz="2000" dirty="0"/>
          </a:p>
          <a:p>
            <a:pPr marL="457189" indent="-118530">
              <a:spcBef>
                <a:spcPts val="587"/>
              </a:spcBef>
              <a:spcAft>
                <a:spcPts val="0"/>
              </a:spcAft>
              <a:buSzPts val="2200"/>
              <a:buNone/>
            </a:pPr>
            <a:endParaRPr sz="2400" dirty="0"/>
          </a:p>
          <a:p>
            <a:pPr marL="457189" indent="-118530">
              <a:spcBef>
                <a:spcPts val="587"/>
              </a:spcBef>
              <a:spcAft>
                <a:spcPts val="0"/>
              </a:spcAft>
              <a:buSzPts val="2200"/>
              <a:buNone/>
            </a:pPr>
            <a:endParaRPr sz="2400" dirty="0"/>
          </a:p>
          <a:p>
            <a:pPr marL="457189" indent="-118530">
              <a:spcBef>
                <a:spcPts val="587"/>
              </a:spcBef>
              <a:spcAft>
                <a:spcPts val="0"/>
              </a:spcAft>
              <a:buSzPts val="2200"/>
              <a:buNone/>
            </a:pPr>
            <a:endParaRPr sz="2400" dirty="0"/>
          </a:p>
          <a:p>
            <a:pPr marL="457189" indent="-118530">
              <a:spcBef>
                <a:spcPts val="587"/>
              </a:spcBef>
              <a:spcAft>
                <a:spcPts val="0"/>
              </a:spcAft>
              <a:buSzPts val="2200"/>
              <a:buNone/>
            </a:pPr>
            <a:endParaRPr sz="2400" dirty="0"/>
          </a:p>
        </p:txBody>
      </p:sp>
      <p:pic>
        <p:nvPicPr>
          <p:cNvPr id="1026" name="Picture 2" descr="Steve Jobs - Wikipedia">
            <a:extLst>
              <a:ext uri="{FF2B5EF4-FFF2-40B4-BE49-F238E27FC236}">
                <a16:creationId xmlns:a16="http://schemas.microsoft.com/office/drawing/2014/main" id="{38517BF1-7B02-455E-BF3F-5CB11FD19C5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21792" y="2348880"/>
            <a:ext cx="2006856" cy="194255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97E8395-4074-482A-A682-3FF0C95C109A}"/>
              </a:ext>
            </a:extLst>
          </p:cNvPr>
          <p:cNvSpPr txBox="1"/>
          <p:nvPr/>
        </p:nvSpPr>
        <p:spPr>
          <a:xfrm>
            <a:off x="10011632" y="4308080"/>
            <a:ext cx="1773000" cy="646331"/>
          </a:xfrm>
          <a:prstGeom prst="rect">
            <a:avLst/>
          </a:prstGeom>
          <a:noFill/>
        </p:spPr>
        <p:txBody>
          <a:bodyPr wrap="square" rtlCol="0">
            <a:spAutoFit/>
          </a:bodyPr>
          <a:lstStyle/>
          <a:p>
            <a:pPr algn="ctr"/>
            <a:r>
              <a:rPr lang="en-GB" dirty="0"/>
              <a:t>Steve Jobs</a:t>
            </a:r>
          </a:p>
          <a:p>
            <a:pPr algn="ctr"/>
            <a:r>
              <a:rPr lang="en-GB" sz="1400" dirty="0"/>
              <a:t>1955-2011</a:t>
            </a:r>
            <a:r>
              <a:rPr lang="en-GB" dirty="0"/>
              <a:t> </a:t>
            </a:r>
          </a:p>
        </p:txBody>
      </p:sp>
    </p:spTree>
    <p:extLst>
      <p:ext uri="{BB962C8B-B14F-4D97-AF65-F5344CB8AC3E}">
        <p14:creationId xmlns:p14="http://schemas.microsoft.com/office/powerpoint/2010/main" val="15999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26"/>
                                        </p:tgtEl>
                                        <p:attrNameLst>
                                          <p:attrName>style.visibility</p:attrName>
                                        </p:attrNameLst>
                                      </p:cBhvr>
                                      <p:to>
                                        <p:strVal val="visible"/>
                                      </p:to>
                                    </p:set>
                                    <p:anim calcmode="lin" valueType="num">
                                      <p:cBhvr additive="base">
                                        <p:cTn id="39" dur="500" fill="hold"/>
                                        <p:tgtEl>
                                          <p:spTgt spid="1026"/>
                                        </p:tgtEl>
                                        <p:attrNameLst>
                                          <p:attrName>ppt_x</p:attrName>
                                        </p:attrNameLst>
                                      </p:cBhvr>
                                      <p:tavLst>
                                        <p:tav tm="0">
                                          <p:val>
                                            <p:strVal val="#ppt_x"/>
                                          </p:val>
                                        </p:tav>
                                        <p:tav tm="100000">
                                          <p:val>
                                            <p:strVal val="#ppt_x"/>
                                          </p:val>
                                        </p:tav>
                                      </p:tavLst>
                                    </p:anim>
                                    <p:anim calcmode="lin" valueType="num">
                                      <p:cBhvr additive="base">
                                        <p:cTn id="40" dur="500" fill="hold"/>
                                        <p:tgtEl>
                                          <p:spTgt spid="1026"/>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41"/>
          <p:cNvSpPr txBox="1">
            <a:spLocks noGrp="1"/>
          </p:cNvSpPr>
          <p:nvPr>
            <p:ph type="body" idx="1"/>
          </p:nvPr>
        </p:nvSpPr>
        <p:spPr>
          <a:xfrm>
            <a:off x="119336" y="1322540"/>
            <a:ext cx="7880198" cy="4032448"/>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400"/>
            </a:pPr>
            <a:r>
              <a:rPr lang="en-GB" sz="2000" dirty="0">
                <a:solidFill>
                  <a:srgbClr val="2D0DA1"/>
                </a:solidFill>
              </a:rPr>
              <a:t>What does a strategic leader’s success affect?</a:t>
            </a:r>
            <a:endParaRPr sz="2000" dirty="0"/>
          </a:p>
          <a:p>
            <a:pPr marL="853419" lvl="1" indent="-304792">
              <a:spcBef>
                <a:spcPts val="640"/>
              </a:spcBef>
              <a:spcAft>
                <a:spcPts val="0"/>
              </a:spcAft>
              <a:buSzPts val="2400"/>
              <a:buChar char="•"/>
            </a:pPr>
            <a:r>
              <a:rPr lang="en-GB" sz="2000" dirty="0"/>
              <a:t>intellectual capital obtained from human capital</a:t>
            </a:r>
            <a:endParaRPr sz="2000" dirty="0"/>
          </a:p>
          <a:p>
            <a:pPr marL="853419" lvl="1" indent="-304792">
              <a:spcBef>
                <a:spcPts val="640"/>
              </a:spcBef>
              <a:spcAft>
                <a:spcPts val="0"/>
              </a:spcAft>
              <a:buSzPts val="2400"/>
              <a:buChar char="•"/>
            </a:pPr>
            <a:r>
              <a:rPr lang="en-GB" sz="2000" dirty="0"/>
              <a:t>ability to manage knowledge and produce innovations</a:t>
            </a:r>
            <a:endParaRPr sz="2000" dirty="0"/>
          </a:p>
          <a:p>
            <a:pPr marL="1341085" lvl="2" indent="-101597">
              <a:spcBef>
                <a:spcPts val="640"/>
              </a:spcBef>
              <a:spcAft>
                <a:spcPts val="0"/>
              </a:spcAft>
              <a:buSzPts val="2400"/>
              <a:buNone/>
            </a:pPr>
            <a:endParaRPr sz="2000" dirty="0"/>
          </a:p>
          <a:p>
            <a:pPr marL="457189" indent="-304792">
              <a:spcBef>
                <a:spcPts val="640"/>
              </a:spcBef>
              <a:spcAft>
                <a:spcPts val="0"/>
              </a:spcAft>
              <a:buSzPts val="2400"/>
            </a:pPr>
            <a:r>
              <a:rPr lang="en-GB" sz="2000" dirty="0"/>
              <a:t>the crux of strategic leadership </a:t>
            </a:r>
            <a:endParaRPr sz="2000" dirty="0"/>
          </a:p>
          <a:p>
            <a:pPr marL="853419" lvl="1" indent="-304792">
              <a:spcBef>
                <a:spcPts val="640"/>
              </a:spcBef>
              <a:spcAft>
                <a:spcPts val="0"/>
              </a:spcAft>
              <a:buSzPts val="2400"/>
              <a:buChar char="•"/>
            </a:pPr>
            <a:r>
              <a:rPr lang="en-GB" sz="2000" dirty="0"/>
              <a:t>to manage the firm’s operations effectively </a:t>
            </a:r>
            <a:endParaRPr sz="2000" dirty="0"/>
          </a:p>
          <a:p>
            <a:pPr marL="853419" lvl="1" indent="-304792">
              <a:spcBef>
                <a:spcPts val="640"/>
              </a:spcBef>
              <a:spcAft>
                <a:spcPts val="0"/>
              </a:spcAft>
              <a:buSzPts val="2400"/>
              <a:buChar char="•"/>
            </a:pPr>
            <a:r>
              <a:rPr lang="en-GB" sz="2000" dirty="0"/>
              <a:t>sustain high performance over time</a:t>
            </a:r>
            <a:endParaRPr sz="2000" dirty="0"/>
          </a:p>
          <a:p>
            <a:pPr marL="457189" indent="-101597">
              <a:spcBef>
                <a:spcPts val="640"/>
              </a:spcBef>
              <a:spcAft>
                <a:spcPts val="0"/>
              </a:spcAft>
              <a:buSzPts val="2400"/>
              <a:buNone/>
            </a:pPr>
            <a:endParaRPr sz="2000" dirty="0"/>
          </a:p>
          <a:p>
            <a:pPr marL="457189" indent="-304792">
              <a:spcBef>
                <a:spcPts val="640"/>
              </a:spcBef>
              <a:spcAft>
                <a:spcPts val="0"/>
              </a:spcAft>
              <a:buSzPts val="2400"/>
            </a:pPr>
            <a:r>
              <a:rPr lang="en-GB" sz="2000" dirty="0"/>
              <a:t>Strategies cannot be formulated and implemented successfully </a:t>
            </a:r>
            <a:r>
              <a:rPr lang="en-GB" sz="2000" b="1" dirty="0">
                <a:solidFill>
                  <a:srgbClr val="2D0DA1"/>
                </a:solidFill>
              </a:rPr>
              <a:t>without effective strategic leaders.</a:t>
            </a:r>
            <a:endParaRPr sz="2000" dirty="0"/>
          </a:p>
        </p:txBody>
      </p:sp>
      <p:pic>
        <p:nvPicPr>
          <p:cNvPr id="2050" name="Picture 2" descr="3 Ways to Boost Innovation in Your Business | Inc.com">
            <a:extLst>
              <a:ext uri="{FF2B5EF4-FFF2-40B4-BE49-F238E27FC236}">
                <a16:creationId xmlns:a16="http://schemas.microsoft.com/office/drawing/2014/main" id="{F5AC4F99-0E48-4E77-A9E9-BF249D2A269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00704" y="3798196"/>
            <a:ext cx="3121696" cy="155679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w to Design a Successful Knowledge Management Framework?">
            <a:extLst>
              <a:ext uri="{FF2B5EF4-FFF2-40B4-BE49-F238E27FC236}">
                <a16:creationId xmlns:a16="http://schemas.microsoft.com/office/drawing/2014/main" id="{BE30D30C-1023-411C-B648-51E421E99A3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00704" y="1808820"/>
            <a:ext cx="3096344"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Become a Strategic Leader - Center for Creative Leadership">
            <a:extLst>
              <a:ext uri="{FF2B5EF4-FFF2-40B4-BE49-F238E27FC236}">
                <a16:creationId xmlns:a16="http://schemas.microsoft.com/office/drawing/2014/main" id="{2AC30B5E-E4F5-4ED1-ACE3-801EA9CEF27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00704" y="115028"/>
            <a:ext cx="3096344" cy="1619936"/>
          </a:xfrm>
          <a:prstGeom prst="rect">
            <a:avLst/>
          </a:prstGeom>
          <a:noFill/>
          <a:extLst>
            <a:ext uri="{909E8E84-426E-40DD-AFC4-6F175D3DCCD1}">
              <a14:hiddenFill xmlns:a14="http://schemas.microsoft.com/office/drawing/2010/main">
                <a:solidFill>
                  <a:srgbClr val="FFFFFF"/>
                </a:solidFill>
              </a14:hiddenFill>
            </a:ext>
          </a:extLst>
        </p:spPr>
      </p:pic>
      <p:sp>
        <p:nvSpPr>
          <p:cNvPr id="2" name="Arrow: Curved Right 1">
            <a:extLst>
              <a:ext uri="{FF2B5EF4-FFF2-40B4-BE49-F238E27FC236}">
                <a16:creationId xmlns:a16="http://schemas.microsoft.com/office/drawing/2014/main" id="{9B89FC06-0EDC-4772-BC05-AC8F78F06959}"/>
              </a:ext>
            </a:extLst>
          </p:cNvPr>
          <p:cNvSpPr/>
          <p:nvPr/>
        </p:nvSpPr>
        <p:spPr bwMode="auto">
          <a:xfrm>
            <a:off x="7791447" y="774624"/>
            <a:ext cx="864096" cy="1368152"/>
          </a:xfrm>
          <a:prstGeom prst="curved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sp>
        <p:nvSpPr>
          <p:cNvPr id="7" name="Arrow: Curved Right 6">
            <a:extLst>
              <a:ext uri="{FF2B5EF4-FFF2-40B4-BE49-F238E27FC236}">
                <a16:creationId xmlns:a16="http://schemas.microsoft.com/office/drawing/2014/main" id="{04D6D499-D2BC-4785-A17B-3335EB85E32C}"/>
              </a:ext>
            </a:extLst>
          </p:cNvPr>
          <p:cNvSpPr/>
          <p:nvPr/>
        </p:nvSpPr>
        <p:spPr bwMode="auto">
          <a:xfrm>
            <a:off x="7827350" y="2775742"/>
            <a:ext cx="864096" cy="1368152"/>
          </a:xfrm>
          <a:prstGeom prst="curved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sp>
        <p:nvSpPr>
          <p:cNvPr id="3" name="Rectangle 2">
            <a:extLst>
              <a:ext uri="{FF2B5EF4-FFF2-40B4-BE49-F238E27FC236}">
                <a16:creationId xmlns:a16="http://schemas.microsoft.com/office/drawing/2014/main" id="{F941AF9E-A305-448F-ABD6-B927DF3AD981}"/>
              </a:ext>
            </a:extLst>
          </p:cNvPr>
          <p:cNvSpPr/>
          <p:nvPr/>
        </p:nvSpPr>
        <p:spPr>
          <a:xfrm>
            <a:off x="8812629" y="5309679"/>
            <a:ext cx="3238515" cy="400110"/>
          </a:xfrm>
          <a:prstGeom prst="rect">
            <a:avLst/>
          </a:prstGeom>
          <a:noFill/>
        </p:spPr>
        <p:txBody>
          <a:bodyPr wrap="none" lIns="91440" tIns="45720" rIns="91440" bIns="45720">
            <a:spAutoFit/>
          </a:bodyPr>
          <a:lstStyle/>
          <a:p>
            <a:pPr algn="ctr"/>
            <a:r>
              <a:rPr lang="en-US" sz="2000" b="1" dirty="0">
                <a:ln w="0"/>
                <a:effectLst>
                  <a:outerShdw blurRad="38100" dist="19050" dir="2700000" algn="tl" rotWithShape="0">
                    <a:schemeClr val="dk1">
                      <a:alpha val="40000"/>
                    </a:schemeClr>
                  </a:outerShdw>
                </a:effectLst>
              </a:rPr>
              <a:t>Competitive Advantages </a:t>
            </a:r>
          </a:p>
        </p:txBody>
      </p:sp>
      <p:sp>
        <p:nvSpPr>
          <p:cNvPr id="9" name="Arrow: Curved Right 8">
            <a:extLst>
              <a:ext uri="{FF2B5EF4-FFF2-40B4-BE49-F238E27FC236}">
                <a16:creationId xmlns:a16="http://schemas.microsoft.com/office/drawing/2014/main" id="{48FA2590-61CD-4445-881C-C921432A4B08}"/>
              </a:ext>
            </a:extLst>
          </p:cNvPr>
          <p:cNvSpPr/>
          <p:nvPr/>
        </p:nvSpPr>
        <p:spPr bwMode="auto">
          <a:xfrm>
            <a:off x="7827350" y="4341448"/>
            <a:ext cx="864096" cy="1368152"/>
          </a:xfrm>
          <a:prstGeom prst="curved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spTree>
    <p:extLst>
      <p:ext uri="{BB962C8B-B14F-4D97-AF65-F5344CB8AC3E}">
        <p14:creationId xmlns:p14="http://schemas.microsoft.com/office/powerpoint/2010/main" val="376011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5">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054"/>
                                        </p:tgtEl>
                                        <p:attrNameLst>
                                          <p:attrName>style.visibility</p:attrName>
                                        </p:attrNameLst>
                                      </p:cBhvr>
                                      <p:to>
                                        <p:strVal val="visible"/>
                                      </p:to>
                                    </p:set>
                                    <p:anim calcmode="lin" valueType="num">
                                      <p:cBhvr additive="base">
                                        <p:cTn id="35" dur="500" fill="hold"/>
                                        <p:tgtEl>
                                          <p:spTgt spid="2054"/>
                                        </p:tgtEl>
                                        <p:attrNameLst>
                                          <p:attrName>ppt_x</p:attrName>
                                        </p:attrNameLst>
                                      </p:cBhvr>
                                      <p:tavLst>
                                        <p:tav tm="0">
                                          <p:val>
                                            <p:strVal val="#ppt_x"/>
                                          </p:val>
                                        </p:tav>
                                        <p:tav tm="100000">
                                          <p:val>
                                            <p:strVal val="#ppt_x"/>
                                          </p:val>
                                        </p:tav>
                                      </p:tavLst>
                                    </p:anim>
                                    <p:anim calcmode="lin" valueType="num">
                                      <p:cBhvr additive="base">
                                        <p:cTn id="36"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1000"/>
                                        <p:tgtEl>
                                          <p:spTgt spid="2"/>
                                        </p:tgtEl>
                                      </p:cBhvr>
                                    </p:animEffect>
                                    <p:anim calcmode="lin" valueType="num">
                                      <p:cBhvr>
                                        <p:cTn id="42" dur="1000" fill="hold"/>
                                        <p:tgtEl>
                                          <p:spTgt spid="2"/>
                                        </p:tgtEl>
                                        <p:attrNameLst>
                                          <p:attrName>ppt_x</p:attrName>
                                        </p:attrNameLst>
                                      </p:cBhvr>
                                      <p:tavLst>
                                        <p:tav tm="0">
                                          <p:val>
                                            <p:strVal val="#ppt_x"/>
                                          </p:val>
                                        </p:tav>
                                        <p:tav tm="100000">
                                          <p:val>
                                            <p:strVal val="#ppt_x"/>
                                          </p:val>
                                        </p:tav>
                                      </p:tavLst>
                                    </p:anim>
                                    <p:anim calcmode="lin" valueType="num">
                                      <p:cBhvr>
                                        <p:cTn id="4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2052"/>
                                        </p:tgtEl>
                                        <p:attrNameLst>
                                          <p:attrName>style.visibility</p:attrName>
                                        </p:attrNameLst>
                                      </p:cBhvr>
                                      <p:to>
                                        <p:strVal val="visible"/>
                                      </p:to>
                                    </p:set>
                                    <p:anim calcmode="lin" valueType="num">
                                      <p:cBhvr>
                                        <p:cTn id="48" dur="1000" fill="hold"/>
                                        <p:tgtEl>
                                          <p:spTgt spid="2052"/>
                                        </p:tgtEl>
                                        <p:attrNameLst>
                                          <p:attrName>ppt_w</p:attrName>
                                        </p:attrNameLst>
                                      </p:cBhvr>
                                      <p:tavLst>
                                        <p:tav tm="0">
                                          <p:val>
                                            <p:fltVal val="0"/>
                                          </p:val>
                                        </p:tav>
                                        <p:tav tm="100000">
                                          <p:val>
                                            <p:strVal val="#ppt_w"/>
                                          </p:val>
                                        </p:tav>
                                      </p:tavLst>
                                    </p:anim>
                                    <p:anim calcmode="lin" valueType="num">
                                      <p:cBhvr>
                                        <p:cTn id="49" dur="1000" fill="hold"/>
                                        <p:tgtEl>
                                          <p:spTgt spid="2052"/>
                                        </p:tgtEl>
                                        <p:attrNameLst>
                                          <p:attrName>ppt_h</p:attrName>
                                        </p:attrNameLst>
                                      </p:cBhvr>
                                      <p:tavLst>
                                        <p:tav tm="0">
                                          <p:val>
                                            <p:fltVal val="0"/>
                                          </p:val>
                                        </p:tav>
                                        <p:tav tm="100000">
                                          <p:val>
                                            <p:strVal val="#ppt_h"/>
                                          </p:val>
                                        </p:tav>
                                      </p:tavLst>
                                    </p:anim>
                                    <p:anim calcmode="lin" valueType="num">
                                      <p:cBhvr>
                                        <p:cTn id="50" dur="1000" fill="hold"/>
                                        <p:tgtEl>
                                          <p:spTgt spid="2052"/>
                                        </p:tgtEl>
                                        <p:attrNameLst>
                                          <p:attrName>style.rotation</p:attrName>
                                        </p:attrNameLst>
                                      </p:cBhvr>
                                      <p:tavLst>
                                        <p:tav tm="0">
                                          <p:val>
                                            <p:fltVal val="90"/>
                                          </p:val>
                                        </p:tav>
                                        <p:tav tm="100000">
                                          <p:val>
                                            <p:fltVal val="0"/>
                                          </p:val>
                                        </p:tav>
                                      </p:tavLst>
                                    </p:anim>
                                    <p:animEffect transition="in" filter="fade">
                                      <p:cBhvr>
                                        <p:cTn id="51" dur="1000"/>
                                        <p:tgtEl>
                                          <p:spTgt spid="2052"/>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grpId="0" nodeType="click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p:cTn id="56" dur="1000" fill="hold"/>
                                        <p:tgtEl>
                                          <p:spTgt spid="7"/>
                                        </p:tgtEl>
                                        <p:attrNameLst>
                                          <p:attrName>ppt_w</p:attrName>
                                        </p:attrNameLst>
                                      </p:cBhvr>
                                      <p:tavLst>
                                        <p:tav tm="0">
                                          <p:val>
                                            <p:fltVal val="0"/>
                                          </p:val>
                                        </p:tav>
                                        <p:tav tm="100000">
                                          <p:val>
                                            <p:strVal val="#ppt_w"/>
                                          </p:val>
                                        </p:tav>
                                      </p:tavLst>
                                    </p:anim>
                                    <p:anim calcmode="lin" valueType="num">
                                      <p:cBhvr>
                                        <p:cTn id="57" dur="1000" fill="hold"/>
                                        <p:tgtEl>
                                          <p:spTgt spid="7"/>
                                        </p:tgtEl>
                                        <p:attrNameLst>
                                          <p:attrName>ppt_h</p:attrName>
                                        </p:attrNameLst>
                                      </p:cBhvr>
                                      <p:tavLst>
                                        <p:tav tm="0">
                                          <p:val>
                                            <p:fltVal val="0"/>
                                          </p:val>
                                        </p:tav>
                                        <p:tav tm="100000">
                                          <p:val>
                                            <p:strVal val="#ppt_h"/>
                                          </p:val>
                                        </p:tav>
                                      </p:tavLst>
                                    </p:anim>
                                    <p:anim calcmode="lin" valueType="num">
                                      <p:cBhvr>
                                        <p:cTn id="58" dur="1000" fill="hold"/>
                                        <p:tgtEl>
                                          <p:spTgt spid="7"/>
                                        </p:tgtEl>
                                        <p:attrNameLst>
                                          <p:attrName>style.rotation</p:attrName>
                                        </p:attrNameLst>
                                      </p:cBhvr>
                                      <p:tavLst>
                                        <p:tav tm="0">
                                          <p:val>
                                            <p:fltVal val="90"/>
                                          </p:val>
                                        </p:tav>
                                        <p:tav tm="100000">
                                          <p:val>
                                            <p:fltVal val="0"/>
                                          </p:val>
                                        </p:tav>
                                      </p:tavLst>
                                    </p:anim>
                                    <p:animEffect transition="in" filter="fade">
                                      <p:cBhvr>
                                        <p:cTn id="59" dur="1000"/>
                                        <p:tgtEl>
                                          <p:spTgt spid="7"/>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nodeType="clickEffect">
                                  <p:stCondLst>
                                    <p:cond delay="0"/>
                                  </p:stCondLst>
                                  <p:childTnLst>
                                    <p:set>
                                      <p:cBhvr>
                                        <p:cTn id="63" dur="1" fill="hold">
                                          <p:stCondLst>
                                            <p:cond delay="0"/>
                                          </p:stCondLst>
                                        </p:cTn>
                                        <p:tgtEl>
                                          <p:spTgt spid="2050"/>
                                        </p:tgtEl>
                                        <p:attrNameLst>
                                          <p:attrName>style.visibility</p:attrName>
                                        </p:attrNameLst>
                                      </p:cBhvr>
                                      <p:to>
                                        <p:strVal val="visible"/>
                                      </p:to>
                                    </p:set>
                                    <p:anim calcmode="lin" valueType="num">
                                      <p:cBhvr>
                                        <p:cTn id="64" dur="1000" fill="hold"/>
                                        <p:tgtEl>
                                          <p:spTgt spid="2050"/>
                                        </p:tgtEl>
                                        <p:attrNameLst>
                                          <p:attrName>ppt_w</p:attrName>
                                        </p:attrNameLst>
                                      </p:cBhvr>
                                      <p:tavLst>
                                        <p:tav tm="0">
                                          <p:val>
                                            <p:fltVal val="0"/>
                                          </p:val>
                                        </p:tav>
                                        <p:tav tm="100000">
                                          <p:val>
                                            <p:strVal val="#ppt_w"/>
                                          </p:val>
                                        </p:tav>
                                      </p:tavLst>
                                    </p:anim>
                                    <p:anim calcmode="lin" valueType="num">
                                      <p:cBhvr>
                                        <p:cTn id="65" dur="1000" fill="hold"/>
                                        <p:tgtEl>
                                          <p:spTgt spid="2050"/>
                                        </p:tgtEl>
                                        <p:attrNameLst>
                                          <p:attrName>ppt_h</p:attrName>
                                        </p:attrNameLst>
                                      </p:cBhvr>
                                      <p:tavLst>
                                        <p:tav tm="0">
                                          <p:val>
                                            <p:fltVal val="0"/>
                                          </p:val>
                                        </p:tav>
                                        <p:tav tm="100000">
                                          <p:val>
                                            <p:strVal val="#ppt_h"/>
                                          </p:val>
                                        </p:tav>
                                      </p:tavLst>
                                    </p:anim>
                                    <p:anim calcmode="lin" valueType="num">
                                      <p:cBhvr>
                                        <p:cTn id="66" dur="1000" fill="hold"/>
                                        <p:tgtEl>
                                          <p:spTgt spid="2050"/>
                                        </p:tgtEl>
                                        <p:attrNameLst>
                                          <p:attrName>style.rotation</p:attrName>
                                        </p:attrNameLst>
                                      </p:cBhvr>
                                      <p:tavLst>
                                        <p:tav tm="0">
                                          <p:val>
                                            <p:fltVal val="90"/>
                                          </p:val>
                                        </p:tav>
                                        <p:tav tm="100000">
                                          <p:val>
                                            <p:fltVal val="0"/>
                                          </p:val>
                                        </p:tav>
                                      </p:tavLst>
                                    </p:anim>
                                    <p:animEffect transition="in" filter="fade">
                                      <p:cBhvr>
                                        <p:cTn id="67" dur="1000"/>
                                        <p:tgtEl>
                                          <p:spTgt spid="2050"/>
                                        </p:tgtEl>
                                      </p:cBhvr>
                                    </p:animEffect>
                                  </p:childTnLst>
                                </p:cTn>
                              </p:par>
                            </p:childTnLst>
                          </p:cTn>
                        </p:par>
                      </p:childTnLst>
                    </p:cTn>
                  </p:par>
                  <p:par>
                    <p:cTn id="68" fill="hold">
                      <p:stCondLst>
                        <p:cond delay="indefinite"/>
                      </p:stCondLst>
                      <p:childTnLst>
                        <p:par>
                          <p:cTn id="69" fill="hold">
                            <p:stCondLst>
                              <p:cond delay="0"/>
                            </p:stCondLst>
                            <p:childTnLst>
                              <p:par>
                                <p:cTn id="70" presetID="21" presetClass="entr" presetSubtype="1" fill="hold" grpId="0" nodeType="clickEffect">
                                  <p:stCondLst>
                                    <p:cond delay="0"/>
                                  </p:stCondLst>
                                  <p:childTnLst>
                                    <p:set>
                                      <p:cBhvr>
                                        <p:cTn id="71" dur="1" fill="hold">
                                          <p:stCondLst>
                                            <p:cond delay="0"/>
                                          </p:stCondLst>
                                        </p:cTn>
                                        <p:tgtEl>
                                          <p:spTgt spid="9"/>
                                        </p:tgtEl>
                                        <p:attrNameLst>
                                          <p:attrName>style.visibility</p:attrName>
                                        </p:attrNameLst>
                                      </p:cBhvr>
                                      <p:to>
                                        <p:strVal val="visible"/>
                                      </p:to>
                                    </p:set>
                                    <p:animEffect transition="in" filter="wheel(1)">
                                      <p:cBhvr>
                                        <p:cTn id="72" dur="2000"/>
                                        <p:tgtEl>
                                          <p:spTgt spid="9"/>
                                        </p:tgtEl>
                                      </p:cBhvr>
                                    </p:animEffect>
                                  </p:childTnLst>
                                </p:cTn>
                              </p:par>
                            </p:childTnLst>
                          </p:cTn>
                        </p:par>
                      </p:childTnLst>
                    </p:cTn>
                  </p:par>
                  <p:par>
                    <p:cTn id="73" fill="hold">
                      <p:stCondLst>
                        <p:cond delay="indefinite"/>
                      </p:stCondLst>
                      <p:childTnLst>
                        <p:par>
                          <p:cTn id="74" fill="hold">
                            <p:stCondLst>
                              <p:cond delay="0"/>
                            </p:stCondLst>
                            <p:childTnLst>
                              <p:par>
                                <p:cTn id="75" presetID="45" presetClass="entr" presetSubtype="0" fill="hold" grpId="0" nodeType="clickEffect">
                                  <p:stCondLst>
                                    <p:cond delay="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2000"/>
                                        <p:tgtEl>
                                          <p:spTgt spid="3"/>
                                        </p:tgtEl>
                                      </p:cBhvr>
                                    </p:animEffect>
                                    <p:anim calcmode="lin" valueType="num">
                                      <p:cBhvr>
                                        <p:cTn id="78" dur="2000" fill="hold"/>
                                        <p:tgtEl>
                                          <p:spTgt spid="3"/>
                                        </p:tgtEl>
                                        <p:attrNameLst>
                                          <p:attrName>ppt_w</p:attrName>
                                        </p:attrNameLst>
                                      </p:cBhvr>
                                      <p:tavLst>
                                        <p:tav tm="0" fmla="#ppt_w*sin(2.5*pi*$)">
                                          <p:val>
                                            <p:fltVal val="0"/>
                                          </p:val>
                                        </p:tav>
                                        <p:tav tm="100000">
                                          <p:val>
                                            <p:fltVal val="1"/>
                                          </p:val>
                                        </p:tav>
                                      </p:tavLst>
                                    </p:anim>
                                    <p:anim calcmode="lin" valueType="num">
                                      <p:cBhvr>
                                        <p:cTn id="7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3"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42"/>
          <p:cNvSpPr txBox="1">
            <a:spLocks noGrp="1"/>
          </p:cNvSpPr>
          <p:nvPr>
            <p:ph type="body" idx="1"/>
          </p:nvPr>
        </p:nvSpPr>
        <p:spPr>
          <a:xfrm>
            <a:off x="138690" y="332656"/>
            <a:ext cx="7995342" cy="1096404"/>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200"/>
            </a:pPr>
            <a:r>
              <a:rPr lang="en-GB" sz="2000" b="1" dirty="0">
                <a:solidFill>
                  <a:srgbClr val="2D0DA1"/>
                </a:solidFill>
              </a:rPr>
              <a:t>The style of leadership </a:t>
            </a:r>
            <a:r>
              <a:rPr lang="en-GB" sz="2000" dirty="0"/>
              <a:t>is important</a:t>
            </a:r>
            <a:endParaRPr sz="2000" dirty="0"/>
          </a:p>
          <a:p>
            <a:pPr marL="457189" indent="-304792">
              <a:spcBef>
                <a:spcPts val="587"/>
              </a:spcBef>
              <a:spcAft>
                <a:spcPts val="0"/>
              </a:spcAft>
              <a:buSzPts val="2200"/>
            </a:pPr>
            <a:r>
              <a:rPr lang="en-GB" sz="2000" dirty="0"/>
              <a:t>partially, on his or her personal </a:t>
            </a:r>
            <a:r>
              <a:rPr lang="en-GB" sz="2000" b="1" dirty="0">
                <a:solidFill>
                  <a:srgbClr val="FF0000"/>
                </a:solidFill>
              </a:rPr>
              <a:t>ideology</a:t>
            </a:r>
            <a:r>
              <a:rPr lang="en-GB" sz="2000" dirty="0">
                <a:solidFill>
                  <a:srgbClr val="FF0000"/>
                </a:solidFill>
              </a:rPr>
              <a:t> </a:t>
            </a:r>
            <a:r>
              <a:rPr lang="en-GB" sz="2000" dirty="0"/>
              <a:t>and </a:t>
            </a:r>
            <a:r>
              <a:rPr lang="en-GB" sz="2000" b="1" dirty="0">
                <a:solidFill>
                  <a:srgbClr val="FF0000"/>
                </a:solidFill>
              </a:rPr>
              <a:t>experience</a:t>
            </a:r>
            <a:endParaRPr sz="2000" dirty="0"/>
          </a:p>
          <a:p>
            <a:pPr marL="457189" indent="-118530">
              <a:spcBef>
                <a:spcPts val="587"/>
              </a:spcBef>
              <a:spcAft>
                <a:spcPts val="0"/>
              </a:spcAft>
              <a:buSzPts val="2200"/>
              <a:buNone/>
            </a:pPr>
            <a:endParaRPr sz="2000" dirty="0"/>
          </a:p>
          <a:p>
            <a:pPr marL="457189" indent="-118530">
              <a:spcBef>
                <a:spcPts val="587"/>
              </a:spcBef>
              <a:spcAft>
                <a:spcPts val="0"/>
              </a:spcAft>
              <a:buSzPts val="2200"/>
              <a:buNone/>
            </a:pPr>
            <a:endParaRPr sz="2000" dirty="0"/>
          </a:p>
        </p:txBody>
      </p:sp>
      <p:pic>
        <p:nvPicPr>
          <p:cNvPr id="241" name="Google Shape;241;p42"/>
          <p:cNvPicPr preferRelativeResize="0"/>
          <p:nvPr/>
        </p:nvPicPr>
        <p:blipFill rotWithShape="1">
          <a:blip r:embed="rId3">
            <a:alphaModFix/>
          </a:blip>
          <a:srcRect l="8900" r="6355"/>
          <a:stretch/>
        </p:blipFill>
        <p:spPr>
          <a:xfrm>
            <a:off x="8655077" y="107856"/>
            <a:ext cx="2956035" cy="1969276"/>
          </a:xfrm>
          <a:prstGeom prst="rect">
            <a:avLst/>
          </a:prstGeom>
          <a:noFill/>
          <a:ln>
            <a:noFill/>
          </a:ln>
        </p:spPr>
      </p:pic>
      <p:sp>
        <p:nvSpPr>
          <p:cNvPr id="242" name="Google Shape;242;p42"/>
          <p:cNvSpPr/>
          <p:nvPr/>
        </p:nvSpPr>
        <p:spPr>
          <a:xfrm>
            <a:off x="247929" y="1459723"/>
            <a:ext cx="7776864" cy="1969277"/>
          </a:xfrm>
          <a:prstGeom prst="rect">
            <a:avLst/>
          </a:prstGeom>
          <a:noFill/>
          <a:ln>
            <a:noFill/>
          </a:ln>
        </p:spPr>
        <p:txBody>
          <a:bodyPr spcFirstLastPara="1" wrap="square" lIns="121900" tIns="60933" rIns="121900" bIns="60933" anchor="t" anchorCtr="0">
            <a:noAutofit/>
          </a:bodyPr>
          <a:lstStyle/>
          <a:p>
            <a:r>
              <a:rPr lang="en-GB" sz="2400" dirty="0">
                <a:solidFill>
                  <a:schemeClr val="dk1"/>
                </a:solidFill>
                <a:latin typeface="Calibri"/>
                <a:ea typeface="Calibri"/>
                <a:cs typeface="Calibri"/>
                <a:sym typeface="Calibri"/>
              </a:rPr>
              <a:t>For example, Tim Cook (CEO of Apple) based on his ideology:</a:t>
            </a:r>
            <a:endParaRPr dirty="0"/>
          </a:p>
          <a:p>
            <a:pPr marL="1066773" lvl="1" indent="-457189">
              <a:buClr>
                <a:schemeClr val="dk1"/>
              </a:buClr>
              <a:buSzPts val="2200"/>
              <a:buFont typeface="Arial"/>
              <a:buChar char="•"/>
            </a:pPr>
            <a:r>
              <a:rPr lang="en-GB" sz="2400" dirty="0">
                <a:solidFill>
                  <a:schemeClr val="dk1"/>
                </a:solidFill>
                <a:latin typeface="Calibri"/>
                <a:ea typeface="Calibri"/>
                <a:cs typeface="Calibri"/>
                <a:sym typeface="Calibri"/>
              </a:rPr>
              <a:t>spoke out on important social issues</a:t>
            </a:r>
            <a:endParaRPr dirty="0"/>
          </a:p>
          <a:p>
            <a:pPr marL="1066773" lvl="1" indent="-457189">
              <a:buClr>
                <a:schemeClr val="dk1"/>
              </a:buClr>
              <a:buSzPts val="2200"/>
              <a:buFont typeface="Arial"/>
              <a:buChar char="•"/>
            </a:pPr>
            <a:r>
              <a:rPr lang="en-GB" sz="2400" dirty="0">
                <a:solidFill>
                  <a:schemeClr val="dk1"/>
                </a:solidFill>
                <a:latin typeface="Calibri"/>
                <a:ea typeface="Calibri"/>
                <a:cs typeface="Calibri"/>
                <a:sym typeface="Calibri"/>
              </a:rPr>
              <a:t>treating all people equally ( Diversity) </a:t>
            </a:r>
            <a:endParaRPr dirty="0"/>
          </a:p>
          <a:p>
            <a:pPr marL="1066773" lvl="1" indent="-457189">
              <a:buClr>
                <a:schemeClr val="dk1"/>
              </a:buClr>
              <a:buSzPts val="2200"/>
              <a:buFont typeface="Arial"/>
              <a:buChar char="•"/>
            </a:pPr>
            <a:r>
              <a:rPr lang="en-GB" sz="2400" dirty="0">
                <a:solidFill>
                  <a:schemeClr val="dk1"/>
                </a:solidFill>
                <a:latin typeface="Calibri"/>
                <a:ea typeface="Calibri"/>
                <a:cs typeface="Calibri"/>
                <a:sym typeface="Calibri"/>
              </a:rPr>
              <a:t>Delegated responsibility to other members of the Apple leadership team</a:t>
            </a:r>
            <a:endParaRPr dirty="0"/>
          </a:p>
          <a:p>
            <a:pPr marL="1066773" lvl="1" indent="-270927">
              <a:buClr>
                <a:schemeClr val="dk1"/>
              </a:buClr>
              <a:buSzPts val="2200"/>
            </a:pPr>
            <a:endParaRPr sz="2400" dirty="0">
              <a:solidFill>
                <a:schemeClr val="dk1"/>
              </a:solidFill>
              <a:latin typeface="Calibri"/>
              <a:ea typeface="Calibri"/>
              <a:cs typeface="Calibri"/>
              <a:sym typeface="Calibri"/>
            </a:endParaRPr>
          </a:p>
        </p:txBody>
      </p:sp>
      <p:sp>
        <p:nvSpPr>
          <p:cNvPr id="243" name="Google Shape;243;p42"/>
          <p:cNvSpPr/>
          <p:nvPr/>
        </p:nvSpPr>
        <p:spPr>
          <a:xfrm>
            <a:off x="695400" y="3645024"/>
            <a:ext cx="7038589" cy="1781888"/>
          </a:xfrm>
          <a:prstGeom prst="rect">
            <a:avLst/>
          </a:prstGeom>
          <a:noFill/>
          <a:ln>
            <a:noFill/>
          </a:ln>
        </p:spPr>
        <p:txBody>
          <a:bodyPr spcFirstLastPara="1" wrap="square" lIns="121900" tIns="60933" rIns="121900" bIns="60933" anchor="t" anchorCtr="0">
            <a:noAutofit/>
          </a:bodyPr>
          <a:lstStyle/>
          <a:p>
            <a:r>
              <a:rPr lang="en-GB" sz="2000" dirty="0">
                <a:solidFill>
                  <a:schemeClr val="dk1"/>
                </a:solidFill>
                <a:latin typeface="Calibri"/>
                <a:ea typeface="Calibri"/>
                <a:cs typeface="Calibri"/>
                <a:sym typeface="Calibri"/>
              </a:rPr>
              <a:t>Cook’s style is called “</a:t>
            </a:r>
            <a:r>
              <a:rPr lang="en-GB" sz="2000" b="1" dirty="0">
                <a:solidFill>
                  <a:srgbClr val="2D0DA1"/>
                </a:solidFill>
                <a:latin typeface="Calibri"/>
                <a:ea typeface="Calibri"/>
                <a:cs typeface="Calibri"/>
                <a:sym typeface="Calibri"/>
              </a:rPr>
              <a:t>Responsible Leadership</a:t>
            </a:r>
            <a:r>
              <a:rPr lang="en-GB" sz="2000" dirty="0">
                <a:solidFill>
                  <a:schemeClr val="dk1"/>
                </a:solidFill>
                <a:latin typeface="Calibri"/>
                <a:ea typeface="Calibri"/>
                <a:cs typeface="Calibri"/>
                <a:sym typeface="Calibri"/>
              </a:rPr>
              <a:t>”</a:t>
            </a:r>
            <a:endParaRPr sz="1600" dirty="0"/>
          </a:p>
          <a:p>
            <a:pPr marL="609585" lvl="1"/>
            <a:r>
              <a:rPr lang="en-GB" sz="2000" dirty="0">
                <a:solidFill>
                  <a:schemeClr val="dk1"/>
                </a:solidFill>
                <a:latin typeface="Calibri"/>
                <a:ea typeface="Calibri"/>
                <a:cs typeface="Calibri"/>
                <a:sym typeface="Calibri"/>
              </a:rPr>
              <a:t>concern for the firm’s stakeholders and society at large</a:t>
            </a:r>
            <a:endParaRPr sz="1600" dirty="0"/>
          </a:p>
          <a:p>
            <a:pPr marL="609585" lvl="1"/>
            <a:endParaRPr sz="1600" dirty="0">
              <a:solidFill>
                <a:schemeClr val="dk1"/>
              </a:solidFill>
              <a:latin typeface="Calibri"/>
              <a:ea typeface="Calibri"/>
              <a:cs typeface="Calibri"/>
              <a:sym typeface="Calibri"/>
            </a:endParaRPr>
          </a:p>
          <a:p>
            <a:r>
              <a:rPr lang="en-GB" sz="2000" dirty="0">
                <a:solidFill>
                  <a:schemeClr val="dk1"/>
                </a:solidFill>
                <a:latin typeface="Calibri"/>
                <a:ea typeface="Calibri"/>
                <a:cs typeface="Calibri"/>
                <a:sym typeface="Calibri"/>
              </a:rPr>
              <a:t>Also, Cook’s style has been “</a:t>
            </a:r>
            <a:r>
              <a:rPr lang="en-GB" sz="2000" b="1" dirty="0">
                <a:solidFill>
                  <a:srgbClr val="2D0DA1"/>
                </a:solidFill>
                <a:latin typeface="Calibri"/>
                <a:ea typeface="Calibri"/>
                <a:cs typeface="Calibri"/>
                <a:sym typeface="Calibri"/>
              </a:rPr>
              <a:t>Transformational</a:t>
            </a:r>
            <a:r>
              <a:rPr lang="en-GB" sz="2000" dirty="0">
                <a:solidFill>
                  <a:schemeClr val="dk1"/>
                </a:solidFill>
                <a:latin typeface="Calibri"/>
                <a:ea typeface="Calibri"/>
                <a:cs typeface="Calibri"/>
                <a:sym typeface="Calibri"/>
              </a:rPr>
              <a:t>”</a:t>
            </a:r>
            <a:endParaRPr sz="1600" dirty="0"/>
          </a:p>
          <a:p>
            <a:pPr algn="ctr"/>
            <a:r>
              <a:rPr lang="en-GB" sz="2000" i="1" dirty="0">
                <a:solidFill>
                  <a:schemeClr val="dk1"/>
                </a:solidFill>
                <a:latin typeface="Calibri"/>
                <a:ea typeface="Calibri"/>
                <a:cs typeface="Calibri"/>
                <a:sym typeface="Calibri"/>
              </a:rPr>
              <a:t>What is Transformational leadership</a:t>
            </a:r>
            <a:r>
              <a:rPr lang="en-GB" sz="2000" dirty="0">
                <a:solidFill>
                  <a:schemeClr val="dk1"/>
                </a:solidFill>
                <a:latin typeface="Calibri"/>
                <a:ea typeface="Calibri"/>
                <a:cs typeface="Calibri"/>
                <a:sym typeface="Calibri"/>
              </a:rPr>
              <a:t>?</a:t>
            </a:r>
            <a:endParaRPr sz="1600" dirty="0"/>
          </a:p>
        </p:txBody>
      </p:sp>
      <p:pic>
        <p:nvPicPr>
          <p:cNvPr id="2" name="Picture 1">
            <a:extLst>
              <a:ext uri="{FF2B5EF4-FFF2-40B4-BE49-F238E27FC236}">
                <a16:creationId xmlns:a16="http://schemas.microsoft.com/office/drawing/2014/main" id="{20FA623A-278D-4D40-AA9E-A44ECD64C0FD}"/>
              </a:ext>
            </a:extLst>
          </p:cNvPr>
          <p:cNvPicPr>
            <a:picLocks noChangeAspect="1"/>
          </p:cNvPicPr>
          <p:nvPr/>
        </p:nvPicPr>
        <p:blipFill>
          <a:blip r:embed="rId4"/>
          <a:stretch>
            <a:fillRect/>
          </a:stretch>
        </p:blipFill>
        <p:spPr>
          <a:xfrm>
            <a:off x="8668390" y="2204864"/>
            <a:ext cx="2956035" cy="3394405"/>
          </a:xfrm>
          <a:prstGeom prst="rect">
            <a:avLst/>
          </a:prstGeom>
        </p:spPr>
      </p:pic>
    </p:spTree>
    <p:extLst>
      <p:ext uri="{BB962C8B-B14F-4D97-AF65-F5344CB8AC3E}">
        <p14:creationId xmlns:p14="http://schemas.microsoft.com/office/powerpoint/2010/main" val="67698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2">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2">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2">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3">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gtEl>
                                        <p:attrNameLst>
                                          <p:attrName>style.visibility</p:attrName>
                                        </p:attrNameLst>
                                      </p:cBhvr>
                                      <p:to>
                                        <p:strVal val="visible"/>
                                      </p:to>
                                    </p:set>
                                    <p:anim calcmode="lin" valueType="num">
                                      <p:cBhvr additive="base">
                                        <p:cTn id="51" dur="500" fill="hold"/>
                                        <p:tgtEl>
                                          <p:spTgt spid="2"/>
                                        </p:tgtEl>
                                        <p:attrNameLst>
                                          <p:attrName>ppt_x</p:attrName>
                                        </p:attrNameLst>
                                      </p:cBhvr>
                                      <p:tavLst>
                                        <p:tav tm="0">
                                          <p:val>
                                            <p:strVal val="#ppt_x"/>
                                          </p:val>
                                        </p:tav>
                                        <p:tav tm="100000">
                                          <p:val>
                                            <p:strVal val="#ppt_x"/>
                                          </p:val>
                                        </p:tav>
                                      </p:tavLst>
                                    </p:anim>
                                    <p:anim calcmode="lin" valueType="num">
                                      <p:cBhvr additive="base">
                                        <p:cTn id="5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43"/>
          <p:cNvSpPr txBox="1">
            <a:spLocks noGrp="1"/>
          </p:cNvSpPr>
          <p:nvPr>
            <p:ph type="body" idx="1"/>
          </p:nvPr>
        </p:nvSpPr>
        <p:spPr>
          <a:xfrm>
            <a:off x="263352" y="260648"/>
            <a:ext cx="11665296" cy="5328592"/>
          </a:xfrm>
          <a:prstGeom prst="rect">
            <a:avLst/>
          </a:prstGeom>
          <a:noFill/>
          <a:ln>
            <a:noFill/>
          </a:ln>
        </p:spPr>
        <p:txBody>
          <a:bodyPr spcFirstLastPara="1" wrap="square" lIns="121900" tIns="60933" rIns="121900" bIns="60933" anchor="t" anchorCtr="0">
            <a:noAutofit/>
          </a:bodyPr>
          <a:lstStyle/>
          <a:p>
            <a:pPr marL="152396" indent="0">
              <a:spcBef>
                <a:spcPts val="0"/>
              </a:spcBef>
              <a:spcAft>
                <a:spcPts val="0"/>
              </a:spcAft>
              <a:buSzPts val="2200"/>
              <a:buNone/>
            </a:pPr>
            <a:r>
              <a:rPr lang="en-GB" sz="2000" b="1" dirty="0">
                <a:solidFill>
                  <a:srgbClr val="FF0000"/>
                </a:solidFill>
              </a:rPr>
              <a:t>Transformational leadership </a:t>
            </a:r>
            <a:endParaRPr sz="2000" dirty="0"/>
          </a:p>
          <a:p>
            <a:pPr marL="457189" indent="-270927">
              <a:spcBef>
                <a:spcPts val="587"/>
              </a:spcBef>
              <a:spcAft>
                <a:spcPts val="0"/>
              </a:spcAft>
              <a:buSzPts val="1800"/>
            </a:pPr>
            <a:r>
              <a:rPr lang="en-GB" sz="2000" dirty="0"/>
              <a:t>Very effective strategic leadership style</a:t>
            </a:r>
            <a:endParaRPr sz="2000" dirty="0"/>
          </a:p>
          <a:p>
            <a:pPr marL="457189" indent="-270927">
              <a:spcBef>
                <a:spcPts val="587"/>
              </a:spcBef>
              <a:spcAft>
                <a:spcPts val="0"/>
              </a:spcAft>
              <a:buSzPts val="1800"/>
            </a:pPr>
            <a:r>
              <a:rPr lang="en-GB" sz="2000" dirty="0"/>
              <a:t>inspires people to achieve unexpected and remarkable results</a:t>
            </a:r>
            <a:endParaRPr sz="2000" dirty="0"/>
          </a:p>
          <a:p>
            <a:pPr marL="457189" indent="-270927">
              <a:spcBef>
                <a:spcPts val="587"/>
              </a:spcBef>
              <a:spcAft>
                <a:spcPts val="0"/>
              </a:spcAft>
              <a:buSzPts val="1800"/>
            </a:pPr>
            <a:r>
              <a:rPr lang="en-GB" sz="2000" dirty="0"/>
              <a:t>inspires workers to find better ways of achieving a goal</a:t>
            </a:r>
            <a:endParaRPr sz="2000" dirty="0"/>
          </a:p>
          <a:p>
            <a:pPr marL="457189" indent="-270927">
              <a:spcBef>
                <a:spcPts val="587"/>
              </a:spcBef>
              <a:spcAft>
                <a:spcPts val="0"/>
              </a:spcAft>
              <a:buSzPts val="1800"/>
            </a:pPr>
            <a:r>
              <a:rPr lang="en-GB" sz="2000" dirty="0"/>
              <a:t>gives workers autonomy over specific jobs</a:t>
            </a:r>
            <a:endParaRPr sz="2000" dirty="0"/>
          </a:p>
          <a:p>
            <a:pPr marL="152396" indent="0">
              <a:spcBef>
                <a:spcPts val="587"/>
              </a:spcBef>
              <a:spcAft>
                <a:spcPts val="0"/>
              </a:spcAft>
              <a:buSzPts val="2200"/>
              <a:buNone/>
            </a:pPr>
            <a:r>
              <a:rPr lang="en-GB" sz="2000" b="1" dirty="0">
                <a:solidFill>
                  <a:srgbClr val="FF0000"/>
                </a:solidFill>
              </a:rPr>
              <a:t>Transformational leaders have : </a:t>
            </a:r>
            <a:endParaRPr sz="2000" dirty="0"/>
          </a:p>
          <a:p>
            <a:pPr marL="457189" indent="-270927">
              <a:spcBef>
                <a:spcPts val="587"/>
              </a:spcBef>
              <a:spcAft>
                <a:spcPts val="0"/>
              </a:spcAft>
              <a:buSzPts val="1800"/>
            </a:pPr>
            <a:r>
              <a:rPr lang="en-GB" sz="2000" dirty="0"/>
              <a:t>develop a </a:t>
            </a:r>
            <a:r>
              <a:rPr lang="en-GB" sz="2000" u="sng" dirty="0"/>
              <a:t>vision</a:t>
            </a:r>
            <a:r>
              <a:rPr lang="en-GB" sz="2000" dirty="0"/>
              <a:t> for the organization </a:t>
            </a:r>
            <a:endParaRPr sz="2000" dirty="0"/>
          </a:p>
          <a:p>
            <a:pPr marL="457189" indent="-270927">
              <a:spcBef>
                <a:spcPts val="587"/>
              </a:spcBef>
              <a:spcAft>
                <a:spcPts val="0"/>
              </a:spcAft>
              <a:buSzPts val="1800"/>
            </a:pPr>
            <a:r>
              <a:rPr lang="en-GB" sz="2000" dirty="0"/>
              <a:t>formulate a </a:t>
            </a:r>
            <a:r>
              <a:rPr lang="en-GB" sz="2000" u="sng" dirty="0"/>
              <a:t>strategy</a:t>
            </a:r>
            <a:r>
              <a:rPr lang="en-GB" sz="2000" dirty="0"/>
              <a:t> to achieve that vision.</a:t>
            </a:r>
            <a:endParaRPr sz="2000" dirty="0"/>
          </a:p>
          <a:p>
            <a:pPr marL="457189" indent="-270927">
              <a:spcBef>
                <a:spcPts val="587"/>
              </a:spcBef>
              <a:spcAft>
                <a:spcPts val="0"/>
              </a:spcAft>
              <a:buSzPts val="1800"/>
            </a:pPr>
            <a:r>
              <a:rPr lang="en-GB" sz="2000" dirty="0"/>
              <a:t>make people aware of the need to achieve valued outcomes </a:t>
            </a:r>
            <a:endParaRPr sz="2000" dirty="0"/>
          </a:p>
          <a:p>
            <a:pPr marL="457189" indent="-270927">
              <a:spcBef>
                <a:spcPts val="587"/>
              </a:spcBef>
              <a:spcAft>
                <a:spcPts val="0"/>
              </a:spcAft>
              <a:buSzPts val="1800"/>
            </a:pPr>
            <a:r>
              <a:rPr lang="en-GB" sz="2000" dirty="0"/>
              <a:t>encourage employees to strive for higher levels of achievement</a:t>
            </a:r>
            <a:endParaRPr sz="2000" dirty="0"/>
          </a:p>
          <a:p>
            <a:pPr marL="457189" indent="-270927">
              <a:spcBef>
                <a:spcPts val="587"/>
              </a:spcBef>
              <a:spcAft>
                <a:spcPts val="0"/>
              </a:spcAft>
              <a:buSzPts val="1800"/>
            </a:pPr>
            <a:r>
              <a:rPr lang="en-GB" sz="2000" dirty="0"/>
              <a:t>have a high degree of integrity and character</a:t>
            </a:r>
            <a:endParaRPr sz="2000" dirty="0"/>
          </a:p>
          <a:p>
            <a:pPr marL="457189" indent="-270927">
              <a:spcBef>
                <a:spcPts val="587"/>
              </a:spcBef>
              <a:spcAft>
                <a:spcPts val="0"/>
              </a:spcAft>
              <a:buSzPts val="1800"/>
            </a:pPr>
            <a:r>
              <a:rPr lang="en-GB" sz="2000" dirty="0"/>
              <a:t>have emotional intelligence and strong motivation</a:t>
            </a:r>
            <a:endParaRPr sz="2000" dirty="0"/>
          </a:p>
          <a:p>
            <a:pPr marL="457189" indent="-270927">
              <a:spcBef>
                <a:spcPts val="587"/>
              </a:spcBef>
              <a:spcAft>
                <a:spcPts val="0"/>
              </a:spcAft>
              <a:buSzPts val="1800"/>
            </a:pPr>
            <a:r>
              <a:rPr lang="en-GB" sz="2000" dirty="0"/>
              <a:t>are empathetic with others </a:t>
            </a:r>
            <a:endParaRPr sz="2000" dirty="0"/>
          </a:p>
          <a:p>
            <a:pPr marL="457189" indent="-270927">
              <a:spcBef>
                <a:spcPts val="587"/>
              </a:spcBef>
              <a:spcAft>
                <a:spcPts val="0"/>
              </a:spcAft>
              <a:buSzPts val="1800"/>
            </a:pPr>
            <a:r>
              <a:rPr lang="en-GB" sz="2000" dirty="0"/>
              <a:t>have effective interpersonal skills</a:t>
            </a:r>
            <a:endParaRPr sz="2000" dirty="0"/>
          </a:p>
          <a:p>
            <a:pPr marL="457189" indent="-118530">
              <a:spcBef>
                <a:spcPts val="587"/>
              </a:spcBef>
              <a:spcAft>
                <a:spcPts val="0"/>
              </a:spcAft>
              <a:buSzPts val="2200"/>
              <a:buNone/>
            </a:pPr>
            <a:endParaRPr sz="2000" dirty="0"/>
          </a:p>
        </p:txBody>
      </p:sp>
      <p:pic>
        <p:nvPicPr>
          <p:cNvPr id="3074" name="Picture 2" descr="Inspire others through transformational leadership - American Nurse">
            <a:extLst>
              <a:ext uri="{FF2B5EF4-FFF2-40B4-BE49-F238E27FC236}">
                <a16:creationId xmlns:a16="http://schemas.microsoft.com/office/drawing/2014/main" id="{F7F1E90C-FDD4-4666-B362-60D6DED5BF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6240" y="1484784"/>
            <a:ext cx="3482178"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053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pic>
        <p:nvPicPr>
          <p:cNvPr id="253" name="Google Shape;253;p44"/>
          <p:cNvPicPr preferRelativeResize="0"/>
          <p:nvPr/>
        </p:nvPicPr>
        <p:blipFill rotWithShape="1">
          <a:blip r:embed="rId3">
            <a:alphaModFix/>
          </a:blip>
          <a:srcRect l="11292" t="15351" r="12151" b="23750"/>
          <a:stretch/>
        </p:blipFill>
        <p:spPr>
          <a:xfrm>
            <a:off x="7938656" y="449187"/>
            <a:ext cx="4053263" cy="1981089"/>
          </a:xfrm>
          <a:prstGeom prst="rect">
            <a:avLst/>
          </a:prstGeom>
          <a:noFill/>
          <a:ln>
            <a:noFill/>
          </a:ln>
        </p:spPr>
      </p:pic>
      <p:sp>
        <p:nvSpPr>
          <p:cNvPr id="254" name="Google Shape;254;p44"/>
          <p:cNvSpPr txBox="1">
            <a:spLocks noGrp="1"/>
          </p:cNvSpPr>
          <p:nvPr>
            <p:ph type="title"/>
          </p:nvPr>
        </p:nvSpPr>
        <p:spPr>
          <a:xfrm>
            <a:off x="356190" y="677165"/>
            <a:ext cx="7811471" cy="1426170"/>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chemeClr val="dk2"/>
              </a:buClr>
              <a:buSzPts val="3600"/>
            </a:pPr>
            <a:r>
              <a:rPr lang="en-GB" sz="3200" b="1" dirty="0"/>
              <a:t>The Role of Top-Level Managers</a:t>
            </a:r>
            <a:endParaRPr sz="3200" dirty="0"/>
          </a:p>
        </p:txBody>
      </p:sp>
      <p:sp>
        <p:nvSpPr>
          <p:cNvPr id="255" name="Google Shape;255;p44"/>
          <p:cNvSpPr txBox="1">
            <a:spLocks noGrp="1"/>
          </p:cNvSpPr>
          <p:nvPr>
            <p:ph type="body" idx="1"/>
          </p:nvPr>
        </p:nvSpPr>
        <p:spPr>
          <a:xfrm>
            <a:off x="247931" y="2564904"/>
            <a:ext cx="11743988" cy="2853364"/>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400"/>
            </a:pPr>
            <a:r>
              <a:rPr lang="en-GB" sz="2400" b="1" dirty="0">
                <a:solidFill>
                  <a:srgbClr val="FF0000"/>
                </a:solidFill>
              </a:rPr>
              <a:t>Make</a:t>
            </a:r>
            <a:r>
              <a:rPr lang="en-GB" sz="2400" dirty="0"/>
              <a:t> many </a:t>
            </a:r>
            <a:r>
              <a:rPr lang="en-GB" sz="2400" b="1" dirty="0">
                <a:solidFill>
                  <a:srgbClr val="FF0000"/>
                </a:solidFill>
              </a:rPr>
              <a:t>decisions</a:t>
            </a:r>
            <a:r>
              <a:rPr lang="en-GB" sz="2400" dirty="0"/>
              <a:t> associated with</a:t>
            </a:r>
            <a:endParaRPr sz="1400" dirty="0"/>
          </a:p>
          <a:p>
            <a:pPr marL="853419" lvl="1" indent="-304792">
              <a:spcBef>
                <a:spcPts val="640"/>
              </a:spcBef>
              <a:spcAft>
                <a:spcPts val="0"/>
              </a:spcAft>
              <a:buSzPts val="2400"/>
              <a:buChar char="•"/>
            </a:pPr>
            <a:r>
              <a:rPr lang="en-GB" sz="1800" b="1" dirty="0"/>
              <a:t>Selecting</a:t>
            </a:r>
            <a:r>
              <a:rPr lang="en-GB" sz="1800" dirty="0"/>
              <a:t> first and then </a:t>
            </a:r>
            <a:r>
              <a:rPr lang="en-GB" sz="1600" b="1" dirty="0"/>
              <a:t>implementing</a:t>
            </a:r>
            <a:r>
              <a:rPr lang="en-GB" sz="1800" dirty="0"/>
              <a:t> the firm’s strategies</a:t>
            </a:r>
            <a:endParaRPr sz="1400" dirty="0"/>
          </a:p>
          <a:p>
            <a:pPr marL="0" indent="0">
              <a:spcBef>
                <a:spcPts val="640"/>
              </a:spcBef>
              <a:spcAft>
                <a:spcPts val="0"/>
              </a:spcAft>
              <a:buSzPts val="2400"/>
              <a:buNone/>
            </a:pPr>
            <a:endParaRPr sz="2400" dirty="0"/>
          </a:p>
          <a:p>
            <a:pPr marL="457189" indent="-304792">
              <a:spcBef>
                <a:spcPts val="640"/>
              </a:spcBef>
              <a:spcAft>
                <a:spcPts val="0"/>
              </a:spcAft>
              <a:buSzPts val="2400"/>
            </a:pPr>
            <a:r>
              <a:rPr lang="en-GB" sz="2400" dirty="0"/>
              <a:t>strategic leaders’ </a:t>
            </a:r>
            <a:r>
              <a:rPr lang="en-GB" sz="2400" u="sng" dirty="0"/>
              <a:t>decisions</a:t>
            </a:r>
            <a:r>
              <a:rPr lang="en-GB" sz="2400" dirty="0"/>
              <a:t> are intended to help the firm outperform competitors</a:t>
            </a:r>
            <a:endParaRPr sz="1400" dirty="0"/>
          </a:p>
          <a:p>
            <a:pPr marL="0" indent="0">
              <a:spcBef>
                <a:spcPts val="640"/>
              </a:spcBef>
              <a:spcAft>
                <a:spcPts val="0"/>
              </a:spcAft>
              <a:buSzPts val="2400"/>
              <a:buNone/>
            </a:pPr>
            <a:endParaRPr sz="2400" dirty="0"/>
          </a:p>
          <a:p>
            <a:pPr marL="457189" indent="-304792">
              <a:spcBef>
                <a:spcPts val="640"/>
              </a:spcBef>
              <a:spcAft>
                <a:spcPts val="0"/>
              </a:spcAft>
              <a:buSzPts val="2400"/>
            </a:pPr>
            <a:r>
              <a:rPr lang="en-GB" sz="2400" dirty="0"/>
              <a:t>managers often use their </a:t>
            </a:r>
            <a:r>
              <a:rPr lang="en-GB" sz="2400" b="1" dirty="0"/>
              <a:t>discretion/judgement</a:t>
            </a:r>
            <a:r>
              <a:rPr lang="en-GB" sz="2400" dirty="0"/>
              <a:t> when </a:t>
            </a:r>
            <a:r>
              <a:rPr lang="en-GB" sz="2400" u="sng" dirty="0"/>
              <a:t>making decision</a:t>
            </a:r>
            <a:endParaRPr sz="1400" dirty="0"/>
          </a:p>
          <a:p>
            <a:pPr marL="457189" indent="-101597">
              <a:spcBef>
                <a:spcPts val="640"/>
              </a:spcBef>
              <a:spcAft>
                <a:spcPts val="0"/>
              </a:spcAft>
              <a:buSzPts val="2400"/>
              <a:buNone/>
            </a:pPr>
            <a:endParaRPr sz="2400" dirty="0"/>
          </a:p>
        </p:txBody>
      </p:sp>
    </p:spTree>
    <p:extLst>
      <p:ext uri="{BB962C8B-B14F-4D97-AF65-F5344CB8AC3E}">
        <p14:creationId xmlns:p14="http://schemas.microsoft.com/office/powerpoint/2010/main" val="229226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45"/>
          <p:cNvSpPr txBox="1">
            <a:spLocks noGrp="1"/>
          </p:cNvSpPr>
          <p:nvPr>
            <p:ph type="title"/>
          </p:nvPr>
        </p:nvSpPr>
        <p:spPr>
          <a:xfrm>
            <a:off x="3198569" y="188640"/>
            <a:ext cx="8311592" cy="706000"/>
          </a:xfrm>
          <a:prstGeom prst="rect">
            <a:avLst/>
          </a:prstGeom>
          <a:noFill/>
          <a:ln>
            <a:noFill/>
          </a:ln>
        </p:spPr>
        <p:txBody>
          <a:bodyPr spcFirstLastPara="1" wrap="square" lIns="121900" tIns="60933" rIns="121900" bIns="60933" anchor="ctr" anchorCtr="0">
            <a:noAutofit/>
          </a:bodyPr>
          <a:lstStyle/>
          <a:p>
            <a:pPr>
              <a:spcBef>
                <a:spcPts val="0"/>
              </a:spcBef>
              <a:spcAft>
                <a:spcPts val="0"/>
              </a:spcAft>
              <a:buClr>
                <a:schemeClr val="dk2"/>
              </a:buClr>
              <a:buSzPts val="2400"/>
            </a:pPr>
            <a:r>
              <a:rPr lang="en-GB" sz="2400" b="1" dirty="0">
                <a:solidFill>
                  <a:schemeClr val="tx1"/>
                </a:solidFill>
                <a:effectLst>
                  <a:outerShdw blurRad="38100" dist="38100" dir="2700000" algn="tl">
                    <a:srgbClr val="000000">
                      <a:alpha val="43137"/>
                    </a:srgbClr>
                  </a:outerShdw>
                </a:effectLst>
              </a:rPr>
              <a:t>The amount of decision-making discretion depends on</a:t>
            </a:r>
            <a:endParaRPr sz="2800" dirty="0">
              <a:solidFill>
                <a:schemeClr val="tx1"/>
              </a:solidFill>
              <a:effectLst>
                <a:outerShdw blurRad="38100" dist="38100" dir="2700000" algn="tl">
                  <a:srgbClr val="000000">
                    <a:alpha val="43137"/>
                  </a:srgbClr>
                </a:outerShdw>
              </a:effectLst>
            </a:endParaRPr>
          </a:p>
        </p:txBody>
      </p:sp>
      <p:pic>
        <p:nvPicPr>
          <p:cNvPr id="261" name="Google Shape;261;p45"/>
          <p:cNvPicPr preferRelativeResize="0"/>
          <p:nvPr/>
        </p:nvPicPr>
        <p:blipFill rotWithShape="1">
          <a:blip r:embed="rId3">
            <a:alphaModFix/>
          </a:blip>
          <a:srcRect/>
          <a:stretch/>
        </p:blipFill>
        <p:spPr>
          <a:xfrm>
            <a:off x="7464152" y="980728"/>
            <a:ext cx="4046009" cy="4481624"/>
          </a:xfrm>
          <a:prstGeom prst="rect">
            <a:avLst/>
          </a:prstGeom>
          <a:noFill/>
          <a:ln>
            <a:noFill/>
          </a:ln>
        </p:spPr>
      </p:pic>
      <p:sp>
        <p:nvSpPr>
          <p:cNvPr id="262" name="Google Shape;262;p45"/>
          <p:cNvSpPr/>
          <p:nvPr/>
        </p:nvSpPr>
        <p:spPr>
          <a:xfrm>
            <a:off x="191344" y="2132856"/>
            <a:ext cx="6130297" cy="2736304"/>
          </a:xfrm>
          <a:prstGeom prst="rect">
            <a:avLst/>
          </a:prstGeom>
          <a:noFill/>
          <a:ln>
            <a:noFill/>
          </a:ln>
        </p:spPr>
        <p:txBody>
          <a:bodyPr spcFirstLastPara="1" wrap="square" lIns="121900" tIns="60933" rIns="121900" bIns="60933" anchor="t" anchorCtr="0">
            <a:noAutofit/>
          </a:bodyPr>
          <a:lstStyle/>
          <a:p>
            <a:pPr marL="380990" indent="-380990">
              <a:buClr>
                <a:schemeClr val="dk1"/>
              </a:buClr>
              <a:buSzPts val="2000"/>
              <a:buFont typeface="Arial"/>
              <a:buChar char="•"/>
            </a:pPr>
            <a:r>
              <a:rPr lang="en-GB" sz="2667" dirty="0">
                <a:solidFill>
                  <a:schemeClr val="dk1"/>
                </a:solidFill>
                <a:latin typeface="Calibri"/>
                <a:ea typeface="Calibri"/>
                <a:cs typeface="Calibri"/>
                <a:sym typeface="Calibri"/>
              </a:rPr>
              <a:t>Top-level managers’ roles are complex and challenging</a:t>
            </a:r>
          </a:p>
          <a:p>
            <a:pPr marL="380990" indent="-380990">
              <a:buClr>
                <a:schemeClr val="dk1"/>
              </a:buClr>
              <a:buSzPts val="2000"/>
              <a:buFont typeface="Arial"/>
              <a:buChar char="•"/>
            </a:pPr>
            <a:endParaRPr sz="2400" dirty="0"/>
          </a:p>
          <a:p>
            <a:pPr marL="380990" indent="-380990">
              <a:buClr>
                <a:schemeClr val="dk1"/>
              </a:buClr>
              <a:buSzPts val="2000"/>
              <a:buFont typeface="Arial"/>
              <a:buChar char="•"/>
            </a:pPr>
            <a:r>
              <a:rPr lang="en-GB" sz="2667" dirty="0">
                <a:solidFill>
                  <a:schemeClr val="dk1"/>
                </a:solidFill>
                <a:latin typeface="Calibri"/>
                <a:ea typeface="Calibri"/>
                <a:cs typeface="Calibri"/>
                <a:sym typeface="Calibri"/>
              </a:rPr>
              <a:t>So, top management teams, rather than a single top-level manager, typically make decisions.</a:t>
            </a:r>
            <a:endParaRPr sz="2400" dirty="0"/>
          </a:p>
        </p:txBody>
      </p:sp>
    </p:spTree>
    <p:extLst>
      <p:ext uri="{BB962C8B-B14F-4D97-AF65-F5344CB8AC3E}">
        <p14:creationId xmlns:p14="http://schemas.microsoft.com/office/powerpoint/2010/main" val="328260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46"/>
          <p:cNvSpPr txBox="1">
            <a:spLocks noGrp="1"/>
          </p:cNvSpPr>
          <p:nvPr>
            <p:ph type="title"/>
          </p:nvPr>
        </p:nvSpPr>
        <p:spPr>
          <a:xfrm>
            <a:off x="209103" y="383300"/>
            <a:ext cx="6846551" cy="1029475"/>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chemeClr val="dk2"/>
              </a:buClr>
              <a:buSzPts val="4600"/>
            </a:pPr>
            <a:r>
              <a:rPr lang="en-GB" b="1" dirty="0"/>
              <a:t>Top Management Teams:</a:t>
            </a:r>
            <a:endParaRPr dirty="0"/>
          </a:p>
        </p:txBody>
      </p:sp>
      <p:sp>
        <p:nvSpPr>
          <p:cNvPr id="268" name="Google Shape;268;p46"/>
          <p:cNvSpPr txBox="1">
            <a:spLocks noGrp="1"/>
          </p:cNvSpPr>
          <p:nvPr>
            <p:ph type="body" idx="1"/>
          </p:nvPr>
        </p:nvSpPr>
        <p:spPr>
          <a:xfrm>
            <a:off x="119336" y="2276872"/>
            <a:ext cx="11309483" cy="3312368"/>
          </a:xfrm>
          <a:prstGeom prst="rect">
            <a:avLst/>
          </a:prstGeom>
          <a:noFill/>
          <a:ln>
            <a:noFill/>
          </a:ln>
        </p:spPr>
        <p:txBody>
          <a:bodyPr spcFirstLastPara="1" wrap="square" lIns="121900" tIns="60933" rIns="121900" bIns="60933" anchor="t" anchorCtr="0">
            <a:noAutofit/>
          </a:bodyPr>
          <a:lstStyle/>
          <a:p>
            <a:pPr marL="495297" indent="-342900">
              <a:spcBef>
                <a:spcPts val="0"/>
              </a:spcBef>
              <a:spcAft>
                <a:spcPts val="0"/>
              </a:spcAft>
              <a:buSzPts val="2200"/>
              <a:buFont typeface="Wingdings" panose="05000000000000000000" pitchFamily="2" charset="2"/>
              <a:buChar char="Ø"/>
            </a:pPr>
            <a:r>
              <a:rPr lang="en-GB" sz="2000" dirty="0"/>
              <a:t>is composed of the individuals who are responsible for </a:t>
            </a:r>
            <a:endParaRPr sz="2000" dirty="0"/>
          </a:p>
          <a:p>
            <a:pPr marL="853419" lvl="1" indent="-304792">
              <a:spcBef>
                <a:spcPts val="533"/>
              </a:spcBef>
              <a:spcAft>
                <a:spcPts val="0"/>
              </a:spcAft>
              <a:buSzPts val="2000"/>
              <a:buChar char="•"/>
            </a:pPr>
            <a:r>
              <a:rPr lang="en-GB" sz="2000" dirty="0"/>
              <a:t>selecting and implementing strategies.</a:t>
            </a:r>
            <a:endParaRPr sz="2000" dirty="0"/>
          </a:p>
          <a:p>
            <a:pPr marL="495297" indent="-342900">
              <a:spcBef>
                <a:spcPts val="587"/>
              </a:spcBef>
              <a:spcAft>
                <a:spcPts val="0"/>
              </a:spcAft>
              <a:buSzPts val="2200"/>
              <a:buFont typeface="Wingdings" panose="05000000000000000000" pitchFamily="2" charset="2"/>
              <a:buChar char="Ø"/>
            </a:pPr>
            <a:r>
              <a:rPr lang="en-GB" sz="2000" dirty="0"/>
              <a:t>Its decision affects the firm’s ability to </a:t>
            </a:r>
            <a:endParaRPr sz="2000" dirty="0"/>
          </a:p>
          <a:p>
            <a:pPr marL="853419" lvl="1" indent="-304792">
              <a:spcBef>
                <a:spcPts val="533"/>
              </a:spcBef>
              <a:spcAft>
                <a:spcPts val="0"/>
              </a:spcAft>
              <a:buSzPts val="2000"/>
              <a:buChar char="•"/>
            </a:pPr>
            <a:r>
              <a:rPr lang="en-GB" sz="2000" dirty="0"/>
              <a:t>innovate and change in effective ways</a:t>
            </a:r>
            <a:endParaRPr sz="2000" dirty="0"/>
          </a:p>
          <a:p>
            <a:pPr marL="495297" indent="-342900">
              <a:spcBef>
                <a:spcPts val="587"/>
              </a:spcBef>
              <a:spcAft>
                <a:spcPts val="0"/>
              </a:spcAft>
              <a:buSzPts val="2200"/>
              <a:buFont typeface="Wingdings" panose="05000000000000000000" pitchFamily="2" charset="2"/>
              <a:buChar char="Ø"/>
            </a:pPr>
            <a:r>
              <a:rPr lang="en-GB" sz="2000" dirty="0"/>
              <a:t>a team helps to avoid potential problem when these decisions are made by the CEO alone: </a:t>
            </a:r>
            <a:r>
              <a:rPr lang="en-GB" sz="2000" dirty="0">
                <a:solidFill>
                  <a:srgbClr val="FF0000"/>
                </a:solidFill>
              </a:rPr>
              <a:t>managerial hubris</a:t>
            </a:r>
            <a:r>
              <a:rPr lang="en-GB" sz="2000" dirty="0"/>
              <a:t>.</a:t>
            </a:r>
            <a:endParaRPr sz="2000" dirty="0"/>
          </a:p>
          <a:p>
            <a:pPr marL="853419" lvl="1" indent="-304792">
              <a:spcBef>
                <a:spcPts val="533"/>
              </a:spcBef>
              <a:spcAft>
                <a:spcPts val="0"/>
              </a:spcAft>
              <a:buSzPts val="2000"/>
              <a:buChar char="•"/>
            </a:pPr>
            <a:r>
              <a:rPr lang="en-GB" sz="2000" dirty="0">
                <a:solidFill>
                  <a:srgbClr val="FF0000"/>
                </a:solidFill>
              </a:rPr>
              <a:t>managerial hubris:  </a:t>
            </a:r>
            <a:r>
              <a:rPr lang="en-GB" sz="2000" dirty="0"/>
              <a:t>feel that they are unlikely to make errors</a:t>
            </a:r>
            <a:endParaRPr sz="2000" dirty="0"/>
          </a:p>
          <a:p>
            <a:pPr marL="495297" indent="-342900">
              <a:spcBef>
                <a:spcPts val="587"/>
              </a:spcBef>
              <a:spcAft>
                <a:spcPts val="0"/>
              </a:spcAft>
              <a:buSzPts val="2200"/>
              <a:buFont typeface="Wingdings" panose="05000000000000000000" pitchFamily="2" charset="2"/>
              <a:buChar char="Ø"/>
            </a:pPr>
            <a:r>
              <a:rPr lang="en-GB" sz="2000" dirty="0"/>
              <a:t>Top-level managers need to have self-confidence but must guard against allowing it to become </a:t>
            </a:r>
            <a:r>
              <a:rPr lang="en-GB" sz="2000" u="sng" dirty="0"/>
              <a:t>arrogant</a:t>
            </a:r>
            <a:endParaRPr sz="2000" dirty="0"/>
          </a:p>
        </p:txBody>
      </p:sp>
      <p:pic>
        <p:nvPicPr>
          <p:cNvPr id="2" name="Picture 1">
            <a:extLst>
              <a:ext uri="{FF2B5EF4-FFF2-40B4-BE49-F238E27FC236}">
                <a16:creationId xmlns:a16="http://schemas.microsoft.com/office/drawing/2014/main" id="{A5A97039-9D04-4F1A-AFF0-26C2B912577F}"/>
              </a:ext>
            </a:extLst>
          </p:cNvPr>
          <p:cNvPicPr>
            <a:picLocks noChangeAspect="1"/>
          </p:cNvPicPr>
          <p:nvPr/>
        </p:nvPicPr>
        <p:blipFill>
          <a:blip r:embed="rId3"/>
          <a:stretch>
            <a:fillRect/>
          </a:stretch>
        </p:blipFill>
        <p:spPr>
          <a:xfrm>
            <a:off x="7145420" y="543355"/>
            <a:ext cx="4667318" cy="3106590"/>
          </a:xfrm>
          <a:prstGeom prst="rect">
            <a:avLst/>
          </a:prstGeom>
        </p:spPr>
      </p:pic>
    </p:spTree>
    <p:extLst>
      <p:ext uri="{BB962C8B-B14F-4D97-AF65-F5344CB8AC3E}">
        <p14:creationId xmlns:p14="http://schemas.microsoft.com/office/powerpoint/2010/main" val="3749576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6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47"/>
          <p:cNvSpPr txBox="1">
            <a:spLocks noGrp="1"/>
          </p:cNvSpPr>
          <p:nvPr>
            <p:ph type="title"/>
          </p:nvPr>
        </p:nvSpPr>
        <p:spPr>
          <a:xfrm>
            <a:off x="5438502" y="224441"/>
            <a:ext cx="6257776" cy="562075"/>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chemeClr val="dk2"/>
              </a:buClr>
              <a:buSzPts val="2400"/>
            </a:pPr>
            <a:r>
              <a:rPr lang="en-GB" sz="3200" b="1" dirty="0"/>
              <a:t>The job of top-level managers</a:t>
            </a:r>
            <a:endParaRPr dirty="0"/>
          </a:p>
        </p:txBody>
      </p:sp>
      <p:sp>
        <p:nvSpPr>
          <p:cNvPr id="274" name="Google Shape;274;p47"/>
          <p:cNvSpPr txBox="1">
            <a:spLocks noGrp="1"/>
          </p:cNvSpPr>
          <p:nvPr>
            <p:ph type="body" idx="1"/>
          </p:nvPr>
        </p:nvSpPr>
        <p:spPr>
          <a:xfrm>
            <a:off x="623392" y="764704"/>
            <a:ext cx="10526960" cy="5040560"/>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400"/>
            </a:pPr>
            <a:r>
              <a:rPr lang="en-GB" sz="2000" dirty="0"/>
              <a:t>Stressful, difficult and complex </a:t>
            </a:r>
            <a:endParaRPr sz="2000" dirty="0"/>
          </a:p>
          <a:p>
            <a:pPr marL="457189" indent="-304792">
              <a:spcBef>
                <a:spcPts val="587"/>
              </a:spcBef>
              <a:spcAft>
                <a:spcPts val="0"/>
              </a:spcAft>
              <a:buSzPts val="2200"/>
            </a:pPr>
            <a:r>
              <a:rPr lang="en-GB" sz="2000" dirty="0"/>
              <a:t>requires a broad knowledge of 	</a:t>
            </a:r>
            <a:endParaRPr sz="2000" dirty="0"/>
          </a:p>
          <a:p>
            <a:pPr marL="853419" lvl="1" indent="-304792">
              <a:spcBef>
                <a:spcPts val="533"/>
              </a:spcBef>
              <a:spcAft>
                <a:spcPts val="0"/>
              </a:spcAft>
              <a:buSzPts val="2000"/>
              <a:buChar char="•"/>
            </a:pPr>
            <a:r>
              <a:rPr lang="en-GB" sz="2000" dirty="0"/>
              <a:t>the firm’s </a:t>
            </a:r>
            <a:r>
              <a:rPr lang="en-GB" sz="2000" dirty="0">
                <a:solidFill>
                  <a:srgbClr val="0432FF"/>
                </a:solidFill>
              </a:rPr>
              <a:t>internal organization </a:t>
            </a:r>
            <a:endParaRPr sz="2000" dirty="0"/>
          </a:p>
          <a:p>
            <a:pPr marL="853419" lvl="1" indent="-304792">
              <a:spcBef>
                <a:spcPts val="533"/>
              </a:spcBef>
              <a:spcAft>
                <a:spcPts val="0"/>
              </a:spcAft>
              <a:buSzPts val="2000"/>
              <a:buChar char="•"/>
            </a:pPr>
            <a:r>
              <a:rPr lang="en-GB" sz="2000" dirty="0">
                <a:solidFill>
                  <a:srgbClr val="0432FF"/>
                </a:solidFill>
              </a:rPr>
              <a:t>external environment </a:t>
            </a:r>
            <a:r>
              <a:rPr lang="en-GB" sz="2000" dirty="0"/>
              <a:t>(the general, industry, and competitor environments)</a:t>
            </a:r>
            <a:endParaRPr sz="2000" dirty="0"/>
          </a:p>
          <a:p>
            <a:pPr marL="457189" indent="-304792">
              <a:spcBef>
                <a:spcPts val="587"/>
              </a:spcBef>
              <a:spcAft>
                <a:spcPts val="0"/>
              </a:spcAft>
              <a:buSzPts val="2200"/>
            </a:pPr>
            <a:r>
              <a:rPr lang="en-GB" sz="2000" dirty="0"/>
              <a:t>Firms need to form a top management team</a:t>
            </a:r>
            <a:endParaRPr sz="2000" dirty="0"/>
          </a:p>
          <a:p>
            <a:pPr marL="853419" lvl="1" indent="-304792">
              <a:spcBef>
                <a:spcPts val="533"/>
              </a:spcBef>
              <a:spcAft>
                <a:spcPts val="0"/>
              </a:spcAft>
              <a:buSzPts val="2000"/>
              <a:buChar char="•"/>
            </a:pPr>
            <a:r>
              <a:rPr lang="en-GB" sz="2000" dirty="0"/>
              <a:t>operate the internal organization</a:t>
            </a:r>
            <a:endParaRPr sz="2000" dirty="0"/>
          </a:p>
          <a:p>
            <a:pPr marL="853419" lvl="1" indent="-304792">
              <a:spcBef>
                <a:spcPts val="533"/>
              </a:spcBef>
              <a:spcAft>
                <a:spcPts val="0"/>
              </a:spcAft>
              <a:buSzPts val="2000"/>
              <a:buChar char="•"/>
            </a:pPr>
            <a:r>
              <a:rPr lang="en-GB" sz="2000" dirty="0"/>
              <a:t>deal with the firm’s stakeholders and its competitors</a:t>
            </a:r>
            <a:endParaRPr sz="2000" dirty="0"/>
          </a:p>
          <a:p>
            <a:pPr marL="853419" lvl="1" indent="-304792">
              <a:spcBef>
                <a:spcPts val="533"/>
              </a:spcBef>
              <a:spcAft>
                <a:spcPts val="0"/>
              </a:spcAft>
              <a:buSzPts val="2000"/>
              <a:buChar char="•"/>
            </a:pPr>
            <a:r>
              <a:rPr lang="en-GB" sz="2000" dirty="0"/>
              <a:t>best utilize the members’ expertise</a:t>
            </a:r>
            <a:endParaRPr sz="2000" dirty="0"/>
          </a:p>
          <a:p>
            <a:pPr marL="457189" indent="-118530">
              <a:spcBef>
                <a:spcPts val="587"/>
              </a:spcBef>
              <a:spcAft>
                <a:spcPts val="0"/>
              </a:spcAft>
              <a:buSzPts val="2200"/>
              <a:buNone/>
            </a:pPr>
            <a:endParaRPr sz="2000" dirty="0"/>
          </a:p>
          <a:p>
            <a:pPr marL="457189" indent="-304792">
              <a:spcBef>
                <a:spcPts val="587"/>
              </a:spcBef>
              <a:spcAft>
                <a:spcPts val="0"/>
              </a:spcAft>
              <a:buSzPts val="2200"/>
            </a:pPr>
            <a:r>
              <a:rPr lang="en-GB" sz="2000" dirty="0"/>
              <a:t>requires a </a:t>
            </a:r>
            <a:r>
              <a:rPr lang="en-GB" sz="2000" b="1" dirty="0">
                <a:solidFill>
                  <a:srgbClr val="FF0000"/>
                </a:solidFill>
              </a:rPr>
              <a:t>heterogeneous top management team</a:t>
            </a:r>
            <a:endParaRPr sz="2000" dirty="0"/>
          </a:p>
          <a:p>
            <a:pPr marL="457189" indent="-118530">
              <a:spcBef>
                <a:spcPts val="587"/>
              </a:spcBef>
              <a:spcAft>
                <a:spcPts val="0"/>
              </a:spcAft>
              <a:buSzPts val="2200"/>
              <a:buNone/>
            </a:pPr>
            <a:endParaRPr sz="2000" dirty="0"/>
          </a:p>
          <a:p>
            <a:pPr marL="457189" indent="-118530">
              <a:spcBef>
                <a:spcPts val="587"/>
              </a:spcBef>
              <a:spcAft>
                <a:spcPts val="0"/>
              </a:spcAft>
              <a:buSzPts val="2200"/>
              <a:buNone/>
            </a:pPr>
            <a:endParaRPr sz="2000" dirty="0"/>
          </a:p>
          <a:p>
            <a:pPr marL="152396" indent="0" algn="ctr">
              <a:spcBef>
                <a:spcPts val="587"/>
              </a:spcBef>
              <a:spcAft>
                <a:spcPts val="0"/>
              </a:spcAft>
              <a:buSzPts val="2200"/>
              <a:buNone/>
            </a:pPr>
            <a:r>
              <a:rPr lang="en-GB" sz="2000" dirty="0"/>
              <a:t>What does it mean?</a:t>
            </a:r>
            <a:endParaRPr sz="2000" dirty="0"/>
          </a:p>
        </p:txBody>
      </p:sp>
      <p:sp>
        <p:nvSpPr>
          <p:cNvPr id="275" name="Google Shape;275;p47"/>
          <p:cNvSpPr/>
          <p:nvPr/>
        </p:nvSpPr>
        <p:spPr>
          <a:xfrm>
            <a:off x="5447928" y="4797152"/>
            <a:ext cx="576064" cy="576064"/>
          </a:xfrm>
          <a:prstGeom prst="downArrow">
            <a:avLst>
              <a:gd name="adj1" fmla="val 50000"/>
              <a:gd name="adj2" fmla="val 50000"/>
            </a:avLst>
          </a:prstGeom>
          <a:solidFill>
            <a:schemeClr val="accent1"/>
          </a:solidFill>
          <a:ln w="25400" cap="flat" cmpd="sng">
            <a:solidFill>
              <a:srgbClr val="7B785A"/>
            </a:solidFill>
            <a:prstDash val="solid"/>
            <a:round/>
            <a:headEnd type="none" w="sm" len="sm"/>
            <a:tailEnd type="none" w="sm" len="sm"/>
          </a:ln>
        </p:spPr>
        <p:txBody>
          <a:bodyPr spcFirstLastPara="1" wrap="square" lIns="121900" tIns="60933" rIns="121900" bIns="60933" anchor="ctr" anchorCtr="0">
            <a:noAutofit/>
          </a:bodyPr>
          <a:lstStyle/>
          <a:p>
            <a:pPr algn="ctr"/>
            <a:endParaRPr sz="2400">
              <a:solidFill>
                <a:schemeClr val="lt1"/>
              </a:solidFill>
              <a:latin typeface="Calibri"/>
              <a:ea typeface="Calibri"/>
              <a:cs typeface="Calibri"/>
              <a:sym typeface="Calibri"/>
            </a:endParaRPr>
          </a:p>
        </p:txBody>
      </p:sp>
    </p:spTree>
    <p:extLst>
      <p:ext uri="{BB962C8B-B14F-4D97-AF65-F5344CB8AC3E}">
        <p14:creationId xmlns:p14="http://schemas.microsoft.com/office/powerpoint/2010/main" val="335952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4">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4">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48"/>
          <p:cNvSpPr txBox="1">
            <a:spLocks noGrp="1"/>
          </p:cNvSpPr>
          <p:nvPr>
            <p:ph type="title"/>
          </p:nvPr>
        </p:nvSpPr>
        <p:spPr>
          <a:xfrm>
            <a:off x="1343472" y="260648"/>
            <a:ext cx="10160000" cy="706000"/>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rgbClr val="FF0000"/>
              </a:buClr>
              <a:buSzPts val="2800"/>
            </a:pPr>
            <a:r>
              <a:rPr lang="en-GB" sz="3733" b="1" dirty="0">
                <a:solidFill>
                  <a:srgbClr val="FF0000"/>
                </a:solidFill>
              </a:rPr>
              <a:t>Heterogeneous top management team</a:t>
            </a:r>
            <a:endParaRPr sz="3733" dirty="0"/>
          </a:p>
        </p:txBody>
      </p:sp>
      <p:sp>
        <p:nvSpPr>
          <p:cNvPr id="281" name="Google Shape;281;p48"/>
          <p:cNvSpPr txBox="1">
            <a:spLocks noGrp="1"/>
          </p:cNvSpPr>
          <p:nvPr>
            <p:ph type="body" idx="1"/>
          </p:nvPr>
        </p:nvSpPr>
        <p:spPr>
          <a:xfrm>
            <a:off x="299356" y="1340768"/>
            <a:ext cx="11593288" cy="3888432"/>
          </a:xfrm>
          <a:prstGeom prst="rect">
            <a:avLst/>
          </a:prstGeom>
          <a:noFill/>
          <a:ln>
            <a:noFill/>
          </a:ln>
        </p:spPr>
        <p:txBody>
          <a:bodyPr spcFirstLastPara="1" wrap="square" lIns="121900" tIns="60933" rIns="121900" bIns="60933" anchor="t" anchorCtr="0">
            <a:noAutofit/>
          </a:bodyPr>
          <a:lstStyle/>
          <a:p>
            <a:pPr marL="457189" indent="-304792">
              <a:spcBef>
                <a:spcPts val="0"/>
              </a:spcBef>
              <a:spcAft>
                <a:spcPts val="0"/>
              </a:spcAft>
              <a:buSzPts val="2200"/>
            </a:pPr>
            <a:r>
              <a:rPr lang="en-GB" sz="2000" dirty="0"/>
              <a:t>is composed of individuals with different functional backgrounds, experience, and education</a:t>
            </a:r>
            <a:endParaRPr sz="2000" dirty="0"/>
          </a:p>
          <a:p>
            <a:pPr marL="152396" indent="0">
              <a:spcBef>
                <a:spcPts val="587"/>
              </a:spcBef>
              <a:spcAft>
                <a:spcPts val="0"/>
              </a:spcAft>
              <a:buSzPts val="2200"/>
              <a:buNone/>
            </a:pPr>
            <a:r>
              <a:rPr lang="en-GB" sz="2000" b="1" dirty="0">
                <a:solidFill>
                  <a:srgbClr val="FF0000"/>
                </a:solidFill>
              </a:rPr>
              <a:t>Advantages:</a:t>
            </a:r>
            <a:endParaRPr sz="2000" dirty="0">
              <a:solidFill>
                <a:srgbClr val="FF0000"/>
              </a:solidFill>
            </a:endParaRPr>
          </a:p>
          <a:p>
            <a:pPr marL="457189" indent="-304792">
              <a:spcBef>
                <a:spcPts val="587"/>
              </a:spcBef>
              <a:spcAft>
                <a:spcPts val="0"/>
              </a:spcAft>
              <a:buSzPts val="2200"/>
            </a:pPr>
            <a:r>
              <a:rPr lang="en-GB" sz="2000" dirty="0"/>
              <a:t>benefit from discussing their different perspectives</a:t>
            </a:r>
            <a:endParaRPr sz="2000" dirty="0"/>
          </a:p>
          <a:p>
            <a:pPr marL="457189" indent="-304792">
              <a:spcBef>
                <a:spcPts val="587"/>
              </a:spcBef>
              <a:spcAft>
                <a:spcPts val="0"/>
              </a:spcAft>
              <a:buSzPts val="2200"/>
            </a:pPr>
            <a:r>
              <a:rPr lang="en-GB" sz="2000" dirty="0"/>
              <a:t>increase the quality of the team’s decisions</a:t>
            </a:r>
            <a:endParaRPr sz="2000" dirty="0"/>
          </a:p>
          <a:p>
            <a:pPr marL="457189" indent="-304792">
              <a:spcBef>
                <a:spcPts val="587"/>
              </a:spcBef>
              <a:spcAft>
                <a:spcPts val="0"/>
              </a:spcAft>
              <a:buSzPts val="2200"/>
            </a:pPr>
            <a:r>
              <a:rPr lang="en-GB" sz="2000" dirty="0"/>
              <a:t>members learn from each other and develop a better decision</a:t>
            </a:r>
            <a:endParaRPr sz="2000" dirty="0"/>
          </a:p>
          <a:p>
            <a:pPr marL="457189" indent="-304792">
              <a:spcBef>
                <a:spcPts val="587"/>
              </a:spcBef>
              <a:spcAft>
                <a:spcPts val="0"/>
              </a:spcAft>
              <a:buSzPts val="2200"/>
            </a:pPr>
            <a:r>
              <a:rPr lang="en-GB" sz="2000" dirty="0"/>
              <a:t>higher-quality decisions lead to stronger firm performance</a:t>
            </a:r>
            <a:endParaRPr sz="2000" dirty="0"/>
          </a:p>
          <a:p>
            <a:pPr marL="152396" indent="0">
              <a:spcBef>
                <a:spcPts val="587"/>
              </a:spcBef>
              <a:spcAft>
                <a:spcPts val="0"/>
              </a:spcAft>
              <a:buSzPts val="2200"/>
              <a:buNone/>
            </a:pPr>
            <a:r>
              <a:rPr lang="en-GB" sz="2000" b="1" dirty="0">
                <a:solidFill>
                  <a:srgbClr val="FF0000"/>
                </a:solidFill>
              </a:rPr>
              <a:t>Disadvantages</a:t>
            </a:r>
            <a:r>
              <a:rPr lang="en-GB" sz="2000" b="1" dirty="0">
                <a:solidFill>
                  <a:srgbClr val="2D0DA1"/>
                </a:solidFill>
              </a:rPr>
              <a:t> </a:t>
            </a:r>
            <a:r>
              <a:rPr lang="en-GB" sz="2000" dirty="0"/>
              <a:t>(more heterogeneous and larger team):</a:t>
            </a:r>
            <a:endParaRPr sz="2000" dirty="0"/>
          </a:p>
          <a:p>
            <a:pPr marL="457189" indent="-304792">
              <a:spcBef>
                <a:spcPts val="587"/>
              </a:spcBef>
              <a:spcAft>
                <a:spcPts val="0"/>
              </a:spcAft>
              <a:buSzPts val="2200"/>
            </a:pPr>
            <a:r>
              <a:rPr lang="en-GB" sz="2000" dirty="0"/>
              <a:t>With a big team, it is difficult to cohesively and effectively implement strategies</a:t>
            </a:r>
            <a:endParaRPr sz="2000" dirty="0"/>
          </a:p>
          <a:p>
            <a:pPr marL="457189" indent="-304792">
              <a:spcBef>
                <a:spcPts val="587"/>
              </a:spcBef>
              <a:spcAft>
                <a:spcPts val="0"/>
              </a:spcAft>
              <a:buSzPts val="2200"/>
            </a:pPr>
            <a:r>
              <a:rPr lang="en-GB" sz="2000" dirty="0"/>
              <a:t>different backgrounds and cognitive skills</a:t>
            </a:r>
            <a:endParaRPr sz="2000" dirty="0"/>
          </a:p>
          <a:p>
            <a:pPr marL="457189" indent="-304792">
              <a:spcBef>
                <a:spcPts val="587"/>
              </a:spcBef>
              <a:spcAft>
                <a:spcPts val="0"/>
              </a:spcAft>
              <a:buSzPts val="2200"/>
            </a:pPr>
            <a:r>
              <a:rPr lang="en-GB" sz="2000" dirty="0"/>
              <a:t>negatively affect strategy implementation efforts</a:t>
            </a:r>
            <a:endParaRPr sz="2000" dirty="0"/>
          </a:p>
        </p:txBody>
      </p:sp>
    </p:spTree>
    <p:extLst>
      <p:ext uri="{BB962C8B-B14F-4D97-AF65-F5344CB8AC3E}">
        <p14:creationId xmlns:p14="http://schemas.microsoft.com/office/powerpoint/2010/main" val="19436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8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8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8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9"/>
          <p:cNvSpPr txBox="1">
            <a:spLocks noGrp="1"/>
          </p:cNvSpPr>
          <p:nvPr>
            <p:ph type="body" idx="1"/>
          </p:nvPr>
        </p:nvSpPr>
        <p:spPr>
          <a:xfrm>
            <a:off x="217917" y="738616"/>
            <a:ext cx="11756165" cy="545821"/>
          </a:xfrm>
          <a:prstGeom prst="rect">
            <a:avLst/>
          </a:prstGeom>
          <a:noFill/>
          <a:ln>
            <a:noFill/>
          </a:ln>
        </p:spPr>
        <p:txBody>
          <a:bodyPr spcFirstLastPara="1" wrap="square" lIns="121900" tIns="60933" rIns="121900" bIns="60933" anchor="t" anchorCtr="0">
            <a:noAutofit/>
          </a:bodyPr>
          <a:lstStyle/>
          <a:p>
            <a:pPr marL="457189" indent="-304792" algn="ctr">
              <a:spcBef>
                <a:spcPts val="0"/>
              </a:spcBef>
              <a:spcAft>
                <a:spcPts val="0"/>
              </a:spcAft>
              <a:buSzPts val="2200"/>
            </a:pPr>
            <a:r>
              <a:rPr lang="en-GB" b="1" dirty="0"/>
              <a:t>When a new CEO is hired from outside the industry: Looking for diversity</a:t>
            </a: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a:p>
            <a:pPr marL="853419" lvl="1" indent="-135463" algn="ctr">
              <a:spcBef>
                <a:spcPts val="533"/>
              </a:spcBef>
              <a:spcAft>
                <a:spcPts val="0"/>
              </a:spcAft>
              <a:buSzPts val="2000"/>
              <a:buNone/>
            </a:pPr>
            <a:endParaRPr b="1" dirty="0"/>
          </a:p>
        </p:txBody>
      </p:sp>
      <p:grpSp>
        <p:nvGrpSpPr>
          <p:cNvPr id="288" name="Google Shape;288;p49"/>
          <p:cNvGrpSpPr/>
          <p:nvPr/>
        </p:nvGrpSpPr>
        <p:grpSpPr>
          <a:xfrm>
            <a:off x="1366743" y="1697662"/>
            <a:ext cx="8556347" cy="3462675"/>
            <a:chOff x="0" y="80983"/>
            <a:chExt cx="6417260" cy="3462675"/>
          </a:xfrm>
        </p:grpSpPr>
        <p:sp>
          <p:nvSpPr>
            <p:cNvPr id="289" name="Google Shape;289;p49"/>
            <p:cNvSpPr/>
            <p:nvPr/>
          </p:nvSpPr>
          <p:spPr>
            <a:xfrm>
              <a:off x="577553" y="658389"/>
              <a:ext cx="5583017" cy="2885269"/>
            </a:xfrm>
            <a:prstGeom prst="rect">
              <a:avLst/>
            </a:prstGeom>
            <a:solidFill>
              <a:srgbClr val="D9D8CB"/>
            </a:solidFill>
            <a:ln>
              <a:noFill/>
            </a:ln>
            <a:effectLst>
              <a:outerShdw blurRad="50800" dist="25400" algn="bl" rotWithShape="0">
                <a:srgbClr val="000000">
                  <a:alpha val="60000"/>
                </a:srgbClr>
              </a:outerShdw>
            </a:effectLst>
          </p:spPr>
          <p:txBody>
            <a:bodyPr spcFirstLastPara="1" wrap="square" lIns="121900" tIns="121900" rIns="121900" bIns="121900" anchor="ctr" anchorCtr="0">
              <a:noAutofit/>
            </a:bodyPr>
            <a:lstStyle/>
            <a:p>
              <a:endParaRPr sz="2400"/>
            </a:p>
          </p:txBody>
        </p:sp>
        <p:sp>
          <p:nvSpPr>
            <p:cNvPr id="290" name="Google Shape;290;p49"/>
            <p:cNvSpPr/>
            <p:nvPr/>
          </p:nvSpPr>
          <p:spPr>
            <a:xfrm>
              <a:off x="744402" y="1290516"/>
              <a:ext cx="2592573" cy="1878928"/>
            </a:xfrm>
            <a:prstGeom prst="rect">
              <a:avLst/>
            </a:prstGeom>
            <a:noFill/>
            <a:ln>
              <a:noFill/>
            </a:ln>
          </p:spPr>
          <p:txBody>
            <a:bodyPr spcFirstLastPara="1" wrap="square" lIns="121900" tIns="121900" rIns="121900" bIns="121900" anchor="ctr" anchorCtr="0">
              <a:noAutofit/>
            </a:bodyPr>
            <a:lstStyle/>
            <a:p>
              <a:endParaRPr sz="2400"/>
            </a:p>
          </p:txBody>
        </p:sp>
        <p:sp>
          <p:nvSpPr>
            <p:cNvPr id="291" name="Google Shape;291;p49"/>
            <p:cNvSpPr txBox="1"/>
            <p:nvPr/>
          </p:nvSpPr>
          <p:spPr>
            <a:xfrm>
              <a:off x="744402" y="1290516"/>
              <a:ext cx="2592573" cy="1878928"/>
            </a:xfrm>
            <a:prstGeom prst="rect">
              <a:avLst/>
            </a:prstGeom>
            <a:noFill/>
            <a:ln>
              <a:noFill/>
            </a:ln>
          </p:spPr>
          <p:txBody>
            <a:bodyPr spcFirstLastPara="1" wrap="square" lIns="50800" tIns="50800" rIns="50800" bIns="50800" anchor="t" anchorCtr="0">
              <a:noAutofit/>
            </a:bodyPr>
            <a:lstStyle/>
            <a:p>
              <a:pPr>
                <a:lnSpc>
                  <a:spcPct val="90000"/>
                </a:lnSpc>
                <a:buClr>
                  <a:schemeClr val="dk1"/>
                </a:buClr>
                <a:buSzPts val="2000"/>
              </a:pPr>
              <a:endParaRPr sz="2667">
                <a:solidFill>
                  <a:schemeClr val="dk1"/>
                </a:solidFill>
                <a:latin typeface="Calibri"/>
                <a:ea typeface="Calibri"/>
                <a:cs typeface="Calibri"/>
                <a:sym typeface="Calibri"/>
              </a:endParaRPr>
            </a:p>
          </p:txBody>
        </p:sp>
        <p:sp>
          <p:nvSpPr>
            <p:cNvPr id="292" name="Google Shape;292;p49"/>
            <p:cNvSpPr/>
            <p:nvPr/>
          </p:nvSpPr>
          <p:spPr>
            <a:xfrm>
              <a:off x="3566229" y="1290516"/>
              <a:ext cx="2249575" cy="1878928"/>
            </a:xfrm>
            <a:prstGeom prst="rect">
              <a:avLst/>
            </a:prstGeom>
            <a:noFill/>
            <a:ln>
              <a:noFill/>
            </a:ln>
          </p:spPr>
          <p:txBody>
            <a:bodyPr spcFirstLastPara="1" wrap="square" lIns="121900" tIns="121900" rIns="121900" bIns="121900" anchor="ctr" anchorCtr="0">
              <a:noAutofit/>
            </a:bodyPr>
            <a:lstStyle/>
            <a:p>
              <a:endParaRPr sz="2400"/>
            </a:p>
          </p:txBody>
        </p:sp>
        <p:sp>
          <p:nvSpPr>
            <p:cNvPr id="293" name="Google Shape;293;p49"/>
            <p:cNvSpPr txBox="1"/>
            <p:nvPr/>
          </p:nvSpPr>
          <p:spPr>
            <a:xfrm>
              <a:off x="3566229" y="1290516"/>
              <a:ext cx="2249575" cy="1878928"/>
            </a:xfrm>
            <a:prstGeom prst="rect">
              <a:avLst/>
            </a:prstGeom>
            <a:noFill/>
            <a:ln>
              <a:noFill/>
            </a:ln>
          </p:spPr>
          <p:txBody>
            <a:bodyPr spcFirstLastPara="1" wrap="square" lIns="50800" tIns="50800" rIns="50800" bIns="50800" anchor="t" anchorCtr="0">
              <a:noAutofit/>
            </a:bodyPr>
            <a:lstStyle/>
            <a:p>
              <a:pPr>
                <a:lnSpc>
                  <a:spcPct val="90000"/>
                </a:lnSpc>
                <a:buClr>
                  <a:schemeClr val="dk1"/>
                </a:buClr>
                <a:buSzPts val="2000"/>
              </a:pPr>
              <a:endParaRPr sz="2667">
                <a:solidFill>
                  <a:schemeClr val="dk1"/>
                </a:solidFill>
                <a:latin typeface="Calibri"/>
                <a:ea typeface="Calibri"/>
                <a:cs typeface="Calibri"/>
                <a:sym typeface="Calibri"/>
              </a:endParaRPr>
            </a:p>
          </p:txBody>
        </p:sp>
        <p:sp>
          <p:nvSpPr>
            <p:cNvPr id="294" name="Google Shape;294;p49"/>
            <p:cNvSpPr/>
            <p:nvPr/>
          </p:nvSpPr>
          <p:spPr>
            <a:xfrm>
              <a:off x="0" y="80983"/>
              <a:ext cx="1090934" cy="1090934"/>
            </a:xfrm>
            <a:prstGeom prst="plus">
              <a:avLst>
                <a:gd name="adj" fmla="val 32810"/>
              </a:avLst>
            </a:prstGeom>
            <a:solidFill>
              <a:srgbClr val="A9A57B"/>
            </a:solidFill>
            <a:ln w="12700" cap="flat" cmpd="sng">
              <a:solidFill>
                <a:srgbClr val="A9A57B"/>
              </a:solidFill>
              <a:prstDash val="solid"/>
              <a:round/>
              <a:headEnd type="none" w="sm" len="sm"/>
              <a:tailEnd type="none" w="sm" len="sm"/>
            </a:ln>
            <a:effectLst>
              <a:outerShdw blurRad="50800" dist="25400" algn="bl" rotWithShape="0">
                <a:srgbClr val="000000">
                  <a:alpha val="60000"/>
                </a:srgbClr>
              </a:outerShdw>
            </a:effectLst>
          </p:spPr>
          <p:txBody>
            <a:bodyPr spcFirstLastPara="1" wrap="square" lIns="121900" tIns="121900" rIns="121900" bIns="121900" anchor="ctr" anchorCtr="0">
              <a:noAutofit/>
            </a:bodyPr>
            <a:lstStyle/>
            <a:p>
              <a:endParaRPr sz="2400"/>
            </a:p>
          </p:txBody>
        </p:sp>
        <p:sp>
          <p:nvSpPr>
            <p:cNvPr id="295" name="Google Shape;295;p49"/>
            <p:cNvSpPr/>
            <p:nvPr/>
          </p:nvSpPr>
          <p:spPr>
            <a:xfrm>
              <a:off x="5390499" y="473309"/>
              <a:ext cx="1026761" cy="351862"/>
            </a:xfrm>
            <a:prstGeom prst="rect">
              <a:avLst/>
            </a:prstGeom>
            <a:solidFill>
              <a:srgbClr val="A9A57B"/>
            </a:solidFill>
            <a:ln w="12700" cap="flat" cmpd="sng">
              <a:solidFill>
                <a:srgbClr val="A9A57B"/>
              </a:solidFill>
              <a:prstDash val="solid"/>
              <a:round/>
              <a:headEnd type="none" w="sm" len="sm"/>
              <a:tailEnd type="none" w="sm" len="sm"/>
            </a:ln>
            <a:effectLst>
              <a:outerShdw blurRad="50800" dist="25400" algn="bl" rotWithShape="0">
                <a:srgbClr val="000000">
                  <a:alpha val="60000"/>
                </a:srgbClr>
              </a:outerShdw>
            </a:effectLst>
          </p:spPr>
          <p:txBody>
            <a:bodyPr spcFirstLastPara="1" wrap="square" lIns="121900" tIns="121900" rIns="121900" bIns="121900" anchor="ctr" anchorCtr="0">
              <a:noAutofit/>
            </a:bodyPr>
            <a:lstStyle/>
            <a:p>
              <a:endParaRPr sz="2400"/>
            </a:p>
          </p:txBody>
        </p:sp>
        <p:cxnSp>
          <p:nvCxnSpPr>
            <p:cNvPr id="296" name="Google Shape;296;p49"/>
            <p:cNvCxnSpPr/>
            <p:nvPr/>
          </p:nvCxnSpPr>
          <p:spPr>
            <a:xfrm>
              <a:off x="3369062" y="1001102"/>
              <a:ext cx="641" cy="2357476"/>
            </a:xfrm>
            <a:prstGeom prst="straightConnector1">
              <a:avLst/>
            </a:prstGeom>
            <a:noFill/>
            <a:ln w="12700" cap="flat" cmpd="sng">
              <a:solidFill>
                <a:srgbClr val="848162"/>
              </a:solidFill>
              <a:prstDash val="solid"/>
              <a:round/>
              <a:headEnd type="none" w="sm" len="sm"/>
              <a:tailEnd type="none" w="sm" len="sm"/>
            </a:ln>
          </p:spPr>
        </p:cxnSp>
      </p:grpSp>
      <p:sp>
        <p:nvSpPr>
          <p:cNvPr id="297" name="Google Shape;297;p49"/>
          <p:cNvSpPr/>
          <p:nvPr/>
        </p:nvSpPr>
        <p:spPr>
          <a:xfrm>
            <a:off x="2268910" y="3094183"/>
            <a:ext cx="3602395" cy="1062700"/>
          </a:xfrm>
          <a:prstGeom prst="rect">
            <a:avLst/>
          </a:prstGeom>
          <a:noFill/>
          <a:ln>
            <a:noFill/>
          </a:ln>
        </p:spPr>
        <p:txBody>
          <a:bodyPr spcFirstLastPara="1" wrap="square" lIns="121900" tIns="60933" rIns="121900" bIns="60933" anchor="t" anchorCtr="0">
            <a:noAutofit/>
          </a:bodyPr>
          <a:lstStyle/>
          <a:p>
            <a:pPr marL="457200" indent="-457200">
              <a:buFont typeface="+mj-lt"/>
              <a:buAutoNum type="alphaLcPeriod"/>
            </a:pPr>
            <a:r>
              <a:rPr lang="en-GB" sz="2000" b="1" dirty="0">
                <a:solidFill>
                  <a:schemeClr val="dk1"/>
                </a:solidFill>
                <a:latin typeface="Calibri"/>
                <a:ea typeface="Calibri"/>
                <a:cs typeface="Calibri"/>
                <a:sym typeface="Calibri"/>
              </a:rPr>
              <a:t>-the probability of strategic change is greater </a:t>
            </a:r>
            <a:r>
              <a:rPr lang="en-GB" sz="1600" b="1" i="1" dirty="0">
                <a:solidFill>
                  <a:schemeClr val="dk1"/>
                </a:solidFill>
                <a:latin typeface="Calibri"/>
                <a:ea typeface="Calibri"/>
                <a:cs typeface="Calibri"/>
                <a:sym typeface="Calibri"/>
              </a:rPr>
              <a:t>( fresh mind and objective )</a:t>
            </a:r>
            <a:endParaRPr sz="1600" i="1" dirty="0"/>
          </a:p>
          <a:p>
            <a:pPr marL="457200" indent="-457200">
              <a:buFont typeface="+mj-lt"/>
              <a:buAutoNum type="alphaLcPeriod"/>
            </a:pPr>
            <a:r>
              <a:rPr lang="en-GB" sz="2000" b="1" dirty="0">
                <a:solidFill>
                  <a:schemeClr val="dk1"/>
                </a:solidFill>
                <a:latin typeface="Calibri"/>
                <a:ea typeface="Calibri"/>
                <a:cs typeface="Calibri"/>
                <a:sym typeface="Calibri"/>
              </a:rPr>
              <a:t>-adds diversity to the team </a:t>
            </a:r>
            <a:endParaRPr sz="2000" b="1" dirty="0">
              <a:solidFill>
                <a:schemeClr val="dk1"/>
              </a:solidFill>
              <a:latin typeface="Calibri"/>
              <a:ea typeface="Calibri"/>
              <a:cs typeface="Calibri"/>
              <a:sym typeface="Calibri"/>
            </a:endParaRPr>
          </a:p>
        </p:txBody>
      </p:sp>
      <p:sp>
        <p:nvSpPr>
          <p:cNvPr id="298" name="Google Shape;298;p49"/>
          <p:cNvSpPr/>
          <p:nvPr/>
        </p:nvSpPr>
        <p:spPr>
          <a:xfrm>
            <a:off x="5901599" y="3099566"/>
            <a:ext cx="3643996" cy="1200329"/>
          </a:xfrm>
          <a:prstGeom prst="rect">
            <a:avLst/>
          </a:prstGeom>
          <a:noFill/>
          <a:ln>
            <a:noFill/>
          </a:ln>
        </p:spPr>
        <p:txBody>
          <a:bodyPr spcFirstLastPara="1" wrap="square" lIns="121900" tIns="60933" rIns="121900" bIns="60933" anchor="t" anchorCtr="0">
            <a:noAutofit/>
          </a:bodyPr>
          <a:lstStyle/>
          <a:p>
            <a:pPr marL="457200" indent="-457200">
              <a:buFont typeface="+mj-lt"/>
              <a:buAutoNum type="alphaLcPeriod"/>
            </a:pPr>
            <a:r>
              <a:rPr lang="en-GB" sz="2000" b="1" dirty="0">
                <a:solidFill>
                  <a:schemeClr val="dk1"/>
                </a:solidFill>
                <a:latin typeface="Calibri"/>
                <a:ea typeface="Calibri"/>
                <a:cs typeface="Calibri"/>
                <a:sym typeface="Calibri"/>
              </a:rPr>
              <a:t>-such a change can negatively affect the firm’s relationships with stakeholders </a:t>
            </a:r>
            <a:endParaRPr sz="2000" b="1"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9078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61FE2C-9077-49FB-AE49-5A9B735CD974}"/>
              </a:ext>
            </a:extLst>
          </p:cNvPr>
          <p:cNvSpPr/>
          <p:nvPr/>
        </p:nvSpPr>
        <p:spPr>
          <a:xfrm>
            <a:off x="479376" y="1218688"/>
            <a:ext cx="3475760" cy="584775"/>
          </a:xfrm>
          <a:prstGeom prst="rect">
            <a:avLst/>
          </a:prstGeom>
        </p:spPr>
        <p:txBody>
          <a:bodyPr wrap="none">
            <a:spAutoFit/>
          </a:bodyPr>
          <a:lstStyle/>
          <a:p>
            <a:r>
              <a:rPr lang="en-GB" sz="3200" b="1" dirty="0">
                <a:solidFill>
                  <a:srgbClr val="202124"/>
                </a:solidFill>
                <a:effectLst>
                  <a:outerShdw blurRad="38100" dist="38100" dir="2700000" algn="tl">
                    <a:srgbClr val="000000">
                      <a:alpha val="43137"/>
                    </a:srgbClr>
                  </a:outerShdw>
                </a:effectLst>
                <a:latin typeface="Google Sans"/>
              </a:rPr>
              <a:t>Dara Khosrowshahi</a:t>
            </a:r>
            <a:endParaRPr lang="en-GB" sz="3200"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1A716CE5-7FF0-42F7-99F1-B1742AB3EDD7}"/>
              </a:ext>
            </a:extLst>
          </p:cNvPr>
          <p:cNvPicPr>
            <a:picLocks noChangeAspect="1"/>
          </p:cNvPicPr>
          <p:nvPr/>
        </p:nvPicPr>
        <p:blipFill>
          <a:blip r:embed="rId2"/>
          <a:stretch>
            <a:fillRect/>
          </a:stretch>
        </p:blipFill>
        <p:spPr>
          <a:xfrm>
            <a:off x="400427" y="2276872"/>
            <a:ext cx="4013226" cy="3199378"/>
          </a:xfrm>
          <a:prstGeom prst="rect">
            <a:avLst/>
          </a:prstGeom>
        </p:spPr>
      </p:pic>
      <p:sp>
        <p:nvSpPr>
          <p:cNvPr id="6" name="Arrow: Right 5">
            <a:extLst>
              <a:ext uri="{FF2B5EF4-FFF2-40B4-BE49-F238E27FC236}">
                <a16:creationId xmlns:a16="http://schemas.microsoft.com/office/drawing/2014/main" id="{22C3DBEA-597B-451D-BAB2-6C68912CB333}"/>
              </a:ext>
            </a:extLst>
          </p:cNvPr>
          <p:cNvSpPr/>
          <p:nvPr/>
        </p:nvSpPr>
        <p:spPr bwMode="auto">
          <a:xfrm>
            <a:off x="4583832" y="1268760"/>
            <a:ext cx="978408" cy="484632"/>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pic>
        <p:nvPicPr>
          <p:cNvPr id="7" name="Picture 6">
            <a:extLst>
              <a:ext uri="{FF2B5EF4-FFF2-40B4-BE49-F238E27FC236}">
                <a16:creationId xmlns:a16="http://schemas.microsoft.com/office/drawing/2014/main" id="{6CD7F1D5-8B36-49A1-BB49-64498480606D}"/>
              </a:ext>
            </a:extLst>
          </p:cNvPr>
          <p:cNvPicPr>
            <a:picLocks noChangeAspect="1"/>
          </p:cNvPicPr>
          <p:nvPr/>
        </p:nvPicPr>
        <p:blipFill>
          <a:blip r:embed="rId3"/>
          <a:stretch>
            <a:fillRect/>
          </a:stretch>
        </p:blipFill>
        <p:spPr>
          <a:xfrm>
            <a:off x="6744072" y="2367754"/>
            <a:ext cx="5047501" cy="3017614"/>
          </a:xfrm>
          <a:prstGeom prst="rect">
            <a:avLst/>
          </a:prstGeom>
        </p:spPr>
      </p:pic>
    </p:spTree>
    <p:extLst>
      <p:ext uri="{BB962C8B-B14F-4D97-AF65-F5344CB8AC3E}">
        <p14:creationId xmlns:p14="http://schemas.microsoft.com/office/powerpoint/2010/main" val="58451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arn(inVertical)">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50"/>
          <p:cNvSpPr txBox="1">
            <a:spLocks noGrp="1"/>
          </p:cNvSpPr>
          <p:nvPr>
            <p:ph type="title"/>
          </p:nvPr>
        </p:nvSpPr>
        <p:spPr>
          <a:xfrm>
            <a:off x="407367" y="836712"/>
            <a:ext cx="11377264" cy="1143000"/>
          </a:xfrm>
          <a:prstGeom prst="rect">
            <a:avLst/>
          </a:prstGeom>
          <a:noFill/>
          <a:ln>
            <a:noFill/>
          </a:ln>
        </p:spPr>
        <p:txBody>
          <a:bodyPr spcFirstLastPara="1" wrap="square" lIns="121900" tIns="60933" rIns="121900" bIns="60933" anchor="ctr" anchorCtr="0">
            <a:noAutofit/>
          </a:bodyPr>
          <a:lstStyle/>
          <a:p>
            <a:pPr algn="l">
              <a:spcBef>
                <a:spcPts val="0"/>
              </a:spcBef>
              <a:spcAft>
                <a:spcPts val="0"/>
              </a:spcAft>
              <a:buClr>
                <a:schemeClr val="dk2"/>
              </a:buClr>
              <a:buSzPts val="3600"/>
            </a:pPr>
            <a:r>
              <a:rPr lang="en-GB" sz="4000" b="1" dirty="0">
                <a:solidFill>
                  <a:schemeClr val="tx1"/>
                </a:solidFill>
                <a:effectLst>
                  <a:outerShdw blurRad="38100" dist="38100" dir="2700000" algn="tl">
                    <a:srgbClr val="000000">
                      <a:alpha val="43137"/>
                    </a:srgbClr>
                  </a:outerShdw>
                </a:effectLst>
              </a:rPr>
              <a:t>The CEO and Top Management Team Power</a:t>
            </a:r>
            <a:endParaRPr sz="2800" dirty="0">
              <a:solidFill>
                <a:schemeClr val="tx1"/>
              </a:solidFill>
              <a:effectLst>
                <a:outerShdw blurRad="38100" dist="38100" dir="2700000" algn="tl">
                  <a:srgbClr val="000000">
                    <a:alpha val="43137"/>
                  </a:srgbClr>
                </a:outerShdw>
              </a:effectLst>
            </a:endParaRPr>
          </a:p>
        </p:txBody>
      </p:sp>
      <p:sp>
        <p:nvSpPr>
          <p:cNvPr id="304" name="Google Shape;304;p50"/>
          <p:cNvSpPr txBox="1">
            <a:spLocks noGrp="1"/>
          </p:cNvSpPr>
          <p:nvPr>
            <p:ph type="body" idx="1"/>
          </p:nvPr>
        </p:nvSpPr>
        <p:spPr>
          <a:xfrm>
            <a:off x="191343" y="2276872"/>
            <a:ext cx="11809311" cy="3096344"/>
          </a:xfrm>
          <a:prstGeom prst="rect">
            <a:avLst/>
          </a:prstGeom>
          <a:noFill/>
          <a:ln>
            <a:noFill/>
          </a:ln>
        </p:spPr>
        <p:txBody>
          <a:bodyPr spcFirstLastPara="1" wrap="square" lIns="121900" tIns="60933" rIns="121900" bIns="60933" anchor="t" anchorCtr="0">
            <a:noAutofit/>
          </a:bodyPr>
          <a:lstStyle/>
          <a:p>
            <a:pPr marL="152396" indent="0">
              <a:spcBef>
                <a:spcPts val="0"/>
              </a:spcBef>
              <a:spcAft>
                <a:spcPts val="0"/>
              </a:spcAft>
              <a:buSzPts val="2600"/>
              <a:buNone/>
            </a:pPr>
            <a:r>
              <a:rPr lang="en-GB" sz="3200" b="1" dirty="0"/>
              <a:t>The board of directors </a:t>
            </a:r>
            <a:r>
              <a:rPr lang="en-GB" b="1" dirty="0">
                <a:solidFill>
                  <a:srgbClr val="FF0000"/>
                </a:solidFill>
              </a:rPr>
              <a:t>(independent from outside ) </a:t>
            </a:r>
            <a:endParaRPr dirty="0">
              <a:solidFill>
                <a:srgbClr val="FF0000"/>
              </a:solidFill>
            </a:endParaRPr>
          </a:p>
          <a:p>
            <a:pPr marL="457189" indent="-304792">
              <a:spcBef>
                <a:spcPts val="693"/>
              </a:spcBef>
              <a:spcAft>
                <a:spcPts val="0"/>
              </a:spcAft>
              <a:buSzPts val="2600"/>
            </a:pPr>
            <a:r>
              <a:rPr lang="en-GB" sz="3200" dirty="0"/>
              <a:t>is an important mechanism for monitoring a firm’s </a:t>
            </a:r>
            <a:r>
              <a:rPr lang="en-GB" sz="3200" b="1" dirty="0"/>
              <a:t>strategic direction</a:t>
            </a:r>
            <a:endParaRPr sz="2000" dirty="0"/>
          </a:p>
          <a:p>
            <a:pPr marL="457189" indent="-84665">
              <a:spcBef>
                <a:spcPts val="693"/>
              </a:spcBef>
              <a:spcAft>
                <a:spcPts val="0"/>
              </a:spcAft>
              <a:buSzPts val="2600"/>
              <a:buNone/>
            </a:pPr>
            <a:endParaRPr sz="3200" b="1" dirty="0"/>
          </a:p>
          <a:p>
            <a:pPr marL="457189" indent="-304792">
              <a:spcBef>
                <a:spcPts val="693"/>
              </a:spcBef>
              <a:spcAft>
                <a:spcPts val="0"/>
              </a:spcAft>
              <a:buSzPts val="2600"/>
            </a:pPr>
            <a:r>
              <a:rPr lang="en-GB" sz="3200" dirty="0"/>
              <a:t>may find it difficult to direct the decisions of </a:t>
            </a:r>
            <a:r>
              <a:rPr lang="en-GB" sz="3200" b="1" dirty="0">
                <a:solidFill>
                  <a:srgbClr val="2D0DA1"/>
                </a:solidFill>
              </a:rPr>
              <a:t>powerful CEO</a:t>
            </a:r>
            <a:endParaRPr sz="3200" dirty="0"/>
          </a:p>
        </p:txBody>
      </p:sp>
    </p:spTree>
    <p:extLst>
      <p:ext uri="{BB962C8B-B14F-4D97-AF65-F5344CB8AC3E}">
        <p14:creationId xmlns:p14="http://schemas.microsoft.com/office/powerpoint/2010/main" val="243837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51"/>
          <p:cNvSpPr txBox="1">
            <a:spLocks noGrp="1"/>
          </p:cNvSpPr>
          <p:nvPr>
            <p:ph type="body" idx="1"/>
          </p:nvPr>
        </p:nvSpPr>
        <p:spPr>
          <a:xfrm>
            <a:off x="191344" y="1340768"/>
            <a:ext cx="11665296" cy="4248472"/>
          </a:xfrm>
          <a:prstGeom prst="rect">
            <a:avLst/>
          </a:prstGeom>
          <a:noFill/>
          <a:ln>
            <a:noFill/>
          </a:ln>
        </p:spPr>
        <p:txBody>
          <a:bodyPr spcFirstLastPara="1" wrap="square" lIns="121900" tIns="60933" rIns="121900" bIns="60933" anchor="t" anchorCtr="0">
            <a:noAutofit/>
          </a:bodyPr>
          <a:lstStyle/>
          <a:p>
            <a:pPr marL="452438" lvl="1" indent="-168275">
              <a:spcBef>
                <a:spcPts val="533"/>
              </a:spcBef>
              <a:spcAft>
                <a:spcPts val="0"/>
              </a:spcAft>
              <a:buSzPts val="2000"/>
              <a:buChar char="•"/>
            </a:pPr>
            <a:r>
              <a:rPr lang="en-GB" sz="1800" dirty="0"/>
              <a:t>Appoints some outside members to the board of directors</a:t>
            </a:r>
            <a:endParaRPr sz="1800" dirty="0"/>
          </a:p>
          <a:p>
            <a:pPr marL="452438" lvl="1" indent="-168275">
              <a:spcBef>
                <a:spcPts val="533"/>
              </a:spcBef>
              <a:spcAft>
                <a:spcPts val="0"/>
              </a:spcAft>
              <a:buSzPts val="2000"/>
              <a:buChar char="•"/>
            </a:pPr>
            <a:r>
              <a:rPr lang="en-GB" sz="1800" dirty="0"/>
              <a:t>May have </a:t>
            </a:r>
            <a:r>
              <a:rPr lang="en-GB" sz="1800" u="sng" dirty="0"/>
              <a:t>inside board members </a:t>
            </a:r>
            <a:r>
              <a:rPr lang="en-GB" sz="1800" dirty="0"/>
              <a:t>who are also on the top management team and report to her or him.</a:t>
            </a:r>
            <a:endParaRPr sz="1800" dirty="0"/>
          </a:p>
          <a:p>
            <a:pPr marL="452438" lvl="1" indent="-168275">
              <a:spcBef>
                <a:spcPts val="533"/>
              </a:spcBef>
              <a:spcAft>
                <a:spcPts val="0"/>
              </a:spcAft>
              <a:buSzPts val="2000"/>
              <a:buChar char="•"/>
            </a:pPr>
            <a:r>
              <a:rPr lang="en-GB" sz="1800" dirty="0"/>
              <a:t>A CEO holds the position of </a:t>
            </a:r>
            <a:r>
              <a:rPr lang="en-GB" sz="1800" b="1" dirty="0"/>
              <a:t>chair</a:t>
            </a:r>
            <a:r>
              <a:rPr lang="en-GB" sz="1800" dirty="0"/>
              <a:t> of the board as well (</a:t>
            </a:r>
            <a:r>
              <a:rPr lang="en-GB" sz="1800" dirty="0">
                <a:solidFill>
                  <a:srgbClr val="FF0000"/>
                </a:solidFill>
              </a:rPr>
              <a:t>duality</a:t>
            </a:r>
            <a:r>
              <a:rPr lang="en-GB" sz="1800" dirty="0"/>
              <a:t>)</a:t>
            </a:r>
            <a:endParaRPr sz="1800" dirty="0"/>
          </a:p>
          <a:p>
            <a:pPr marL="853419" lvl="1" indent="-135463">
              <a:spcBef>
                <a:spcPts val="533"/>
              </a:spcBef>
              <a:spcAft>
                <a:spcPts val="0"/>
              </a:spcAft>
              <a:buSzPts val="2000"/>
              <a:buNone/>
            </a:pPr>
            <a:endParaRPr sz="1800" dirty="0"/>
          </a:p>
          <a:p>
            <a:pPr marL="457189" indent="-304792">
              <a:spcBef>
                <a:spcPts val="587"/>
              </a:spcBef>
              <a:spcAft>
                <a:spcPts val="0"/>
              </a:spcAft>
              <a:buSzPts val="2200"/>
            </a:pPr>
            <a:r>
              <a:rPr lang="en-GB" sz="2000" dirty="0">
                <a:solidFill>
                  <a:srgbClr val="FF0000"/>
                </a:solidFill>
              </a:rPr>
              <a:t>CEO duality </a:t>
            </a:r>
            <a:r>
              <a:rPr lang="en-GB" sz="2000" dirty="0"/>
              <a:t>occurs most commonly in larger firms.</a:t>
            </a:r>
            <a:endParaRPr sz="2000" dirty="0"/>
          </a:p>
          <a:p>
            <a:pPr marL="853419" lvl="1" indent="-135463">
              <a:spcBef>
                <a:spcPts val="533"/>
              </a:spcBef>
              <a:spcAft>
                <a:spcPts val="0"/>
              </a:spcAft>
              <a:buSzPts val="2000"/>
              <a:buNone/>
            </a:pPr>
            <a:endParaRPr sz="1800" dirty="0"/>
          </a:p>
          <a:p>
            <a:pPr marL="457189" indent="-304792">
              <a:spcBef>
                <a:spcPts val="587"/>
              </a:spcBef>
              <a:spcAft>
                <a:spcPts val="0"/>
              </a:spcAft>
              <a:buSzPts val="2200"/>
            </a:pPr>
            <a:r>
              <a:rPr lang="en-GB" sz="2000" dirty="0"/>
              <a:t>Some corporate “watchdogs” criticise the </a:t>
            </a:r>
            <a:r>
              <a:rPr lang="en-GB" sz="2000" i="1" dirty="0"/>
              <a:t>CEO duality</a:t>
            </a:r>
            <a:endParaRPr sz="2000" dirty="0"/>
          </a:p>
          <a:p>
            <a:pPr marL="457189" indent="-118530">
              <a:spcBef>
                <a:spcPts val="587"/>
              </a:spcBef>
              <a:spcAft>
                <a:spcPts val="0"/>
              </a:spcAft>
              <a:buSzPts val="2200"/>
              <a:buNone/>
            </a:pPr>
            <a:endParaRPr sz="2000" i="1" dirty="0">
              <a:solidFill>
                <a:srgbClr val="FF0000"/>
              </a:solidFill>
            </a:endParaRPr>
          </a:p>
          <a:p>
            <a:pPr marL="457189" indent="-304792">
              <a:spcBef>
                <a:spcPts val="587"/>
              </a:spcBef>
              <a:spcAft>
                <a:spcPts val="0"/>
              </a:spcAft>
              <a:buSzPts val="2200"/>
            </a:pPr>
            <a:r>
              <a:rPr lang="en-GB" sz="2000" dirty="0"/>
              <a:t>Because it leads to </a:t>
            </a:r>
            <a:r>
              <a:rPr lang="en-GB" sz="2000" u="sng" dirty="0"/>
              <a:t>poor performance </a:t>
            </a:r>
            <a:r>
              <a:rPr lang="en-GB" sz="2000" dirty="0"/>
              <a:t>and </a:t>
            </a:r>
            <a:r>
              <a:rPr lang="en-GB" sz="2000" u="sng" dirty="0"/>
              <a:t>slow responses </a:t>
            </a:r>
            <a:r>
              <a:rPr lang="en-GB" sz="2000" dirty="0"/>
              <a:t>to change</a:t>
            </a:r>
          </a:p>
          <a:p>
            <a:pPr marL="457189" indent="-118530">
              <a:spcBef>
                <a:spcPts val="587"/>
              </a:spcBef>
              <a:spcAft>
                <a:spcPts val="0"/>
              </a:spcAft>
              <a:buSzPts val="2200"/>
              <a:buNone/>
            </a:pPr>
            <a:endParaRPr lang="en-GB" sz="2000" dirty="0">
              <a:solidFill>
                <a:srgbClr val="FF0000"/>
              </a:solidFill>
            </a:endParaRPr>
          </a:p>
          <a:p>
            <a:pPr marL="457189" indent="-118530">
              <a:spcBef>
                <a:spcPts val="587"/>
              </a:spcBef>
              <a:spcAft>
                <a:spcPts val="0"/>
              </a:spcAft>
              <a:buSzPts val="2200"/>
              <a:buNone/>
            </a:pPr>
            <a:endParaRPr sz="2000" dirty="0">
              <a:solidFill>
                <a:srgbClr val="FF0000"/>
              </a:solidFill>
            </a:endParaRPr>
          </a:p>
          <a:p>
            <a:pPr marL="457189" indent="-118530">
              <a:spcBef>
                <a:spcPts val="587"/>
              </a:spcBef>
              <a:spcAft>
                <a:spcPts val="0"/>
              </a:spcAft>
              <a:buSzPts val="2200"/>
              <a:buNone/>
            </a:pPr>
            <a:endParaRPr sz="2000" dirty="0"/>
          </a:p>
        </p:txBody>
      </p:sp>
      <p:sp>
        <p:nvSpPr>
          <p:cNvPr id="2" name="Rectangle 1">
            <a:extLst>
              <a:ext uri="{FF2B5EF4-FFF2-40B4-BE49-F238E27FC236}">
                <a16:creationId xmlns:a16="http://schemas.microsoft.com/office/drawing/2014/main" id="{0872C6E3-FE5E-430D-9D68-99A710BA8A4B}"/>
              </a:ext>
            </a:extLst>
          </p:cNvPr>
          <p:cNvSpPr/>
          <p:nvPr/>
        </p:nvSpPr>
        <p:spPr>
          <a:xfrm>
            <a:off x="407368" y="260648"/>
            <a:ext cx="6292107" cy="707886"/>
          </a:xfrm>
          <a:prstGeom prst="rect">
            <a:avLst/>
          </a:prstGeom>
        </p:spPr>
        <p:txBody>
          <a:bodyPr wrap="none">
            <a:spAutoFit/>
          </a:bodyPr>
          <a:lstStyle/>
          <a:p>
            <a:pPr marL="152396" indent="0">
              <a:spcBef>
                <a:spcPts val="0"/>
              </a:spcBef>
              <a:spcAft>
                <a:spcPts val="0"/>
              </a:spcAft>
              <a:buSzPts val="2200"/>
              <a:buNone/>
            </a:pPr>
            <a:r>
              <a:rPr lang="en-US" sz="4000" b="1" dirty="0">
                <a:solidFill>
                  <a:srgbClr val="002060"/>
                </a:solidFill>
              </a:rPr>
              <a:t>Who is a powerful CEO?</a:t>
            </a:r>
            <a:endParaRPr lang="en-US" sz="4000" dirty="0">
              <a:solidFill>
                <a:srgbClr val="002060"/>
              </a:solidFill>
            </a:endParaRPr>
          </a:p>
        </p:txBody>
      </p:sp>
    </p:spTree>
    <p:extLst>
      <p:ext uri="{BB962C8B-B14F-4D97-AF65-F5344CB8AC3E}">
        <p14:creationId xmlns:p14="http://schemas.microsoft.com/office/powerpoint/2010/main" val="2460798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52"/>
          <p:cNvSpPr txBox="1">
            <a:spLocks noGrp="1"/>
          </p:cNvSpPr>
          <p:nvPr>
            <p:ph type="body" idx="1"/>
          </p:nvPr>
        </p:nvSpPr>
        <p:spPr>
          <a:xfrm>
            <a:off x="1767007" y="764705"/>
            <a:ext cx="8657983" cy="948672"/>
          </a:xfrm>
          <a:prstGeom prst="rect">
            <a:avLst/>
          </a:prstGeom>
          <a:noFill/>
          <a:ln>
            <a:noFill/>
          </a:ln>
        </p:spPr>
        <p:txBody>
          <a:bodyPr spcFirstLastPara="1" wrap="square" lIns="121900" tIns="60933" rIns="121900" bIns="60933" anchor="t" anchorCtr="0">
            <a:noAutofit/>
          </a:bodyPr>
          <a:lstStyle/>
          <a:p>
            <a:pPr marL="152397" indent="0" algn="ctr">
              <a:spcBef>
                <a:spcPts val="0"/>
              </a:spcBef>
              <a:spcAft>
                <a:spcPts val="0"/>
              </a:spcAft>
              <a:buSzPts val="2800"/>
              <a:buNone/>
            </a:pPr>
            <a:r>
              <a:rPr lang="en-GB" sz="4800" b="1" dirty="0">
                <a:effectLst>
                  <a:outerShdw blurRad="38100" dist="38100" dir="2700000" algn="tl">
                    <a:srgbClr val="000000">
                      <a:alpha val="43137"/>
                    </a:srgbClr>
                  </a:outerShdw>
                </a:effectLst>
              </a:rPr>
              <a:t>Recent evidence suggests</a:t>
            </a:r>
            <a:endParaRPr sz="3600" b="1" dirty="0">
              <a:effectLst>
                <a:outerShdw blurRad="38100" dist="38100" dir="2700000" algn="tl">
                  <a:srgbClr val="000000">
                    <a:alpha val="43137"/>
                  </a:srgbClr>
                </a:outerShdw>
              </a:effectLst>
            </a:endParaRPr>
          </a:p>
        </p:txBody>
      </p:sp>
      <p:grpSp>
        <p:nvGrpSpPr>
          <p:cNvPr id="315" name="Google Shape;315;p52"/>
          <p:cNvGrpSpPr/>
          <p:nvPr/>
        </p:nvGrpSpPr>
        <p:grpSpPr>
          <a:xfrm>
            <a:off x="1767008" y="1844824"/>
            <a:ext cx="8657983" cy="3721141"/>
            <a:chOff x="24" y="486333"/>
            <a:chExt cx="6493487" cy="3091333"/>
          </a:xfrm>
        </p:grpSpPr>
        <p:sp>
          <p:nvSpPr>
            <p:cNvPr id="316" name="Google Shape;316;p52"/>
            <p:cNvSpPr/>
            <p:nvPr/>
          </p:nvSpPr>
          <p:spPr>
            <a:xfrm>
              <a:off x="31" y="486333"/>
              <a:ext cx="3034336" cy="1189047"/>
            </a:xfrm>
            <a:prstGeom prst="rect">
              <a:avLst/>
            </a:prstGeom>
            <a:solidFill>
              <a:srgbClr val="A9A57B"/>
            </a:solidFill>
            <a:ln w="12700" cap="flat" cmpd="sng">
              <a:solidFill>
                <a:srgbClr val="A9A57B"/>
              </a:solidFill>
              <a:prstDash val="solid"/>
              <a:round/>
              <a:headEnd type="none" w="sm" len="sm"/>
              <a:tailEnd type="none" w="sm" len="sm"/>
            </a:ln>
            <a:effectLst>
              <a:outerShdw blurRad="50800" dist="25400" algn="bl" rotWithShape="0">
                <a:srgbClr val="000000">
                  <a:alpha val="60000"/>
                </a:srgbClr>
              </a:outerShdw>
            </a:effectLst>
          </p:spPr>
          <p:txBody>
            <a:bodyPr spcFirstLastPara="1" wrap="square" lIns="121900" tIns="121900" rIns="121900" bIns="121900" anchor="ctr" anchorCtr="0">
              <a:noAutofit/>
            </a:bodyPr>
            <a:lstStyle/>
            <a:p>
              <a:endParaRPr sz="2400"/>
            </a:p>
          </p:txBody>
        </p:sp>
        <p:sp>
          <p:nvSpPr>
            <p:cNvPr id="317" name="Google Shape;317;p52"/>
            <p:cNvSpPr txBox="1"/>
            <p:nvPr/>
          </p:nvSpPr>
          <p:spPr>
            <a:xfrm>
              <a:off x="31" y="486333"/>
              <a:ext cx="3034336" cy="1189047"/>
            </a:xfrm>
            <a:prstGeom prst="rect">
              <a:avLst/>
            </a:prstGeom>
            <a:noFill/>
            <a:ln>
              <a:noFill/>
            </a:ln>
          </p:spPr>
          <p:txBody>
            <a:bodyPr spcFirstLastPara="1" wrap="square" lIns="312900" tIns="178800" rIns="312900" bIns="178800" anchor="ctr" anchorCtr="0">
              <a:noAutofit/>
            </a:bodyPr>
            <a:lstStyle/>
            <a:p>
              <a:pPr algn="ctr">
                <a:lnSpc>
                  <a:spcPct val="90000"/>
                </a:lnSpc>
                <a:buClr>
                  <a:schemeClr val="lt1"/>
                </a:buClr>
                <a:buSzPts val="3300"/>
              </a:pPr>
              <a:r>
                <a:rPr lang="en-GB" sz="4400">
                  <a:solidFill>
                    <a:schemeClr val="lt1"/>
                  </a:solidFill>
                  <a:latin typeface="Calibri"/>
                  <a:ea typeface="Calibri"/>
                  <a:cs typeface="Calibri"/>
                  <a:sym typeface="Calibri"/>
                </a:rPr>
                <a:t>independent board </a:t>
              </a:r>
              <a:endParaRPr sz="4400">
                <a:solidFill>
                  <a:schemeClr val="lt1"/>
                </a:solidFill>
                <a:latin typeface="Calibri"/>
                <a:ea typeface="Calibri"/>
                <a:cs typeface="Calibri"/>
                <a:sym typeface="Calibri"/>
              </a:endParaRPr>
            </a:p>
          </p:txBody>
        </p:sp>
        <p:sp>
          <p:nvSpPr>
            <p:cNvPr id="318" name="Google Shape;318;p52"/>
            <p:cNvSpPr/>
            <p:nvPr/>
          </p:nvSpPr>
          <p:spPr>
            <a:xfrm>
              <a:off x="31" y="1675381"/>
              <a:ext cx="3034336" cy="1902285"/>
            </a:xfrm>
            <a:prstGeom prst="rect">
              <a:avLst/>
            </a:prstGeom>
            <a:solidFill>
              <a:srgbClr val="DFDED5">
                <a:alpha val="89803"/>
              </a:srgbClr>
            </a:solidFill>
            <a:ln w="12700" cap="flat" cmpd="sng">
              <a:solidFill>
                <a:srgbClr val="DFDED5">
                  <a:alpha val="89803"/>
                </a:srgbClr>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319" name="Google Shape;319;p52"/>
            <p:cNvSpPr txBox="1"/>
            <p:nvPr/>
          </p:nvSpPr>
          <p:spPr>
            <a:xfrm>
              <a:off x="24" y="1675366"/>
              <a:ext cx="3034500" cy="1793100"/>
            </a:xfrm>
            <a:prstGeom prst="rect">
              <a:avLst/>
            </a:prstGeom>
            <a:noFill/>
            <a:ln>
              <a:noFill/>
            </a:ln>
          </p:spPr>
          <p:txBody>
            <a:bodyPr spcFirstLastPara="1" wrap="square" lIns="156433" tIns="156433" rIns="208600" bIns="234667" anchor="t" anchorCtr="0">
              <a:noAutofit/>
            </a:bodyPr>
            <a:lstStyle/>
            <a:p>
              <a:pPr marL="304792" lvl="1" indent="-304792">
                <a:lnSpc>
                  <a:spcPct val="90000"/>
                </a:lnSpc>
                <a:buClr>
                  <a:schemeClr val="dk1"/>
                </a:buClr>
                <a:buSzPts val="2200"/>
                <a:buFont typeface="Calibri"/>
                <a:buChar char="•"/>
              </a:pPr>
              <a:r>
                <a:rPr lang="en-GB" sz="2933" dirty="0">
                  <a:solidFill>
                    <a:schemeClr val="dk1"/>
                  </a:solidFill>
                  <a:latin typeface="Calibri"/>
                  <a:ea typeface="Calibri"/>
                  <a:cs typeface="Calibri"/>
                  <a:sym typeface="Calibri"/>
                </a:rPr>
                <a:t>has a positive effect on the board’s efforts </a:t>
              </a:r>
              <a:endParaRPr sz="2933" dirty="0">
                <a:solidFill>
                  <a:schemeClr val="dk1"/>
                </a:solidFill>
                <a:latin typeface="Calibri"/>
                <a:ea typeface="Calibri"/>
                <a:cs typeface="Calibri"/>
                <a:sym typeface="Calibri"/>
              </a:endParaRPr>
            </a:p>
            <a:p>
              <a:pPr marL="304792" lvl="1" indent="-304792">
                <a:lnSpc>
                  <a:spcPct val="90000"/>
                </a:lnSpc>
                <a:spcBef>
                  <a:spcPts val="440"/>
                </a:spcBef>
                <a:buClr>
                  <a:schemeClr val="dk1"/>
                </a:buClr>
                <a:buSzPts val="2200"/>
                <a:buFont typeface="Calibri"/>
                <a:buChar char="•"/>
              </a:pPr>
              <a:r>
                <a:rPr lang="en-GB" sz="2933" dirty="0">
                  <a:solidFill>
                    <a:schemeClr val="dk1"/>
                  </a:solidFill>
                  <a:latin typeface="Calibri"/>
                  <a:ea typeface="Calibri"/>
                  <a:cs typeface="Calibri"/>
                  <a:sym typeface="Calibri"/>
                </a:rPr>
                <a:t>to monitor top-level managers’ decisions and actions</a:t>
              </a:r>
              <a:endParaRPr sz="2933" dirty="0">
                <a:solidFill>
                  <a:schemeClr val="dk1"/>
                </a:solidFill>
                <a:latin typeface="Calibri"/>
                <a:ea typeface="Calibri"/>
                <a:cs typeface="Calibri"/>
                <a:sym typeface="Calibri"/>
              </a:endParaRPr>
            </a:p>
          </p:txBody>
        </p:sp>
        <p:sp>
          <p:nvSpPr>
            <p:cNvPr id="320" name="Google Shape;320;p52"/>
            <p:cNvSpPr/>
            <p:nvPr/>
          </p:nvSpPr>
          <p:spPr>
            <a:xfrm>
              <a:off x="3459175" y="486333"/>
              <a:ext cx="3034336" cy="1189047"/>
            </a:xfrm>
            <a:prstGeom prst="rect">
              <a:avLst/>
            </a:prstGeom>
            <a:solidFill>
              <a:srgbClr val="A9A57B"/>
            </a:solidFill>
            <a:ln w="12700" cap="flat" cmpd="sng">
              <a:solidFill>
                <a:srgbClr val="A9A57B"/>
              </a:solidFill>
              <a:prstDash val="solid"/>
              <a:round/>
              <a:headEnd type="none" w="sm" len="sm"/>
              <a:tailEnd type="none" w="sm" len="sm"/>
            </a:ln>
            <a:effectLst>
              <a:outerShdw blurRad="50800" dist="25400" algn="bl" rotWithShape="0">
                <a:srgbClr val="000000">
                  <a:alpha val="60000"/>
                </a:srgbClr>
              </a:outerShdw>
            </a:effectLst>
          </p:spPr>
          <p:txBody>
            <a:bodyPr spcFirstLastPara="1" wrap="square" lIns="121900" tIns="121900" rIns="121900" bIns="121900" anchor="ctr" anchorCtr="0">
              <a:noAutofit/>
            </a:bodyPr>
            <a:lstStyle/>
            <a:p>
              <a:endParaRPr sz="2400"/>
            </a:p>
          </p:txBody>
        </p:sp>
        <p:sp>
          <p:nvSpPr>
            <p:cNvPr id="321" name="Google Shape;321;p52"/>
            <p:cNvSpPr txBox="1"/>
            <p:nvPr/>
          </p:nvSpPr>
          <p:spPr>
            <a:xfrm>
              <a:off x="3459175" y="486333"/>
              <a:ext cx="3034336" cy="1189047"/>
            </a:xfrm>
            <a:prstGeom prst="rect">
              <a:avLst/>
            </a:prstGeom>
            <a:noFill/>
            <a:ln>
              <a:noFill/>
            </a:ln>
          </p:spPr>
          <p:txBody>
            <a:bodyPr spcFirstLastPara="1" wrap="square" lIns="312900" tIns="178800" rIns="312900" bIns="178800" anchor="ctr" anchorCtr="0">
              <a:noAutofit/>
            </a:bodyPr>
            <a:lstStyle/>
            <a:p>
              <a:pPr algn="ctr">
                <a:lnSpc>
                  <a:spcPct val="90000"/>
                </a:lnSpc>
                <a:buClr>
                  <a:schemeClr val="lt1"/>
                </a:buClr>
                <a:buSzPts val="3300"/>
              </a:pPr>
              <a:r>
                <a:rPr lang="en-GB" sz="4400">
                  <a:solidFill>
                    <a:schemeClr val="lt1"/>
                  </a:solidFill>
                  <a:latin typeface="Calibri"/>
                  <a:ea typeface="Calibri"/>
                  <a:cs typeface="Calibri"/>
                  <a:sym typeface="Calibri"/>
                </a:rPr>
                <a:t>CEO duality </a:t>
              </a:r>
              <a:endParaRPr sz="4400">
                <a:solidFill>
                  <a:schemeClr val="lt1"/>
                </a:solidFill>
                <a:latin typeface="Calibri"/>
                <a:ea typeface="Calibri"/>
                <a:cs typeface="Calibri"/>
                <a:sym typeface="Calibri"/>
              </a:endParaRPr>
            </a:p>
          </p:txBody>
        </p:sp>
        <p:sp>
          <p:nvSpPr>
            <p:cNvPr id="322" name="Google Shape;322;p52"/>
            <p:cNvSpPr/>
            <p:nvPr/>
          </p:nvSpPr>
          <p:spPr>
            <a:xfrm>
              <a:off x="3459175" y="1675381"/>
              <a:ext cx="3034336" cy="1902285"/>
            </a:xfrm>
            <a:prstGeom prst="rect">
              <a:avLst/>
            </a:prstGeom>
            <a:solidFill>
              <a:srgbClr val="DFDED5">
                <a:alpha val="89803"/>
              </a:srgbClr>
            </a:solidFill>
            <a:ln w="12700" cap="flat" cmpd="sng">
              <a:solidFill>
                <a:srgbClr val="DFDED5">
                  <a:alpha val="89803"/>
                </a:srgbClr>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323" name="Google Shape;323;p52"/>
            <p:cNvSpPr txBox="1"/>
            <p:nvPr/>
          </p:nvSpPr>
          <p:spPr>
            <a:xfrm>
              <a:off x="3459175" y="1675381"/>
              <a:ext cx="3034336" cy="1902285"/>
            </a:xfrm>
            <a:prstGeom prst="rect">
              <a:avLst/>
            </a:prstGeom>
            <a:noFill/>
            <a:ln>
              <a:noFill/>
            </a:ln>
          </p:spPr>
          <p:txBody>
            <a:bodyPr spcFirstLastPara="1" wrap="square" lIns="156433" tIns="156433" rIns="208600" bIns="234667" anchor="t" anchorCtr="0">
              <a:noAutofit/>
            </a:bodyPr>
            <a:lstStyle/>
            <a:p>
              <a:pPr marL="304792" lvl="1" indent="-304792">
                <a:lnSpc>
                  <a:spcPct val="90000"/>
                </a:lnSpc>
                <a:buClr>
                  <a:schemeClr val="dk1"/>
                </a:buClr>
                <a:buSzPts val="2200"/>
                <a:buFont typeface="Calibri"/>
                <a:buChar char="•"/>
              </a:pPr>
              <a:r>
                <a:rPr lang="en-GB" sz="2933">
                  <a:solidFill>
                    <a:schemeClr val="dk1"/>
                  </a:solidFill>
                  <a:latin typeface="Calibri"/>
                  <a:ea typeface="Calibri"/>
                  <a:cs typeface="Calibri"/>
                  <a:sym typeface="Calibri"/>
                </a:rPr>
                <a:t>has a positive effect on performance when a firm encounters a </a:t>
              </a:r>
              <a:r>
                <a:rPr lang="en-GB" sz="2933">
                  <a:solidFill>
                    <a:srgbClr val="FF0000"/>
                  </a:solidFill>
                  <a:latin typeface="Calibri"/>
                  <a:ea typeface="Calibri"/>
                  <a:cs typeface="Calibri"/>
                  <a:sym typeface="Calibri"/>
                </a:rPr>
                <a:t>crisis</a:t>
              </a:r>
              <a:endParaRPr sz="2933">
                <a:solidFill>
                  <a:schemeClr val="dk1"/>
                </a:solidFill>
                <a:latin typeface="Calibri"/>
                <a:ea typeface="Calibri"/>
                <a:cs typeface="Calibri"/>
                <a:sym typeface="Calibri"/>
              </a:endParaRPr>
            </a:p>
          </p:txBody>
        </p:sp>
      </p:grpSp>
    </p:spTree>
    <p:extLst>
      <p:ext uri="{BB962C8B-B14F-4D97-AF65-F5344CB8AC3E}">
        <p14:creationId xmlns:p14="http://schemas.microsoft.com/office/powerpoint/2010/main" val="3701207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657205" y="250620"/>
            <a:ext cx="5668613"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rPr>
              <a:t>Leadership Style</a:t>
            </a:r>
          </a:p>
        </p:txBody>
      </p:sp>
      <p:sp>
        <p:nvSpPr>
          <p:cNvPr id="2" name="Rectangle 1">
            <a:extLst>
              <a:ext uri="{FF2B5EF4-FFF2-40B4-BE49-F238E27FC236}">
                <a16:creationId xmlns:a16="http://schemas.microsoft.com/office/drawing/2014/main" id="{F0CA89DE-D6E1-4003-925E-E7BDC5A7BB31}"/>
              </a:ext>
            </a:extLst>
          </p:cNvPr>
          <p:cNvSpPr/>
          <p:nvPr/>
        </p:nvSpPr>
        <p:spPr>
          <a:xfrm>
            <a:off x="259015" y="801368"/>
            <a:ext cx="11749177" cy="1938992"/>
          </a:xfrm>
          <a:prstGeom prst="rect">
            <a:avLst/>
          </a:prstGeom>
        </p:spPr>
        <p:txBody>
          <a:bodyPr wrap="square">
            <a:spAutoFit/>
          </a:bodyPr>
          <a:lstStyle/>
          <a:p>
            <a:pPr marL="285750" indent="-285750">
              <a:lnSpc>
                <a:spcPct val="200000"/>
              </a:lnSpc>
              <a:buFont typeface="Wingdings" panose="05000000000000000000" pitchFamily="2" charset="2"/>
              <a:buChar char="v"/>
            </a:pPr>
            <a:r>
              <a:rPr lang="en-GB" sz="2000" dirty="0"/>
              <a:t>In order to influence others, every individual conveys the message across in a different manner, that particular method adopted by the individual forms part of a leadership style. </a:t>
            </a:r>
          </a:p>
          <a:p>
            <a:pPr marL="285750" indent="-285750">
              <a:lnSpc>
                <a:spcPct val="200000"/>
              </a:lnSpc>
              <a:buFont typeface="Wingdings" panose="05000000000000000000" pitchFamily="2" charset="2"/>
              <a:buChar char="v"/>
            </a:pPr>
            <a:r>
              <a:rPr lang="en-GB" sz="2000" dirty="0"/>
              <a:t>Good leaders are always good communicators – there are few exceptions!</a:t>
            </a:r>
          </a:p>
        </p:txBody>
      </p:sp>
      <p:pic>
        <p:nvPicPr>
          <p:cNvPr id="1026" name="Picture 2" descr="Image result for jose mourinho man united">
            <a:extLst>
              <a:ext uri="{FF2B5EF4-FFF2-40B4-BE49-F238E27FC236}">
                <a16:creationId xmlns:a16="http://schemas.microsoft.com/office/drawing/2014/main" id="{BD8D1CBA-3A5F-4413-8D58-0CD331B7B7E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2657" y="2924944"/>
            <a:ext cx="3161042" cy="24675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man united coach">
            <a:extLst>
              <a:ext uri="{FF2B5EF4-FFF2-40B4-BE49-F238E27FC236}">
                <a16:creationId xmlns:a16="http://schemas.microsoft.com/office/drawing/2014/main" id="{CA2AFA2B-A24B-4619-AE90-90BC7AF52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7728" y="2883849"/>
            <a:ext cx="4231962" cy="24675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an united coach">
            <a:extLst>
              <a:ext uri="{FF2B5EF4-FFF2-40B4-BE49-F238E27FC236}">
                <a16:creationId xmlns:a16="http://schemas.microsoft.com/office/drawing/2014/main" id="{A3AFAC94-6F22-469C-AAC4-A764387941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6586" y="2924944"/>
            <a:ext cx="3736638" cy="248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55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15D1A87-66E9-43E4-B506-F2AB40E0D6C0}"/>
              </a:ext>
            </a:extLst>
          </p:cNvPr>
          <p:cNvSpPr>
            <a:spLocks noGrp="1" noChangeArrowheads="1"/>
          </p:cNvSpPr>
          <p:nvPr>
            <p:ph type="title"/>
          </p:nvPr>
        </p:nvSpPr>
        <p:spPr>
          <a:xfrm>
            <a:off x="119336" y="188640"/>
            <a:ext cx="11953328" cy="692696"/>
          </a:xfrm>
          <a:solidFill>
            <a:srgbClr val="FFC000"/>
          </a:solidFill>
        </p:spPr>
        <p:txBody>
          <a:bodyPr/>
          <a:lstStyle/>
          <a:p>
            <a:pPr eaLnBrk="1" hangingPunct="1"/>
            <a:r>
              <a:rPr lang="en-GB" altLang="en-US" sz="4000" b="1" dirty="0">
                <a:effectLst>
                  <a:outerShdw blurRad="38100" dist="38100" dir="2700000" algn="tl">
                    <a:srgbClr val="000000">
                      <a:alpha val="43137"/>
                    </a:srgbClr>
                  </a:outerShdw>
                </a:effectLst>
              </a:rPr>
              <a:t>Leadership Style Continuum:</a:t>
            </a:r>
          </a:p>
        </p:txBody>
      </p:sp>
      <p:sp>
        <p:nvSpPr>
          <p:cNvPr id="56323" name="Rectangle 3">
            <a:extLst>
              <a:ext uri="{FF2B5EF4-FFF2-40B4-BE49-F238E27FC236}">
                <a16:creationId xmlns:a16="http://schemas.microsoft.com/office/drawing/2014/main" id="{BAE212B3-DC07-4BC9-861C-1B6C77449833}"/>
              </a:ext>
            </a:extLst>
          </p:cNvPr>
          <p:cNvSpPr>
            <a:spLocks noGrp="1" noChangeArrowheads="1"/>
          </p:cNvSpPr>
          <p:nvPr>
            <p:ph idx="1"/>
          </p:nvPr>
        </p:nvSpPr>
        <p:spPr>
          <a:xfrm>
            <a:off x="360040" y="1010602"/>
            <a:ext cx="7392144" cy="4356484"/>
          </a:xfrm>
        </p:spPr>
        <p:txBody>
          <a:bodyPr/>
          <a:lstStyle/>
          <a:p>
            <a:pPr eaLnBrk="1" hangingPunct="1">
              <a:lnSpc>
                <a:spcPct val="150000"/>
              </a:lnSpc>
              <a:buFont typeface="Wingdings" panose="05000000000000000000" pitchFamily="2" charset="2"/>
              <a:buChar char="v"/>
            </a:pPr>
            <a:r>
              <a:rPr lang="en-GB" altLang="en-US" dirty="0"/>
              <a:t>Authoritarian/autocratic/directive</a:t>
            </a:r>
          </a:p>
          <a:p>
            <a:pPr eaLnBrk="1" hangingPunct="1">
              <a:lnSpc>
                <a:spcPct val="150000"/>
              </a:lnSpc>
              <a:buFont typeface="Wingdings 3" panose="05040102010807070707" pitchFamily="18" charset="2"/>
              <a:buNone/>
            </a:pPr>
            <a:r>
              <a:rPr lang="en-GB" altLang="en-US" sz="2400" i="1" dirty="0">
                <a:solidFill>
                  <a:srgbClr val="FF0000"/>
                </a:solidFill>
              </a:rPr>
              <a:t>Focus of power with leader</a:t>
            </a:r>
          </a:p>
          <a:p>
            <a:pPr eaLnBrk="1" hangingPunct="1">
              <a:lnSpc>
                <a:spcPct val="150000"/>
              </a:lnSpc>
              <a:buFont typeface="Wingdings" panose="05000000000000000000" pitchFamily="2" charset="2"/>
              <a:buChar char="v"/>
            </a:pPr>
            <a:r>
              <a:rPr lang="en-GB" altLang="en-US" dirty="0"/>
              <a:t>Democratic/consultative/participative</a:t>
            </a:r>
          </a:p>
          <a:p>
            <a:pPr eaLnBrk="1" hangingPunct="1">
              <a:lnSpc>
                <a:spcPct val="150000"/>
              </a:lnSpc>
              <a:buFont typeface="Wingdings 3" panose="05040102010807070707" pitchFamily="18" charset="2"/>
              <a:buNone/>
            </a:pPr>
            <a:r>
              <a:rPr lang="en-GB" altLang="en-US" sz="2400" i="1" dirty="0">
                <a:solidFill>
                  <a:srgbClr val="FF0000"/>
                </a:solidFill>
              </a:rPr>
              <a:t>Focus of power more group-based</a:t>
            </a:r>
          </a:p>
          <a:p>
            <a:pPr eaLnBrk="1" hangingPunct="1">
              <a:lnSpc>
                <a:spcPct val="150000"/>
              </a:lnSpc>
              <a:buFont typeface="Wingdings" panose="05000000000000000000" pitchFamily="2" charset="2"/>
              <a:buChar char="v"/>
            </a:pPr>
            <a:r>
              <a:rPr lang="en-GB" altLang="en-US" dirty="0"/>
              <a:t>Laissez-faire/delegative/</a:t>
            </a:r>
          </a:p>
          <a:p>
            <a:pPr eaLnBrk="1" hangingPunct="1">
              <a:lnSpc>
                <a:spcPct val="150000"/>
              </a:lnSpc>
              <a:buFont typeface="Wingdings 3" panose="05040102010807070707" pitchFamily="18" charset="2"/>
              <a:buNone/>
            </a:pPr>
            <a:r>
              <a:rPr lang="en-GB" altLang="en-US" sz="2400" i="1" dirty="0">
                <a:solidFill>
                  <a:srgbClr val="FF0000"/>
                </a:solidFill>
              </a:rPr>
              <a:t>Focus of power with followers</a:t>
            </a:r>
          </a:p>
        </p:txBody>
      </p:sp>
      <p:sp>
        <p:nvSpPr>
          <p:cNvPr id="2" name="Rectangle 1">
            <a:extLst>
              <a:ext uri="{FF2B5EF4-FFF2-40B4-BE49-F238E27FC236}">
                <a16:creationId xmlns:a16="http://schemas.microsoft.com/office/drawing/2014/main" id="{B36FBA26-59D6-4F33-B211-9F07939383E3}"/>
              </a:ext>
            </a:extLst>
          </p:cNvPr>
          <p:cNvSpPr/>
          <p:nvPr/>
        </p:nvSpPr>
        <p:spPr>
          <a:xfrm>
            <a:off x="5904656" y="5054686"/>
            <a:ext cx="6096000" cy="590931"/>
          </a:xfrm>
          <a:prstGeom prst="rect">
            <a:avLst/>
          </a:prstGeom>
        </p:spPr>
        <p:txBody>
          <a:bodyPr>
            <a:spAutoFit/>
          </a:bodyPr>
          <a:lstStyle/>
          <a:p>
            <a:pPr algn="r" eaLnBrk="1" hangingPunct="1">
              <a:lnSpc>
                <a:spcPct val="90000"/>
              </a:lnSpc>
              <a:buFont typeface="Wingdings 3" panose="05040102010807070707" pitchFamily="18" charset="2"/>
              <a:buNone/>
            </a:pPr>
            <a:r>
              <a:rPr lang="en-GB" altLang="en-US" dirty="0"/>
              <a:t>Kurt Lewin </a:t>
            </a:r>
          </a:p>
          <a:p>
            <a:pPr algn="r" eaLnBrk="1" hangingPunct="1">
              <a:lnSpc>
                <a:spcPct val="90000"/>
              </a:lnSpc>
              <a:buFont typeface="Wingdings 3" panose="05040102010807070707" pitchFamily="18" charset="2"/>
              <a:buNone/>
            </a:pPr>
            <a:r>
              <a:rPr lang="en-GB" altLang="en-US" dirty="0"/>
              <a:t>(Lewin et al 1939)</a:t>
            </a:r>
          </a:p>
        </p:txBody>
      </p:sp>
    </p:spTree>
    <p:extLst>
      <p:ext uri="{BB962C8B-B14F-4D97-AF65-F5344CB8AC3E}">
        <p14:creationId xmlns:p14="http://schemas.microsoft.com/office/powerpoint/2010/main" val="2384556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checkerboard(across)">
                                      <p:cBhvr>
                                        <p:cTn id="7" dur="500"/>
                                        <p:tgtEl>
                                          <p:spTgt spid="56323">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6323">
                                            <p:txEl>
                                              <p:pRg st="1" end="1"/>
                                            </p:txEl>
                                          </p:spTgt>
                                        </p:tgtEl>
                                        <p:attrNameLst>
                                          <p:attrName>style.visibility</p:attrName>
                                        </p:attrNameLst>
                                      </p:cBhvr>
                                      <p:to>
                                        <p:strVal val="visible"/>
                                      </p:to>
                                    </p:set>
                                    <p:animEffect transition="in" filter="checkerboard(across)">
                                      <p:cBhvr>
                                        <p:cTn id="10" dur="500"/>
                                        <p:tgtEl>
                                          <p:spTgt spid="5632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 presetClass="entr" presetSubtype="10" fill="hold"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animEffect transition="in" filter="checkerboard(across)">
                                      <p:cBhvr>
                                        <p:cTn id="15" dur="500"/>
                                        <p:tgtEl>
                                          <p:spTgt spid="56323">
                                            <p:txEl>
                                              <p:pRg st="2" end="2"/>
                                            </p:txEl>
                                          </p:spTgt>
                                        </p:tgtEl>
                                      </p:cBhvr>
                                    </p:animEffect>
                                  </p:childTnLst>
                                </p:cTn>
                              </p:par>
                              <p:par>
                                <p:cTn id="16" presetID="5" presetClass="entr" presetSubtype="10" fill="hold" nodeType="withEffect">
                                  <p:stCondLst>
                                    <p:cond delay="0"/>
                                  </p:stCondLst>
                                  <p:childTnLst>
                                    <p:set>
                                      <p:cBhvr>
                                        <p:cTn id="17" dur="1" fill="hold">
                                          <p:stCondLst>
                                            <p:cond delay="0"/>
                                          </p:stCondLst>
                                        </p:cTn>
                                        <p:tgtEl>
                                          <p:spTgt spid="56323">
                                            <p:txEl>
                                              <p:pRg st="3" end="3"/>
                                            </p:txEl>
                                          </p:spTgt>
                                        </p:tgtEl>
                                        <p:attrNameLst>
                                          <p:attrName>style.visibility</p:attrName>
                                        </p:attrNameLst>
                                      </p:cBhvr>
                                      <p:to>
                                        <p:strVal val="visible"/>
                                      </p:to>
                                    </p:set>
                                    <p:animEffect transition="in" filter="checkerboard(across)">
                                      <p:cBhvr>
                                        <p:cTn id="18" dur="500"/>
                                        <p:tgtEl>
                                          <p:spTgt spid="56323">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5" presetClass="entr" presetSubtype="10" fill="hold" nodeType="clickEffect">
                                  <p:stCondLst>
                                    <p:cond delay="0"/>
                                  </p:stCondLst>
                                  <p:childTnLst>
                                    <p:set>
                                      <p:cBhvr>
                                        <p:cTn id="22" dur="1" fill="hold">
                                          <p:stCondLst>
                                            <p:cond delay="0"/>
                                          </p:stCondLst>
                                        </p:cTn>
                                        <p:tgtEl>
                                          <p:spTgt spid="56323">
                                            <p:txEl>
                                              <p:pRg st="4" end="4"/>
                                            </p:txEl>
                                          </p:spTgt>
                                        </p:tgtEl>
                                        <p:attrNameLst>
                                          <p:attrName>style.visibility</p:attrName>
                                        </p:attrNameLst>
                                      </p:cBhvr>
                                      <p:to>
                                        <p:strVal val="visible"/>
                                      </p:to>
                                    </p:set>
                                    <p:animEffect transition="in" filter="checkerboard(across)">
                                      <p:cBhvr>
                                        <p:cTn id="23" dur="500"/>
                                        <p:tgtEl>
                                          <p:spTgt spid="56323">
                                            <p:txEl>
                                              <p:pRg st="4" end="4"/>
                                            </p:txEl>
                                          </p:spTgt>
                                        </p:tgtEl>
                                      </p:cBhvr>
                                    </p:animEffect>
                                  </p:childTnLst>
                                </p:cTn>
                              </p:par>
                              <p:par>
                                <p:cTn id="24" presetID="5" presetClass="entr" presetSubtype="10" fill="hold" nodeType="withEffect">
                                  <p:stCondLst>
                                    <p:cond delay="0"/>
                                  </p:stCondLst>
                                  <p:childTnLst>
                                    <p:set>
                                      <p:cBhvr>
                                        <p:cTn id="25" dur="1" fill="hold">
                                          <p:stCondLst>
                                            <p:cond delay="0"/>
                                          </p:stCondLst>
                                        </p:cTn>
                                        <p:tgtEl>
                                          <p:spTgt spid="56323">
                                            <p:txEl>
                                              <p:pRg st="5" end="5"/>
                                            </p:txEl>
                                          </p:spTgt>
                                        </p:tgtEl>
                                        <p:attrNameLst>
                                          <p:attrName>style.visibility</p:attrName>
                                        </p:attrNameLst>
                                      </p:cBhvr>
                                      <p:to>
                                        <p:strVal val="visible"/>
                                      </p:to>
                                    </p:set>
                                    <p:animEffect transition="in" filter="checkerboard(across)">
                                      <p:cBhvr>
                                        <p:cTn id="26" dur="500"/>
                                        <p:tgtEl>
                                          <p:spTgt spid="563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573852" y="250620"/>
            <a:ext cx="7226419"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rPr>
              <a:t>Classifications of Leadership Style</a:t>
            </a:r>
          </a:p>
        </p:txBody>
      </p:sp>
      <p:sp>
        <p:nvSpPr>
          <p:cNvPr id="2" name="Rectangle 1">
            <a:extLst>
              <a:ext uri="{FF2B5EF4-FFF2-40B4-BE49-F238E27FC236}">
                <a16:creationId xmlns:a16="http://schemas.microsoft.com/office/drawing/2014/main" id="{F6ACCD83-37AD-471E-B8A8-95759D5F74BD}"/>
              </a:ext>
            </a:extLst>
          </p:cNvPr>
          <p:cNvSpPr/>
          <p:nvPr/>
        </p:nvSpPr>
        <p:spPr>
          <a:xfrm>
            <a:off x="448574" y="1525771"/>
            <a:ext cx="11404121" cy="1200329"/>
          </a:xfrm>
          <a:prstGeom prst="rect">
            <a:avLst/>
          </a:prstGeom>
        </p:spPr>
        <p:txBody>
          <a:bodyPr wrap="square">
            <a:spAutoFit/>
          </a:bodyPr>
          <a:lstStyle/>
          <a:p>
            <a:pPr marL="342900" lvl="0" indent="-342900">
              <a:buFont typeface="Wingdings" panose="05000000000000000000" pitchFamily="2" charset="2"/>
              <a:buChar char="v"/>
            </a:pPr>
            <a:r>
              <a:rPr lang="en-GB" sz="2400" dirty="0"/>
              <a:t>Authoritarian or </a:t>
            </a:r>
            <a:r>
              <a:rPr lang="en-GB" sz="2400" b="1" dirty="0"/>
              <a:t>Autocratic</a:t>
            </a:r>
            <a:r>
              <a:rPr lang="en-GB" sz="2400" dirty="0"/>
              <a:t> style.</a:t>
            </a:r>
          </a:p>
          <a:p>
            <a:pPr marL="342900" indent="-342900">
              <a:buFont typeface="Wingdings" panose="05000000000000000000" pitchFamily="2" charset="2"/>
              <a:buChar char="v"/>
            </a:pPr>
            <a:r>
              <a:rPr lang="en-GB" sz="2400" b="1" dirty="0"/>
              <a:t>Democratic</a:t>
            </a:r>
            <a:r>
              <a:rPr lang="en-GB" sz="2400" dirty="0"/>
              <a:t> style.</a:t>
            </a:r>
          </a:p>
          <a:p>
            <a:pPr marL="342900" indent="-342900">
              <a:buFont typeface="Wingdings" panose="05000000000000000000" pitchFamily="2" charset="2"/>
              <a:buChar char="v"/>
            </a:pPr>
            <a:r>
              <a:rPr lang="en-GB" sz="2400" b="1" dirty="0"/>
              <a:t>Laissez-faire</a:t>
            </a:r>
            <a:r>
              <a:rPr lang="en-GB" sz="2400" dirty="0"/>
              <a:t>  or Genuine style.</a:t>
            </a:r>
          </a:p>
        </p:txBody>
      </p:sp>
      <p:pic>
        <p:nvPicPr>
          <p:cNvPr id="3076" name="Picture 4" descr="Image result for Autocratic">
            <a:extLst>
              <a:ext uri="{FF2B5EF4-FFF2-40B4-BE49-F238E27FC236}">
                <a16:creationId xmlns:a16="http://schemas.microsoft.com/office/drawing/2014/main" id="{362192C7-1BEC-4DC4-8B2A-D255FC2EDB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368" y="2924944"/>
            <a:ext cx="285750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lated image">
            <a:extLst>
              <a:ext uri="{FF2B5EF4-FFF2-40B4-BE49-F238E27FC236}">
                <a16:creationId xmlns:a16="http://schemas.microsoft.com/office/drawing/2014/main" id="{A0E27387-2C41-4AD4-B2C3-ABDC13186C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7934" y="2850541"/>
            <a:ext cx="3528204" cy="264615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Laissez-faire or Genuine style">
            <a:extLst>
              <a:ext uri="{FF2B5EF4-FFF2-40B4-BE49-F238E27FC236}">
                <a16:creationId xmlns:a16="http://schemas.microsoft.com/office/drawing/2014/main" id="{3A36DBE2-2396-42ED-A198-860E6EA41D3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12041" y="3082617"/>
            <a:ext cx="3372813" cy="2249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516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83029" y="116632"/>
            <a:ext cx="11589635" cy="523220"/>
          </a:xfrm>
          <a:prstGeom prst="rect">
            <a:avLst/>
          </a:prstGeom>
          <a:solidFill>
            <a:srgbClr val="FFC000"/>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rPr>
              <a:t>Autocratic Leaders</a:t>
            </a:r>
          </a:p>
        </p:txBody>
      </p:sp>
      <p:sp>
        <p:nvSpPr>
          <p:cNvPr id="2" name="Rectangle 1">
            <a:extLst>
              <a:ext uri="{FF2B5EF4-FFF2-40B4-BE49-F238E27FC236}">
                <a16:creationId xmlns:a16="http://schemas.microsoft.com/office/drawing/2014/main" id="{7AFC4014-95E4-4F26-92FD-844F728AAB8D}"/>
              </a:ext>
            </a:extLst>
          </p:cNvPr>
          <p:cNvSpPr/>
          <p:nvPr/>
        </p:nvSpPr>
        <p:spPr>
          <a:xfrm>
            <a:off x="407368" y="848901"/>
            <a:ext cx="11533517" cy="4524315"/>
          </a:xfrm>
          <a:prstGeom prst="rect">
            <a:avLst/>
          </a:prstGeom>
        </p:spPr>
        <p:txBody>
          <a:bodyPr wrap="square">
            <a:spAutoFit/>
          </a:bodyPr>
          <a:lstStyle/>
          <a:p>
            <a:pPr>
              <a:lnSpc>
                <a:spcPct val="150000"/>
              </a:lnSpc>
              <a:buFont typeface="Arial" panose="020B0604020202020204" pitchFamily="34" charset="0"/>
              <a:buChar char="•"/>
            </a:pPr>
            <a:r>
              <a:rPr lang="en-GB" dirty="0"/>
              <a:t>Make decisions without much consultation from the subordinates.</a:t>
            </a:r>
          </a:p>
          <a:p>
            <a:pPr>
              <a:lnSpc>
                <a:spcPct val="150000"/>
              </a:lnSpc>
              <a:buFont typeface="Arial" panose="020B0604020202020204" pitchFamily="34" charset="0"/>
              <a:buChar char="•"/>
            </a:pPr>
            <a:r>
              <a:rPr lang="en-GB" dirty="0"/>
              <a:t>The followers have a high dependency on the leader to perform any actions. </a:t>
            </a:r>
          </a:p>
          <a:p>
            <a:pPr>
              <a:lnSpc>
                <a:spcPct val="150000"/>
              </a:lnSpc>
              <a:buFont typeface="Arial" panose="020B0604020202020204" pitchFamily="34" charset="0"/>
              <a:buChar char="•"/>
            </a:pPr>
            <a:r>
              <a:rPr lang="en-GB" dirty="0"/>
              <a:t>Autocratic leaders will make choices based on their personal ideas and judgments instead of following a framework or taking any advice from the followers. </a:t>
            </a:r>
          </a:p>
          <a:p>
            <a:pPr>
              <a:lnSpc>
                <a:spcPct val="150000"/>
              </a:lnSpc>
              <a:buFont typeface="Arial" panose="020B0604020202020204" pitchFamily="34" charset="0"/>
              <a:buChar char="•"/>
            </a:pPr>
            <a:r>
              <a:rPr lang="en-GB" dirty="0"/>
              <a:t>Autocratic style of leadership has absolute control over a group. </a:t>
            </a:r>
          </a:p>
          <a:p>
            <a:pPr>
              <a:lnSpc>
                <a:spcPct val="150000"/>
              </a:lnSpc>
              <a:buFont typeface="Arial" panose="020B0604020202020204" pitchFamily="34" charset="0"/>
              <a:buChar char="•"/>
            </a:pPr>
            <a:r>
              <a:rPr lang="en-GB" dirty="0"/>
              <a:t>This style of leadership, alongside generating results, can result in de-motivation and alienation of team members. </a:t>
            </a:r>
          </a:p>
          <a:p>
            <a:pPr>
              <a:lnSpc>
                <a:spcPct val="150000"/>
              </a:lnSpc>
              <a:buFont typeface="Arial" panose="020B0604020202020204" pitchFamily="34" charset="0"/>
              <a:buChar char="•"/>
            </a:pPr>
            <a:r>
              <a:rPr lang="en-GB" dirty="0"/>
              <a:t>Autocratic leadership is useful in situations when decisions need to be made quickly without consulting a large group of people. </a:t>
            </a:r>
          </a:p>
          <a:p>
            <a:pPr>
              <a:lnSpc>
                <a:spcPct val="150000"/>
              </a:lnSpc>
              <a:buFont typeface="Arial" panose="020B0604020202020204" pitchFamily="34" charset="0"/>
              <a:buChar char="•"/>
            </a:pPr>
            <a:r>
              <a:rPr lang="en-GB" dirty="0"/>
              <a:t>Some situations require strong leadership styles in order to produce results and accomplishment of the tasks. </a:t>
            </a:r>
          </a:p>
          <a:p>
            <a:pPr>
              <a:buFont typeface="Arial" panose="020B0604020202020204" pitchFamily="34" charset="0"/>
              <a:buChar char="•"/>
            </a:pPr>
            <a:endParaRPr lang="en-GB" dirty="0"/>
          </a:p>
        </p:txBody>
      </p:sp>
      <p:sp>
        <p:nvSpPr>
          <p:cNvPr id="5" name="Rectangle 4">
            <a:extLst>
              <a:ext uri="{FF2B5EF4-FFF2-40B4-BE49-F238E27FC236}">
                <a16:creationId xmlns:a16="http://schemas.microsoft.com/office/drawing/2014/main" id="{2097CA56-83C0-412A-8E3C-9CC315E3CEE8}"/>
              </a:ext>
            </a:extLst>
          </p:cNvPr>
          <p:cNvSpPr/>
          <p:nvPr/>
        </p:nvSpPr>
        <p:spPr>
          <a:xfrm>
            <a:off x="6174126" y="5057989"/>
            <a:ext cx="5879976" cy="568041"/>
          </a:xfrm>
          <a:prstGeom prst="rect">
            <a:avLst/>
          </a:prstGeom>
        </p:spPr>
        <p:txBody>
          <a:bodyPr wrap="square">
            <a:spAutoFit/>
          </a:bodyPr>
          <a:lstStyle/>
          <a:p>
            <a:pPr marR="114300" algn="ctr">
              <a:lnSpc>
                <a:spcPct val="115000"/>
              </a:lnSpc>
              <a:spcAft>
                <a:spcPts val="0"/>
              </a:spcAft>
              <a:tabLst>
                <a:tab pos="5220970" algn="l"/>
              </a:tabLst>
            </a:pPr>
            <a:r>
              <a:rPr lang="en-GB" sz="1400"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Video: </a:t>
            </a:r>
            <a:r>
              <a:rPr lang="en-GB" sz="1400" b="1"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First Staff Meeting  ( Movie “Lean On Me”, 1989 )</a:t>
            </a:r>
          </a:p>
          <a:p>
            <a:pPr marR="114300" algn="ctr">
              <a:lnSpc>
                <a:spcPct val="115000"/>
              </a:lnSpc>
              <a:spcAft>
                <a:spcPts val="0"/>
              </a:spcAft>
              <a:tabLst>
                <a:tab pos="5220970" algn="l"/>
              </a:tabLst>
            </a:pPr>
            <a:r>
              <a:rPr lang="en-GB" sz="1400" b="1" dirty="0">
                <a:latin typeface="Times New Roman" panose="02020603050405020304" pitchFamily="18" charset="0"/>
                <a:ea typeface="Calibri" panose="020F0502020204030204" pitchFamily="34" charset="0"/>
                <a:cs typeface="Times New Roman" panose="02020603050405020304" pitchFamily="18" charset="0"/>
                <a:hlinkClick r:id="rId2"/>
              </a:rPr>
              <a:t>https://www.youtube.com/watch?v=xm1jSxcv2Fc</a:t>
            </a:r>
            <a:endParaRPr lang="en-GB" sz="1400"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678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A4C84B7-37D7-4A1E-8CC6-5395F90FDC51}"/>
              </a:ext>
            </a:extLst>
          </p:cNvPr>
          <p:cNvSpPr>
            <a:spLocks noGrp="1" noChangeArrowheads="1"/>
          </p:cNvSpPr>
          <p:nvPr>
            <p:ph type="title"/>
          </p:nvPr>
        </p:nvSpPr>
        <p:spPr/>
        <p:txBody>
          <a:bodyPr>
            <a:normAutofit fontScale="90000"/>
          </a:bodyPr>
          <a:lstStyle/>
          <a:p>
            <a:pPr eaLnBrk="1" hangingPunct="1">
              <a:defRPr/>
            </a:pPr>
            <a:br>
              <a:rPr lang="en-GB" altLang="en-US" sz="3700" b="1" dirty="0">
                <a:effectLst>
                  <a:outerShdw blurRad="38100" dist="38100" dir="2700000" algn="tl">
                    <a:srgbClr val="000000">
                      <a:alpha val="43137"/>
                    </a:srgbClr>
                  </a:outerShdw>
                </a:effectLst>
              </a:rPr>
            </a:br>
            <a:r>
              <a:rPr lang="en-GB" altLang="en-US" b="1" dirty="0">
                <a:effectLst>
                  <a:outerShdw blurRad="38100" dist="38100" dir="2700000" algn="tl">
                    <a:srgbClr val="000000">
                      <a:alpha val="43137"/>
                    </a:srgbClr>
                  </a:outerShdw>
                </a:effectLst>
              </a:rPr>
              <a:t>Autocratic Leader</a:t>
            </a:r>
            <a:br>
              <a:rPr lang="en-GB" altLang="en-US" b="1" dirty="0">
                <a:effectLst>
                  <a:outerShdw blurRad="38100" dist="38100" dir="2700000" algn="tl">
                    <a:srgbClr val="000000">
                      <a:alpha val="43137"/>
                    </a:srgbClr>
                  </a:outerShdw>
                </a:effectLst>
              </a:rPr>
            </a:br>
            <a:endParaRPr lang="en-GB" altLang="en-US" b="1" dirty="0">
              <a:effectLst>
                <a:outerShdw blurRad="38100" dist="38100" dir="2700000" algn="tl">
                  <a:srgbClr val="000000">
                    <a:alpha val="43137"/>
                  </a:srgbClr>
                </a:outerShdw>
              </a:effectLst>
            </a:endParaRPr>
          </a:p>
        </p:txBody>
      </p:sp>
      <p:sp>
        <p:nvSpPr>
          <p:cNvPr id="62467" name="Rectangle 3">
            <a:extLst>
              <a:ext uri="{FF2B5EF4-FFF2-40B4-BE49-F238E27FC236}">
                <a16:creationId xmlns:a16="http://schemas.microsoft.com/office/drawing/2014/main" id="{E4B0B967-C3F8-46EA-94B1-74F0B12D4DBB}"/>
              </a:ext>
            </a:extLst>
          </p:cNvPr>
          <p:cNvSpPr>
            <a:spLocks noGrp="1" noChangeArrowheads="1"/>
          </p:cNvSpPr>
          <p:nvPr>
            <p:ph idx="1"/>
          </p:nvPr>
        </p:nvSpPr>
        <p:spPr>
          <a:xfrm>
            <a:off x="191344" y="2276872"/>
            <a:ext cx="11809312" cy="2476871"/>
          </a:xfrm>
        </p:spPr>
        <p:txBody>
          <a:bodyPr/>
          <a:lstStyle/>
          <a:p>
            <a:pPr eaLnBrk="1" hangingPunct="1"/>
            <a:r>
              <a:rPr lang="en-GB" altLang="en-US" dirty="0"/>
              <a:t>Centralises authority</a:t>
            </a:r>
          </a:p>
          <a:p>
            <a:pPr eaLnBrk="1" hangingPunct="1"/>
            <a:r>
              <a:rPr lang="en-GB" altLang="en-US" dirty="0"/>
              <a:t>Dictates work methods</a:t>
            </a:r>
          </a:p>
          <a:p>
            <a:pPr eaLnBrk="1" hangingPunct="1"/>
            <a:r>
              <a:rPr lang="en-GB" altLang="en-US" dirty="0"/>
              <a:t>Limits employee participation</a:t>
            </a:r>
          </a:p>
          <a:p>
            <a:pPr eaLnBrk="1" hangingPunct="1"/>
            <a:r>
              <a:rPr lang="en-GB" altLang="en-US" dirty="0"/>
              <a:t>Makes and imposes unilateral decisions</a:t>
            </a:r>
          </a:p>
        </p:txBody>
      </p:sp>
    </p:spTree>
    <p:extLst>
      <p:ext uri="{BB962C8B-B14F-4D97-AF65-F5344CB8AC3E}">
        <p14:creationId xmlns:p14="http://schemas.microsoft.com/office/powerpoint/2010/main" val="738507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2467">
                                            <p:txEl>
                                              <p:pRg st="0" end="0"/>
                                            </p:txEl>
                                          </p:spTgt>
                                        </p:tgtEl>
                                        <p:attrNameLst>
                                          <p:attrName>style.visibility</p:attrName>
                                        </p:attrNameLst>
                                      </p:cBhvr>
                                      <p:to>
                                        <p:strVal val="visible"/>
                                      </p:to>
                                    </p:set>
                                    <p:animEffect transition="in" filter="fade">
                                      <p:cBhvr>
                                        <p:cTn id="12" dur="2000"/>
                                        <p:tgtEl>
                                          <p:spTgt spid="6246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2467">
                                            <p:txEl>
                                              <p:pRg st="1" end="1"/>
                                            </p:txEl>
                                          </p:spTgt>
                                        </p:tgtEl>
                                        <p:attrNameLst>
                                          <p:attrName>style.visibility</p:attrName>
                                        </p:attrNameLst>
                                      </p:cBhvr>
                                      <p:to>
                                        <p:strVal val="visible"/>
                                      </p:to>
                                    </p:set>
                                    <p:animEffect transition="in" filter="fade">
                                      <p:cBhvr>
                                        <p:cTn id="17" dur="2000"/>
                                        <p:tgtEl>
                                          <p:spTgt spid="6246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2467">
                                            <p:txEl>
                                              <p:pRg st="2" end="2"/>
                                            </p:txEl>
                                          </p:spTgt>
                                        </p:tgtEl>
                                        <p:attrNameLst>
                                          <p:attrName>style.visibility</p:attrName>
                                        </p:attrNameLst>
                                      </p:cBhvr>
                                      <p:to>
                                        <p:strVal val="visible"/>
                                      </p:to>
                                    </p:set>
                                    <p:animEffect transition="in" filter="fade">
                                      <p:cBhvr>
                                        <p:cTn id="22" dur="2000"/>
                                        <p:tgtEl>
                                          <p:spTgt spid="6246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2467">
                                            <p:txEl>
                                              <p:pRg st="3" end="3"/>
                                            </p:txEl>
                                          </p:spTgt>
                                        </p:tgtEl>
                                        <p:attrNameLst>
                                          <p:attrName>style.visibility</p:attrName>
                                        </p:attrNameLst>
                                      </p:cBhvr>
                                      <p:to>
                                        <p:strVal val="visible"/>
                                      </p:to>
                                    </p:set>
                                    <p:animEffect transition="in" filter="fade">
                                      <p:cBhvr>
                                        <p:cTn id="27" dur="2000"/>
                                        <p:tgtEl>
                                          <p:spTgt spid="624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83571ED2-E107-47B1-AE1C-65021282B94C}"/>
              </a:ext>
            </a:extLst>
          </p:cNvPr>
          <p:cNvSpPr>
            <a:spLocks noGrp="1" noChangeArrowheads="1"/>
          </p:cNvSpPr>
          <p:nvPr>
            <p:ph type="title"/>
          </p:nvPr>
        </p:nvSpPr>
        <p:spPr/>
        <p:txBody>
          <a:bodyPr/>
          <a:lstStyle/>
          <a:p>
            <a:pPr eaLnBrk="1" hangingPunct="1"/>
            <a:r>
              <a:rPr lang="en-GB" altLang="en-US"/>
              <a:t>Advantages - Autocratic</a:t>
            </a:r>
          </a:p>
        </p:txBody>
      </p:sp>
      <p:sp>
        <p:nvSpPr>
          <p:cNvPr id="69635" name="Rectangle 3">
            <a:extLst>
              <a:ext uri="{FF2B5EF4-FFF2-40B4-BE49-F238E27FC236}">
                <a16:creationId xmlns:a16="http://schemas.microsoft.com/office/drawing/2014/main" id="{CC86989A-2B0C-4F36-B11A-CE6D6435B37C}"/>
              </a:ext>
            </a:extLst>
          </p:cNvPr>
          <p:cNvSpPr>
            <a:spLocks noGrp="1" noChangeArrowheads="1"/>
          </p:cNvSpPr>
          <p:nvPr>
            <p:ph idx="1"/>
          </p:nvPr>
        </p:nvSpPr>
        <p:spPr>
          <a:xfrm>
            <a:off x="191344" y="1772816"/>
            <a:ext cx="11809312" cy="3701007"/>
          </a:xfrm>
        </p:spPr>
        <p:txBody>
          <a:bodyPr/>
          <a:lstStyle/>
          <a:p>
            <a:pPr eaLnBrk="1" hangingPunct="1">
              <a:lnSpc>
                <a:spcPct val="150000"/>
              </a:lnSpc>
              <a:buFont typeface="Wingdings 3" panose="05040102010807070707" pitchFamily="18" charset="2"/>
              <a:buNone/>
            </a:pPr>
            <a:endParaRPr lang="en-GB" altLang="en-US" sz="2400" dirty="0"/>
          </a:p>
          <a:p>
            <a:pPr eaLnBrk="1" hangingPunct="1">
              <a:lnSpc>
                <a:spcPct val="150000"/>
              </a:lnSpc>
            </a:pPr>
            <a:r>
              <a:rPr lang="en-GB" altLang="en-US" sz="2400" dirty="0"/>
              <a:t>Faster decision-making</a:t>
            </a:r>
          </a:p>
          <a:p>
            <a:pPr eaLnBrk="1" hangingPunct="1">
              <a:lnSpc>
                <a:spcPct val="150000"/>
              </a:lnSpc>
            </a:pPr>
            <a:r>
              <a:rPr lang="en-GB" altLang="en-US" sz="2400" dirty="0"/>
              <a:t>When there is no need for input and when any input will not strengthen the outcomes of the decision</a:t>
            </a:r>
          </a:p>
          <a:p>
            <a:pPr eaLnBrk="1" hangingPunct="1">
              <a:lnSpc>
                <a:spcPct val="150000"/>
              </a:lnSpc>
            </a:pPr>
            <a:r>
              <a:rPr lang="en-GB" altLang="en-US" sz="2400" dirty="0"/>
              <a:t>During times of uncertainty and ambiguity and when people make be looking for direction and support</a:t>
            </a:r>
          </a:p>
        </p:txBody>
      </p:sp>
    </p:spTree>
    <p:extLst>
      <p:ext uri="{BB962C8B-B14F-4D97-AF65-F5344CB8AC3E}">
        <p14:creationId xmlns:p14="http://schemas.microsoft.com/office/powerpoint/2010/main" val="12528851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5">
                                            <p:txEl>
                                              <p:pRg st="1" end="1"/>
                                            </p:txEl>
                                          </p:spTgt>
                                        </p:tgtEl>
                                        <p:attrNameLst>
                                          <p:attrName>style.visibility</p:attrName>
                                        </p:attrNameLst>
                                      </p:cBhvr>
                                      <p:to>
                                        <p:strVal val="visible"/>
                                      </p:to>
                                    </p:set>
                                    <p:animEffect transition="in" filter="fade">
                                      <p:cBhvr>
                                        <p:cTn id="12" dur="2000"/>
                                        <p:tgtEl>
                                          <p:spTgt spid="696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fade">
                                      <p:cBhvr>
                                        <p:cTn id="17" dur="2000"/>
                                        <p:tgtEl>
                                          <p:spTgt spid="696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5">
                                            <p:txEl>
                                              <p:pRg st="3" end="3"/>
                                            </p:txEl>
                                          </p:spTgt>
                                        </p:tgtEl>
                                        <p:attrNameLst>
                                          <p:attrName>style.visibility</p:attrName>
                                        </p:attrNameLst>
                                      </p:cBhvr>
                                      <p:to>
                                        <p:strVal val="visible"/>
                                      </p:to>
                                    </p:set>
                                    <p:animEffect transition="in" filter="fade">
                                      <p:cBhvr>
                                        <p:cTn id="22" dur="20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40FC84F-60CA-4D5D-8580-37D66DCAFA70}"/>
              </a:ext>
            </a:extLst>
          </p:cNvPr>
          <p:cNvSpPr>
            <a:spLocks noGrp="1" noChangeArrowheads="1"/>
          </p:cNvSpPr>
          <p:nvPr>
            <p:ph type="title"/>
          </p:nvPr>
        </p:nvSpPr>
        <p:spPr>
          <a:xfrm>
            <a:off x="191344" y="274638"/>
            <a:ext cx="11809312" cy="1143000"/>
          </a:xfrm>
        </p:spPr>
        <p:txBody>
          <a:bodyPr/>
          <a:lstStyle/>
          <a:p>
            <a:pPr eaLnBrk="1" hangingPunct="1"/>
            <a:r>
              <a:rPr lang="en-GB" altLang="en-US" b="1" dirty="0">
                <a:effectLst>
                  <a:outerShdw blurRad="38100" dist="38100" dir="2700000" algn="tl">
                    <a:srgbClr val="000000">
                      <a:alpha val="43137"/>
                    </a:srgbClr>
                  </a:outerShdw>
                </a:effectLst>
              </a:rPr>
              <a:t>Disadvantages - Autocratic</a:t>
            </a:r>
          </a:p>
        </p:txBody>
      </p:sp>
      <p:sp>
        <p:nvSpPr>
          <p:cNvPr id="72707" name="Rectangle 3">
            <a:extLst>
              <a:ext uri="{FF2B5EF4-FFF2-40B4-BE49-F238E27FC236}">
                <a16:creationId xmlns:a16="http://schemas.microsoft.com/office/drawing/2014/main" id="{48AAF345-68D2-46B6-B86F-EC740481768F}"/>
              </a:ext>
            </a:extLst>
          </p:cNvPr>
          <p:cNvSpPr>
            <a:spLocks noGrp="1" noChangeArrowheads="1"/>
          </p:cNvSpPr>
          <p:nvPr>
            <p:ph idx="1"/>
          </p:nvPr>
        </p:nvSpPr>
        <p:spPr>
          <a:xfrm>
            <a:off x="191344" y="2060848"/>
            <a:ext cx="11809312" cy="2376263"/>
          </a:xfrm>
        </p:spPr>
        <p:txBody>
          <a:bodyPr/>
          <a:lstStyle/>
          <a:p>
            <a:pPr eaLnBrk="1" hangingPunct="1"/>
            <a:r>
              <a:rPr lang="en-GB" altLang="en-US" dirty="0"/>
              <a:t>Employee frustration</a:t>
            </a:r>
          </a:p>
          <a:p>
            <a:pPr eaLnBrk="1" hangingPunct="1"/>
            <a:r>
              <a:rPr lang="en-GB" altLang="en-US" dirty="0"/>
              <a:t>Decisions may not be successfully implemented without the involvement and input of subordinates</a:t>
            </a:r>
          </a:p>
          <a:p>
            <a:pPr eaLnBrk="1" hangingPunct="1"/>
            <a:r>
              <a:rPr lang="en-GB" altLang="en-US" dirty="0"/>
              <a:t>Decisions may even be sabotaged</a:t>
            </a:r>
          </a:p>
        </p:txBody>
      </p:sp>
    </p:spTree>
    <p:extLst>
      <p:ext uri="{BB962C8B-B14F-4D97-AF65-F5344CB8AC3E}">
        <p14:creationId xmlns:p14="http://schemas.microsoft.com/office/powerpoint/2010/main" val="15781303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Effect transition="in" filter="fade">
                                      <p:cBhvr>
                                        <p:cTn id="17" dur="2000"/>
                                        <p:tgtEl>
                                          <p:spTgt spid="7270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2707">
                                            <p:txEl>
                                              <p:pRg st="2" end="2"/>
                                            </p:txEl>
                                          </p:spTgt>
                                        </p:tgtEl>
                                        <p:attrNameLst>
                                          <p:attrName>style.visibility</p:attrName>
                                        </p:attrNameLst>
                                      </p:cBhvr>
                                      <p:to>
                                        <p:strVal val="visible"/>
                                      </p:to>
                                    </p:set>
                                    <p:animEffect transition="in" filter="fade">
                                      <p:cBhvr>
                                        <p:cTn id="22" dur="2000"/>
                                        <p:tgtEl>
                                          <p:spTgt spid="727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26</a:t>
            </a:fld>
            <a:endParaRPr lang="en-GB" dirty="0"/>
          </a:p>
        </p:txBody>
      </p:sp>
      <p:sp>
        <p:nvSpPr>
          <p:cNvPr id="5" name="TextBox 4">
            <a:extLst>
              <a:ext uri="{FF2B5EF4-FFF2-40B4-BE49-F238E27FC236}">
                <a16:creationId xmlns:a16="http://schemas.microsoft.com/office/drawing/2014/main" id="{14A8C573-4C3A-4DDD-88C3-936E94E8615D}"/>
              </a:ext>
            </a:extLst>
          </p:cNvPr>
          <p:cNvSpPr txBox="1"/>
          <p:nvPr/>
        </p:nvSpPr>
        <p:spPr>
          <a:xfrm>
            <a:off x="4439816" y="260648"/>
            <a:ext cx="5668613" cy="523220"/>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 – Workshops  </a:t>
            </a:r>
          </a:p>
        </p:txBody>
      </p:sp>
      <p:pic>
        <p:nvPicPr>
          <p:cNvPr id="6" name="Picture 5">
            <a:extLst>
              <a:ext uri="{FF2B5EF4-FFF2-40B4-BE49-F238E27FC236}">
                <a16:creationId xmlns:a16="http://schemas.microsoft.com/office/drawing/2014/main" id="{3A0CC31D-424E-4EF6-A6AA-66C442B340EC}"/>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8" name="Rectangle 7">
            <a:extLst>
              <a:ext uri="{FF2B5EF4-FFF2-40B4-BE49-F238E27FC236}">
                <a16:creationId xmlns:a16="http://schemas.microsoft.com/office/drawing/2014/main" id="{25F107E8-BC09-49FC-B4A9-B61CE56345C4}"/>
              </a:ext>
            </a:extLst>
          </p:cNvPr>
          <p:cNvSpPr/>
          <p:nvPr/>
        </p:nvSpPr>
        <p:spPr>
          <a:xfrm>
            <a:off x="10648720" y="1670316"/>
            <a:ext cx="1023682" cy="325538"/>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10 Minutes </a:t>
            </a:r>
          </a:p>
        </p:txBody>
      </p:sp>
      <p:sp>
        <p:nvSpPr>
          <p:cNvPr id="9" name="Rectangle 8">
            <a:extLst>
              <a:ext uri="{FF2B5EF4-FFF2-40B4-BE49-F238E27FC236}">
                <a16:creationId xmlns:a16="http://schemas.microsoft.com/office/drawing/2014/main" id="{0D903415-B647-4BB0-911B-BCC516146C1E}"/>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4" name="Rectangle 3">
            <a:extLst>
              <a:ext uri="{FF2B5EF4-FFF2-40B4-BE49-F238E27FC236}">
                <a16:creationId xmlns:a16="http://schemas.microsoft.com/office/drawing/2014/main" id="{E2CDC7C5-5BD0-471B-ADD8-B7E8ECDA99D5}"/>
              </a:ext>
            </a:extLst>
          </p:cNvPr>
          <p:cNvSpPr/>
          <p:nvPr/>
        </p:nvSpPr>
        <p:spPr>
          <a:xfrm>
            <a:off x="267419" y="2933116"/>
            <a:ext cx="11581252" cy="1754326"/>
          </a:xfrm>
          <a:prstGeom prst="rect">
            <a:avLst/>
          </a:prstGeom>
        </p:spPr>
        <p:txBody>
          <a:bodyPr wrap="square">
            <a:spAutoFit/>
          </a:bodyPr>
          <a:lstStyle/>
          <a:p>
            <a:r>
              <a:rPr lang="en-GB" dirty="0"/>
              <a:t>Working individually, write down your responses to the following questions;</a:t>
            </a:r>
          </a:p>
          <a:p>
            <a:endParaRPr lang="en-GB" dirty="0"/>
          </a:p>
          <a:p>
            <a:pPr lvl="0"/>
            <a:r>
              <a:rPr lang="en-GB" dirty="0"/>
              <a:t>1- Can you think of situations where authoritarian leadership style is most suitable? </a:t>
            </a:r>
          </a:p>
          <a:p>
            <a:pPr lvl="0"/>
            <a:endParaRPr lang="en-GB" dirty="0"/>
          </a:p>
          <a:p>
            <a:pPr lvl="0"/>
            <a:r>
              <a:rPr lang="en-GB" dirty="0"/>
              <a:t>2- How would you feel as a subordinate if you are not consulted in any decision making and you have to strictly follow the instructions? </a:t>
            </a:r>
          </a:p>
        </p:txBody>
      </p:sp>
    </p:spTree>
    <p:extLst>
      <p:ext uri="{BB962C8B-B14F-4D97-AF65-F5344CB8AC3E}">
        <p14:creationId xmlns:p14="http://schemas.microsoft.com/office/powerpoint/2010/main" val="314444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74096" y="174262"/>
            <a:ext cx="11726560" cy="523220"/>
          </a:xfrm>
          <a:prstGeom prst="rect">
            <a:avLst/>
          </a:prstGeom>
          <a:solidFill>
            <a:srgbClr val="FFC000"/>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Democratic Leaders</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9AC01E54-3335-47E2-8981-7D1580B3EABA}"/>
              </a:ext>
            </a:extLst>
          </p:cNvPr>
          <p:cNvSpPr/>
          <p:nvPr/>
        </p:nvSpPr>
        <p:spPr>
          <a:xfrm>
            <a:off x="210672" y="836712"/>
            <a:ext cx="8338868" cy="2949525"/>
          </a:xfrm>
          <a:prstGeom prst="rect">
            <a:avLst/>
          </a:prstGeom>
        </p:spPr>
        <p:txBody>
          <a:bodyPr wrap="square">
            <a:spAutoFit/>
          </a:bodyPr>
          <a:lstStyle/>
          <a:p>
            <a:pPr marL="342900" indent="-342900" algn="just">
              <a:lnSpc>
                <a:spcPct val="150000"/>
              </a:lnSpc>
              <a:buFont typeface="Wingdings" panose="05000000000000000000" pitchFamily="2" charset="2"/>
              <a:buChar char="Ø"/>
            </a:pPr>
            <a:r>
              <a:rPr lang="en-GB" dirty="0"/>
              <a:t>Encourage decision making and creativity by participation from various stakeholders.</a:t>
            </a:r>
          </a:p>
          <a:p>
            <a:pPr marL="342900" indent="-342900" algn="just">
              <a:lnSpc>
                <a:spcPct val="150000"/>
              </a:lnSpc>
              <a:buFont typeface="Wingdings" panose="05000000000000000000" pitchFamily="2" charset="2"/>
              <a:buChar char="Ø"/>
            </a:pPr>
            <a:r>
              <a:rPr lang="en-GB" dirty="0"/>
              <a:t>Could be categorised as consultative, where they consult others before taking a decision.</a:t>
            </a:r>
          </a:p>
          <a:p>
            <a:pPr marL="342900" indent="-342900">
              <a:lnSpc>
                <a:spcPct val="150000"/>
              </a:lnSpc>
              <a:buFont typeface="Wingdings" panose="05000000000000000000" pitchFamily="2" charset="2"/>
              <a:buChar char="Ø"/>
            </a:pPr>
            <a:r>
              <a:rPr lang="en-GB" dirty="0"/>
              <a:t>Democratic leadership is sometimes referred to as rational leadership. </a:t>
            </a:r>
          </a:p>
          <a:p>
            <a:pPr marL="342900" indent="-342900">
              <a:lnSpc>
                <a:spcPct val="150000"/>
              </a:lnSpc>
              <a:buFont typeface="Wingdings" panose="05000000000000000000" pitchFamily="2" charset="2"/>
              <a:buChar char="Ø"/>
            </a:pPr>
            <a:r>
              <a:rPr lang="en-GB" dirty="0"/>
              <a:t>An individual manifesting this type of leadership recognises each person’s self-worth and esteem.</a:t>
            </a:r>
          </a:p>
        </p:txBody>
      </p:sp>
      <p:pic>
        <p:nvPicPr>
          <p:cNvPr id="5" name="Picture 2" descr="C:\Users\ab8716\Desktop\Obama.png">
            <a:extLst>
              <a:ext uri="{FF2B5EF4-FFF2-40B4-BE49-F238E27FC236}">
                <a16:creationId xmlns:a16="http://schemas.microsoft.com/office/drawing/2014/main" id="{1D5C6FEE-2A76-4246-ACFC-D3275554D8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0336" y="1052736"/>
            <a:ext cx="2798827" cy="248544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1ADA0BC-3A85-46BE-90F9-352061D47028}"/>
              </a:ext>
            </a:extLst>
          </p:cNvPr>
          <p:cNvSpPr/>
          <p:nvPr/>
        </p:nvSpPr>
        <p:spPr>
          <a:xfrm>
            <a:off x="210672" y="3994980"/>
            <a:ext cx="11464848" cy="1524007"/>
          </a:xfrm>
          <a:prstGeom prst="rect">
            <a:avLst/>
          </a:prstGeom>
        </p:spPr>
        <p:txBody>
          <a:bodyPr wrap="square">
            <a:spAutoFit/>
          </a:bodyPr>
          <a:lstStyle/>
          <a:p>
            <a:pPr marL="342900" indent="-342900">
              <a:lnSpc>
                <a:spcPct val="150000"/>
              </a:lnSpc>
              <a:buFont typeface="Wingdings" panose="05000000000000000000" pitchFamily="2" charset="2"/>
              <a:buChar char="Ø"/>
            </a:pPr>
            <a:r>
              <a:rPr lang="en-GB" sz="1600" dirty="0"/>
              <a:t>The leader’s actions are based upon trust, integrity, honesty, equality, openness and mutual respect. </a:t>
            </a:r>
          </a:p>
          <a:p>
            <a:pPr marL="342900" indent="-342900">
              <a:lnSpc>
                <a:spcPct val="150000"/>
              </a:lnSpc>
              <a:buFont typeface="Wingdings" panose="05000000000000000000" pitchFamily="2" charset="2"/>
              <a:buChar char="Ø"/>
            </a:pPr>
            <a:r>
              <a:rPr lang="en-GB" sz="1600" dirty="0"/>
              <a:t>Democratic leadership style may help in motivating the team members by giving them a sense of involvement.</a:t>
            </a:r>
          </a:p>
          <a:p>
            <a:pPr marL="342900" indent="-342900">
              <a:lnSpc>
                <a:spcPct val="150000"/>
              </a:lnSpc>
              <a:buFont typeface="Wingdings" panose="05000000000000000000" pitchFamily="2" charset="2"/>
              <a:buChar char="Ø"/>
            </a:pPr>
            <a:r>
              <a:rPr lang="en-GB" sz="1600" dirty="0"/>
              <a:t>It can also improve the sharing of ideas and expectations within the organisation. </a:t>
            </a:r>
          </a:p>
          <a:p>
            <a:pPr marL="342900" indent="-342900">
              <a:lnSpc>
                <a:spcPct val="150000"/>
              </a:lnSpc>
              <a:buFont typeface="Wingdings" panose="05000000000000000000" pitchFamily="2" charset="2"/>
              <a:buChar char="Ø"/>
            </a:pPr>
            <a:r>
              <a:rPr lang="en-GB" sz="1600" dirty="0"/>
              <a:t>However, this style of leadership may result in delayed decision making as the leader awaits input from others. </a:t>
            </a:r>
          </a:p>
        </p:txBody>
      </p:sp>
    </p:spTree>
    <p:extLst>
      <p:ext uri="{BB962C8B-B14F-4D97-AF65-F5344CB8AC3E}">
        <p14:creationId xmlns:p14="http://schemas.microsoft.com/office/powerpoint/2010/main" val="2008766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7FE516A9-346E-447B-9D60-3B5223CC6421}"/>
              </a:ext>
            </a:extLst>
          </p:cNvPr>
          <p:cNvSpPr>
            <a:spLocks noGrp="1" noChangeArrowheads="1"/>
          </p:cNvSpPr>
          <p:nvPr>
            <p:ph type="title"/>
          </p:nvPr>
        </p:nvSpPr>
        <p:spPr>
          <a:xfrm>
            <a:off x="609600" y="274638"/>
            <a:ext cx="10972800" cy="778098"/>
          </a:xfrm>
          <a:solidFill>
            <a:srgbClr val="FFC000"/>
          </a:solidFill>
        </p:spPr>
        <p:txBody>
          <a:bodyPr/>
          <a:lstStyle/>
          <a:p>
            <a:pPr algn="l" eaLnBrk="1" hangingPunct="1"/>
            <a:r>
              <a:rPr lang="en-GB" altLang="en-US" b="1" dirty="0">
                <a:effectLst>
                  <a:outerShdw blurRad="38100" dist="38100" dir="2700000" algn="tl">
                    <a:srgbClr val="000000">
                      <a:alpha val="43137"/>
                    </a:srgbClr>
                  </a:outerShdw>
                </a:effectLst>
              </a:rPr>
              <a:t>Democratic Leader</a:t>
            </a:r>
          </a:p>
        </p:txBody>
      </p:sp>
      <p:sp>
        <p:nvSpPr>
          <p:cNvPr id="63491" name="Rectangle 3">
            <a:extLst>
              <a:ext uri="{FF2B5EF4-FFF2-40B4-BE49-F238E27FC236}">
                <a16:creationId xmlns:a16="http://schemas.microsoft.com/office/drawing/2014/main" id="{D9FACFB9-808E-4E2A-AE0F-B4BBDBB62DAF}"/>
              </a:ext>
            </a:extLst>
          </p:cNvPr>
          <p:cNvSpPr>
            <a:spLocks noGrp="1" noChangeArrowheads="1"/>
          </p:cNvSpPr>
          <p:nvPr>
            <p:ph idx="1"/>
          </p:nvPr>
        </p:nvSpPr>
        <p:spPr>
          <a:xfrm>
            <a:off x="191344" y="1556792"/>
            <a:ext cx="11809312" cy="3124943"/>
          </a:xfrm>
        </p:spPr>
        <p:txBody>
          <a:bodyPr/>
          <a:lstStyle/>
          <a:p>
            <a:pPr eaLnBrk="1" hangingPunct="1">
              <a:lnSpc>
                <a:spcPct val="150000"/>
              </a:lnSpc>
            </a:pPr>
            <a:r>
              <a:rPr lang="en-GB" altLang="en-US" sz="2400" dirty="0"/>
              <a:t>Involves employees in decision-making</a:t>
            </a:r>
          </a:p>
          <a:p>
            <a:pPr eaLnBrk="1" hangingPunct="1">
              <a:lnSpc>
                <a:spcPct val="150000"/>
              </a:lnSpc>
            </a:pPr>
            <a:r>
              <a:rPr lang="en-GB" altLang="en-US" sz="2400" dirty="0"/>
              <a:t>Delegates authority</a:t>
            </a:r>
          </a:p>
          <a:p>
            <a:pPr eaLnBrk="1" hangingPunct="1">
              <a:lnSpc>
                <a:spcPct val="150000"/>
              </a:lnSpc>
            </a:pPr>
            <a:r>
              <a:rPr lang="en-GB" altLang="en-US" sz="2400" dirty="0"/>
              <a:t>Encourages participation in deciding work methods and goals</a:t>
            </a:r>
          </a:p>
          <a:p>
            <a:pPr eaLnBrk="1" hangingPunct="1">
              <a:lnSpc>
                <a:spcPct val="150000"/>
              </a:lnSpc>
            </a:pPr>
            <a:r>
              <a:rPr lang="en-GB" altLang="en-US" sz="2400" dirty="0"/>
              <a:t>Adopts a wholly consultative approach</a:t>
            </a:r>
          </a:p>
          <a:p>
            <a:pPr eaLnBrk="1" hangingPunct="1">
              <a:lnSpc>
                <a:spcPct val="150000"/>
              </a:lnSpc>
            </a:pPr>
            <a:r>
              <a:rPr lang="en-GB" altLang="en-US" sz="2400" dirty="0"/>
              <a:t>Uses feedback as opportunity to coach employees</a:t>
            </a:r>
          </a:p>
          <a:p>
            <a:pPr eaLnBrk="1" hangingPunct="1">
              <a:lnSpc>
                <a:spcPct val="150000"/>
              </a:lnSpc>
            </a:pPr>
            <a:endParaRPr lang="en-GB" altLang="en-US" sz="2400" dirty="0"/>
          </a:p>
        </p:txBody>
      </p:sp>
    </p:spTree>
    <p:extLst>
      <p:ext uri="{BB962C8B-B14F-4D97-AF65-F5344CB8AC3E}">
        <p14:creationId xmlns:p14="http://schemas.microsoft.com/office/powerpoint/2010/main" val="18171679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3491">
                                            <p:txEl>
                                              <p:pRg st="0" end="0"/>
                                            </p:txEl>
                                          </p:spTgt>
                                        </p:tgtEl>
                                        <p:attrNameLst>
                                          <p:attrName>style.visibility</p:attrName>
                                        </p:attrNameLst>
                                      </p:cBhvr>
                                      <p:to>
                                        <p:strVal val="visible"/>
                                      </p:to>
                                    </p:set>
                                    <p:animEffect transition="in" filter="fade">
                                      <p:cBhvr>
                                        <p:cTn id="12" dur="2000"/>
                                        <p:tgtEl>
                                          <p:spTgt spid="634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3491">
                                            <p:txEl>
                                              <p:pRg st="1" end="1"/>
                                            </p:txEl>
                                          </p:spTgt>
                                        </p:tgtEl>
                                        <p:attrNameLst>
                                          <p:attrName>style.visibility</p:attrName>
                                        </p:attrNameLst>
                                      </p:cBhvr>
                                      <p:to>
                                        <p:strVal val="visible"/>
                                      </p:to>
                                    </p:set>
                                    <p:animEffect transition="in" filter="fade">
                                      <p:cBhvr>
                                        <p:cTn id="17" dur="2000"/>
                                        <p:tgtEl>
                                          <p:spTgt spid="634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3491">
                                            <p:txEl>
                                              <p:pRg st="2" end="2"/>
                                            </p:txEl>
                                          </p:spTgt>
                                        </p:tgtEl>
                                        <p:attrNameLst>
                                          <p:attrName>style.visibility</p:attrName>
                                        </p:attrNameLst>
                                      </p:cBhvr>
                                      <p:to>
                                        <p:strVal val="visible"/>
                                      </p:to>
                                    </p:set>
                                    <p:animEffect transition="in" filter="fade">
                                      <p:cBhvr>
                                        <p:cTn id="22" dur="2000"/>
                                        <p:tgtEl>
                                          <p:spTgt spid="6349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3491">
                                            <p:txEl>
                                              <p:pRg st="3" end="3"/>
                                            </p:txEl>
                                          </p:spTgt>
                                        </p:tgtEl>
                                        <p:attrNameLst>
                                          <p:attrName>style.visibility</p:attrName>
                                        </p:attrNameLst>
                                      </p:cBhvr>
                                      <p:to>
                                        <p:strVal val="visible"/>
                                      </p:to>
                                    </p:set>
                                    <p:animEffect transition="in" filter="fade">
                                      <p:cBhvr>
                                        <p:cTn id="27" dur="2000"/>
                                        <p:tgtEl>
                                          <p:spTgt spid="6349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3491">
                                            <p:txEl>
                                              <p:pRg st="4" end="4"/>
                                            </p:txEl>
                                          </p:spTgt>
                                        </p:tgtEl>
                                        <p:attrNameLst>
                                          <p:attrName>style.visibility</p:attrName>
                                        </p:attrNameLst>
                                      </p:cBhvr>
                                      <p:to>
                                        <p:strVal val="visible"/>
                                      </p:to>
                                    </p:set>
                                    <p:animEffect transition="in" filter="fade">
                                      <p:cBhvr>
                                        <p:cTn id="32" dur="2000"/>
                                        <p:tgtEl>
                                          <p:spTgt spid="634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E6542183-9F27-4BBA-8384-B468435A46C5}"/>
              </a:ext>
            </a:extLst>
          </p:cNvPr>
          <p:cNvSpPr>
            <a:spLocks noGrp="1" noChangeArrowheads="1"/>
          </p:cNvSpPr>
          <p:nvPr>
            <p:ph type="title"/>
          </p:nvPr>
        </p:nvSpPr>
        <p:spPr>
          <a:xfrm>
            <a:off x="191344" y="274638"/>
            <a:ext cx="11809312" cy="778098"/>
          </a:xfrm>
          <a:solidFill>
            <a:srgbClr val="FFC000"/>
          </a:solidFill>
        </p:spPr>
        <p:txBody>
          <a:bodyPr/>
          <a:lstStyle/>
          <a:p>
            <a:pPr algn="l" eaLnBrk="1" hangingPunct="1"/>
            <a:r>
              <a:rPr lang="en-GB" altLang="en-US" b="1" dirty="0">
                <a:effectLst>
                  <a:outerShdw blurRad="38100" dist="38100" dir="2700000" algn="tl">
                    <a:srgbClr val="000000">
                      <a:alpha val="43137"/>
                    </a:srgbClr>
                  </a:outerShdw>
                </a:effectLst>
              </a:rPr>
              <a:t>Advantages - Democratic </a:t>
            </a:r>
          </a:p>
        </p:txBody>
      </p:sp>
      <p:sp>
        <p:nvSpPr>
          <p:cNvPr id="70659" name="Rectangle 3">
            <a:extLst>
              <a:ext uri="{FF2B5EF4-FFF2-40B4-BE49-F238E27FC236}">
                <a16:creationId xmlns:a16="http://schemas.microsoft.com/office/drawing/2014/main" id="{7D417B41-97DD-4DCF-9E1E-CA78C106649C}"/>
              </a:ext>
            </a:extLst>
          </p:cNvPr>
          <p:cNvSpPr>
            <a:spLocks noGrp="1" noChangeArrowheads="1"/>
          </p:cNvSpPr>
          <p:nvPr>
            <p:ph idx="1"/>
          </p:nvPr>
        </p:nvSpPr>
        <p:spPr>
          <a:xfrm>
            <a:off x="191344" y="1758517"/>
            <a:ext cx="11809312" cy="2678596"/>
          </a:xfrm>
        </p:spPr>
        <p:txBody>
          <a:bodyPr/>
          <a:lstStyle/>
          <a:p>
            <a:pPr eaLnBrk="1" hangingPunct="1">
              <a:lnSpc>
                <a:spcPct val="150000"/>
              </a:lnSpc>
            </a:pPr>
            <a:r>
              <a:rPr lang="en-GB" altLang="en-US" sz="2000" dirty="0"/>
              <a:t>Participation sometimes results in higher satisfaction when leaders do not have full insight into the consequences of a specific decision and when the involvement of subordinates may strengthen the outcome of the decision</a:t>
            </a:r>
          </a:p>
          <a:p>
            <a:pPr eaLnBrk="1" hangingPunct="1">
              <a:lnSpc>
                <a:spcPct val="150000"/>
              </a:lnSpc>
            </a:pPr>
            <a:r>
              <a:rPr lang="en-GB" altLang="en-US" sz="2000" dirty="0"/>
              <a:t>Enrichment of a decision</a:t>
            </a:r>
          </a:p>
          <a:p>
            <a:pPr eaLnBrk="1" hangingPunct="1">
              <a:lnSpc>
                <a:spcPct val="150000"/>
              </a:lnSpc>
            </a:pPr>
            <a:r>
              <a:rPr lang="en-GB" altLang="en-US" sz="2000" dirty="0"/>
              <a:t>It may be that the subordinates feel better motivated through the consultation and involvement </a:t>
            </a:r>
          </a:p>
          <a:p>
            <a:pPr eaLnBrk="1" hangingPunct="1">
              <a:lnSpc>
                <a:spcPct val="150000"/>
              </a:lnSpc>
            </a:pPr>
            <a:endParaRPr lang="en-GB" altLang="en-US" sz="2800" dirty="0"/>
          </a:p>
        </p:txBody>
      </p:sp>
    </p:spTree>
    <p:extLst>
      <p:ext uri="{BB962C8B-B14F-4D97-AF65-F5344CB8AC3E}">
        <p14:creationId xmlns:p14="http://schemas.microsoft.com/office/powerpoint/2010/main" val="22052846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fade">
                                      <p:cBhvr>
                                        <p:cTn id="12" dur="2000"/>
                                        <p:tgtEl>
                                          <p:spTgt spid="7065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0659">
                                            <p:txEl>
                                              <p:pRg st="1" end="1"/>
                                            </p:txEl>
                                          </p:spTgt>
                                        </p:tgtEl>
                                        <p:attrNameLst>
                                          <p:attrName>style.visibility</p:attrName>
                                        </p:attrNameLst>
                                      </p:cBhvr>
                                      <p:to>
                                        <p:strVal val="visible"/>
                                      </p:to>
                                    </p:set>
                                    <p:animEffect transition="in" filter="fade">
                                      <p:cBhvr>
                                        <p:cTn id="17" dur="2000"/>
                                        <p:tgtEl>
                                          <p:spTgt spid="7065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0659">
                                            <p:txEl>
                                              <p:pRg st="2" end="2"/>
                                            </p:txEl>
                                          </p:spTgt>
                                        </p:tgtEl>
                                        <p:attrNameLst>
                                          <p:attrName>style.visibility</p:attrName>
                                        </p:attrNameLst>
                                      </p:cBhvr>
                                      <p:to>
                                        <p:strVal val="visible"/>
                                      </p:to>
                                    </p:set>
                                    <p:animEffect transition="in" filter="fade">
                                      <p:cBhvr>
                                        <p:cTn id="22" dur="2000"/>
                                        <p:tgtEl>
                                          <p:spTgt spid="706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DBB74F1D-EA87-4E00-839E-5CCA26A71394}"/>
              </a:ext>
            </a:extLst>
          </p:cNvPr>
          <p:cNvSpPr>
            <a:spLocks noGrp="1" noChangeArrowheads="1"/>
          </p:cNvSpPr>
          <p:nvPr>
            <p:ph type="title"/>
          </p:nvPr>
        </p:nvSpPr>
        <p:spPr>
          <a:xfrm>
            <a:off x="119336" y="274638"/>
            <a:ext cx="11881320" cy="922114"/>
          </a:xfrm>
          <a:solidFill>
            <a:srgbClr val="FFC000"/>
          </a:solidFill>
        </p:spPr>
        <p:txBody>
          <a:bodyPr/>
          <a:lstStyle/>
          <a:p>
            <a:pPr eaLnBrk="1" hangingPunct="1"/>
            <a:r>
              <a:rPr lang="en-GB" altLang="en-US" b="1" dirty="0">
                <a:effectLst>
                  <a:outerShdw blurRad="38100" dist="38100" dir="2700000" algn="tl">
                    <a:srgbClr val="000000">
                      <a:alpha val="43137"/>
                    </a:srgbClr>
                  </a:outerShdw>
                </a:effectLst>
              </a:rPr>
              <a:t>Disadvantages - Democratic</a:t>
            </a:r>
          </a:p>
        </p:txBody>
      </p:sp>
      <p:sp>
        <p:nvSpPr>
          <p:cNvPr id="73731" name="Rectangle 3">
            <a:extLst>
              <a:ext uri="{FF2B5EF4-FFF2-40B4-BE49-F238E27FC236}">
                <a16:creationId xmlns:a16="http://schemas.microsoft.com/office/drawing/2014/main" id="{FEBB5916-F2F2-4412-B289-825731A3DFE6}"/>
              </a:ext>
            </a:extLst>
          </p:cNvPr>
          <p:cNvSpPr>
            <a:spLocks noGrp="1" noChangeArrowheads="1"/>
          </p:cNvSpPr>
          <p:nvPr>
            <p:ph idx="1"/>
          </p:nvPr>
        </p:nvSpPr>
        <p:spPr>
          <a:xfrm>
            <a:off x="276416" y="2522315"/>
            <a:ext cx="11737304" cy="2044823"/>
          </a:xfrm>
        </p:spPr>
        <p:txBody>
          <a:bodyPr/>
          <a:lstStyle/>
          <a:p>
            <a:pPr marL="514350" indent="-514350" eaLnBrk="1" hangingPunct="1">
              <a:lnSpc>
                <a:spcPct val="200000"/>
              </a:lnSpc>
              <a:buFont typeface="+mj-lt"/>
              <a:buAutoNum type="arabicPeriod"/>
            </a:pPr>
            <a:r>
              <a:rPr lang="en-GB" altLang="en-US" b="1" dirty="0">
                <a:effectLst>
                  <a:outerShdw blurRad="38100" dist="38100" dir="2700000" algn="tl">
                    <a:srgbClr val="000000">
                      <a:alpha val="43137"/>
                    </a:srgbClr>
                  </a:outerShdw>
                </a:effectLst>
              </a:rPr>
              <a:t>Decision-making is slow</a:t>
            </a:r>
          </a:p>
          <a:p>
            <a:pPr marL="514350" indent="-514350" eaLnBrk="1" hangingPunct="1">
              <a:lnSpc>
                <a:spcPct val="200000"/>
              </a:lnSpc>
              <a:buFont typeface="+mj-lt"/>
              <a:buAutoNum type="arabicPeriod"/>
            </a:pPr>
            <a:r>
              <a:rPr lang="en-GB" altLang="en-US" b="1" dirty="0">
                <a:effectLst>
                  <a:outerShdw blurRad="38100" dist="38100" dir="2700000" algn="tl">
                    <a:srgbClr val="000000">
                      <a:alpha val="43137"/>
                    </a:srgbClr>
                  </a:outerShdw>
                </a:effectLst>
              </a:rPr>
              <a:t>Difficult to reach a consensus </a:t>
            </a:r>
          </a:p>
          <a:p>
            <a:pPr eaLnBrk="1" hangingPunct="1">
              <a:buFont typeface="Wingdings 3" panose="05040102010807070707" pitchFamily="18" charset="2"/>
              <a:buNone/>
            </a:pPr>
            <a:endParaRPr lang="en-GB" altLang="en-US" dirty="0"/>
          </a:p>
        </p:txBody>
      </p:sp>
    </p:spTree>
    <p:extLst>
      <p:ext uri="{BB962C8B-B14F-4D97-AF65-F5344CB8AC3E}">
        <p14:creationId xmlns:p14="http://schemas.microsoft.com/office/powerpoint/2010/main" val="39026257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3731">
                                            <p:txEl>
                                              <p:pRg st="0" end="0"/>
                                            </p:txEl>
                                          </p:spTgt>
                                        </p:tgtEl>
                                        <p:attrNameLst>
                                          <p:attrName>style.visibility</p:attrName>
                                        </p:attrNameLst>
                                      </p:cBhvr>
                                      <p:to>
                                        <p:strVal val="visible"/>
                                      </p:to>
                                    </p:set>
                                    <p:animEffect transition="in" filter="fade">
                                      <p:cBhvr>
                                        <p:cTn id="12" dur="2000"/>
                                        <p:tgtEl>
                                          <p:spTgt spid="7373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3731">
                                            <p:txEl>
                                              <p:pRg st="1" end="1"/>
                                            </p:txEl>
                                          </p:spTgt>
                                        </p:tgtEl>
                                        <p:attrNameLst>
                                          <p:attrName>style.visibility</p:attrName>
                                        </p:attrNameLst>
                                      </p:cBhvr>
                                      <p:to>
                                        <p:strVal val="visible"/>
                                      </p:to>
                                    </p:set>
                                    <p:animEffect transition="in" filter="fade">
                                      <p:cBhvr>
                                        <p:cTn id="17" dur="2000"/>
                                        <p:tgtEl>
                                          <p:spTgt spid="737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551384" y="620688"/>
            <a:ext cx="5668613" cy="523220"/>
          </a:xfrm>
          <a:prstGeom prst="rect">
            <a:avLst/>
          </a:prstGeom>
          <a:solidFill>
            <a:schemeClr val="bg1"/>
          </a:solidFill>
          <a:ln>
            <a:solidFill>
              <a:srgbClr val="FF0000"/>
            </a:solidFill>
          </a:ln>
        </p:spPr>
        <p:txBody>
          <a:bodyPr wrap="square" rtlCol="0">
            <a:spAutoFit/>
          </a:bodyPr>
          <a:lstStyle/>
          <a:p>
            <a:pPr algn="ctr"/>
            <a:r>
              <a:rPr lang="en-GB" sz="2800" b="1" dirty="0"/>
              <a:t>Laissez-Faire leaders</a:t>
            </a:r>
            <a:r>
              <a:rPr lang="en-GB" sz="2800" dirty="0"/>
              <a:t>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163CCBCA-EA75-4A53-A6C9-7E5740D7CCB5}"/>
              </a:ext>
            </a:extLst>
          </p:cNvPr>
          <p:cNvSpPr/>
          <p:nvPr/>
        </p:nvSpPr>
        <p:spPr>
          <a:xfrm>
            <a:off x="270294" y="2276872"/>
            <a:ext cx="11651411" cy="2949525"/>
          </a:xfrm>
          <a:prstGeom prst="rect">
            <a:avLst/>
          </a:prstGeom>
        </p:spPr>
        <p:txBody>
          <a:bodyPr wrap="square">
            <a:spAutoFit/>
          </a:bodyPr>
          <a:lstStyle/>
          <a:p>
            <a:pPr marL="342900" indent="-342900" algn="just">
              <a:lnSpc>
                <a:spcPct val="150000"/>
              </a:lnSpc>
              <a:buFont typeface="Wingdings" panose="05000000000000000000" pitchFamily="2" charset="2"/>
              <a:buChar char="v"/>
            </a:pPr>
            <a:r>
              <a:rPr lang="en-GB" dirty="0"/>
              <a:t>Share responsibility with all. </a:t>
            </a:r>
          </a:p>
          <a:p>
            <a:pPr marL="342900" indent="-342900" algn="just">
              <a:lnSpc>
                <a:spcPct val="150000"/>
              </a:lnSpc>
              <a:buFont typeface="Wingdings" panose="05000000000000000000" pitchFamily="2" charset="2"/>
              <a:buChar char="v"/>
            </a:pPr>
            <a:r>
              <a:rPr lang="en-GB" dirty="0"/>
              <a:t>This can help in sharing creative ideas and can be highly motivating for team members. </a:t>
            </a:r>
          </a:p>
          <a:p>
            <a:pPr marL="342900" indent="-342900" algn="just">
              <a:lnSpc>
                <a:spcPct val="150000"/>
              </a:lnSpc>
              <a:buFont typeface="Wingdings" panose="05000000000000000000" pitchFamily="2" charset="2"/>
              <a:buChar char="v"/>
            </a:pPr>
            <a:r>
              <a:rPr lang="en-GB" dirty="0"/>
              <a:t>Leaders act like facilitators rather than dictators. </a:t>
            </a:r>
          </a:p>
          <a:p>
            <a:pPr marL="342900" indent="-342900" algn="just">
              <a:lnSpc>
                <a:spcPct val="150000"/>
              </a:lnSpc>
              <a:buFont typeface="Wingdings" panose="05000000000000000000" pitchFamily="2" charset="2"/>
              <a:buChar char="v"/>
            </a:pPr>
            <a:r>
              <a:rPr lang="en-GB" dirty="0"/>
              <a:t>According to Mullins (2016), a laissez-faire style is where the manager observes that members of the group are working well on their own. </a:t>
            </a:r>
          </a:p>
          <a:p>
            <a:pPr marL="342900" indent="-342900" algn="just">
              <a:lnSpc>
                <a:spcPct val="150000"/>
              </a:lnSpc>
              <a:buFont typeface="Wingdings" panose="05000000000000000000" pitchFamily="2" charset="2"/>
              <a:buChar char="v"/>
            </a:pPr>
            <a:r>
              <a:rPr lang="en-GB" dirty="0"/>
              <a:t>The manager consciously makes a decision to pass the focus of power to members, to allow them freedom of action ‘to do as they think best’, and not to interfere; but is readily available if help is needed. </a:t>
            </a:r>
          </a:p>
        </p:txBody>
      </p:sp>
      <p:pic>
        <p:nvPicPr>
          <p:cNvPr id="5" name="Picture 8" descr="Image result for Laissez-faire or Genuine style">
            <a:extLst>
              <a:ext uri="{FF2B5EF4-FFF2-40B4-BE49-F238E27FC236}">
                <a16:creationId xmlns:a16="http://schemas.microsoft.com/office/drawing/2014/main" id="{19D0C29E-2AA0-45AD-AE66-FB8C4019E7D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92127" y="28761"/>
            <a:ext cx="3778620"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5247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C2A4CBA-BEF4-4F47-BA51-02033427125D}"/>
              </a:ext>
            </a:extLst>
          </p:cNvPr>
          <p:cNvSpPr>
            <a:spLocks noGrp="1" noChangeArrowheads="1"/>
          </p:cNvSpPr>
          <p:nvPr>
            <p:ph type="title"/>
          </p:nvPr>
        </p:nvSpPr>
        <p:spPr>
          <a:xfrm>
            <a:off x="191344" y="274638"/>
            <a:ext cx="11881320" cy="922114"/>
          </a:xfrm>
          <a:solidFill>
            <a:srgbClr val="FFC000"/>
          </a:solidFill>
        </p:spPr>
        <p:txBody>
          <a:bodyPr/>
          <a:lstStyle/>
          <a:p>
            <a:pPr algn="l" eaLnBrk="1" hangingPunct="1"/>
            <a:r>
              <a:rPr lang="en-GB" altLang="en-US" b="1" dirty="0">
                <a:effectLst>
                  <a:outerShdw blurRad="38100" dist="38100" dir="2700000" algn="tl">
                    <a:srgbClr val="000000">
                      <a:alpha val="43137"/>
                    </a:srgbClr>
                  </a:outerShdw>
                </a:effectLst>
              </a:rPr>
              <a:t>Laissez-faire Leader</a:t>
            </a:r>
          </a:p>
        </p:txBody>
      </p:sp>
      <p:sp>
        <p:nvSpPr>
          <p:cNvPr id="64515" name="Rectangle 3">
            <a:extLst>
              <a:ext uri="{FF2B5EF4-FFF2-40B4-BE49-F238E27FC236}">
                <a16:creationId xmlns:a16="http://schemas.microsoft.com/office/drawing/2014/main" id="{560545D9-65A0-4882-BC79-0EC54FF06BC7}"/>
              </a:ext>
            </a:extLst>
          </p:cNvPr>
          <p:cNvSpPr>
            <a:spLocks noGrp="1" noChangeArrowheads="1"/>
          </p:cNvSpPr>
          <p:nvPr>
            <p:ph idx="1"/>
          </p:nvPr>
        </p:nvSpPr>
        <p:spPr>
          <a:xfrm>
            <a:off x="191344" y="1875656"/>
            <a:ext cx="11809312" cy="2921496"/>
          </a:xfrm>
        </p:spPr>
        <p:txBody>
          <a:bodyPr/>
          <a:lstStyle/>
          <a:p>
            <a:pPr eaLnBrk="1" hangingPunct="1">
              <a:lnSpc>
                <a:spcPct val="150000"/>
              </a:lnSpc>
            </a:pPr>
            <a:r>
              <a:rPr lang="en-GB" altLang="en-US" sz="2800" dirty="0"/>
              <a:t>Gives employees complete freedom to make decisions and complete their work in their own way</a:t>
            </a:r>
          </a:p>
          <a:p>
            <a:pPr eaLnBrk="1" hangingPunct="1">
              <a:lnSpc>
                <a:spcPct val="150000"/>
              </a:lnSpc>
            </a:pPr>
            <a:r>
              <a:rPr lang="en-GB" altLang="en-US" sz="2800" dirty="0"/>
              <a:t>Minimises involvement in decision making</a:t>
            </a:r>
          </a:p>
          <a:p>
            <a:pPr eaLnBrk="1" hangingPunct="1">
              <a:lnSpc>
                <a:spcPct val="150000"/>
              </a:lnSpc>
            </a:pPr>
            <a:r>
              <a:rPr lang="en-GB" altLang="en-US" sz="2800" dirty="0"/>
              <a:t>Provides materials and resources and answers employees’ questions</a:t>
            </a:r>
          </a:p>
        </p:txBody>
      </p:sp>
    </p:spTree>
    <p:extLst>
      <p:ext uri="{BB962C8B-B14F-4D97-AF65-F5344CB8AC3E}">
        <p14:creationId xmlns:p14="http://schemas.microsoft.com/office/powerpoint/2010/main" val="684050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4515">
                                            <p:txEl>
                                              <p:pRg st="0" end="0"/>
                                            </p:txEl>
                                          </p:spTgt>
                                        </p:tgtEl>
                                        <p:attrNameLst>
                                          <p:attrName>style.visibility</p:attrName>
                                        </p:attrNameLst>
                                      </p:cBhvr>
                                      <p:to>
                                        <p:strVal val="visible"/>
                                      </p:to>
                                    </p:set>
                                    <p:animEffect transition="in" filter="fade">
                                      <p:cBhvr>
                                        <p:cTn id="12" dur="2000"/>
                                        <p:tgtEl>
                                          <p:spTgt spid="645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4515">
                                            <p:txEl>
                                              <p:pRg st="1" end="1"/>
                                            </p:txEl>
                                          </p:spTgt>
                                        </p:tgtEl>
                                        <p:attrNameLst>
                                          <p:attrName>style.visibility</p:attrName>
                                        </p:attrNameLst>
                                      </p:cBhvr>
                                      <p:to>
                                        <p:strVal val="visible"/>
                                      </p:to>
                                    </p:set>
                                    <p:animEffect transition="in" filter="fade">
                                      <p:cBhvr>
                                        <p:cTn id="17" dur="2000"/>
                                        <p:tgtEl>
                                          <p:spTgt spid="645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4515">
                                            <p:txEl>
                                              <p:pRg st="2" end="2"/>
                                            </p:txEl>
                                          </p:spTgt>
                                        </p:tgtEl>
                                        <p:attrNameLst>
                                          <p:attrName>style.visibility</p:attrName>
                                        </p:attrNameLst>
                                      </p:cBhvr>
                                      <p:to>
                                        <p:strVal val="visible"/>
                                      </p:to>
                                    </p:set>
                                    <p:animEffect transition="in" filter="fade">
                                      <p:cBhvr>
                                        <p:cTn id="22" dur="2000"/>
                                        <p:tgtEl>
                                          <p:spTgt spid="645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3217C61A-0FA1-4AC6-A1A1-8FA157563930}"/>
              </a:ext>
            </a:extLst>
          </p:cNvPr>
          <p:cNvSpPr>
            <a:spLocks noGrp="1" noChangeArrowheads="1"/>
          </p:cNvSpPr>
          <p:nvPr>
            <p:ph type="title"/>
          </p:nvPr>
        </p:nvSpPr>
        <p:spPr>
          <a:xfrm>
            <a:off x="191344" y="274638"/>
            <a:ext cx="11881320" cy="1143000"/>
          </a:xfrm>
          <a:solidFill>
            <a:srgbClr val="FFC000"/>
          </a:solidFill>
        </p:spPr>
        <p:txBody>
          <a:bodyPr/>
          <a:lstStyle/>
          <a:p>
            <a:pPr algn="l" eaLnBrk="1" hangingPunct="1"/>
            <a:r>
              <a:rPr lang="en-GB" altLang="en-US" b="1" dirty="0">
                <a:effectLst>
                  <a:outerShdw blurRad="38100" dist="38100" dir="2700000" algn="tl">
                    <a:srgbClr val="000000">
                      <a:alpha val="43137"/>
                    </a:srgbClr>
                  </a:outerShdw>
                </a:effectLst>
              </a:rPr>
              <a:t>Advantages - Laissez Faire </a:t>
            </a:r>
          </a:p>
        </p:txBody>
      </p:sp>
      <p:sp>
        <p:nvSpPr>
          <p:cNvPr id="71683" name="Rectangle 3">
            <a:extLst>
              <a:ext uri="{FF2B5EF4-FFF2-40B4-BE49-F238E27FC236}">
                <a16:creationId xmlns:a16="http://schemas.microsoft.com/office/drawing/2014/main" id="{2E89DE16-E769-4671-8F89-C65A50BCD41E}"/>
              </a:ext>
            </a:extLst>
          </p:cNvPr>
          <p:cNvSpPr>
            <a:spLocks noGrp="1" noChangeArrowheads="1"/>
          </p:cNvSpPr>
          <p:nvPr>
            <p:ph idx="1"/>
          </p:nvPr>
        </p:nvSpPr>
        <p:spPr>
          <a:xfrm>
            <a:off x="191344" y="1600201"/>
            <a:ext cx="11881320" cy="2908919"/>
          </a:xfrm>
        </p:spPr>
        <p:txBody>
          <a:bodyPr/>
          <a:lstStyle/>
          <a:p>
            <a:pPr eaLnBrk="1" hangingPunct="1">
              <a:lnSpc>
                <a:spcPct val="150000"/>
              </a:lnSpc>
            </a:pPr>
            <a:r>
              <a:rPr lang="en-GB" altLang="en-US" sz="2800" dirty="0"/>
              <a:t>Employees have all the decision making power to make decisions within the realm of expertise</a:t>
            </a:r>
          </a:p>
          <a:p>
            <a:pPr eaLnBrk="1" hangingPunct="1">
              <a:lnSpc>
                <a:spcPct val="150000"/>
              </a:lnSpc>
            </a:pPr>
            <a:r>
              <a:rPr lang="en-GB" altLang="en-US" sz="2800" dirty="0"/>
              <a:t>Subordinates may feel motivated by this devolution of power = enrichment of their jobs and improved performance</a:t>
            </a:r>
          </a:p>
          <a:p>
            <a:pPr eaLnBrk="1" hangingPunct="1">
              <a:lnSpc>
                <a:spcPct val="150000"/>
              </a:lnSpc>
            </a:pPr>
            <a:endParaRPr lang="en-GB" altLang="en-US" sz="2800" dirty="0"/>
          </a:p>
        </p:txBody>
      </p:sp>
    </p:spTree>
    <p:extLst>
      <p:ext uri="{BB962C8B-B14F-4D97-AF65-F5344CB8AC3E}">
        <p14:creationId xmlns:p14="http://schemas.microsoft.com/office/powerpoint/2010/main" val="16013411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683">
                                            <p:txEl>
                                              <p:pRg st="0" end="0"/>
                                            </p:txEl>
                                          </p:spTgt>
                                        </p:tgtEl>
                                        <p:attrNameLst>
                                          <p:attrName>style.visibility</p:attrName>
                                        </p:attrNameLst>
                                      </p:cBhvr>
                                      <p:to>
                                        <p:strVal val="visible"/>
                                      </p:to>
                                    </p:set>
                                    <p:animEffect transition="in" filter="fade">
                                      <p:cBhvr>
                                        <p:cTn id="12" dur="2000"/>
                                        <p:tgtEl>
                                          <p:spTgt spid="7168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683">
                                            <p:txEl>
                                              <p:pRg st="1" end="1"/>
                                            </p:txEl>
                                          </p:spTgt>
                                        </p:tgtEl>
                                        <p:attrNameLst>
                                          <p:attrName>style.visibility</p:attrName>
                                        </p:attrNameLst>
                                      </p:cBhvr>
                                      <p:to>
                                        <p:strVal val="visible"/>
                                      </p:to>
                                    </p:set>
                                    <p:animEffect transition="in" filter="fade">
                                      <p:cBhvr>
                                        <p:cTn id="17" dur="2000"/>
                                        <p:tgtEl>
                                          <p:spTgt spid="716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AED6D64E-312B-4A24-BFB5-36B5D955D0C4}"/>
              </a:ext>
            </a:extLst>
          </p:cNvPr>
          <p:cNvSpPr>
            <a:spLocks noGrp="1" noChangeArrowheads="1"/>
          </p:cNvSpPr>
          <p:nvPr>
            <p:ph type="title"/>
          </p:nvPr>
        </p:nvSpPr>
        <p:spPr>
          <a:xfrm>
            <a:off x="119336" y="116632"/>
            <a:ext cx="11953328" cy="922114"/>
          </a:xfrm>
          <a:solidFill>
            <a:srgbClr val="FFC000"/>
          </a:solidFill>
        </p:spPr>
        <p:txBody>
          <a:bodyPr/>
          <a:lstStyle/>
          <a:p>
            <a:pPr algn="l" eaLnBrk="1" hangingPunct="1"/>
            <a:r>
              <a:rPr lang="en-GB" altLang="en-US" b="1" dirty="0">
                <a:effectLst>
                  <a:outerShdw blurRad="38100" dist="38100" dir="2700000" algn="tl">
                    <a:srgbClr val="000000">
                      <a:alpha val="43137"/>
                    </a:srgbClr>
                  </a:outerShdw>
                </a:effectLst>
              </a:rPr>
              <a:t>Disadvantages – Laissez Faire </a:t>
            </a:r>
          </a:p>
        </p:txBody>
      </p:sp>
      <p:sp>
        <p:nvSpPr>
          <p:cNvPr id="74755" name="Rectangle 3">
            <a:extLst>
              <a:ext uri="{FF2B5EF4-FFF2-40B4-BE49-F238E27FC236}">
                <a16:creationId xmlns:a16="http://schemas.microsoft.com/office/drawing/2014/main" id="{9EF7B448-B293-4E6E-9D6C-E6018624996E}"/>
              </a:ext>
            </a:extLst>
          </p:cNvPr>
          <p:cNvSpPr>
            <a:spLocks noGrp="1"/>
          </p:cNvSpPr>
          <p:nvPr>
            <p:ph idx="1"/>
          </p:nvPr>
        </p:nvSpPr>
        <p:spPr>
          <a:xfrm>
            <a:off x="263352" y="1600201"/>
            <a:ext cx="11665296" cy="3052935"/>
          </a:xfrm>
        </p:spPr>
        <p:txBody>
          <a:bodyPr/>
          <a:lstStyle/>
          <a:p>
            <a:pPr marL="514350" indent="-514350" eaLnBrk="1" hangingPunct="1">
              <a:buFont typeface="+mj-lt"/>
              <a:buAutoNum type="arabicPeriod"/>
              <a:defRPr/>
            </a:pPr>
            <a:r>
              <a:rPr lang="en-GB" altLang="en-US" b="1" dirty="0">
                <a:effectLst>
                  <a:outerShdw blurRad="38100" dist="38100" dir="2700000" algn="tl">
                    <a:srgbClr val="000000">
                      <a:alpha val="43137"/>
                    </a:srgbClr>
                  </a:outerShdw>
                </a:effectLst>
              </a:rPr>
              <a:t>Employees are not coordinated</a:t>
            </a:r>
          </a:p>
          <a:p>
            <a:pPr marL="514350" indent="-514350" eaLnBrk="1" hangingPunct="1">
              <a:buFont typeface="+mj-lt"/>
              <a:buAutoNum type="arabicPeriod"/>
              <a:defRPr/>
            </a:pPr>
            <a:endParaRPr lang="en-GB" altLang="en-US" b="1" dirty="0">
              <a:effectLst>
                <a:outerShdw blurRad="38100" dist="38100" dir="2700000" algn="tl">
                  <a:srgbClr val="000000">
                    <a:alpha val="43137"/>
                  </a:srgbClr>
                </a:outerShdw>
              </a:effectLst>
            </a:endParaRPr>
          </a:p>
          <a:p>
            <a:pPr marL="514350" indent="-514350" eaLnBrk="1" hangingPunct="1">
              <a:buFont typeface="+mj-lt"/>
              <a:buAutoNum type="arabicPeriod"/>
              <a:defRPr/>
            </a:pPr>
            <a:r>
              <a:rPr lang="en-GB" altLang="en-US" b="1" dirty="0">
                <a:effectLst>
                  <a:outerShdw blurRad="38100" dist="38100" dir="2700000" algn="tl">
                    <a:srgbClr val="000000">
                      <a:alpha val="43137"/>
                    </a:srgbClr>
                  </a:outerShdw>
                </a:effectLst>
              </a:rPr>
              <a:t>Work may be unstructured</a:t>
            </a:r>
          </a:p>
          <a:p>
            <a:pPr marL="514350" indent="-514350" eaLnBrk="1" hangingPunct="1">
              <a:buFont typeface="+mj-lt"/>
              <a:buAutoNum type="arabicPeriod"/>
              <a:defRPr/>
            </a:pPr>
            <a:endParaRPr lang="en-GB" altLang="en-US" b="1" dirty="0">
              <a:effectLst>
                <a:outerShdw blurRad="38100" dist="38100" dir="2700000" algn="tl">
                  <a:srgbClr val="000000">
                    <a:alpha val="43137"/>
                  </a:srgbClr>
                </a:outerShdw>
              </a:effectLst>
            </a:endParaRPr>
          </a:p>
          <a:p>
            <a:pPr marL="514350" indent="-514350" eaLnBrk="1" hangingPunct="1">
              <a:buFont typeface="+mj-lt"/>
              <a:buAutoNum type="arabicPeriod"/>
              <a:defRPr/>
            </a:pPr>
            <a:r>
              <a:rPr lang="en-GB" altLang="en-US" b="1" dirty="0">
                <a:effectLst>
                  <a:outerShdw blurRad="38100" dist="38100" dir="2700000" algn="tl">
                    <a:srgbClr val="000000">
                      <a:alpha val="43137"/>
                    </a:srgbClr>
                  </a:outerShdw>
                </a:effectLst>
              </a:rPr>
              <a:t>Little direction in order to coordinate and structure</a:t>
            </a:r>
          </a:p>
        </p:txBody>
      </p:sp>
    </p:spTree>
    <p:extLst>
      <p:ext uri="{BB962C8B-B14F-4D97-AF65-F5344CB8AC3E}">
        <p14:creationId xmlns:p14="http://schemas.microsoft.com/office/powerpoint/2010/main" val="38784812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fade">
                                      <p:cBhvr>
                                        <p:cTn id="12" dur="2000"/>
                                        <p:tgtEl>
                                          <p:spTgt spid="7475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755">
                                            <p:txEl>
                                              <p:pRg st="2" end="2"/>
                                            </p:txEl>
                                          </p:spTgt>
                                        </p:tgtEl>
                                        <p:attrNameLst>
                                          <p:attrName>style.visibility</p:attrName>
                                        </p:attrNameLst>
                                      </p:cBhvr>
                                      <p:to>
                                        <p:strVal val="visible"/>
                                      </p:to>
                                    </p:set>
                                    <p:animEffect transition="in" filter="fade">
                                      <p:cBhvr>
                                        <p:cTn id="17" dur="2000"/>
                                        <p:tgtEl>
                                          <p:spTgt spid="747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4755">
                                            <p:txEl>
                                              <p:pRg st="4" end="4"/>
                                            </p:txEl>
                                          </p:spTgt>
                                        </p:tgtEl>
                                        <p:attrNameLst>
                                          <p:attrName>style.visibility</p:attrName>
                                        </p:attrNameLst>
                                      </p:cBhvr>
                                      <p:to>
                                        <p:strVal val="visible"/>
                                      </p:to>
                                    </p:set>
                                    <p:animEffect transition="in" filter="fade">
                                      <p:cBhvr>
                                        <p:cTn id="22" dur="20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752717" y="194551"/>
            <a:ext cx="8848798"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Some Famous/Infamous Transformational Leaders</a:t>
            </a:r>
            <a:endParaRPr lang="en-GB" sz="2800" b="1" dirty="0">
              <a:effectLst>
                <a:outerShdw blurRad="38100" dist="38100" dir="2700000" algn="tl">
                  <a:srgbClr val="000000">
                    <a:alpha val="43137"/>
                  </a:srgbClr>
                </a:outerShdw>
              </a:effectLst>
            </a:endParaRPr>
          </a:p>
        </p:txBody>
      </p:sp>
      <p:pic>
        <p:nvPicPr>
          <p:cNvPr id="2050" name="Picture 2" descr="Image result for mahatma gandhi">
            <a:extLst>
              <a:ext uri="{FF2B5EF4-FFF2-40B4-BE49-F238E27FC236}">
                <a16:creationId xmlns:a16="http://schemas.microsoft.com/office/drawing/2014/main" id="{93AB1CEA-3F54-4A6A-99E2-C3B3CD9DA1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0800" y="804967"/>
            <a:ext cx="2658686" cy="178028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Nelson Mandela">
            <a:extLst>
              <a:ext uri="{FF2B5EF4-FFF2-40B4-BE49-F238E27FC236}">
                <a16:creationId xmlns:a16="http://schemas.microsoft.com/office/drawing/2014/main" id="{9C81CAAA-6376-4524-B02A-AEB18A5E08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8170" y="824127"/>
            <a:ext cx="2473724" cy="177404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Fidel Castro">
            <a:extLst>
              <a:ext uri="{FF2B5EF4-FFF2-40B4-BE49-F238E27FC236}">
                <a16:creationId xmlns:a16="http://schemas.microsoft.com/office/drawing/2014/main" id="{105ACD5F-46C2-441E-BD7B-BBE465697A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201" y="738682"/>
            <a:ext cx="2700947" cy="359128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Martin luther king">
            <a:extLst>
              <a:ext uri="{FF2B5EF4-FFF2-40B4-BE49-F238E27FC236}">
                <a16:creationId xmlns:a16="http://schemas.microsoft.com/office/drawing/2014/main" id="{6658D927-FFD9-4B65-923C-FF7A0497287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11102" y="2781232"/>
            <a:ext cx="1981463" cy="141047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mao">
            <a:extLst>
              <a:ext uri="{FF2B5EF4-FFF2-40B4-BE49-F238E27FC236}">
                <a16:creationId xmlns:a16="http://schemas.microsoft.com/office/drawing/2014/main" id="{8210DCA5-0130-4D58-82B1-77D8A843E5A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40578" y="837703"/>
            <a:ext cx="1395395" cy="1859953"/>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Bill gates">
            <a:extLst>
              <a:ext uri="{FF2B5EF4-FFF2-40B4-BE49-F238E27FC236}">
                <a16:creationId xmlns:a16="http://schemas.microsoft.com/office/drawing/2014/main" id="{5D0B8B84-2ADE-4B00-809B-3D30451700A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68539" y="2697656"/>
            <a:ext cx="2658687" cy="15279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A9C5A74-C3AB-4503-B5BA-5FC06594057C}"/>
              </a:ext>
            </a:extLst>
          </p:cNvPr>
          <p:cNvPicPr>
            <a:picLocks noChangeAspect="1"/>
          </p:cNvPicPr>
          <p:nvPr/>
        </p:nvPicPr>
        <p:blipFill>
          <a:blip r:embed="rId8"/>
          <a:stretch>
            <a:fillRect/>
          </a:stretch>
        </p:blipFill>
        <p:spPr>
          <a:xfrm>
            <a:off x="6148715" y="4649972"/>
            <a:ext cx="2113071" cy="1236218"/>
          </a:xfrm>
          <a:prstGeom prst="rect">
            <a:avLst/>
          </a:prstGeom>
        </p:spPr>
      </p:pic>
      <p:pic>
        <p:nvPicPr>
          <p:cNvPr id="2064" name="Picture 16" descr="Image result for Hitler">
            <a:extLst>
              <a:ext uri="{FF2B5EF4-FFF2-40B4-BE49-F238E27FC236}">
                <a16:creationId xmlns:a16="http://schemas.microsoft.com/office/drawing/2014/main" id="{028BC239-70D0-4B78-9190-B536BB0BA5C1}"/>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52780" y="4588792"/>
            <a:ext cx="2599936" cy="135857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C:\Users\ab8716\Desktop\henry_viii.jpg">
            <a:extLst>
              <a:ext uri="{FF2B5EF4-FFF2-40B4-BE49-F238E27FC236}">
                <a16:creationId xmlns:a16="http://schemas.microsoft.com/office/drawing/2014/main" id="{BA769E9B-9441-4410-AB72-3AC61237B66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860148" y="4643111"/>
            <a:ext cx="2450162" cy="1293779"/>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Image result for napoleon bonaparte">
            <a:extLst>
              <a:ext uri="{FF2B5EF4-FFF2-40B4-BE49-F238E27FC236}">
                <a16:creationId xmlns:a16="http://schemas.microsoft.com/office/drawing/2014/main" id="{1A00E347-58FB-4DCA-AEA0-44D4D74F0EA7}"/>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449109" y="4643111"/>
            <a:ext cx="1293779" cy="1293779"/>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Image result for richard branson">
            <a:extLst>
              <a:ext uri="{FF2B5EF4-FFF2-40B4-BE49-F238E27FC236}">
                <a16:creationId xmlns:a16="http://schemas.microsoft.com/office/drawing/2014/main" id="{A135BD28-14CC-4E49-B97D-A824F72EF419}"/>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023501" y="2697656"/>
            <a:ext cx="2363501" cy="1448597"/>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Image result for margaret thatcher">
            <a:extLst>
              <a:ext uri="{FF2B5EF4-FFF2-40B4-BE49-F238E27FC236}">
                <a16:creationId xmlns:a16="http://schemas.microsoft.com/office/drawing/2014/main" id="{F4B3C71A-DF8B-4845-A56A-43179E62CB1D}"/>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511102" y="4547790"/>
            <a:ext cx="1016120" cy="1354409"/>
          </a:xfrm>
          <a:prstGeom prst="rect">
            <a:avLst/>
          </a:prstGeom>
          <a:noFill/>
          <a:extLst>
            <a:ext uri="{909E8E84-426E-40DD-AFC4-6F175D3DCCD1}">
              <a14:hiddenFill xmlns:a14="http://schemas.microsoft.com/office/drawing/2010/main">
                <a:solidFill>
                  <a:srgbClr val="FFFFFF"/>
                </a:solidFill>
              </a14:hiddenFill>
            </a:ext>
          </a:extLst>
        </p:spPr>
      </p:pic>
      <p:pic>
        <p:nvPicPr>
          <p:cNvPr id="2072" name="Picture 24" descr="Image result for queen victoria">
            <a:extLst>
              <a:ext uri="{FF2B5EF4-FFF2-40B4-BE49-F238E27FC236}">
                <a16:creationId xmlns:a16="http://schemas.microsoft.com/office/drawing/2014/main" id="{9E86B913-DC48-4466-A215-9CC4969D31FB}"/>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0619145" y="804967"/>
            <a:ext cx="1395394" cy="19254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94409FF-38FA-46B2-9753-90E662BF4251}"/>
              </a:ext>
            </a:extLst>
          </p:cNvPr>
          <p:cNvPicPr>
            <a:picLocks noChangeAspect="1"/>
          </p:cNvPicPr>
          <p:nvPr/>
        </p:nvPicPr>
        <p:blipFill>
          <a:blip r:embed="rId15" cstate="print">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776538" y="4506836"/>
            <a:ext cx="962123" cy="1410472"/>
          </a:xfrm>
          <a:prstGeom prst="rect">
            <a:avLst/>
          </a:prstGeom>
        </p:spPr>
      </p:pic>
      <p:sp>
        <p:nvSpPr>
          <p:cNvPr id="6" name="TextBox 5">
            <a:extLst>
              <a:ext uri="{FF2B5EF4-FFF2-40B4-BE49-F238E27FC236}">
                <a16:creationId xmlns:a16="http://schemas.microsoft.com/office/drawing/2014/main" id="{A8229731-902C-4CF0-A38D-8D0D31257695}"/>
              </a:ext>
            </a:extLst>
          </p:cNvPr>
          <p:cNvSpPr txBox="1"/>
          <p:nvPr/>
        </p:nvSpPr>
        <p:spPr>
          <a:xfrm>
            <a:off x="3059454" y="4207807"/>
            <a:ext cx="7831816" cy="307777"/>
          </a:xfrm>
          <a:prstGeom prst="rect">
            <a:avLst/>
          </a:prstGeom>
          <a:noFill/>
        </p:spPr>
        <p:txBody>
          <a:bodyPr wrap="square" rtlCol="0">
            <a:spAutoFit/>
          </a:bodyPr>
          <a:lstStyle/>
          <a:p>
            <a:r>
              <a:rPr lang="en-GB" sz="1400" b="1" dirty="0">
                <a:solidFill>
                  <a:srgbClr val="FF0000"/>
                </a:solidFill>
              </a:rPr>
              <a:t>What do you think? How do you view these people?  Can you think of different examples?</a:t>
            </a:r>
          </a:p>
        </p:txBody>
      </p:sp>
      <p:pic>
        <p:nvPicPr>
          <p:cNvPr id="1026" name="Picture 2" descr="Image result for churchill">
            <a:extLst>
              <a:ext uri="{FF2B5EF4-FFF2-40B4-BE49-F238E27FC236}">
                <a16:creationId xmlns:a16="http://schemas.microsoft.com/office/drawing/2014/main" id="{DDD929D8-B9BA-40BF-9A05-CC37A5665858}"/>
              </a:ext>
            </a:extLst>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10924050" y="4418529"/>
            <a:ext cx="1166476" cy="16345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
            <a:extLst>
              <a:ext uri="{FF2B5EF4-FFF2-40B4-BE49-F238E27FC236}">
                <a16:creationId xmlns:a16="http://schemas.microsoft.com/office/drawing/2014/main" id="{5410DC8D-63FE-4E43-9F70-10C41AA91B56}"/>
              </a:ext>
            </a:extLst>
          </p:cNvPr>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10891270" y="2919657"/>
            <a:ext cx="1055905" cy="1341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122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32384" y="156729"/>
            <a:ext cx="6107157" cy="461665"/>
          </a:xfrm>
          <a:prstGeom prst="rect">
            <a:avLst/>
          </a:prstGeom>
          <a:solidFill>
            <a:schemeClr val="bg1"/>
          </a:solidFill>
          <a:ln>
            <a:solidFill>
              <a:srgbClr val="FFC000"/>
            </a:solidFill>
          </a:ln>
        </p:spPr>
        <p:txBody>
          <a:bodyPr wrap="square" rtlCol="0">
            <a:spAutoFit/>
          </a:bodyPr>
          <a:lstStyle/>
          <a:p>
            <a:pPr algn="ctr"/>
            <a:r>
              <a:rPr lang="en-GB"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Nature of Leadership I</a:t>
            </a:r>
            <a:endParaRPr lang="en-GB" sz="2400" b="1" dirty="0">
              <a:effectLst>
                <a:outerShdw blurRad="38100" dist="38100" dir="2700000" algn="tl">
                  <a:srgbClr val="000000">
                    <a:alpha val="43137"/>
                  </a:srgbClr>
                </a:outerShdw>
              </a:effectLst>
            </a:endParaRPr>
          </a:p>
        </p:txBody>
      </p:sp>
      <p:sp>
        <p:nvSpPr>
          <p:cNvPr id="2" name="Slide Number Placeholder 1"/>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36</a:t>
            </a:fld>
            <a:endParaRPr lang="en-GB"/>
          </a:p>
        </p:txBody>
      </p:sp>
      <p:sp>
        <p:nvSpPr>
          <p:cNvPr id="5" name="Rectangle 4">
            <a:extLst>
              <a:ext uri="{FF2B5EF4-FFF2-40B4-BE49-F238E27FC236}">
                <a16:creationId xmlns:a16="http://schemas.microsoft.com/office/drawing/2014/main" id="{C7D08440-DF39-4C49-92F9-9713846799A3}"/>
              </a:ext>
            </a:extLst>
          </p:cNvPr>
          <p:cNvSpPr/>
          <p:nvPr/>
        </p:nvSpPr>
        <p:spPr>
          <a:xfrm>
            <a:off x="463123" y="2134629"/>
            <a:ext cx="11265753" cy="3293209"/>
          </a:xfrm>
          <a:prstGeom prst="rect">
            <a:avLst/>
          </a:prstGeom>
        </p:spPr>
        <p:txBody>
          <a:bodyPr wrap="square">
            <a:spAutoFit/>
          </a:bodyPr>
          <a:lstStyle/>
          <a:p>
            <a:r>
              <a:rPr lang="en-US" altLang="en-US" sz="3200" b="1" dirty="0">
                <a:effectLst>
                  <a:outerShdw blurRad="38100" dist="38100" dir="2700000" algn="tl">
                    <a:srgbClr val="000000">
                      <a:alpha val="43137"/>
                    </a:srgbClr>
                  </a:outerShdw>
                </a:effectLst>
                <a:latin typeface="+mj-lt"/>
              </a:rPr>
              <a:t>Visionary leadership:</a:t>
            </a:r>
          </a:p>
          <a:p>
            <a:endParaRPr lang="en-US" altLang="en-US" sz="3200" b="1" dirty="0">
              <a:effectLst>
                <a:outerShdw blurRad="38100" dist="38100" dir="2700000" algn="tl">
                  <a:srgbClr val="000000">
                    <a:alpha val="43137"/>
                  </a:srgbClr>
                </a:outerShdw>
              </a:effectLst>
              <a:latin typeface="+mj-lt"/>
            </a:endParaRPr>
          </a:p>
          <a:p>
            <a:r>
              <a:rPr lang="en-US" altLang="en-US" sz="2400" dirty="0">
                <a:latin typeface="+mj-lt"/>
              </a:rPr>
              <a:t>A leader who brings to the situation a clear and compelling sense of the future as well as an understanding of the actions needed to get there successfully </a:t>
            </a:r>
          </a:p>
          <a:p>
            <a:pPr lvl="1"/>
            <a:endParaRPr lang="en-US" altLang="en-US" sz="2400" dirty="0">
              <a:latin typeface="+mj-lt"/>
            </a:endParaRPr>
          </a:p>
          <a:p>
            <a:pPr lvl="1"/>
            <a:endParaRPr lang="en-US" altLang="en-US" sz="1600" dirty="0">
              <a:effectLst>
                <a:outerShdw blurRad="38100" dist="38100" dir="2700000" algn="tl">
                  <a:srgbClr val="000000">
                    <a:alpha val="43137"/>
                  </a:srgbClr>
                </a:outerShdw>
              </a:effectLst>
            </a:endParaRPr>
          </a:p>
          <a:p>
            <a:pPr lvl="1"/>
            <a:endParaRPr lang="en-US" altLang="en-US" sz="1600" dirty="0">
              <a:effectLst>
                <a:outerShdw blurRad="38100" dist="38100" dir="2700000" algn="tl">
                  <a:srgbClr val="000000">
                    <a:alpha val="43137"/>
                  </a:srgbClr>
                </a:outerShdw>
              </a:effectLst>
            </a:endParaRPr>
          </a:p>
          <a:p>
            <a:pPr lvl="1"/>
            <a:r>
              <a:rPr lang="en-US" altLang="en-US" sz="1600" dirty="0">
                <a:effectLst>
                  <a:outerShdw blurRad="38100" dist="38100" dir="2700000" algn="tl">
                    <a:srgbClr val="000000">
                      <a:alpha val="43137"/>
                    </a:srgbClr>
                  </a:outerShdw>
                </a:effectLst>
              </a:rPr>
              <a:t>         Vision (</a:t>
            </a:r>
            <a:r>
              <a:rPr lang="en-US" altLang="en-US" sz="1600" dirty="0"/>
              <a:t>A future that one hopes to create or achieve in order to improve upon the present state of affairs)</a:t>
            </a:r>
          </a:p>
          <a:p>
            <a:pPr lvl="2"/>
            <a:endParaRPr lang="en-US" altLang="en-US" sz="2400" dirty="0">
              <a:latin typeface="+mj-lt"/>
            </a:endParaRPr>
          </a:p>
        </p:txBody>
      </p:sp>
    </p:spTree>
    <p:extLst>
      <p:ext uri="{BB962C8B-B14F-4D97-AF65-F5344CB8AC3E}">
        <p14:creationId xmlns:p14="http://schemas.microsoft.com/office/powerpoint/2010/main" val="799806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77398" y="286444"/>
            <a:ext cx="6107157" cy="461665"/>
          </a:xfrm>
          <a:prstGeom prst="rect">
            <a:avLst/>
          </a:prstGeom>
          <a:solidFill>
            <a:schemeClr val="bg1"/>
          </a:solidFill>
          <a:ln>
            <a:solidFill>
              <a:srgbClr val="FFC000"/>
            </a:solidFill>
          </a:ln>
        </p:spPr>
        <p:txBody>
          <a:bodyPr wrap="square" rtlCol="0">
            <a:spAutoFit/>
          </a:bodyPr>
          <a:lstStyle/>
          <a:p>
            <a:pPr algn="ctr"/>
            <a:r>
              <a:rPr lang="en-GB"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Nature of Leadership II</a:t>
            </a:r>
            <a:endParaRPr lang="en-GB" sz="2400" b="1" dirty="0">
              <a:effectLst>
                <a:outerShdw blurRad="38100" dist="38100" dir="2700000" algn="tl">
                  <a:srgbClr val="000000">
                    <a:alpha val="43137"/>
                  </a:srgbClr>
                </a:outerShdw>
              </a:effectLst>
            </a:endParaRPr>
          </a:p>
        </p:txBody>
      </p:sp>
      <p:sp>
        <p:nvSpPr>
          <p:cNvPr id="2" name="Slide Number Placeholder 1"/>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37</a:t>
            </a:fld>
            <a:endParaRPr lang="en-GB"/>
          </a:p>
        </p:txBody>
      </p:sp>
      <p:sp>
        <p:nvSpPr>
          <p:cNvPr id="3" name="Rectangle 2">
            <a:extLst>
              <a:ext uri="{FF2B5EF4-FFF2-40B4-BE49-F238E27FC236}">
                <a16:creationId xmlns:a16="http://schemas.microsoft.com/office/drawing/2014/main" id="{E9DBEE9A-9A0F-48D2-B261-26A8C9D71195}"/>
              </a:ext>
            </a:extLst>
          </p:cNvPr>
          <p:cNvSpPr/>
          <p:nvPr/>
        </p:nvSpPr>
        <p:spPr>
          <a:xfrm>
            <a:off x="411731" y="867192"/>
            <a:ext cx="11205713" cy="2800767"/>
          </a:xfrm>
          <a:prstGeom prst="rect">
            <a:avLst/>
          </a:prstGeom>
        </p:spPr>
        <p:txBody>
          <a:bodyPr wrap="square">
            <a:spAutoFit/>
          </a:bodyPr>
          <a:lstStyle/>
          <a:p>
            <a:r>
              <a:rPr lang="en-US" altLang="en-US" sz="3200" b="1" dirty="0">
                <a:effectLst>
                  <a:outerShdw blurRad="38100" dist="38100" dir="2700000" algn="tl">
                    <a:srgbClr val="000000">
                      <a:alpha val="43137"/>
                    </a:srgbClr>
                  </a:outerShdw>
                </a:effectLst>
              </a:rPr>
              <a:t>Empowerment </a:t>
            </a:r>
          </a:p>
          <a:p>
            <a:endParaRPr lang="en-US" altLang="en-US" sz="3200" b="1" dirty="0">
              <a:effectLst>
                <a:outerShdw blurRad="38100" dist="38100" dir="2700000" algn="tl">
                  <a:srgbClr val="000000">
                    <a:alpha val="43137"/>
                  </a:srgbClr>
                </a:outerShdw>
              </a:effectLst>
            </a:endParaRPr>
          </a:p>
          <a:p>
            <a:pPr marL="92075" lvl="1">
              <a:buFont typeface="Arial" panose="020B0604020202020204" pitchFamily="34" charset="0"/>
              <a:buChar char="•"/>
            </a:pPr>
            <a:r>
              <a:rPr lang="en-US" altLang="en-US" sz="2800" dirty="0"/>
              <a:t>The process through which managers enable and help others to gain power and achieve influence </a:t>
            </a:r>
          </a:p>
          <a:p>
            <a:pPr marL="92075" lvl="1"/>
            <a:endParaRPr lang="en-US" altLang="en-US" sz="2800" dirty="0"/>
          </a:p>
          <a:p>
            <a:pPr marL="92075" lvl="1">
              <a:buFont typeface="Arial" panose="020B0604020202020204" pitchFamily="34" charset="0"/>
              <a:buChar char="•"/>
            </a:pPr>
            <a:r>
              <a:rPr lang="en-US" altLang="en-US" sz="2800" dirty="0"/>
              <a:t>Effective leaders empower others by providing them with:</a:t>
            </a:r>
          </a:p>
        </p:txBody>
      </p:sp>
      <p:graphicFrame>
        <p:nvGraphicFramePr>
          <p:cNvPr id="8" name="Content Placeholder 5">
            <a:extLst>
              <a:ext uri="{FF2B5EF4-FFF2-40B4-BE49-F238E27FC236}">
                <a16:creationId xmlns:a16="http://schemas.microsoft.com/office/drawing/2014/main" id="{42F9672C-28DD-450B-AEA6-7E1A44E3D79A}"/>
              </a:ext>
            </a:extLst>
          </p:cNvPr>
          <p:cNvGraphicFramePr>
            <a:graphicFrameLocks/>
          </p:cNvGraphicFramePr>
          <p:nvPr>
            <p:extLst>
              <p:ext uri="{D42A27DB-BD31-4B8C-83A1-F6EECF244321}">
                <p14:modId xmlns:p14="http://schemas.microsoft.com/office/powerpoint/2010/main" val="22526864"/>
              </p:ext>
            </p:extLst>
          </p:nvPr>
        </p:nvGraphicFramePr>
        <p:xfrm>
          <a:off x="1991544" y="3906124"/>
          <a:ext cx="7620000" cy="167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353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908711" y="188640"/>
            <a:ext cx="6374575" cy="461665"/>
          </a:xfrm>
          <a:prstGeom prst="rect">
            <a:avLst/>
          </a:prstGeom>
          <a:solidFill>
            <a:schemeClr val="bg1"/>
          </a:solidFill>
          <a:ln>
            <a:solidFill>
              <a:srgbClr val="FFC000"/>
            </a:solidFill>
          </a:ln>
        </p:spPr>
        <p:txBody>
          <a:bodyPr wrap="square" rtlCol="0">
            <a:spAutoFit/>
          </a:bodyPr>
          <a:lstStyle/>
          <a:p>
            <a:pPr algn="ctr"/>
            <a:r>
              <a:rPr lang="en-GB"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Leadership Traits &amp; Behaviour </a:t>
            </a:r>
            <a:endParaRPr lang="en-GB" sz="2400" b="1" dirty="0">
              <a:effectLst>
                <a:outerShdw blurRad="38100" dist="38100" dir="2700000" algn="tl">
                  <a:srgbClr val="000000">
                    <a:alpha val="43137"/>
                  </a:srgbClr>
                </a:outerShdw>
              </a:effectLst>
            </a:endParaRPr>
          </a:p>
        </p:txBody>
      </p:sp>
      <p:sp>
        <p:nvSpPr>
          <p:cNvPr id="2" name="Slide Number Placeholder 1"/>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38</a:t>
            </a:fld>
            <a:endParaRPr lang="en-GB"/>
          </a:p>
        </p:txBody>
      </p:sp>
      <p:graphicFrame>
        <p:nvGraphicFramePr>
          <p:cNvPr id="5" name="Content Placeholder 6">
            <a:extLst>
              <a:ext uri="{FF2B5EF4-FFF2-40B4-BE49-F238E27FC236}">
                <a16:creationId xmlns:a16="http://schemas.microsoft.com/office/drawing/2014/main" id="{F639E167-0AD3-47C0-AA4D-D9CB89D3BD46}"/>
              </a:ext>
            </a:extLst>
          </p:cNvPr>
          <p:cNvGraphicFramePr>
            <a:graphicFrameLocks/>
          </p:cNvGraphicFramePr>
          <p:nvPr>
            <p:extLst>
              <p:ext uri="{D42A27DB-BD31-4B8C-83A1-F6EECF244321}">
                <p14:modId xmlns:p14="http://schemas.microsoft.com/office/powerpoint/2010/main" val="879712163"/>
              </p:ext>
            </p:extLst>
          </p:nvPr>
        </p:nvGraphicFramePr>
        <p:xfrm>
          <a:off x="2052037" y="836712"/>
          <a:ext cx="8087921" cy="47125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5594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6AC87A-EE0D-474B-BAC6-783D06795087}"/>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39</a:t>
            </a:fld>
            <a:endParaRPr lang="en-GB"/>
          </a:p>
        </p:txBody>
      </p:sp>
      <p:sp>
        <p:nvSpPr>
          <p:cNvPr id="3" name="Rectangle 2">
            <a:extLst>
              <a:ext uri="{FF2B5EF4-FFF2-40B4-BE49-F238E27FC236}">
                <a16:creationId xmlns:a16="http://schemas.microsoft.com/office/drawing/2014/main" id="{0AA7F829-02DF-42D2-886E-F1A744F0113E}"/>
              </a:ext>
            </a:extLst>
          </p:cNvPr>
          <p:cNvSpPr/>
          <p:nvPr/>
        </p:nvSpPr>
        <p:spPr>
          <a:xfrm>
            <a:off x="6600056" y="255669"/>
            <a:ext cx="5268101" cy="707886"/>
          </a:xfrm>
          <a:prstGeom prst="rect">
            <a:avLst/>
          </a:prstGeom>
          <a:solidFill>
            <a:schemeClr val="bg1"/>
          </a:solidFill>
          <a:ln w="38100">
            <a:solidFill>
              <a:schemeClr val="tx1"/>
            </a:solidFill>
          </a:ln>
        </p:spPr>
        <p:txBody>
          <a:bodyPr wrap="square" lIns="91440" tIns="45720" rIns="91440" bIns="45720">
            <a:spAutoFit/>
          </a:bodyPr>
          <a:lstStyle/>
          <a:p>
            <a:pPr algn="ctr"/>
            <a:r>
              <a:rPr lang="en-GB" sz="2000" b="1" dirty="0"/>
              <a:t>Leading Organisational Transformation:</a:t>
            </a:r>
          </a:p>
          <a:p>
            <a:pPr algn="ctr"/>
            <a:r>
              <a:rPr lang="en-GB" sz="2000" b="1" dirty="0">
                <a:ln w="0">
                  <a:solidFill>
                    <a:srgbClr val="FFC000"/>
                  </a:solidFill>
                </a:ln>
                <a:effectLst>
                  <a:outerShdw blurRad="38100" dist="19050" dir="2700000" algn="tl" rotWithShape="0">
                    <a:schemeClr val="dk1">
                      <a:alpha val="40000"/>
                    </a:schemeClr>
                  </a:outerShdw>
                </a:effectLst>
              </a:rPr>
              <a:t>Case Studies</a:t>
            </a:r>
            <a:endParaRPr lang="en-US" sz="2000" dirty="0">
              <a:ln w="0">
                <a:solidFill>
                  <a:srgbClr val="FFC000"/>
                </a:solidFill>
              </a:ln>
              <a:effectLst>
                <a:outerShdw blurRad="38100" dist="19050" dir="2700000" algn="tl" rotWithShape="0">
                  <a:schemeClr val="dk1">
                    <a:alpha val="40000"/>
                  </a:schemeClr>
                </a:outerShdw>
              </a:effectLst>
            </a:endParaRPr>
          </a:p>
        </p:txBody>
      </p:sp>
      <p:pic>
        <p:nvPicPr>
          <p:cNvPr id="5" name="Picture 4">
            <a:extLst>
              <a:ext uri="{FF2B5EF4-FFF2-40B4-BE49-F238E27FC236}">
                <a16:creationId xmlns:a16="http://schemas.microsoft.com/office/drawing/2014/main" id="{6197EA67-DE5C-4802-9CD8-797526BC3E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2104" y="1556792"/>
            <a:ext cx="3883053" cy="2966800"/>
          </a:xfrm>
          <a:prstGeom prst="rect">
            <a:avLst/>
          </a:prstGeom>
        </p:spPr>
      </p:pic>
      <p:sp>
        <p:nvSpPr>
          <p:cNvPr id="7" name="TextBox 6">
            <a:extLst>
              <a:ext uri="{FF2B5EF4-FFF2-40B4-BE49-F238E27FC236}">
                <a16:creationId xmlns:a16="http://schemas.microsoft.com/office/drawing/2014/main" id="{44CE73CF-51F3-497E-9D45-9F7EF39E381E}"/>
              </a:ext>
            </a:extLst>
          </p:cNvPr>
          <p:cNvSpPr txBox="1"/>
          <p:nvPr/>
        </p:nvSpPr>
        <p:spPr>
          <a:xfrm>
            <a:off x="407368" y="476672"/>
            <a:ext cx="5126182" cy="4862870"/>
          </a:xfrm>
          <a:prstGeom prst="rect">
            <a:avLst/>
          </a:prstGeom>
          <a:noFill/>
        </p:spPr>
        <p:txBody>
          <a:bodyPr wrap="square" rtlCol="0">
            <a:spAutoFit/>
          </a:bodyPr>
          <a:lstStyle/>
          <a:p>
            <a:pPr algn="ctr"/>
            <a:r>
              <a:rPr lang="en-GB" sz="2000" b="1" dirty="0">
                <a:solidFill>
                  <a:srgbClr val="FF0000"/>
                </a:solidFill>
                <a:effectLst>
                  <a:outerShdw blurRad="38100" dist="38100" dir="2700000" algn="tl">
                    <a:srgbClr val="000000">
                      <a:alpha val="43137"/>
                    </a:srgbClr>
                  </a:outerShdw>
                </a:effectLst>
              </a:rPr>
              <a:t>THE GOOD</a:t>
            </a:r>
          </a:p>
          <a:p>
            <a:r>
              <a:rPr lang="en-GB" dirty="0"/>
              <a:t>How Transformational Leadership Saved This Company: Ceridian's Story</a:t>
            </a:r>
          </a:p>
          <a:p>
            <a:r>
              <a:rPr lang="en-GB" b="1" dirty="0">
                <a:highlight>
                  <a:srgbClr val="FFFF00"/>
                </a:highlight>
              </a:rPr>
              <a:t>Article:</a:t>
            </a:r>
          </a:p>
          <a:p>
            <a:r>
              <a:rPr lang="en-GB" sz="1200" dirty="0">
                <a:hlinkClick r:id="rId4"/>
              </a:rPr>
              <a:t>https://www.forbes.com/sites/louisefron/2016/07/06/how-transformational-leadership-saved-this-company-ceridians-story/#220efb4a2909</a:t>
            </a:r>
            <a:endParaRPr lang="en-GB" sz="1200" dirty="0"/>
          </a:p>
          <a:p>
            <a:endParaRPr lang="en-GB" dirty="0"/>
          </a:p>
          <a:p>
            <a:pPr algn="ctr"/>
            <a:r>
              <a:rPr lang="en-GB" sz="2000" b="1" dirty="0">
                <a:solidFill>
                  <a:srgbClr val="FF0000"/>
                </a:solidFill>
                <a:effectLst>
                  <a:outerShdw blurRad="38100" dist="38100" dir="2700000" algn="tl">
                    <a:srgbClr val="000000">
                      <a:alpha val="43137"/>
                    </a:srgbClr>
                  </a:outerShdw>
                </a:effectLst>
              </a:rPr>
              <a:t>THE BAD</a:t>
            </a:r>
          </a:p>
          <a:p>
            <a:r>
              <a:rPr lang="en-GB" dirty="0"/>
              <a:t>Barclays Bank under Bob Diamond, the former CEO of Barclays Bank</a:t>
            </a:r>
          </a:p>
          <a:p>
            <a:r>
              <a:rPr lang="en-GB" b="1" dirty="0">
                <a:highlight>
                  <a:srgbClr val="FFFF00"/>
                </a:highlight>
              </a:rPr>
              <a:t>Video  (29”): </a:t>
            </a:r>
            <a:r>
              <a:rPr lang="en-GB" sz="1200" dirty="0">
                <a:hlinkClick r:id="rId5"/>
              </a:rPr>
              <a:t>https://www.youtube.com/watch?time_continue=82&amp;v=dAqD4PVEQ-w</a:t>
            </a:r>
            <a:endParaRPr lang="en-GB" sz="1200" dirty="0"/>
          </a:p>
          <a:p>
            <a:endParaRPr lang="en-GB" dirty="0"/>
          </a:p>
          <a:p>
            <a:endParaRPr lang="en-GB" dirty="0"/>
          </a:p>
          <a:p>
            <a:pPr algn="ctr"/>
            <a:r>
              <a:rPr lang="en-GB" b="1" dirty="0">
                <a:solidFill>
                  <a:srgbClr val="FF0000"/>
                </a:solidFill>
                <a:effectLst>
                  <a:outerShdw blurRad="38100" dist="38100" dir="2700000" algn="tl">
                    <a:srgbClr val="000000">
                      <a:alpha val="43137"/>
                    </a:srgbClr>
                  </a:outerShdw>
                </a:effectLst>
              </a:rPr>
              <a:t>THE UGLY</a:t>
            </a:r>
          </a:p>
          <a:p>
            <a:r>
              <a:rPr lang="en-GB" dirty="0"/>
              <a:t>How mergers go wrong (DaimlerChrysler)</a:t>
            </a:r>
          </a:p>
          <a:p>
            <a:r>
              <a:rPr lang="en-GB" b="1" dirty="0">
                <a:highlight>
                  <a:srgbClr val="FFFF00"/>
                </a:highlight>
              </a:rPr>
              <a:t>Article:</a:t>
            </a:r>
          </a:p>
          <a:p>
            <a:r>
              <a:rPr lang="en-GB" sz="1400" dirty="0">
                <a:hlinkClick r:id="rId6"/>
              </a:rPr>
              <a:t>https://www.economist.com/node/6288</a:t>
            </a:r>
            <a:endParaRPr lang="en-GB" sz="1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098554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B8D3-1226-4D09-A319-BF9776E5D153}"/>
              </a:ext>
            </a:extLst>
          </p:cNvPr>
          <p:cNvSpPr>
            <a:spLocks noGrp="1"/>
          </p:cNvSpPr>
          <p:nvPr>
            <p:ph type="title"/>
          </p:nvPr>
        </p:nvSpPr>
        <p:spPr>
          <a:xfrm>
            <a:off x="407368" y="260648"/>
            <a:ext cx="11665296" cy="720080"/>
          </a:xfrm>
          <a:solidFill>
            <a:srgbClr val="FFC000"/>
          </a:solidFill>
        </p:spPr>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60419" name="Content Placeholder 2">
            <a:extLst>
              <a:ext uri="{FF2B5EF4-FFF2-40B4-BE49-F238E27FC236}">
                <a16:creationId xmlns:a16="http://schemas.microsoft.com/office/drawing/2014/main" id="{9FA4D3FD-1FFE-4F52-ABE2-F73D8B69EFD8}"/>
              </a:ext>
            </a:extLst>
          </p:cNvPr>
          <p:cNvSpPr>
            <a:spLocks noGrp="1" noChangeArrowheads="1"/>
          </p:cNvSpPr>
          <p:nvPr>
            <p:ph idx="1"/>
          </p:nvPr>
        </p:nvSpPr>
        <p:spPr>
          <a:xfrm>
            <a:off x="227348" y="1196752"/>
            <a:ext cx="11737304" cy="4176464"/>
          </a:xfrm>
        </p:spPr>
        <p:txBody>
          <a:bodyPr vert="horz" wrap="square" lIns="182880" tIns="91440" rIns="91440" bIns="45720" numCol="1" anchor="t" anchorCtr="0" compatLnSpc="1">
            <a:prstTxWarp prst="textNoShape">
              <a:avLst/>
            </a:prstTxWarp>
          </a:bodyPr>
          <a:lstStyle/>
          <a:p>
            <a:pPr marL="265113" indent="-265113" eaLnBrk="1" hangingPunct="1"/>
            <a:r>
              <a:rPr lang="en-GB" altLang="en-US" b="1" dirty="0"/>
              <a:t>Michigan University studies (1950’s)</a:t>
            </a:r>
            <a:endParaRPr lang="en-GB" altLang="en-US" dirty="0"/>
          </a:p>
          <a:p>
            <a:pPr marL="265113" indent="-265113" eaLnBrk="1" hangingPunct="1">
              <a:lnSpc>
                <a:spcPct val="200000"/>
              </a:lnSpc>
            </a:pPr>
            <a:r>
              <a:rPr lang="en-GB" altLang="en-US" dirty="0"/>
              <a:t>Two Styles:</a:t>
            </a:r>
          </a:p>
          <a:p>
            <a:pPr lvl="1" eaLnBrk="1" hangingPunct="1">
              <a:lnSpc>
                <a:spcPct val="200000"/>
              </a:lnSpc>
              <a:buFont typeface="Wingdings" panose="05000000000000000000" pitchFamily="2" charset="2"/>
              <a:buChar char="v"/>
            </a:pPr>
            <a:r>
              <a:rPr lang="en-GB" altLang="en-US" sz="2000" b="1" dirty="0"/>
              <a:t>Job centred </a:t>
            </a:r>
            <a:r>
              <a:rPr lang="en-GB" altLang="en-US" sz="2000" dirty="0"/>
              <a:t>- (emphasis on getting job done, achieving goals, subordinates a means to getting task done)</a:t>
            </a:r>
          </a:p>
          <a:p>
            <a:pPr lvl="1" eaLnBrk="1" hangingPunct="1">
              <a:lnSpc>
                <a:spcPct val="200000"/>
              </a:lnSpc>
              <a:buFont typeface="Wingdings" panose="05000000000000000000" pitchFamily="2" charset="2"/>
              <a:buChar char="v"/>
            </a:pPr>
            <a:r>
              <a:rPr lang="en-GB" altLang="en-US" sz="2000" b="1" dirty="0"/>
              <a:t>Employee centred </a:t>
            </a:r>
            <a:r>
              <a:rPr lang="en-GB" altLang="en-US" sz="2000" dirty="0"/>
              <a:t>- (special attention to needs of individual, individuals valued for their contributions)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0419">
                                            <p:txEl>
                                              <p:pRg st="2" end="2"/>
                                            </p:txEl>
                                          </p:spTgt>
                                        </p:tgtEl>
                                        <p:attrNameLst>
                                          <p:attrName>style.visibility</p:attrName>
                                        </p:attrNameLst>
                                      </p:cBhvr>
                                      <p:to>
                                        <p:strVal val="visible"/>
                                      </p:to>
                                    </p:set>
                                    <p:anim calcmode="lin" valueType="num">
                                      <p:cBhvr additive="base">
                                        <p:cTn id="7"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0419">
                                            <p:txEl>
                                              <p:pRg st="3" end="3"/>
                                            </p:txEl>
                                          </p:spTgt>
                                        </p:tgtEl>
                                        <p:attrNameLst>
                                          <p:attrName>style.visibility</p:attrName>
                                        </p:attrNameLst>
                                      </p:cBhvr>
                                      <p:to>
                                        <p:strVal val="visible"/>
                                      </p:to>
                                    </p:set>
                                    <p:anim calcmode="lin" valueType="num">
                                      <p:cBhvr additive="base">
                                        <p:cTn id="11"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1835-8FF5-423D-B777-DE0DB3163BB3}"/>
              </a:ext>
            </a:extLst>
          </p:cNvPr>
          <p:cNvSpPr>
            <a:spLocks noGrp="1"/>
          </p:cNvSpPr>
          <p:nvPr>
            <p:ph type="title"/>
          </p:nvPr>
        </p:nvSpPr>
        <p:spPr>
          <a:xfrm>
            <a:off x="191344" y="274638"/>
            <a:ext cx="11737304" cy="706090"/>
          </a:xfrm>
          <a:solidFill>
            <a:srgbClr val="FFC000"/>
          </a:solidFill>
        </p:spPr>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59395" name="Content Placeholder 2">
            <a:extLst>
              <a:ext uri="{FF2B5EF4-FFF2-40B4-BE49-F238E27FC236}">
                <a16:creationId xmlns:a16="http://schemas.microsoft.com/office/drawing/2014/main" id="{548CD2A3-0262-41FF-8B7B-68AFEC122E27}"/>
              </a:ext>
            </a:extLst>
          </p:cNvPr>
          <p:cNvSpPr>
            <a:spLocks noGrp="1" noChangeArrowheads="1"/>
          </p:cNvSpPr>
          <p:nvPr>
            <p:ph idx="1"/>
          </p:nvPr>
        </p:nvSpPr>
        <p:spPr>
          <a:xfrm>
            <a:off x="263352" y="1628800"/>
            <a:ext cx="11665296" cy="3916363"/>
          </a:xfrm>
        </p:spPr>
        <p:txBody>
          <a:bodyPr vert="horz" wrap="square" lIns="182880" tIns="91440" rIns="91440" bIns="45720" numCol="1" anchor="t" anchorCtr="0" compatLnSpc="1">
            <a:prstTxWarp prst="textNoShape">
              <a:avLst/>
            </a:prstTxWarp>
          </a:bodyPr>
          <a:lstStyle/>
          <a:p>
            <a:pPr marL="265113" indent="-265113" eaLnBrk="1" hangingPunct="1">
              <a:lnSpc>
                <a:spcPct val="150000"/>
              </a:lnSpc>
            </a:pPr>
            <a:r>
              <a:rPr lang="en-GB" altLang="en-US" sz="2800" b="1" dirty="0"/>
              <a:t>Ohio State University studies (1940’s)</a:t>
            </a:r>
            <a:endParaRPr lang="en-GB" altLang="en-US" sz="2800" dirty="0"/>
          </a:p>
          <a:p>
            <a:pPr marL="265113" indent="-265113" eaLnBrk="1" hangingPunct="1">
              <a:lnSpc>
                <a:spcPct val="150000"/>
              </a:lnSpc>
            </a:pPr>
            <a:r>
              <a:rPr lang="en-GB" altLang="en-US" sz="2800" dirty="0"/>
              <a:t>Two Styles:</a:t>
            </a:r>
          </a:p>
          <a:p>
            <a:pPr marL="265113" indent="-265113" eaLnBrk="1" hangingPunct="1">
              <a:lnSpc>
                <a:spcPct val="150000"/>
              </a:lnSpc>
            </a:pPr>
            <a:endParaRPr lang="en-GB" altLang="en-US" sz="1200" dirty="0"/>
          </a:p>
          <a:p>
            <a:pPr lvl="1" eaLnBrk="1" hangingPunct="1">
              <a:lnSpc>
                <a:spcPct val="150000"/>
              </a:lnSpc>
              <a:buFont typeface="Wingdings" panose="05000000000000000000" pitchFamily="2" charset="2"/>
              <a:buChar char="v"/>
            </a:pPr>
            <a:r>
              <a:rPr lang="en-GB" altLang="en-US" sz="2400" b="1" dirty="0"/>
              <a:t>Initiating structure</a:t>
            </a:r>
            <a:r>
              <a:rPr lang="en-GB" altLang="en-US" sz="2400" b="1" i="1" dirty="0"/>
              <a:t> </a:t>
            </a:r>
            <a:r>
              <a:rPr lang="en-GB" altLang="en-US" sz="2400" dirty="0"/>
              <a:t>(defining roles, allocating work, structuring the work)</a:t>
            </a:r>
          </a:p>
          <a:p>
            <a:pPr marL="265113" indent="-265113" eaLnBrk="1" hangingPunct="1">
              <a:lnSpc>
                <a:spcPct val="150000"/>
              </a:lnSpc>
              <a:buNone/>
            </a:pPr>
            <a:endParaRPr lang="en-GB" altLang="en-US" sz="2800" dirty="0"/>
          </a:p>
          <a:p>
            <a:pPr lvl="1" eaLnBrk="1" hangingPunct="1">
              <a:lnSpc>
                <a:spcPct val="150000"/>
              </a:lnSpc>
              <a:buFont typeface="Wingdings" panose="05000000000000000000" pitchFamily="2" charset="2"/>
              <a:buChar char="v"/>
            </a:pPr>
            <a:r>
              <a:rPr lang="en-GB" altLang="en-US" sz="2400" b="1" dirty="0"/>
              <a:t>Consideration</a:t>
            </a:r>
            <a:r>
              <a:rPr lang="en-GB" altLang="en-US" sz="2400" dirty="0"/>
              <a:t> (building relationships, developing trust, team spirit 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9395">
                                            <p:txEl>
                                              <p:pRg st="3" end="3"/>
                                            </p:txEl>
                                          </p:spTgt>
                                        </p:tgtEl>
                                        <p:attrNameLst>
                                          <p:attrName>style.visibility</p:attrName>
                                        </p:attrNameLst>
                                      </p:cBhvr>
                                      <p:to>
                                        <p:strVal val="visible"/>
                                      </p:to>
                                    </p:set>
                                    <p:animEffect transition="in" filter="checkerboard(across)">
                                      <p:cBhvr>
                                        <p:cTn id="7" dur="500"/>
                                        <p:tgtEl>
                                          <p:spTgt spid="59395">
                                            <p:txEl>
                                              <p:pRg st="3" end="3"/>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9395">
                                            <p:txEl>
                                              <p:pRg st="5" end="5"/>
                                            </p:txEl>
                                          </p:spTgt>
                                        </p:tgtEl>
                                        <p:attrNameLst>
                                          <p:attrName>style.visibility</p:attrName>
                                        </p:attrNameLst>
                                      </p:cBhvr>
                                      <p:to>
                                        <p:strVal val="visible"/>
                                      </p:to>
                                    </p:set>
                                    <p:animEffect transition="in" filter="checkerboard(across)">
                                      <p:cBhvr>
                                        <p:cTn id="10" dur="500"/>
                                        <p:tgtEl>
                                          <p:spTgt spid="593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1319CBA-F9CE-4DDA-9609-357A4040A8F8}"/>
              </a:ext>
            </a:extLst>
          </p:cNvPr>
          <p:cNvSpPr>
            <a:spLocks noGrp="1"/>
          </p:cNvSpPr>
          <p:nvPr>
            <p:ph type="title"/>
          </p:nvPr>
        </p:nvSpPr>
        <p:spPr>
          <a:xfrm>
            <a:off x="119336" y="404664"/>
            <a:ext cx="11953328" cy="777875"/>
          </a:xfrm>
        </p:spPr>
        <p:txBody>
          <a:bodyPr/>
          <a:lstStyle/>
          <a:p>
            <a:pPr eaLnBrk="1" hangingPunct="1">
              <a:defRPr/>
            </a:pPr>
            <a:r>
              <a:rPr lang="en-GB" sz="2800" b="1" i="1" dirty="0">
                <a:effectLst>
                  <a:outerShdw blurRad="38100" dist="38100" dir="2700000" algn="tl">
                    <a:srgbClr val="000000">
                      <a:alpha val="43137"/>
                    </a:srgbClr>
                  </a:outerShdw>
                </a:effectLst>
                <a:latin typeface="+mn-lt"/>
              </a:rPr>
              <a:t>Comparing the two...</a:t>
            </a:r>
          </a:p>
        </p:txBody>
      </p:sp>
      <p:graphicFrame>
        <p:nvGraphicFramePr>
          <p:cNvPr id="4" name="Content Placeholder 3">
            <a:extLst>
              <a:ext uri="{FF2B5EF4-FFF2-40B4-BE49-F238E27FC236}">
                <a16:creationId xmlns:a16="http://schemas.microsoft.com/office/drawing/2014/main" id="{7BF563D3-9AE2-431A-8008-921D03912A7C}"/>
              </a:ext>
            </a:extLst>
          </p:cNvPr>
          <p:cNvGraphicFramePr>
            <a:graphicFrameLocks noGrp="1"/>
          </p:cNvGraphicFramePr>
          <p:nvPr>
            <p:ph idx="1"/>
          </p:nvPr>
        </p:nvGraphicFramePr>
        <p:xfrm>
          <a:off x="2566988" y="1844675"/>
          <a:ext cx="7058026" cy="2952750"/>
        </p:xfrm>
        <a:graphic>
          <a:graphicData uri="http://schemas.openxmlformats.org/drawingml/2006/table">
            <a:tbl>
              <a:tblPr/>
              <a:tblGrid>
                <a:gridCol w="3067204">
                  <a:extLst>
                    <a:ext uri="{9D8B030D-6E8A-4147-A177-3AD203B41FA5}">
                      <a16:colId xmlns:a16="http://schemas.microsoft.com/office/drawing/2014/main" val="20000"/>
                    </a:ext>
                  </a:extLst>
                </a:gridCol>
                <a:gridCol w="1975655">
                  <a:extLst>
                    <a:ext uri="{9D8B030D-6E8A-4147-A177-3AD203B41FA5}">
                      <a16:colId xmlns:a16="http://schemas.microsoft.com/office/drawing/2014/main" val="20001"/>
                    </a:ext>
                  </a:extLst>
                </a:gridCol>
                <a:gridCol w="2015167">
                  <a:extLst>
                    <a:ext uri="{9D8B030D-6E8A-4147-A177-3AD203B41FA5}">
                      <a16:colId xmlns:a16="http://schemas.microsoft.com/office/drawing/2014/main" val="20002"/>
                    </a:ext>
                  </a:extLst>
                </a:gridCol>
              </a:tblGrid>
              <a:tr h="399020">
                <a:tc>
                  <a:txBody>
                    <a:bodyPr/>
                    <a:lstStyle/>
                    <a:p>
                      <a:pPr algn="l" fontAlgn="b"/>
                      <a:endParaRPr lang="en-GB" sz="1800" b="0" i="0" u="none" strike="noStrike" dirty="0">
                        <a:solidFill>
                          <a:srgbClr val="000000"/>
                        </a:solidFill>
                        <a:latin typeface="Calibri"/>
                      </a:endParaRPr>
                    </a:p>
                  </a:txBody>
                  <a:tcPr marL="9527" marR="9527" marT="9526"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a:solidFill>
                            <a:srgbClr val="000000"/>
                          </a:solidFill>
                          <a:latin typeface="Calibri"/>
                        </a:rPr>
                        <a:t>Michigan study</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0" i="0" u="none" strike="noStrike">
                          <a:solidFill>
                            <a:srgbClr val="000000"/>
                          </a:solidFill>
                          <a:latin typeface="Calibri"/>
                        </a:rPr>
                        <a:t>Ohio study</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76865">
                <a:tc>
                  <a:txBody>
                    <a:bodyPr/>
                    <a:lstStyle/>
                    <a:p>
                      <a:pPr algn="ctr" fontAlgn="ctr"/>
                      <a:r>
                        <a:rPr lang="en-GB" sz="1800" b="0" i="0" u="none" strike="noStrike" dirty="0">
                          <a:solidFill>
                            <a:srgbClr val="000000"/>
                          </a:solidFill>
                          <a:latin typeface="Calibri"/>
                        </a:rPr>
                        <a:t>Leadership style type 1</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latin typeface="Calibri"/>
                        </a:rPr>
                        <a:t>Employee-centred</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a:solidFill>
                            <a:srgbClr val="000000"/>
                          </a:solidFill>
                          <a:latin typeface="Calibri"/>
                        </a:rPr>
                        <a:t>Consideration</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276865">
                <a:tc>
                  <a:txBody>
                    <a:bodyPr/>
                    <a:lstStyle/>
                    <a:p>
                      <a:pPr algn="ctr" fontAlgn="ctr"/>
                      <a:r>
                        <a:rPr lang="en-GB" sz="1800" b="0" i="0" u="none" strike="noStrike" dirty="0">
                          <a:solidFill>
                            <a:srgbClr val="000000"/>
                          </a:solidFill>
                          <a:latin typeface="Calibri"/>
                        </a:rPr>
                        <a:t>Leadership style type </a:t>
                      </a:r>
                      <a:r>
                        <a:rPr lang="en-GB" sz="1800" b="0" i="0" u="none" strike="noStrike" baseline="0" dirty="0">
                          <a:solidFill>
                            <a:srgbClr val="000000"/>
                          </a:solidFill>
                          <a:latin typeface="Calibri"/>
                        </a:rPr>
                        <a:t> 2</a:t>
                      </a:r>
                      <a:endParaRPr lang="en-GB" sz="1800" b="0" i="0" u="none" strike="noStrike" dirty="0">
                        <a:solidFill>
                          <a:srgbClr val="000000"/>
                        </a:solidFill>
                        <a:latin typeface="Calibri"/>
                      </a:endParaRP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latin typeface="Calibri"/>
                        </a:rPr>
                        <a:t>Job-centred</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800" b="1" i="0" u="none" strike="noStrike" dirty="0">
                          <a:solidFill>
                            <a:srgbClr val="000000"/>
                          </a:solidFill>
                          <a:latin typeface="Calibri"/>
                        </a:rPr>
                        <a:t>Initiating structure</a:t>
                      </a:r>
                    </a:p>
                  </a:txBody>
                  <a:tcPr marL="9527" marR="9527" marT="95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TextBox 4">
            <a:extLst>
              <a:ext uri="{FF2B5EF4-FFF2-40B4-BE49-F238E27FC236}">
                <a16:creationId xmlns:a16="http://schemas.microsoft.com/office/drawing/2014/main" id="{F200A8FD-5ACE-4F0F-8AC2-D5EAB7007951}"/>
              </a:ext>
            </a:extLst>
          </p:cNvPr>
          <p:cNvSpPr txBox="1"/>
          <p:nvPr/>
        </p:nvSpPr>
        <p:spPr>
          <a:xfrm>
            <a:off x="2566988" y="5013176"/>
            <a:ext cx="7129412" cy="338138"/>
          </a:xfrm>
          <a:prstGeom prst="rect">
            <a:avLst/>
          </a:prstGeom>
          <a:noFill/>
        </p:spPr>
        <p:txBody>
          <a:bodyPr wrap="square">
            <a:spAutoFit/>
          </a:bodyPr>
          <a:lstStyle/>
          <a:p>
            <a:pPr algn="ctr" eaLnBrk="1" hangingPunct="1">
              <a:defRPr/>
            </a:pPr>
            <a:r>
              <a:rPr lang="en-GB" sz="1600" b="1" i="1" dirty="0">
                <a:latin typeface="+mn-lt"/>
                <a:cs typeface="Arial" charset="0"/>
              </a:rPr>
              <a:t>A remarkable similarity?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72E28E8-82F1-4A97-A929-A8BC7087A98C}"/>
              </a:ext>
            </a:extLst>
          </p:cNvPr>
          <p:cNvSpPr>
            <a:spLocks noGrp="1" noChangeArrowheads="1"/>
          </p:cNvSpPr>
          <p:nvPr>
            <p:ph type="body" sz="quarter" idx="3"/>
          </p:nvPr>
        </p:nvSpPr>
        <p:spPr>
          <a:xfrm>
            <a:off x="7608168" y="4365104"/>
            <a:ext cx="3960813" cy="762000"/>
          </a:xfrm>
        </p:spPr>
        <p:txBody>
          <a:bodyPr/>
          <a:lstStyle/>
          <a:p>
            <a:pPr algn="ctr" eaLnBrk="1" hangingPunct="1"/>
            <a:r>
              <a:rPr lang="en-GB" altLang="en-US" sz="1400" dirty="0"/>
              <a:t>Broadly commensurate with </a:t>
            </a:r>
          </a:p>
          <a:p>
            <a:pPr algn="ctr" eaLnBrk="1" hangingPunct="1"/>
            <a:r>
              <a:rPr lang="en-GB" altLang="en-US" sz="1400" dirty="0"/>
              <a:t>scientific management</a:t>
            </a:r>
          </a:p>
        </p:txBody>
      </p:sp>
      <p:sp>
        <p:nvSpPr>
          <p:cNvPr id="5" name="Text Placeholder 4">
            <a:extLst>
              <a:ext uri="{FF2B5EF4-FFF2-40B4-BE49-F238E27FC236}">
                <a16:creationId xmlns:a16="http://schemas.microsoft.com/office/drawing/2014/main" id="{BE42703F-8C59-4A88-845D-6E5D8F065E22}"/>
              </a:ext>
            </a:extLst>
          </p:cNvPr>
          <p:cNvSpPr>
            <a:spLocks noGrp="1" noChangeArrowheads="1"/>
          </p:cNvSpPr>
          <p:nvPr>
            <p:ph type="body" idx="1"/>
          </p:nvPr>
        </p:nvSpPr>
        <p:spPr>
          <a:xfrm>
            <a:off x="1046228" y="4509120"/>
            <a:ext cx="3957637" cy="762000"/>
          </a:xfrm>
        </p:spPr>
        <p:txBody>
          <a:bodyPr/>
          <a:lstStyle/>
          <a:p>
            <a:pPr algn="ctr" eaLnBrk="1" hangingPunct="1"/>
            <a:r>
              <a:rPr lang="en-GB" altLang="en-US" sz="1400" dirty="0"/>
              <a:t>Broadly commensurate with the </a:t>
            </a:r>
          </a:p>
          <a:p>
            <a:pPr algn="ctr" eaLnBrk="1" hangingPunct="1"/>
            <a:r>
              <a:rPr lang="en-GB" altLang="en-US" sz="1400" dirty="0"/>
              <a:t>human relations approach to management</a:t>
            </a:r>
          </a:p>
        </p:txBody>
      </p:sp>
      <p:sp>
        <p:nvSpPr>
          <p:cNvPr id="2" name="Content Placeholder 1">
            <a:extLst>
              <a:ext uri="{FF2B5EF4-FFF2-40B4-BE49-F238E27FC236}">
                <a16:creationId xmlns:a16="http://schemas.microsoft.com/office/drawing/2014/main" id="{47DD3226-E81E-4C2D-9F8C-3E9ED860B68B}"/>
              </a:ext>
            </a:extLst>
          </p:cNvPr>
          <p:cNvSpPr>
            <a:spLocks noGrp="1"/>
          </p:cNvSpPr>
          <p:nvPr>
            <p:ph sz="half" idx="2"/>
          </p:nvPr>
        </p:nvSpPr>
        <p:spPr>
          <a:xfrm>
            <a:off x="830327" y="332656"/>
            <a:ext cx="4173538"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buFont typeface="Wingdings 3" panose="05040102010807070707" pitchFamily="18" charset="2"/>
              <a:buNone/>
            </a:pPr>
            <a:r>
              <a:rPr lang="en-GB" altLang="en-US" sz="1600" b="1" dirty="0"/>
              <a:t>The ‘employee-centred’ </a:t>
            </a:r>
          </a:p>
          <a:p>
            <a:pPr algn="ctr" eaLnBrk="1" hangingPunct="1">
              <a:spcBef>
                <a:spcPct val="0"/>
              </a:spcBef>
              <a:spcAft>
                <a:spcPts val="600"/>
              </a:spcAft>
              <a:buNone/>
            </a:pPr>
            <a:r>
              <a:rPr lang="en-GB" altLang="en-US" sz="1600" b="1" dirty="0"/>
              <a:t>(or </a:t>
            </a:r>
            <a:r>
              <a:rPr lang="en-GB" altLang="en-US" sz="1600" b="1" i="1" dirty="0"/>
              <a:t>considerate</a:t>
            </a:r>
            <a:r>
              <a:rPr lang="en-GB" altLang="en-US" sz="1600" b="1" dirty="0"/>
              <a:t>) leadership style:</a:t>
            </a:r>
          </a:p>
          <a:p>
            <a:pPr eaLnBrk="1" hangingPunct="1"/>
            <a:r>
              <a:rPr lang="en-GB" altLang="en-US" sz="1600" dirty="0"/>
              <a:t>is interested in and listens to subordinates</a:t>
            </a:r>
          </a:p>
          <a:p>
            <a:pPr eaLnBrk="1" hangingPunct="1"/>
            <a:r>
              <a:rPr lang="en-GB" altLang="en-US" sz="1600" dirty="0"/>
              <a:t>allows participation in decision-making</a:t>
            </a:r>
          </a:p>
          <a:p>
            <a:pPr eaLnBrk="1" hangingPunct="1"/>
            <a:r>
              <a:rPr lang="en-GB" altLang="en-US" sz="1600" dirty="0"/>
              <a:t>is friendly and approachable</a:t>
            </a:r>
          </a:p>
          <a:p>
            <a:pPr eaLnBrk="1" hangingPunct="1"/>
            <a:r>
              <a:rPr lang="en-GB" altLang="en-US" sz="1600" dirty="0"/>
              <a:t>supports subordinates with personal problems</a:t>
            </a:r>
          </a:p>
          <a:p>
            <a:pPr eaLnBrk="1" hangingPunct="1"/>
            <a:r>
              <a:rPr lang="en-GB" altLang="en-US" sz="1600" dirty="0"/>
              <a:t>inspires trust, respect, warmth and rapport</a:t>
            </a:r>
          </a:p>
        </p:txBody>
      </p:sp>
      <p:sp>
        <p:nvSpPr>
          <p:cNvPr id="7" name="Content Placeholder 6">
            <a:extLst>
              <a:ext uri="{FF2B5EF4-FFF2-40B4-BE49-F238E27FC236}">
                <a16:creationId xmlns:a16="http://schemas.microsoft.com/office/drawing/2014/main" id="{FAB810AD-2B38-496E-A7D5-852E88FF804B}"/>
              </a:ext>
            </a:extLst>
          </p:cNvPr>
          <p:cNvSpPr>
            <a:spLocks noGrp="1"/>
          </p:cNvSpPr>
          <p:nvPr>
            <p:ph sz="quarter" idx="4"/>
          </p:nvPr>
        </p:nvSpPr>
        <p:spPr>
          <a:xfrm>
            <a:off x="7176120" y="188640"/>
            <a:ext cx="4248150"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spcBef>
                <a:spcPct val="0"/>
              </a:spcBef>
              <a:buFont typeface="Wingdings 3" panose="05040102010807070707" pitchFamily="18" charset="2"/>
              <a:buNone/>
            </a:pPr>
            <a:r>
              <a:rPr lang="en-GB" altLang="en-US" sz="1600" b="1"/>
              <a:t>The ‘job-centred’ </a:t>
            </a:r>
          </a:p>
          <a:p>
            <a:pPr algn="ctr" eaLnBrk="1" hangingPunct="1">
              <a:spcBef>
                <a:spcPts val="400"/>
              </a:spcBef>
              <a:spcAft>
                <a:spcPts val="600"/>
              </a:spcAft>
              <a:buNone/>
            </a:pPr>
            <a:r>
              <a:rPr lang="en-GB" altLang="en-US" sz="1600" b="1"/>
              <a:t>(or </a:t>
            </a:r>
            <a:r>
              <a:rPr lang="en-GB" altLang="en-US" sz="1600" b="1" i="1"/>
              <a:t>initiating structure</a:t>
            </a:r>
            <a:r>
              <a:rPr lang="en-GB" altLang="en-US" sz="1600" b="1"/>
              <a:t>) leadership style:</a:t>
            </a:r>
          </a:p>
          <a:p>
            <a:pPr eaLnBrk="1" hangingPunct="1">
              <a:spcBef>
                <a:spcPts val="400"/>
              </a:spcBef>
            </a:pPr>
            <a:r>
              <a:rPr lang="en-GB" altLang="en-US" sz="1600"/>
              <a:t>decides how things are going to be done</a:t>
            </a:r>
          </a:p>
          <a:p>
            <a:pPr eaLnBrk="1" hangingPunct="1">
              <a:spcBef>
                <a:spcPts val="400"/>
              </a:spcBef>
            </a:pPr>
            <a:r>
              <a:rPr lang="en-GB" altLang="en-US" sz="1600"/>
              <a:t>structures tasks and designs work</a:t>
            </a:r>
          </a:p>
          <a:p>
            <a:pPr eaLnBrk="1" hangingPunct="1">
              <a:spcBef>
                <a:spcPts val="400"/>
              </a:spcBef>
            </a:pPr>
            <a:r>
              <a:rPr lang="en-GB" altLang="en-US" sz="1600"/>
              <a:t>makes expectations clear</a:t>
            </a:r>
          </a:p>
          <a:p>
            <a:pPr eaLnBrk="1" hangingPunct="1">
              <a:spcBef>
                <a:spcPts val="400"/>
              </a:spcBef>
            </a:pPr>
            <a:r>
              <a:rPr lang="en-GB" altLang="en-US" sz="1600"/>
              <a:t>emphasizes deadlines</a:t>
            </a:r>
          </a:p>
          <a:p>
            <a:pPr eaLnBrk="1" hangingPunct="1">
              <a:spcBef>
                <a:spcPts val="400"/>
              </a:spcBef>
            </a:pPr>
            <a:r>
              <a:rPr lang="en-GB" altLang="en-US" sz="1600"/>
              <a:t>expects subordinates to follow instructions</a:t>
            </a:r>
          </a:p>
          <a:p>
            <a:pPr eaLnBrk="1" hangingPunct="1">
              <a:spcBef>
                <a:spcPts val="400"/>
              </a:spcBef>
            </a:pPr>
            <a:r>
              <a:rPr lang="en-GB" altLang="en-US" sz="1600"/>
              <a:t>stresses production and achievement of goals</a:t>
            </a:r>
          </a:p>
          <a:p>
            <a:pPr eaLnBrk="1" hangingPunct="1">
              <a:spcBef>
                <a:spcPct val="0"/>
              </a:spcBef>
            </a:pPr>
            <a:endParaRPr lang="en-GB" alt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bg/>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
                                            <p:bg/>
                                          </p:spTgt>
                                        </p:tgtEl>
                                        <p:attrNameLst>
                                          <p:attrName>style.visibility</p:attrName>
                                        </p:attrNameLst>
                                      </p:cBhvr>
                                      <p:to>
                                        <p:strVal val="visible"/>
                                      </p:to>
                                    </p:set>
                                    <p:animEffect transition="in" filter="fade">
                                      <p:cBhvr>
                                        <p:cTn id="59" dur="500"/>
                                        <p:tgtEl>
                                          <p:spTgt spid="6">
                                            <p:bg/>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Effect transition="in" filter="fade">
                                      <p:cBhvr>
                                        <p:cTn id="62" dur="500"/>
                                        <p:tgtEl>
                                          <p:spTgt spid="6">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
                                            <p:txEl>
                                              <p:pRg st="1" end="1"/>
                                            </p:txEl>
                                          </p:spTgt>
                                        </p:tgtEl>
                                        <p:attrNameLst>
                                          <p:attrName>style.visibility</p:attrName>
                                        </p:attrNameLst>
                                      </p:cBhvr>
                                      <p:to>
                                        <p:strVal val="visible"/>
                                      </p:to>
                                    </p:set>
                                    <p:animEffect transition="in" filter="fade">
                                      <p:cBhvr>
                                        <p:cTn id="65"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5" grpId="0" uiExpand="1"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00E9D74-58C1-4193-8B90-8C43A32C16AB}"/>
              </a:ext>
            </a:extLst>
          </p:cNvPr>
          <p:cNvSpPr>
            <a:spLocks noGrp="1" noChangeArrowheads="1"/>
          </p:cNvSpPr>
          <p:nvPr>
            <p:ph idx="1"/>
          </p:nvPr>
        </p:nvSpPr>
        <p:spPr>
          <a:xfrm>
            <a:off x="263352" y="908050"/>
            <a:ext cx="11665296" cy="3169022"/>
          </a:xfrm>
        </p:spPr>
        <p:txBody>
          <a:bodyPr/>
          <a:lstStyle/>
          <a:p>
            <a:pPr marL="0" indent="0" algn="just" eaLnBrk="1" hangingPunct="1">
              <a:buNone/>
            </a:pPr>
            <a:r>
              <a:rPr lang="en-GB" altLang="en-US" sz="1700" dirty="0"/>
              <a:t>The Michigan and Ohio studies developed the contradiction between democratic (employee-centred/considerate) and autocratic (job-centred/initiating structure) styles of leadership. However, they suggested that a leader can emphasize one style or </a:t>
            </a:r>
            <a:r>
              <a:rPr lang="en-GB" altLang="en-US" sz="1700" u="sng" dirty="0"/>
              <a:t>both</a:t>
            </a:r>
            <a:r>
              <a:rPr lang="en-GB" altLang="en-US" sz="1700" dirty="0"/>
              <a:t> styles. </a:t>
            </a:r>
          </a:p>
          <a:p>
            <a:pPr marL="0" indent="0" algn="just" eaLnBrk="1" hangingPunct="1">
              <a:buNone/>
            </a:pPr>
            <a:endParaRPr lang="en-GB" altLang="en-US" sz="1700" dirty="0"/>
          </a:p>
          <a:p>
            <a:pPr marL="0" indent="0" algn="just" eaLnBrk="1" hangingPunct="1">
              <a:buNone/>
            </a:pPr>
            <a:r>
              <a:rPr lang="en-GB" altLang="en-US" sz="1700" dirty="0"/>
              <a:t>Indeed, it followed that if a leader is to maximize his or her staff’s job satisfaction and task performance, that leader will need to emphasize both. In this way, the Michigan and Ohio studies sought to offer leaders ‘one best way’ to handle followers by adopting the ‘high-consideration, high-structure’ ideal.</a:t>
            </a:r>
          </a:p>
          <a:p>
            <a:pPr marL="0" indent="0" algn="just" eaLnBrk="1" hangingPunct="1">
              <a:buNone/>
            </a:pPr>
            <a:endParaRPr lang="en-GB" altLang="en-US" sz="1700" dirty="0"/>
          </a:p>
          <a:p>
            <a:pPr marL="0" indent="0" algn="just" eaLnBrk="1" hangingPunct="1">
              <a:buNone/>
            </a:pPr>
            <a:r>
              <a:rPr lang="en-GB" altLang="en-US" sz="1700" b="1" dirty="0"/>
              <a:t>Question: </a:t>
            </a:r>
            <a:r>
              <a:rPr lang="en-GB" altLang="en-US" sz="1700" dirty="0"/>
              <a:t>But what is the problem with this?</a:t>
            </a:r>
          </a:p>
          <a:p>
            <a:pPr marL="0" indent="0" algn="just" eaLnBrk="1" hangingPunct="1">
              <a:buNone/>
            </a:pPr>
            <a:r>
              <a:rPr lang="en-GB" altLang="en-US" sz="1700" b="1" dirty="0">
                <a:solidFill>
                  <a:srgbClr val="FF0000"/>
                </a:solidFill>
              </a:rPr>
              <a:t>Answer: </a:t>
            </a:r>
            <a:r>
              <a:rPr lang="en-GB" altLang="en-US" sz="1700" dirty="0"/>
              <a:t>One size doesn’t fit all. </a:t>
            </a:r>
          </a:p>
        </p:txBody>
      </p:sp>
      <p:pic>
        <p:nvPicPr>
          <p:cNvPr id="68610" name="Picture 2" descr="http://thevoiceforschoolchoice.files.wordpress.com/2009/07/square-peg-round-hole.jpg">
            <a:extLst>
              <a:ext uri="{FF2B5EF4-FFF2-40B4-BE49-F238E27FC236}">
                <a16:creationId xmlns:a16="http://schemas.microsoft.com/office/drawing/2014/main" id="{8A8EB674-9331-4164-9E04-8333A4C28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0296" y="2276872"/>
            <a:ext cx="2257425" cy="322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335586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8610"/>
                                        </p:tgtEl>
                                        <p:attrNameLst>
                                          <p:attrName>style.visibility</p:attrName>
                                        </p:attrNameLst>
                                      </p:cBhvr>
                                      <p:to>
                                        <p:strVal val="visible"/>
                                      </p:to>
                                    </p:set>
                                    <p:animEffect transition="in" filter="fade">
                                      <p:cBhvr>
                                        <p:cTn id="20" dur="2000"/>
                                        <p:tgtEl>
                                          <p:spTgt spid="6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0AA9DC-73B6-4086-8AAC-56A54DDEEB11}"/>
              </a:ext>
            </a:extLst>
          </p:cNvPr>
          <p:cNvSpPr>
            <a:spLocks noGrp="1"/>
          </p:cNvSpPr>
          <p:nvPr>
            <p:ph type="title"/>
          </p:nvPr>
        </p:nvSpPr>
        <p:spPr/>
        <p:txBody>
          <a:bodyPr>
            <a:normAutofit/>
          </a:bodyPr>
          <a:lstStyle/>
          <a:p>
            <a:pPr eaLnBrk="1" hangingPunct="1">
              <a:defRPr/>
            </a:pPr>
            <a:r>
              <a:rPr lang="en-GB" dirty="0"/>
              <a:t>Towards a contingency approach</a:t>
            </a:r>
          </a:p>
        </p:txBody>
      </p:sp>
      <p:sp>
        <p:nvSpPr>
          <p:cNvPr id="2" name="Content Placeholder 1">
            <a:extLst>
              <a:ext uri="{FF2B5EF4-FFF2-40B4-BE49-F238E27FC236}">
                <a16:creationId xmlns:a16="http://schemas.microsoft.com/office/drawing/2014/main" id="{E24C2A85-4ED6-4EC9-AD9D-C86A30BCD778}"/>
              </a:ext>
            </a:extLst>
          </p:cNvPr>
          <p:cNvSpPr>
            <a:spLocks noGrp="1" noChangeArrowheads="1"/>
          </p:cNvSpPr>
          <p:nvPr>
            <p:ph idx="1"/>
          </p:nvPr>
        </p:nvSpPr>
        <p:spPr>
          <a:xfrm>
            <a:off x="695400" y="2276872"/>
            <a:ext cx="11233248" cy="1828799"/>
          </a:xfrm>
        </p:spPr>
        <p:txBody>
          <a:bodyPr/>
          <a:lstStyle/>
          <a:p>
            <a:pPr marL="0" indent="0" eaLnBrk="1" hangingPunct="1">
              <a:lnSpc>
                <a:spcPct val="150000"/>
              </a:lnSpc>
              <a:buNone/>
            </a:pPr>
            <a:r>
              <a:rPr lang="en-GB" altLang="en-US" sz="2400" dirty="0"/>
              <a:t>Moving away from a ‘one best way’ model, </a:t>
            </a:r>
            <a:r>
              <a:rPr lang="en-GB" altLang="en-US" sz="2400" dirty="0" err="1"/>
              <a:t>Tannehaum</a:t>
            </a:r>
            <a:r>
              <a:rPr lang="en-GB" altLang="en-US" sz="2400" dirty="0"/>
              <a:t> &amp; Schmidt (1958) presented the autocratic-democratic choice as a </a:t>
            </a:r>
            <a:r>
              <a:rPr lang="en-GB" altLang="en-US" sz="2400" i="1" dirty="0"/>
              <a:t>continuum</a:t>
            </a:r>
            <a:r>
              <a:rPr lang="en-GB" altLang="en-US" sz="2400" dirty="0"/>
              <a:t>, from ‘boss-centred’ leadership at one extreme to ‘subordinate-centred’ leadership at the other.  </a:t>
            </a:r>
          </a:p>
          <a:p>
            <a:pPr marL="0" indent="0" eaLnBrk="1" hangingPunct="1">
              <a:lnSpc>
                <a:spcPct val="150000"/>
              </a:lnSpc>
              <a:buNone/>
            </a:pPr>
            <a:endParaRPr lang="en-GB" altLang="en-US" sz="14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94B723C-C876-47AC-85BB-6D2B64312731}"/>
              </a:ext>
            </a:extLst>
          </p:cNvPr>
          <p:cNvSpPr>
            <a:spLocks noGrp="1"/>
          </p:cNvSpPr>
          <p:nvPr>
            <p:ph type="title"/>
          </p:nvPr>
        </p:nvSpPr>
        <p:spPr/>
        <p:txBody>
          <a:bodyPr>
            <a:noAutofit/>
          </a:bodyPr>
          <a:lstStyle/>
          <a:p>
            <a:pPr eaLnBrk="1" hangingPunct="1">
              <a:defRPr/>
            </a:pPr>
            <a:r>
              <a:rPr lang="en-GB" sz="1800" dirty="0"/>
              <a:t>Hersey &amp; Blanchard’s</a:t>
            </a:r>
            <a:r>
              <a:rPr lang="en-GB" sz="1800" dirty="0">
                <a:latin typeface="+mn-lt"/>
              </a:rPr>
              <a:t> model established four basic leadership styles and four basic followership states:</a:t>
            </a:r>
            <a:br>
              <a:rPr lang="en-GB" sz="1800" dirty="0">
                <a:latin typeface="+mn-lt"/>
              </a:rPr>
            </a:br>
            <a:endParaRPr lang="en-GB" sz="1800" dirty="0">
              <a:latin typeface="+mn-lt"/>
            </a:endParaRPr>
          </a:p>
        </p:txBody>
      </p:sp>
      <p:sp>
        <p:nvSpPr>
          <p:cNvPr id="2" name="Content Placeholder 1">
            <a:extLst>
              <a:ext uri="{FF2B5EF4-FFF2-40B4-BE49-F238E27FC236}">
                <a16:creationId xmlns:a16="http://schemas.microsoft.com/office/drawing/2014/main" id="{010175B7-B922-4CAE-BD8E-B808C05AC292}"/>
              </a:ext>
            </a:extLst>
          </p:cNvPr>
          <p:cNvSpPr>
            <a:spLocks noGrp="1"/>
          </p:cNvSpPr>
          <p:nvPr>
            <p:ph idx="1"/>
          </p:nvPr>
        </p:nvSpPr>
        <p:spPr>
          <a:xfrm>
            <a:off x="609600" y="1196752"/>
            <a:ext cx="8229600" cy="3916363"/>
          </a:xfrm>
        </p:spPr>
        <p:txBody>
          <a:bodyPr/>
          <a:lstStyle/>
          <a:p>
            <a:pPr eaLnBrk="1" hangingPunct="1">
              <a:buFont typeface="Wingdings 3" panose="05040102010807070707" pitchFamily="18" charset="2"/>
              <a:buNone/>
              <a:defRPr/>
            </a:pPr>
            <a:r>
              <a:rPr lang="en-GB" dirty="0"/>
              <a:t>Leadership styles</a:t>
            </a:r>
          </a:p>
          <a:p>
            <a:pPr marL="0" indent="0" eaLnBrk="1" hangingPunct="1">
              <a:buNone/>
              <a:defRPr/>
            </a:pPr>
            <a:r>
              <a:rPr lang="en-GB" sz="1600" dirty="0"/>
              <a:t>S1: Telling</a:t>
            </a:r>
          </a:p>
          <a:p>
            <a:pPr marL="0" indent="0" eaLnBrk="1" hangingPunct="1">
              <a:buNone/>
              <a:defRPr/>
            </a:pPr>
            <a:r>
              <a:rPr lang="en-GB" sz="1600" dirty="0"/>
              <a:t>S2: Selling</a:t>
            </a:r>
          </a:p>
          <a:p>
            <a:pPr marL="0" indent="0" eaLnBrk="1" hangingPunct="1">
              <a:buNone/>
              <a:defRPr/>
            </a:pPr>
            <a:r>
              <a:rPr lang="en-GB" sz="1600" dirty="0"/>
              <a:t>S3: Participating</a:t>
            </a:r>
          </a:p>
          <a:p>
            <a:pPr marL="0" indent="0" eaLnBrk="1" hangingPunct="1">
              <a:buNone/>
              <a:defRPr/>
            </a:pPr>
            <a:r>
              <a:rPr lang="en-GB" sz="1600" dirty="0"/>
              <a:t>S4: Delegating</a:t>
            </a:r>
          </a:p>
          <a:p>
            <a:pPr eaLnBrk="1" hangingPunct="1">
              <a:buFont typeface="Wingdings 3" panose="05040102010807070707" pitchFamily="18" charset="2"/>
              <a:buNone/>
              <a:defRPr/>
            </a:pPr>
            <a:endParaRPr lang="en-GB" dirty="0"/>
          </a:p>
        </p:txBody>
      </p:sp>
      <p:sp>
        <p:nvSpPr>
          <p:cNvPr id="7" name="Content Placeholder 6">
            <a:extLst>
              <a:ext uri="{FF2B5EF4-FFF2-40B4-BE49-F238E27FC236}">
                <a16:creationId xmlns:a16="http://schemas.microsoft.com/office/drawing/2014/main" id="{03327032-3CE8-4515-9F33-821CFC499795}"/>
              </a:ext>
            </a:extLst>
          </p:cNvPr>
          <p:cNvSpPr>
            <a:spLocks noGrp="1"/>
          </p:cNvSpPr>
          <p:nvPr>
            <p:ph sz="quarter" idx="4294967295"/>
          </p:nvPr>
        </p:nvSpPr>
        <p:spPr>
          <a:xfrm>
            <a:off x="7516050" y="1162733"/>
            <a:ext cx="4041775" cy="4205288"/>
          </a:xfrm>
        </p:spPr>
        <p:txBody>
          <a:bodyPr/>
          <a:lstStyle/>
          <a:p>
            <a:pPr marL="0" indent="0" eaLnBrk="1" hangingPunct="1">
              <a:buNone/>
              <a:defRPr/>
            </a:pPr>
            <a:r>
              <a:rPr lang="en-GB" dirty="0"/>
              <a:t>Followership states:</a:t>
            </a:r>
          </a:p>
          <a:p>
            <a:pPr marL="0" indent="0" eaLnBrk="1" hangingPunct="1">
              <a:spcBef>
                <a:spcPts val="400"/>
              </a:spcBef>
              <a:spcAft>
                <a:spcPts val="0"/>
              </a:spcAft>
              <a:buNone/>
              <a:defRPr/>
            </a:pPr>
            <a:r>
              <a:rPr lang="en-GB" sz="1600" dirty="0"/>
              <a:t>R1: Unable and unwilling or insecure</a:t>
            </a:r>
          </a:p>
          <a:p>
            <a:pPr marL="0" indent="0" eaLnBrk="1" hangingPunct="1">
              <a:spcBef>
                <a:spcPts val="400"/>
              </a:spcBef>
              <a:spcAft>
                <a:spcPts val="0"/>
              </a:spcAft>
              <a:buNone/>
              <a:defRPr/>
            </a:pPr>
            <a:r>
              <a:rPr lang="en-GB" sz="1600" dirty="0"/>
              <a:t>R2: Unable but willing or confident</a:t>
            </a:r>
          </a:p>
          <a:p>
            <a:pPr marL="0" indent="0" eaLnBrk="1" hangingPunct="1">
              <a:spcBef>
                <a:spcPts val="400"/>
              </a:spcBef>
              <a:spcAft>
                <a:spcPts val="0"/>
              </a:spcAft>
              <a:buNone/>
              <a:defRPr/>
            </a:pPr>
            <a:r>
              <a:rPr lang="en-GB" sz="1600" dirty="0"/>
              <a:t>R3: Able but unwilling or insecure</a:t>
            </a:r>
          </a:p>
          <a:p>
            <a:pPr marL="0" indent="0" eaLnBrk="1" hangingPunct="1">
              <a:spcBef>
                <a:spcPts val="400"/>
              </a:spcBef>
              <a:spcAft>
                <a:spcPts val="0"/>
              </a:spcAft>
              <a:buNone/>
              <a:defRPr/>
            </a:pPr>
            <a:r>
              <a:rPr lang="en-GB" sz="1600" dirty="0"/>
              <a:t>R4: Able and willing or confident</a:t>
            </a:r>
          </a:p>
          <a:p>
            <a:pPr eaLnBrk="1" hangingPunct="1">
              <a:buFont typeface="Arial" charset="0"/>
              <a:buChar char="•"/>
              <a:defRPr/>
            </a:pPr>
            <a:endParaRPr lang="en-GB" dirty="0"/>
          </a:p>
        </p:txBody>
      </p:sp>
      <p:pic>
        <p:nvPicPr>
          <p:cNvPr id="40965" name="Picture 2" descr="http://www.trigonit.com/Portals/42222/images/IT%20support%20-%20Leadership.jpg">
            <a:extLst>
              <a:ext uri="{FF2B5EF4-FFF2-40B4-BE49-F238E27FC236}">
                <a16:creationId xmlns:a16="http://schemas.microsoft.com/office/drawing/2014/main" id="{55FCCB27-986D-4FD3-9B29-812D9632C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1904" y="3154933"/>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 calcmode="lin" valueType="num">
                                      <p:cBhvr additive="base">
                                        <p:cTn id="2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anim calcmode="lin" valueType="num">
                                      <p:cBhvr additive="base">
                                        <p:cTn id="3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4" fill="hold" nodeType="clickEffect">
                                  <p:stCondLst>
                                    <p:cond delay="0"/>
                                  </p:stCondLst>
                                  <p:childTnLst>
                                    <p:set>
                                      <p:cBhvr>
                                        <p:cTn id="44" dur="1" fill="hold">
                                          <p:stCondLst>
                                            <p:cond delay="0"/>
                                          </p:stCondLst>
                                        </p:cTn>
                                        <p:tgtEl>
                                          <p:spTgt spid="7">
                                            <p:txEl>
                                              <p:pRg st="2" end="2"/>
                                            </p:txEl>
                                          </p:spTgt>
                                        </p:tgtEl>
                                        <p:attrNameLst>
                                          <p:attrName>style.visibility</p:attrName>
                                        </p:attrNameLst>
                                      </p:cBhvr>
                                      <p:to>
                                        <p:strVal val="visible"/>
                                      </p:to>
                                    </p:set>
                                    <p:anim calcmode="lin" valueType="num">
                                      <p:cBhvr additive="base">
                                        <p:cTn id="4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4" fill="hold" nodeType="clickEffect">
                                  <p:stCondLst>
                                    <p:cond delay="0"/>
                                  </p:stCondLst>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additive="base">
                                        <p:cTn id="5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4" fill="hold" nodeType="clickEffect">
                                  <p:stCondLst>
                                    <p:cond delay="0"/>
                                  </p:stCondLst>
                                  <p:childTnLst>
                                    <p:set>
                                      <p:cBhvr>
                                        <p:cTn id="56" dur="1" fill="hold">
                                          <p:stCondLst>
                                            <p:cond delay="0"/>
                                          </p:stCondLst>
                                        </p:cTn>
                                        <p:tgtEl>
                                          <p:spTgt spid="7">
                                            <p:txEl>
                                              <p:pRg st="4" end="4"/>
                                            </p:txEl>
                                          </p:spTgt>
                                        </p:tgtEl>
                                        <p:attrNameLst>
                                          <p:attrName>style.visibility</p:attrName>
                                        </p:attrNameLst>
                                      </p:cBhvr>
                                      <p:to>
                                        <p:strVal val="visible"/>
                                      </p:to>
                                    </p:set>
                                    <p:anim calcmode="lin" valueType="num">
                                      <p:cBhvr additive="base">
                                        <p:cTn id="5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474AE-0733-4333-A195-8D11D751D734}"/>
              </a:ext>
            </a:extLst>
          </p:cNvPr>
          <p:cNvSpPr>
            <a:spLocks noGrp="1"/>
          </p:cNvSpPr>
          <p:nvPr>
            <p:ph type="title"/>
          </p:nvPr>
        </p:nvSpPr>
        <p:spPr/>
        <p:txBody>
          <a:bodyPr anchor="b"/>
          <a:lstStyle/>
          <a:p>
            <a:pPr eaLnBrk="1" hangingPunct="1">
              <a:defRPr/>
            </a:pPr>
            <a:r>
              <a:rPr lang="en-GB" altLang="en-US">
                <a:effectLst>
                  <a:outerShdw blurRad="38100" dist="38100" dir="2700000" algn="tl">
                    <a:srgbClr val="C0C0C0"/>
                  </a:outerShdw>
                </a:effectLst>
              </a:rPr>
              <a:t>Styles and leadership</a:t>
            </a:r>
          </a:p>
        </p:txBody>
      </p:sp>
      <p:sp>
        <p:nvSpPr>
          <p:cNvPr id="41987" name="Content Placeholder 2">
            <a:extLst>
              <a:ext uri="{FF2B5EF4-FFF2-40B4-BE49-F238E27FC236}">
                <a16:creationId xmlns:a16="http://schemas.microsoft.com/office/drawing/2014/main" id="{E35A676A-D551-4AE3-BE36-00B49D24B8B8}"/>
              </a:ext>
            </a:extLst>
          </p:cNvPr>
          <p:cNvSpPr>
            <a:spLocks noGrp="1" noChangeArrowheads="1"/>
          </p:cNvSpPr>
          <p:nvPr>
            <p:ph idx="1"/>
          </p:nvPr>
        </p:nvSpPr>
        <p:spPr>
          <a:xfrm>
            <a:off x="263352" y="1844824"/>
            <a:ext cx="11665296" cy="3556991"/>
          </a:xfrm>
        </p:spPr>
        <p:txBody>
          <a:bodyPr vert="horz" wrap="square" lIns="182880" tIns="91440" rIns="91440" bIns="45720" numCol="1" anchor="t" anchorCtr="0" compatLnSpc="1">
            <a:prstTxWarp prst="textNoShape">
              <a:avLst/>
            </a:prstTxWarp>
          </a:bodyPr>
          <a:lstStyle/>
          <a:p>
            <a:pPr marL="265113" indent="-265113" eaLnBrk="1" hangingPunct="1">
              <a:lnSpc>
                <a:spcPct val="150000"/>
              </a:lnSpc>
            </a:pPr>
            <a:r>
              <a:rPr lang="en-GB" altLang="en-US" sz="1800" dirty="0"/>
              <a:t>Leadership styles on the continuum:</a:t>
            </a:r>
          </a:p>
          <a:p>
            <a:pPr marL="665163" lvl="1" indent="-265113" eaLnBrk="1" hangingPunct="1">
              <a:lnSpc>
                <a:spcPct val="150000"/>
              </a:lnSpc>
              <a:buNone/>
            </a:pPr>
            <a:r>
              <a:rPr lang="en-GB" altLang="en-US" sz="1100" dirty="0"/>
              <a:t>(</a:t>
            </a:r>
            <a:r>
              <a:rPr lang="en-GB" altLang="en-US" sz="1100" dirty="0" err="1"/>
              <a:t>Tannerbaum</a:t>
            </a:r>
            <a:r>
              <a:rPr lang="en-GB" altLang="en-US" sz="1100" dirty="0"/>
              <a:t> and Schmidt)</a:t>
            </a:r>
          </a:p>
          <a:p>
            <a:pPr marL="265113" indent="-265113" eaLnBrk="1" hangingPunct="1">
              <a:lnSpc>
                <a:spcPct val="150000"/>
              </a:lnSpc>
              <a:buNone/>
            </a:pPr>
            <a:r>
              <a:rPr lang="en-GB" altLang="en-US" sz="1800" dirty="0"/>
              <a:t>Tells </a:t>
            </a:r>
            <a:r>
              <a:rPr lang="en-GB" altLang="en-US" sz="1600" i="1" dirty="0"/>
              <a:t>(manager identifies problem, chooses decision and announces it, expects implementation)</a:t>
            </a:r>
          </a:p>
          <a:p>
            <a:pPr marL="265113" indent="-265113" eaLnBrk="1" hangingPunct="1">
              <a:lnSpc>
                <a:spcPct val="150000"/>
              </a:lnSpc>
              <a:buNone/>
            </a:pPr>
            <a:r>
              <a:rPr lang="en-GB" altLang="en-US" sz="1800" dirty="0"/>
              <a:t>Sells </a:t>
            </a:r>
            <a:r>
              <a:rPr lang="en-GB" altLang="en-US" sz="1600" i="1" dirty="0"/>
              <a:t>(manager chooses decision but recognises may be resistance so attempts to persuade subordinates to accept it)</a:t>
            </a:r>
          </a:p>
          <a:p>
            <a:pPr marL="265113" indent="-265113" eaLnBrk="1" hangingPunct="1">
              <a:lnSpc>
                <a:spcPct val="150000"/>
              </a:lnSpc>
              <a:buNone/>
            </a:pPr>
            <a:r>
              <a:rPr lang="en-GB" altLang="en-US" sz="1800" dirty="0"/>
              <a:t>Consults </a:t>
            </a:r>
            <a:r>
              <a:rPr lang="en-GB" altLang="en-US" sz="1600" i="1" dirty="0"/>
              <a:t>(manager identifies problem but does not decide, presents problem to group and listens to their advice which may influence his decision)</a:t>
            </a:r>
          </a:p>
          <a:p>
            <a:pPr marL="265113" indent="-265113" eaLnBrk="1" hangingPunct="1">
              <a:lnSpc>
                <a:spcPct val="150000"/>
              </a:lnSpc>
              <a:buNone/>
            </a:pPr>
            <a:r>
              <a:rPr lang="en-GB" altLang="en-US" sz="1800" dirty="0"/>
              <a:t>Joins </a:t>
            </a:r>
            <a:r>
              <a:rPr lang="en-GB" altLang="en-US" sz="1600" i="1" dirty="0"/>
              <a:t>(manager defines problem and limits within which decision must be chosen, passes to group right to make decisions, with manager as group member/chairperson)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2">
            <a:extLst>
              <a:ext uri="{FF2B5EF4-FFF2-40B4-BE49-F238E27FC236}">
                <a16:creationId xmlns:a16="http://schemas.microsoft.com/office/drawing/2014/main" id="{81560E2C-0FD8-49BF-98D4-78C886A2715A}"/>
              </a:ext>
            </a:extLst>
          </p:cNvPr>
          <p:cNvSpPr>
            <a:spLocks noGrp="1" noChangeArrowheads="1"/>
          </p:cNvSpPr>
          <p:nvPr>
            <p:ph type="title"/>
          </p:nvPr>
        </p:nvSpPr>
        <p:spPr>
          <a:xfrm>
            <a:off x="191344" y="274638"/>
            <a:ext cx="11665296" cy="994122"/>
          </a:xfrm>
        </p:spPr>
        <p:txBody>
          <a:bodyPr/>
          <a:lstStyle/>
          <a:p>
            <a:pPr eaLnBrk="1" hangingPunct="1"/>
            <a:r>
              <a:rPr lang="en-GB" altLang="en-US" b="1" dirty="0">
                <a:effectLst>
                  <a:outerShdw blurRad="38100" dist="38100" dir="2700000" algn="tl">
                    <a:srgbClr val="000000">
                      <a:alpha val="43137"/>
                    </a:srgbClr>
                  </a:outerShdw>
                </a:effectLst>
              </a:rPr>
              <a:t>Situational theory of leadership</a:t>
            </a:r>
          </a:p>
        </p:txBody>
      </p:sp>
      <p:sp>
        <p:nvSpPr>
          <p:cNvPr id="2" name="Content Placeholder 1">
            <a:extLst>
              <a:ext uri="{FF2B5EF4-FFF2-40B4-BE49-F238E27FC236}">
                <a16:creationId xmlns:a16="http://schemas.microsoft.com/office/drawing/2014/main" id="{D753CF22-85DB-4591-9BD9-BC2F82CD1021}"/>
              </a:ext>
            </a:extLst>
          </p:cNvPr>
          <p:cNvSpPr>
            <a:spLocks noGrp="1" noChangeArrowheads="1"/>
          </p:cNvSpPr>
          <p:nvPr>
            <p:ph idx="1"/>
          </p:nvPr>
        </p:nvSpPr>
        <p:spPr>
          <a:xfrm>
            <a:off x="407368" y="1938536"/>
            <a:ext cx="7200800" cy="2980927"/>
          </a:xfrm>
        </p:spPr>
        <p:txBody>
          <a:bodyPr/>
          <a:lstStyle/>
          <a:p>
            <a:pPr marL="0" indent="0" eaLnBrk="1" hangingPunct="1">
              <a:lnSpc>
                <a:spcPct val="150000"/>
              </a:lnSpc>
              <a:buNone/>
            </a:pPr>
            <a:r>
              <a:rPr lang="en-GB" altLang="en-US" sz="1800" dirty="0"/>
              <a:t>In the main, the contingency theory of leadership suggests that leadership style is a function of context (i.e. that the context will have a significant influence on the type of leadership that is appropriate).The </a:t>
            </a:r>
            <a:r>
              <a:rPr lang="en-GB" altLang="en-US" sz="1800" b="1" dirty="0"/>
              <a:t>situational theory of leadership </a:t>
            </a:r>
            <a:r>
              <a:rPr lang="en-GB" altLang="en-US" sz="1800" dirty="0"/>
              <a:t>is subtly different in that it attributes a greater significance to the </a:t>
            </a:r>
            <a:r>
              <a:rPr lang="en-GB" altLang="en-US" sz="1800" i="1" dirty="0"/>
              <a:t>readiness of followers to perform particular tasks. </a:t>
            </a:r>
            <a:r>
              <a:rPr lang="en-GB" altLang="en-US" sz="1800" dirty="0"/>
              <a:t>Hersey &amp; Blanchard developed the situational theory of leadership in the 1970s and 1980s. </a:t>
            </a:r>
            <a:endParaRPr lang="en-GB" altLang="en-US" sz="1800" i="1" dirty="0"/>
          </a:p>
          <a:p>
            <a:pPr marL="0" indent="0" eaLnBrk="1" hangingPunct="1">
              <a:lnSpc>
                <a:spcPct val="150000"/>
              </a:lnSpc>
              <a:buNone/>
            </a:pPr>
            <a:endParaRPr lang="en-GB" altLang="en-US" sz="1800" i="1" dirty="0"/>
          </a:p>
        </p:txBody>
      </p:sp>
      <p:pic>
        <p:nvPicPr>
          <p:cNvPr id="16386" name="Picture 2" descr="http://socialfresh.com/wp-content/uploads/2011/02/followers-penguins-287x300.jpg">
            <a:extLst>
              <a:ext uri="{FF2B5EF4-FFF2-40B4-BE49-F238E27FC236}">
                <a16:creationId xmlns:a16="http://schemas.microsoft.com/office/drawing/2014/main" id="{A430BB0B-F509-4E03-8F9B-9E846552B1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2264" y="1943895"/>
            <a:ext cx="3020141" cy="3156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386"/>
                                        </p:tgtEl>
                                        <p:attrNameLst>
                                          <p:attrName>style.visibility</p:attrName>
                                        </p:attrNameLst>
                                      </p:cBhvr>
                                      <p:to>
                                        <p:strVal val="visible"/>
                                      </p:to>
                                    </p:set>
                                    <p:animEffect transition="in" filter="fade">
                                      <p:cBhvr>
                                        <p:cTn id="10" dur="5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2">
            <a:extLst>
              <a:ext uri="{FF2B5EF4-FFF2-40B4-BE49-F238E27FC236}">
                <a16:creationId xmlns:a16="http://schemas.microsoft.com/office/drawing/2014/main" id="{4E4A4CE6-2D28-471C-BB11-2388CC1D06A5}"/>
              </a:ext>
            </a:extLst>
          </p:cNvPr>
          <p:cNvSpPr>
            <a:spLocks noGrp="1" noChangeArrowheads="1"/>
          </p:cNvSpPr>
          <p:nvPr>
            <p:ph type="title"/>
          </p:nvPr>
        </p:nvSpPr>
        <p:spPr/>
        <p:txBody>
          <a:bodyPr/>
          <a:lstStyle/>
          <a:p>
            <a:pPr eaLnBrk="1" hangingPunct="1"/>
            <a:r>
              <a:rPr lang="en-GB" altLang="en-US"/>
              <a:t>The style perspective: a critique</a:t>
            </a:r>
          </a:p>
        </p:txBody>
      </p:sp>
      <p:sp>
        <p:nvSpPr>
          <p:cNvPr id="2" name="Content Placeholder 1">
            <a:extLst>
              <a:ext uri="{FF2B5EF4-FFF2-40B4-BE49-F238E27FC236}">
                <a16:creationId xmlns:a16="http://schemas.microsoft.com/office/drawing/2014/main" id="{88A271C8-B7D7-4ABC-B2F8-BE6DC22B024E}"/>
              </a:ext>
            </a:extLst>
          </p:cNvPr>
          <p:cNvSpPr>
            <a:spLocks noGrp="1" noChangeArrowheads="1"/>
          </p:cNvSpPr>
          <p:nvPr>
            <p:ph idx="1"/>
          </p:nvPr>
        </p:nvSpPr>
        <p:spPr>
          <a:xfrm>
            <a:off x="191344" y="1600201"/>
            <a:ext cx="11593288" cy="3701007"/>
          </a:xfrm>
        </p:spPr>
        <p:txBody>
          <a:bodyPr/>
          <a:lstStyle/>
          <a:p>
            <a:pPr eaLnBrk="1" hangingPunct="1">
              <a:lnSpc>
                <a:spcPct val="150000"/>
              </a:lnSpc>
              <a:spcAft>
                <a:spcPts val="1200"/>
              </a:spcAft>
            </a:pPr>
            <a:r>
              <a:rPr lang="en-GB" altLang="en-US" sz="1800" dirty="0"/>
              <a:t>Do leaders always recognise the important contextual factors that may necessitate a particular style of leadership (e.g. Organizational culture, degree of change, stress levels, working conditions, external economic factors, organizational design, technology – see Hughes </a:t>
            </a:r>
            <a:r>
              <a:rPr lang="en-GB" altLang="en-US" sz="1800" i="1" dirty="0"/>
              <a:t>et al. </a:t>
            </a:r>
            <a:r>
              <a:rPr lang="en-GB" altLang="en-US" sz="1800" dirty="0"/>
              <a:t>1996 for further information)</a:t>
            </a:r>
          </a:p>
          <a:p>
            <a:pPr eaLnBrk="1" hangingPunct="1">
              <a:lnSpc>
                <a:spcPct val="150000"/>
              </a:lnSpc>
              <a:spcAft>
                <a:spcPts val="1200"/>
              </a:spcAft>
            </a:pPr>
            <a:r>
              <a:rPr lang="en-GB" altLang="en-US" sz="1800" dirty="0"/>
              <a:t>Are leaders actually capable of adapting their style to fit the context in the way the various theories suggest? Personality may not be flexible enough. </a:t>
            </a:r>
          </a:p>
          <a:p>
            <a:pPr eaLnBrk="1" hangingPunct="1">
              <a:lnSpc>
                <a:spcPct val="150000"/>
              </a:lnSpc>
              <a:spcAft>
                <a:spcPts val="1200"/>
              </a:spcAft>
            </a:pPr>
            <a:r>
              <a:rPr lang="en-GB" altLang="en-US" sz="1800" dirty="0"/>
              <a:t>People may not respect the fickleness of changing style – do we have a predisposition to respect integrity and constancy of character?</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4F9B-72ED-457A-8159-7111E2FD3C17}"/>
              </a:ext>
            </a:extLst>
          </p:cNvPr>
          <p:cNvSpPr>
            <a:spLocks noGrp="1"/>
          </p:cNvSpPr>
          <p:nvPr>
            <p:ph type="title"/>
          </p:nvPr>
        </p:nvSpPr>
        <p:spPr>
          <a:xfrm>
            <a:off x="119336" y="274638"/>
            <a:ext cx="11953328" cy="778098"/>
          </a:xfrm>
          <a:solidFill>
            <a:srgbClr val="FFC000"/>
          </a:solidFill>
        </p:spPr>
        <p:txBody>
          <a:bodyPr anchor="b"/>
          <a:lstStyle/>
          <a:p>
            <a:pPr eaLnBrk="1" hangingPunct="1">
              <a:defRPr/>
            </a:pPr>
            <a:r>
              <a:rPr lang="en-GB" altLang="en-US" dirty="0">
                <a:effectLst>
                  <a:outerShdw blurRad="38100" dist="38100" dir="2700000" algn="tl">
                    <a:srgbClr val="C0C0C0"/>
                  </a:outerShdw>
                </a:effectLst>
              </a:rPr>
              <a:t>Leadership Styles </a:t>
            </a:r>
          </a:p>
        </p:txBody>
      </p:sp>
      <p:sp>
        <p:nvSpPr>
          <p:cNvPr id="48131" name="Content Placeholder 2">
            <a:extLst>
              <a:ext uri="{FF2B5EF4-FFF2-40B4-BE49-F238E27FC236}">
                <a16:creationId xmlns:a16="http://schemas.microsoft.com/office/drawing/2014/main" id="{167262C3-1E78-4053-B4CC-3A2283986DF0}"/>
              </a:ext>
            </a:extLst>
          </p:cNvPr>
          <p:cNvSpPr>
            <a:spLocks noGrp="1" noChangeArrowheads="1"/>
          </p:cNvSpPr>
          <p:nvPr>
            <p:ph idx="1"/>
          </p:nvPr>
        </p:nvSpPr>
        <p:spPr>
          <a:xfrm>
            <a:off x="334652" y="1340768"/>
            <a:ext cx="11737304" cy="3916363"/>
          </a:xfrm>
        </p:spPr>
        <p:txBody>
          <a:bodyPr vert="horz" wrap="square" lIns="182880" tIns="91440" rIns="91440" bIns="45720" numCol="1" anchor="t" anchorCtr="0" compatLnSpc="1">
            <a:prstTxWarp prst="textNoShape">
              <a:avLst/>
            </a:prstTxWarp>
          </a:bodyPr>
          <a:lstStyle/>
          <a:p>
            <a:pPr marL="265113" indent="-265113" eaLnBrk="1" hangingPunct="1">
              <a:lnSpc>
                <a:spcPct val="200000"/>
              </a:lnSpc>
            </a:pPr>
            <a:r>
              <a:rPr lang="en-GB" altLang="en-US" sz="2400" b="1" dirty="0"/>
              <a:t>Issues with style approach</a:t>
            </a:r>
          </a:p>
          <a:p>
            <a:pPr marL="265113" indent="-265113" eaLnBrk="1" hangingPunct="1">
              <a:lnSpc>
                <a:spcPct val="200000"/>
              </a:lnSpc>
              <a:buFont typeface="Wingdings" panose="05000000000000000000" pitchFamily="2" charset="2"/>
              <a:buChar char="Ø"/>
            </a:pPr>
            <a:r>
              <a:rPr lang="en-GB" altLang="en-US" sz="2000" dirty="0"/>
              <a:t>Difficult to determine between some skills and style </a:t>
            </a:r>
          </a:p>
          <a:p>
            <a:pPr marL="265113" indent="-265113" eaLnBrk="1" hangingPunct="1">
              <a:lnSpc>
                <a:spcPct val="200000"/>
              </a:lnSpc>
              <a:buFont typeface="Wingdings" panose="05000000000000000000" pitchFamily="2" charset="2"/>
              <a:buChar char="Ø"/>
            </a:pPr>
            <a:r>
              <a:rPr lang="en-GB" altLang="en-US" sz="2000" dirty="0"/>
              <a:t>Style often dependent on the situation or circumstances</a:t>
            </a:r>
          </a:p>
          <a:p>
            <a:pPr marL="265113" indent="-265113" eaLnBrk="1" hangingPunct="1">
              <a:lnSpc>
                <a:spcPct val="200000"/>
              </a:lnSpc>
              <a:buFont typeface="Wingdings" panose="05000000000000000000" pitchFamily="2" charset="2"/>
              <a:buChar char="Ø"/>
            </a:pPr>
            <a:r>
              <a:rPr lang="en-GB" altLang="en-US" sz="2000" dirty="0"/>
              <a:t>Differences between style and substance</a:t>
            </a:r>
          </a:p>
          <a:p>
            <a:pPr marL="265113" indent="-265113" eaLnBrk="1" hangingPunct="1">
              <a:lnSpc>
                <a:spcPct val="200000"/>
              </a:lnSpc>
              <a:buFont typeface="Wingdings" panose="05000000000000000000" pitchFamily="2" charset="2"/>
              <a:buChar char="Ø"/>
            </a:pPr>
            <a:r>
              <a:rPr lang="en-GB" altLang="en-US" sz="2000" dirty="0"/>
              <a:t>Emphasis is still on the leader and only marginally the followers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2">
            <a:extLst>
              <a:ext uri="{FF2B5EF4-FFF2-40B4-BE49-F238E27FC236}">
                <a16:creationId xmlns:a16="http://schemas.microsoft.com/office/drawing/2014/main" id="{1E21E584-6507-4598-AFA2-035C21321865}"/>
              </a:ext>
            </a:extLst>
          </p:cNvPr>
          <p:cNvSpPr>
            <a:spLocks noGrp="1" noChangeArrowheads="1"/>
          </p:cNvSpPr>
          <p:nvPr>
            <p:ph type="title"/>
          </p:nvPr>
        </p:nvSpPr>
        <p:spPr/>
        <p:txBody>
          <a:bodyPr/>
          <a:lstStyle/>
          <a:p>
            <a:pPr eaLnBrk="1" hangingPunct="1"/>
            <a:r>
              <a:rPr lang="en-US" altLang="en-US"/>
              <a:t>S</a:t>
            </a:r>
            <a:r>
              <a:rPr lang="en-GB" altLang="en-US"/>
              <a:t>ources</a:t>
            </a:r>
          </a:p>
        </p:txBody>
      </p:sp>
      <p:sp>
        <p:nvSpPr>
          <p:cNvPr id="38914" name="Content Placeholder 1">
            <a:extLst>
              <a:ext uri="{FF2B5EF4-FFF2-40B4-BE49-F238E27FC236}">
                <a16:creationId xmlns:a16="http://schemas.microsoft.com/office/drawing/2014/main" id="{6B929FAD-B63E-4730-A57A-21C98857DF16}"/>
              </a:ext>
            </a:extLst>
          </p:cNvPr>
          <p:cNvSpPr>
            <a:spLocks noGrp="1"/>
          </p:cNvSpPr>
          <p:nvPr>
            <p:ph idx="1"/>
          </p:nvPr>
        </p:nvSpPr>
        <p:spPr>
          <a:xfrm>
            <a:off x="1981200" y="1481138"/>
            <a:ext cx="8229600" cy="5908302"/>
          </a:xfrm>
          <a:ln>
            <a:miter lim="800000"/>
            <a:headEnd/>
            <a:tailEnd/>
          </a:ln>
          <a:extLst/>
        </p:spPr>
        <p:txBody>
          <a:bodyPr/>
          <a:lstStyle/>
          <a:p>
            <a:pPr eaLnBrk="1" hangingPunct="1">
              <a:spcAft>
                <a:spcPts val="600"/>
              </a:spcAft>
              <a:buNone/>
              <a:defRPr/>
            </a:pPr>
            <a:r>
              <a:rPr lang="en-GB" sz="2000" dirty="0"/>
              <a:t>Hersey P &amp; Blanchard K (1988) </a:t>
            </a:r>
            <a:r>
              <a:rPr lang="en-GB" sz="2000" i="1" dirty="0"/>
              <a:t>Management of Organizational Behaviour: Utilizing Human Resources (5</a:t>
            </a:r>
            <a:r>
              <a:rPr lang="en-GB" sz="2000" i="1" baseline="30000" dirty="0"/>
              <a:t>th</a:t>
            </a:r>
            <a:r>
              <a:rPr lang="en-GB" sz="2000" i="1" dirty="0"/>
              <a:t> Edition), </a:t>
            </a:r>
            <a:r>
              <a:rPr lang="en-GB" sz="2000" dirty="0"/>
              <a:t>NJ: Prentice Hall</a:t>
            </a:r>
          </a:p>
          <a:p>
            <a:pPr eaLnBrk="1" hangingPunct="1">
              <a:spcAft>
                <a:spcPts val="600"/>
              </a:spcAft>
              <a:buNone/>
              <a:defRPr/>
            </a:pPr>
            <a:r>
              <a:rPr lang="en-GB" sz="2000" dirty="0" err="1"/>
              <a:t>Huczynski</a:t>
            </a:r>
            <a:r>
              <a:rPr lang="en-GB" sz="2000" dirty="0"/>
              <a:t> A &amp; Buchanan D (2007) </a:t>
            </a:r>
            <a:r>
              <a:rPr lang="en-GB" sz="2000" i="1" dirty="0"/>
              <a:t>Organizational Behaviour (6</a:t>
            </a:r>
            <a:r>
              <a:rPr lang="en-GB" sz="2000" i="1" baseline="30000" dirty="0"/>
              <a:t>th</a:t>
            </a:r>
            <a:r>
              <a:rPr lang="en-GB" sz="2000" i="1" dirty="0"/>
              <a:t> Edition), </a:t>
            </a:r>
            <a:r>
              <a:rPr lang="en-GB" sz="2000" dirty="0"/>
              <a:t>FT: Prentice Hall</a:t>
            </a:r>
          </a:p>
          <a:p>
            <a:pPr eaLnBrk="1" hangingPunct="1">
              <a:spcAft>
                <a:spcPts val="600"/>
              </a:spcAft>
              <a:buNone/>
              <a:defRPr/>
            </a:pPr>
            <a:r>
              <a:rPr lang="en-GB" sz="2000" dirty="0"/>
              <a:t>Hughes R </a:t>
            </a:r>
            <a:r>
              <a:rPr lang="en-GB" sz="2000" dirty="0" err="1"/>
              <a:t>Ginnett</a:t>
            </a:r>
            <a:r>
              <a:rPr lang="en-GB" sz="2000" dirty="0"/>
              <a:t> R, &amp; </a:t>
            </a:r>
            <a:r>
              <a:rPr lang="en-GB" sz="2000" dirty="0" err="1"/>
              <a:t>Curphy</a:t>
            </a:r>
            <a:r>
              <a:rPr lang="en-GB" sz="2000" dirty="0"/>
              <a:t> G (2002) </a:t>
            </a:r>
            <a:r>
              <a:rPr lang="en-GB" sz="2000" i="1" dirty="0"/>
              <a:t>Leadership: Enhancing the Lessons of Experience, </a:t>
            </a:r>
            <a:r>
              <a:rPr lang="en-GB" sz="2000" dirty="0"/>
              <a:t>London: McGraw Hill </a:t>
            </a:r>
          </a:p>
          <a:p>
            <a:pPr eaLnBrk="1" hangingPunct="1">
              <a:spcAft>
                <a:spcPts val="600"/>
              </a:spcAft>
              <a:buNone/>
              <a:defRPr/>
            </a:pPr>
            <a:r>
              <a:rPr lang="en-GB" sz="2000" dirty="0" err="1"/>
              <a:t>Tannehaum</a:t>
            </a:r>
            <a:r>
              <a:rPr lang="en-GB" sz="2000" dirty="0"/>
              <a:t> R &amp; Schmidt W (1958) ‘How to choose a leadership pattern’, </a:t>
            </a:r>
            <a:r>
              <a:rPr lang="en-GB" sz="2000" i="1" dirty="0"/>
              <a:t>Harvard Business Review, </a:t>
            </a:r>
            <a:r>
              <a:rPr lang="en-GB" sz="2000" dirty="0"/>
              <a:t>36(2): 95-102</a:t>
            </a:r>
            <a:endParaRPr lang="en-GB" sz="2000" strike="sngStrike" dirty="0"/>
          </a:p>
          <a:p>
            <a:pPr eaLnBrk="1" hangingPunct="1">
              <a:spcAft>
                <a:spcPts val="600"/>
              </a:spcAft>
              <a:buNone/>
              <a:defRPr/>
            </a:pPr>
            <a:endParaRPr lang="en-GB" sz="2000" dirty="0"/>
          </a:p>
          <a:p>
            <a:pPr eaLnBrk="1" hangingPunct="1">
              <a:spcAft>
                <a:spcPts val="600"/>
              </a:spcAft>
              <a:buNone/>
              <a:defRPr/>
            </a:pPr>
            <a:endParaRPr lang="en-GB" sz="1800" dirty="0"/>
          </a:p>
        </p:txBody>
      </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3178</TotalTime>
  <Words>2910</Words>
  <Application>Microsoft Office PowerPoint</Application>
  <PresentationFormat>Widescreen</PresentationFormat>
  <Paragraphs>391</Paragraphs>
  <Slides>52</Slides>
  <Notes>28</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52</vt:i4>
      </vt:variant>
    </vt:vector>
  </HeadingPairs>
  <TitlesOfParts>
    <vt:vector size="66" baseType="lpstr">
      <vt:lpstr>ＭＳ Ｐゴシック</vt:lpstr>
      <vt:lpstr>ＭＳ Ｐゴシック</vt:lpstr>
      <vt:lpstr>Arial</vt:lpstr>
      <vt:lpstr>Arial Rounded MT Bold</vt:lpstr>
      <vt:lpstr>Bradley Hand ITC</vt:lpstr>
      <vt:lpstr>Calibri</vt:lpstr>
      <vt:lpstr>Calibri,sans-serif</vt:lpstr>
      <vt:lpstr>Google Sans</vt:lpstr>
      <vt:lpstr>Lucida Sans Unicode</vt:lpstr>
      <vt:lpstr>Myriad Pro</vt:lpstr>
      <vt:lpstr>Times New Roman</vt:lpstr>
      <vt:lpstr>Wingdings</vt:lpstr>
      <vt:lpstr>Wingdings 3</vt:lpstr>
      <vt:lpstr>20140311PresentationUWTSDTemplate</vt:lpstr>
      <vt:lpstr>Leadership and Management Theory and Practice ( LCBB 6003 )</vt:lpstr>
      <vt:lpstr>Learning Objectives </vt:lpstr>
      <vt:lpstr>Leadership styles</vt:lpstr>
      <vt:lpstr>PowerPoint Presentation</vt:lpstr>
      <vt:lpstr>Strategic Leadership</vt:lpstr>
      <vt:lpstr>PowerPoint Presentation</vt:lpstr>
      <vt:lpstr>PowerPoint Presentation</vt:lpstr>
      <vt:lpstr>PowerPoint Presentation</vt:lpstr>
      <vt:lpstr>The Role of Top-Level Managers</vt:lpstr>
      <vt:lpstr>The amount of decision-making discretion depends on</vt:lpstr>
      <vt:lpstr>Top Management Teams:</vt:lpstr>
      <vt:lpstr>The job of top-level managers</vt:lpstr>
      <vt:lpstr>Heterogeneous top management team</vt:lpstr>
      <vt:lpstr>PowerPoint Presentation</vt:lpstr>
      <vt:lpstr>PowerPoint Presentation</vt:lpstr>
      <vt:lpstr>The CEO and Top Management Team Power</vt:lpstr>
      <vt:lpstr>PowerPoint Presentation</vt:lpstr>
      <vt:lpstr>PowerPoint Presentation</vt:lpstr>
      <vt:lpstr>PowerPoint Presentation</vt:lpstr>
      <vt:lpstr>Leadership Style Continuum:</vt:lpstr>
      <vt:lpstr>PowerPoint Presentation</vt:lpstr>
      <vt:lpstr>PowerPoint Presentation</vt:lpstr>
      <vt:lpstr> Autocratic Leader </vt:lpstr>
      <vt:lpstr>Advantages - Autocratic</vt:lpstr>
      <vt:lpstr>Disadvantages - Autocratic</vt:lpstr>
      <vt:lpstr>PowerPoint Presentation</vt:lpstr>
      <vt:lpstr>PowerPoint Presentation</vt:lpstr>
      <vt:lpstr>Democratic Leader</vt:lpstr>
      <vt:lpstr>Advantages - Democratic </vt:lpstr>
      <vt:lpstr>Disadvantages - Democratic</vt:lpstr>
      <vt:lpstr>PowerPoint Presentation</vt:lpstr>
      <vt:lpstr>Laissez-faire Leader</vt:lpstr>
      <vt:lpstr>Advantages - Laissez Faire </vt:lpstr>
      <vt:lpstr>Disadvantages – Laissez Faire </vt:lpstr>
      <vt:lpstr>PowerPoint Presentation</vt:lpstr>
      <vt:lpstr>PowerPoint Presentation</vt:lpstr>
      <vt:lpstr>PowerPoint Presentation</vt:lpstr>
      <vt:lpstr>PowerPoint Presentation</vt:lpstr>
      <vt:lpstr>PowerPoint Presentation</vt:lpstr>
      <vt:lpstr>Styles and leadership</vt:lpstr>
      <vt:lpstr>Styles and leadership</vt:lpstr>
      <vt:lpstr>Comparing the two...</vt:lpstr>
      <vt:lpstr>PowerPoint Presentation</vt:lpstr>
      <vt:lpstr>PowerPoint Presentation</vt:lpstr>
      <vt:lpstr>Towards a contingency approach</vt:lpstr>
      <vt:lpstr>Hersey &amp; Blanchard’s model established four basic leadership styles and four basic followership states: </vt:lpstr>
      <vt:lpstr>Styles and leadership</vt:lpstr>
      <vt:lpstr>Situational theory of leadership</vt:lpstr>
      <vt:lpstr>The style perspective: a critique</vt:lpstr>
      <vt:lpstr>Leadership Styles </vt:lpstr>
      <vt:lpstr>Sources</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Navid Nasirpourosgoei</cp:lastModifiedBy>
  <cp:revision>168</cp:revision>
  <dcterms:created xsi:type="dcterms:W3CDTF">2011-02-08T13:37:54Z</dcterms:created>
  <dcterms:modified xsi:type="dcterms:W3CDTF">2023-02-07T23:09:29Z</dcterms:modified>
</cp:coreProperties>
</file>