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Override PartName="/ppt/slides/slide11.xml" ContentType="application/vnd.openxmlformats-officedocument.presentationml.slide+xml"/>
  <Default Extension="xml" ContentType="application/xml"/>
  <Override PartName="/ppt/slides/slide9.xml" ContentType="application/vnd.openxmlformats-officedocument.presentationml.slide+xml"/>
  <Override PartName="/ppt/slideLayouts/slideLayout16.xml" ContentType="application/vnd.openxmlformats-officedocument.presentationml.slideLayout+xml"/>
  <Default Extension="jpeg" ContentType="image/jpeg"/>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s/slide18.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slides/slide16.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Layouts/slideLayout17.xml" ContentType="application/vnd.openxmlformats-officedocument.presentationml.slideLayout+xml"/>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9.xml" ContentType="application/vnd.openxmlformats-officedocument.presentationml.slideLayout+xml"/>
  <Override PartName="/ppt/slideLayouts/slideLayout15.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slides/slide17.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812" r:id="rId1"/>
  </p:sldMasterIdLst>
  <p:sldIdLst>
    <p:sldId id="257" r:id="rId2"/>
    <p:sldId id="350" r:id="rId3"/>
    <p:sldId id="351" r:id="rId4"/>
    <p:sldId id="352" r:id="rId5"/>
    <p:sldId id="353" r:id="rId6"/>
    <p:sldId id="354" r:id="rId7"/>
    <p:sldId id="355" r:id="rId8"/>
    <p:sldId id="356" r:id="rId9"/>
    <p:sldId id="357" r:id="rId10"/>
    <p:sldId id="340" r:id="rId11"/>
    <p:sldId id="341" r:id="rId12"/>
    <p:sldId id="342" r:id="rId13"/>
    <p:sldId id="343" r:id="rId14"/>
    <p:sldId id="344" r:id="rId15"/>
    <p:sldId id="345" r:id="rId16"/>
    <p:sldId id="346" r:id="rId17"/>
    <p:sldId id="347" r:id="rId18"/>
    <p:sldId id="349" r:id="rId1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charset="0"/>
        <a:ea typeface="+mn-ea"/>
        <a:cs typeface="+mn-cs"/>
      </a:defRPr>
    </a:lvl1pPr>
    <a:lvl2pPr marL="457200" algn="l" rtl="0" fontAlgn="base">
      <a:spcBef>
        <a:spcPct val="0"/>
      </a:spcBef>
      <a:spcAft>
        <a:spcPct val="0"/>
      </a:spcAft>
      <a:defRPr kern="1200">
        <a:solidFill>
          <a:schemeClr val="tx1"/>
        </a:solidFill>
        <a:latin typeface="Tahoma" charset="0"/>
        <a:ea typeface="+mn-ea"/>
        <a:cs typeface="+mn-cs"/>
      </a:defRPr>
    </a:lvl2pPr>
    <a:lvl3pPr marL="914400" algn="l" rtl="0" fontAlgn="base">
      <a:spcBef>
        <a:spcPct val="0"/>
      </a:spcBef>
      <a:spcAft>
        <a:spcPct val="0"/>
      </a:spcAft>
      <a:defRPr kern="1200">
        <a:solidFill>
          <a:schemeClr val="tx1"/>
        </a:solidFill>
        <a:latin typeface="Tahoma" charset="0"/>
        <a:ea typeface="+mn-ea"/>
        <a:cs typeface="+mn-cs"/>
      </a:defRPr>
    </a:lvl3pPr>
    <a:lvl4pPr marL="1371600" algn="l" rtl="0" fontAlgn="base">
      <a:spcBef>
        <a:spcPct val="0"/>
      </a:spcBef>
      <a:spcAft>
        <a:spcPct val="0"/>
      </a:spcAft>
      <a:defRPr kern="1200">
        <a:solidFill>
          <a:schemeClr val="tx1"/>
        </a:solidFill>
        <a:latin typeface="Tahoma" charset="0"/>
        <a:ea typeface="+mn-ea"/>
        <a:cs typeface="+mn-cs"/>
      </a:defRPr>
    </a:lvl4pPr>
    <a:lvl5pPr marL="1828800" algn="l" rtl="0" fontAlgn="base">
      <a:spcBef>
        <a:spcPct val="0"/>
      </a:spcBef>
      <a:spcAft>
        <a:spcPct val="0"/>
      </a:spcAft>
      <a:defRPr kern="1200">
        <a:solidFill>
          <a:schemeClr val="tx1"/>
        </a:solidFill>
        <a:latin typeface="Tahoma" charset="0"/>
        <a:ea typeface="+mn-ea"/>
        <a:cs typeface="+mn-cs"/>
      </a:defRPr>
    </a:lvl5pPr>
    <a:lvl6pPr marL="2286000" algn="l" defTabSz="457200" rtl="0" eaLnBrk="1" latinLnBrk="0" hangingPunct="1">
      <a:defRPr kern="1200">
        <a:solidFill>
          <a:schemeClr val="tx1"/>
        </a:solidFill>
        <a:latin typeface="Tahoma" charset="0"/>
        <a:ea typeface="+mn-ea"/>
        <a:cs typeface="+mn-cs"/>
      </a:defRPr>
    </a:lvl6pPr>
    <a:lvl7pPr marL="2743200" algn="l" defTabSz="457200" rtl="0" eaLnBrk="1" latinLnBrk="0" hangingPunct="1">
      <a:defRPr kern="1200">
        <a:solidFill>
          <a:schemeClr val="tx1"/>
        </a:solidFill>
        <a:latin typeface="Tahoma" charset="0"/>
        <a:ea typeface="+mn-ea"/>
        <a:cs typeface="+mn-cs"/>
      </a:defRPr>
    </a:lvl7pPr>
    <a:lvl8pPr marL="3200400" algn="l" defTabSz="457200" rtl="0" eaLnBrk="1" latinLnBrk="0" hangingPunct="1">
      <a:defRPr kern="1200">
        <a:solidFill>
          <a:schemeClr val="tx1"/>
        </a:solidFill>
        <a:latin typeface="Tahoma" charset="0"/>
        <a:ea typeface="+mn-ea"/>
        <a:cs typeface="+mn-cs"/>
      </a:defRPr>
    </a:lvl8pPr>
    <a:lvl9pPr marL="3657600" algn="l" defTabSz="457200" rtl="0" eaLnBrk="1" latinLnBrk="0" hangingPunct="1">
      <a:defRPr kern="1200">
        <a:solidFill>
          <a:schemeClr val="tx1"/>
        </a:solidFill>
        <a:latin typeface="Tahoma"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9426" autoAdjust="0"/>
    <p:restoredTop sz="94624" autoAdjust="0"/>
  </p:normalViewPr>
  <p:slideViewPr>
    <p:cSldViewPr>
      <p:cViewPr varScale="1">
        <p:scale>
          <a:sx n="75" d="100"/>
          <a:sy n="75" d="100"/>
        </p:scale>
        <p:origin x="-1144" y="-112"/>
      </p:cViewPr>
      <p:guideLst>
        <p:guide orient="horz" pos="2160"/>
        <p:guide pos="2880"/>
      </p:guideLst>
    </p:cSldViewPr>
  </p:slideViewPr>
  <p:outlineViewPr>
    <p:cViewPr>
      <p:scale>
        <a:sx n="33" d="100"/>
        <a:sy n="33" d="100"/>
      </p:scale>
      <p:origin x="0" y="504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9BE6D01-24AD-F54E-9B56-99CC9057DAD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6AC7F31-7BB6-C64E-870A-E249BB2FD76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700C3AB-82E1-5E41-ACE2-3CF85F03435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39E1E53D-6835-1542-97E4-0DF4AA37E81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pPr>
              <a:defRPr/>
            </a:pPr>
            <a:endParaRPr lang="en-GB"/>
          </a:p>
        </p:txBody>
      </p:sp>
      <p:sp>
        <p:nvSpPr>
          <p:cNvPr id="8" name="Footer Placeholder 7"/>
          <p:cNvSpPr>
            <a:spLocks noGrp="1"/>
          </p:cNvSpPr>
          <p:nvPr>
            <p:ph type="ftr" sz="quarter" idx="11"/>
          </p:nvPr>
        </p:nvSpPr>
        <p:spPr>
          <a:xfrm>
            <a:off x="1120588" y="188259"/>
            <a:ext cx="2895600" cy="365125"/>
          </a:xfrm>
        </p:spPr>
        <p:txBody>
          <a:bodyPr/>
          <a:lstStyle/>
          <a:p>
            <a:pPr>
              <a:defRPr/>
            </a:pPr>
            <a:endParaRPr lang="en-GB"/>
          </a:p>
        </p:txBody>
      </p:sp>
      <p:sp>
        <p:nvSpPr>
          <p:cNvPr id="9" name="Slide Number Placeholder 8"/>
          <p:cNvSpPr>
            <a:spLocks noGrp="1"/>
          </p:cNvSpPr>
          <p:nvPr>
            <p:ph type="sldNum" sz="quarter" idx="12"/>
          </p:nvPr>
        </p:nvSpPr>
        <p:spPr/>
        <p:txBody>
          <a:bodyPr/>
          <a:lstStyle/>
          <a:p>
            <a:fld id="{F32F87E0-CE06-0A41-AB02-C138F34FB40E}"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9D7EF42-F56C-0243-996C-4923DFFB887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7289B876-7158-AB4B-866F-70ACD08FB2B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70DCEA7-29AB-4944-81BD-88EB6EB962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338FDFC8-C669-B048-9B6F-1D886D660FC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F0931E4E-D0BF-3A4C-B8A9-194BA28D72CA}"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E56FEC9-9CDA-3F42-ACCB-52ECBF02D434}" type="slidenum">
              <a:rPr lang="en-GB" smtClean="0"/>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1625" y="228600"/>
            <a:ext cx="854075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301625" y="1600200"/>
            <a:ext cx="4194175" cy="4498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194175" cy="44989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4"/>
          <p:cNvSpPr>
            <a:spLocks noGrp="1" noChangeArrowheads="1"/>
          </p:cNvSpPr>
          <p:nvPr>
            <p:ph type="dt" sz="half" idx="10"/>
          </p:nvPr>
        </p:nvSpPr>
        <p:spPr>
          <a:ln/>
        </p:spPr>
        <p:txBody>
          <a:bodyPr/>
          <a:lstStyle>
            <a:lvl1pPr>
              <a:defRPr/>
            </a:lvl1pPr>
          </a:lstStyle>
          <a:p>
            <a:pPr>
              <a:defRPr/>
            </a:pPr>
            <a:endParaRPr lang="en-GB"/>
          </a:p>
        </p:txBody>
      </p:sp>
      <p:sp>
        <p:nvSpPr>
          <p:cNvPr id="6" name="Rectangle 155"/>
          <p:cNvSpPr>
            <a:spLocks noGrp="1" noChangeArrowheads="1"/>
          </p:cNvSpPr>
          <p:nvPr>
            <p:ph type="ftr" sz="quarter" idx="11"/>
          </p:nvPr>
        </p:nvSpPr>
        <p:spPr>
          <a:ln/>
        </p:spPr>
        <p:txBody>
          <a:bodyPr/>
          <a:lstStyle>
            <a:lvl1pPr>
              <a:defRPr/>
            </a:lvl1pPr>
          </a:lstStyle>
          <a:p>
            <a:pPr>
              <a:defRPr/>
            </a:pPr>
            <a:endParaRPr lang="en-GB"/>
          </a:p>
        </p:txBody>
      </p:sp>
      <p:sp>
        <p:nvSpPr>
          <p:cNvPr id="7" name="Rectangle 156"/>
          <p:cNvSpPr>
            <a:spLocks noGrp="1" noChangeArrowheads="1"/>
          </p:cNvSpPr>
          <p:nvPr>
            <p:ph type="sldNum" sz="quarter" idx="12"/>
          </p:nvPr>
        </p:nvSpPr>
        <p:spPr>
          <a:ln/>
        </p:spPr>
        <p:txBody>
          <a:bodyPr/>
          <a:lstStyle>
            <a:lvl1pPr>
              <a:defRPr/>
            </a:lvl1pPr>
          </a:lstStyle>
          <a:p>
            <a:fld id="{84B2363C-F87A-7A4E-A78F-33B9EC8760CB}"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7813"/>
            <a:ext cx="8229600" cy="1139825"/>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243638"/>
            <a:ext cx="2133600" cy="457200"/>
          </a:xfrm>
        </p:spPr>
        <p:txBody>
          <a:bodyPr/>
          <a:lstStyle>
            <a:lvl1pPr>
              <a:defRPr/>
            </a:lvl1pPr>
          </a:lstStyle>
          <a:p>
            <a:fld id="{3495A05E-96F2-7A4C-8EB8-A7F51B353BA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pPr>
              <a:defRPr/>
            </a:pPr>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pPr>
              <a:defRPr/>
            </a:pPr>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3C6A3812-0AF1-BF47-8C2D-EF90E660674C}"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3826" r:id="rId14"/>
    <p:sldLayoutId id="2147483827" r:id="rId15"/>
    <p:sldLayoutId id="2147483828" r:id="rId16"/>
    <p:sldLayoutId id="2147483830" r:id="rId17"/>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channel.nationalgeographic.com/channel/galleries/the-real-doomsday/at/guillermo-de-anda-and-host-diego-buuel-67998/?source=link_expdl11302012doomsday"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1" Type="http://schemas.openxmlformats.org/officeDocument/2006/relationships/slideLayout" Target="../slideLayouts/slideLayout17.xml"/><Relationship Id="rId2" Type="http://schemas.openxmlformats.org/officeDocument/2006/relationships/image" Target="../media/image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6" name="Rectangle 2"/>
          <p:cNvSpPr>
            <a:spLocks noGrp="1" noChangeArrowheads="1"/>
          </p:cNvSpPr>
          <p:nvPr>
            <p:ph type="ctrTitle"/>
          </p:nvPr>
        </p:nvSpPr>
        <p:spPr>
          <a:xfrm>
            <a:off x="0" y="1828800"/>
            <a:ext cx="8915400" cy="1206343"/>
          </a:xfrm>
        </p:spPr>
        <p:txBody>
          <a:bodyPr>
            <a:normAutofit/>
          </a:bodyPr>
          <a:lstStyle/>
          <a:p>
            <a:pPr eaLnBrk="1" hangingPunct="1"/>
            <a:r>
              <a:rPr lang="en-GB" dirty="0" smtClean="0"/>
              <a:t>Communicating the Past</a:t>
            </a:r>
            <a:endParaRPr lang="en-GB" dirty="0"/>
          </a:p>
        </p:txBody>
      </p:sp>
      <p:sp>
        <p:nvSpPr>
          <p:cNvPr id="6147" name="Rectangle 3"/>
          <p:cNvSpPr>
            <a:spLocks noGrp="1" noChangeArrowheads="1"/>
          </p:cNvSpPr>
          <p:nvPr>
            <p:ph type="subTitle" idx="1"/>
          </p:nvPr>
        </p:nvSpPr>
        <p:spPr>
          <a:xfrm>
            <a:off x="914400" y="3048000"/>
            <a:ext cx="8001000" cy="3810000"/>
          </a:xfrm>
        </p:spPr>
        <p:txBody>
          <a:bodyPr/>
          <a:lstStyle/>
          <a:p>
            <a:pPr eaLnBrk="1" hangingPunct="1">
              <a:defRPr/>
            </a:pPr>
            <a:r>
              <a:rPr lang="en-US" dirty="0" smtClean="0"/>
              <a:t>The Media and New Technologies </a:t>
            </a:r>
            <a:endParaRPr lang="en-US"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Gero</a:t>
            </a:r>
            <a:r>
              <a:rPr lang="en-GB" dirty="0" smtClean="0"/>
              <a:t> and Root (1990)</a:t>
            </a:r>
            <a:endParaRPr lang="en-GB" dirty="0"/>
          </a:p>
        </p:txBody>
      </p:sp>
      <p:sp>
        <p:nvSpPr>
          <p:cNvPr id="3" name="Content Placeholder 2"/>
          <p:cNvSpPr>
            <a:spLocks noGrp="1"/>
          </p:cNvSpPr>
          <p:nvPr>
            <p:ph idx="1"/>
          </p:nvPr>
        </p:nvSpPr>
        <p:spPr/>
        <p:txBody>
          <a:bodyPr>
            <a:normAutofit lnSpcReduction="10000"/>
          </a:bodyPr>
          <a:lstStyle/>
          <a:p>
            <a:r>
              <a:rPr lang="en-GB" dirty="0" smtClean="0"/>
              <a:t>How archaeology presented in </a:t>
            </a:r>
            <a:r>
              <a:rPr lang="en-GB" i="1" dirty="0" smtClean="0"/>
              <a:t>National Geographic </a:t>
            </a:r>
            <a:r>
              <a:rPr lang="en-GB" dirty="0" smtClean="0"/>
              <a:t>is “touted, exploited and capitalized upon to reinforce the dominant ideology” (ibid: 19)</a:t>
            </a:r>
          </a:p>
          <a:p>
            <a:r>
              <a:rPr lang="en-GB" dirty="0" smtClean="0"/>
              <a:t>Particular fit with the presentation of archaeology and US ideological principles;</a:t>
            </a:r>
          </a:p>
          <a:p>
            <a:pPr lvl="1"/>
            <a:r>
              <a:rPr lang="en-GB" dirty="0" smtClean="0"/>
              <a:t>Democracy </a:t>
            </a:r>
          </a:p>
          <a:p>
            <a:pPr lvl="1"/>
            <a:r>
              <a:rPr lang="en-GB" dirty="0" smtClean="0"/>
              <a:t>Capitalist Expansion </a:t>
            </a:r>
          </a:p>
          <a:p>
            <a:r>
              <a:rPr lang="en-GB" dirty="0" smtClean="0"/>
              <a:t>Nat. Geog. part of a broader movement of scientific progress and geographic knowledge, expansionism/new frontiers, new markets etc. </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Popularity of </a:t>
            </a:r>
            <a:r>
              <a:rPr lang="en-GB" i="1" dirty="0" smtClean="0"/>
              <a:t>Nat Geog</a:t>
            </a:r>
            <a:r>
              <a:rPr lang="en-GB" dirty="0" smtClean="0"/>
              <a: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Orchestrated by US blue-blood families closely allied to political and economic interests</a:t>
            </a:r>
          </a:p>
          <a:p>
            <a:r>
              <a:rPr lang="en-GB" dirty="0" smtClean="0"/>
              <a:t>Aimed to popularise geography and make it accessible to all </a:t>
            </a:r>
          </a:p>
          <a:p>
            <a:pPr lvl="1"/>
            <a:r>
              <a:rPr lang="en-GB" dirty="0" smtClean="0"/>
              <a:t>Pictures and eye-witness accounts</a:t>
            </a:r>
          </a:p>
          <a:p>
            <a:r>
              <a:rPr lang="en-GB" dirty="0" smtClean="0"/>
              <a:t>Opened up membership of the National Geographic Society, </a:t>
            </a:r>
          </a:p>
          <a:p>
            <a:pPr lvl="1"/>
            <a:r>
              <a:rPr lang="en-GB" dirty="0" smtClean="0"/>
              <a:t>While also making it feel special and exclusive (sponsorship)</a:t>
            </a:r>
          </a:p>
          <a:p>
            <a:r>
              <a:rPr lang="en-GB" dirty="0" smtClean="0"/>
              <a:t>Myth of common people building their own society – on an equal footing - entwined with democratic principles.</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Parallels American Expansionism</a:t>
            </a:r>
            <a:endParaRPr lang="en-GB" dirty="0"/>
          </a:p>
        </p:txBody>
      </p:sp>
      <p:sp>
        <p:nvSpPr>
          <p:cNvPr id="3" name="Content Placeholder 2"/>
          <p:cNvSpPr>
            <a:spLocks noGrp="1"/>
          </p:cNvSpPr>
          <p:nvPr>
            <p:ph idx="1"/>
          </p:nvPr>
        </p:nvSpPr>
        <p:spPr/>
        <p:txBody>
          <a:bodyPr>
            <a:normAutofit lnSpcReduction="10000"/>
          </a:bodyPr>
          <a:lstStyle/>
          <a:p>
            <a:r>
              <a:rPr lang="en-GB" dirty="0" smtClean="0"/>
              <a:t>Advertise the benefits of colonialism </a:t>
            </a:r>
          </a:p>
          <a:p>
            <a:r>
              <a:rPr lang="en-GB" dirty="0" smtClean="0"/>
              <a:t>Focus on new territories and reported on imminent power changes</a:t>
            </a:r>
          </a:p>
          <a:p>
            <a:r>
              <a:rPr lang="en-GB" dirty="0" smtClean="0"/>
              <a:t>WW1 closely allied with military activities</a:t>
            </a:r>
          </a:p>
          <a:p>
            <a:r>
              <a:rPr lang="en-GB" dirty="0" smtClean="0"/>
              <a:t>Expanded from geographical knowledge to national and international policy</a:t>
            </a:r>
          </a:p>
          <a:p>
            <a:r>
              <a:rPr lang="en-GB" dirty="0" smtClean="0"/>
              <a:t>Purposefully aligned to national political and economic interests</a:t>
            </a:r>
          </a:p>
          <a:p>
            <a:pPr lvl="1"/>
            <a:r>
              <a:rPr lang="en-GB" dirty="0" smtClean="0"/>
              <a:t>Board membership and directors</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American Nationalism </a:t>
            </a:r>
            <a:endParaRPr lang="en-GB" dirty="0"/>
          </a:p>
        </p:txBody>
      </p:sp>
      <p:sp>
        <p:nvSpPr>
          <p:cNvPr id="3" name="Content Placeholder 2"/>
          <p:cNvSpPr>
            <a:spLocks noGrp="1"/>
          </p:cNvSpPr>
          <p:nvPr>
            <p:ph idx="1"/>
          </p:nvPr>
        </p:nvSpPr>
        <p:spPr/>
        <p:txBody>
          <a:bodyPr/>
          <a:lstStyle/>
          <a:p>
            <a:r>
              <a:rPr lang="en-GB" i="1" dirty="0" smtClean="0"/>
              <a:t>National Geographic</a:t>
            </a:r>
            <a:r>
              <a:rPr lang="en-GB" dirty="0" smtClean="0"/>
              <a:t>, then, is all-American, as American as Mom, apple-pie and industrial capitalism. Its themes are expansion and discovery, homage to the boundless American ability, ambition, and resourcefulness, showing that Americans can go anywhere, do anything, and that strategic resources for some is knowledge for all”. (ibid: 24)</a:t>
            </a:r>
          </a:p>
          <a:p>
            <a:r>
              <a:rPr lang="en-GB" dirty="0" smtClean="0"/>
              <a:t>“Geography at the service of society” (ibid: 24)</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Archaeology used to promote this nationalist ideology </a:t>
            </a:r>
            <a:endParaRPr lang="en-GB" dirty="0"/>
          </a:p>
        </p:txBody>
      </p:sp>
      <p:sp>
        <p:nvSpPr>
          <p:cNvPr id="3" name="Content Placeholder 2"/>
          <p:cNvSpPr>
            <a:spLocks noGrp="1"/>
          </p:cNvSpPr>
          <p:nvPr>
            <p:ph idx="1"/>
          </p:nvPr>
        </p:nvSpPr>
        <p:spPr/>
        <p:txBody>
          <a:bodyPr/>
          <a:lstStyle/>
          <a:p>
            <a:r>
              <a:rPr lang="en-GB" dirty="0" smtClean="0"/>
              <a:t>The thrill of archaeology </a:t>
            </a:r>
          </a:p>
          <a:p>
            <a:r>
              <a:rPr lang="en-GB" dirty="0" smtClean="0"/>
              <a:t>Emphasise the adventure and the romance, and intensifies the drama</a:t>
            </a:r>
          </a:p>
          <a:p>
            <a:r>
              <a:rPr lang="en-GB" dirty="0" smtClean="0"/>
              <a:t>Highlights the discovery of riches and treasure </a:t>
            </a:r>
          </a:p>
          <a:p>
            <a:r>
              <a:rPr lang="en-GB" dirty="0" smtClean="0"/>
              <a:t>Blurs the boundaries between scientific and market value</a:t>
            </a:r>
          </a:p>
          <a:p>
            <a:r>
              <a:rPr lang="en-GB" dirty="0" smtClean="0"/>
              <a:t> ‘Explorers’ who arrive first….</a:t>
            </a:r>
          </a:p>
          <a:p>
            <a:pPr lvl="1"/>
            <a:r>
              <a:rPr lang="en-GB" dirty="0" smtClean="0"/>
              <a:t>Values quick and aggressive</a:t>
            </a:r>
          </a:p>
          <a:p>
            <a:pPr lvl="1"/>
            <a:r>
              <a:rPr lang="en-GB" dirty="0" smtClean="0"/>
              <a:t>Personal risk and eye-witness accounts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Rectangle 3"/>
          <p:cNvSpPr/>
          <p:nvPr/>
        </p:nvSpPr>
        <p:spPr>
          <a:xfrm>
            <a:off x="533400" y="1066800"/>
            <a:ext cx="4572000" cy="923330"/>
          </a:xfrm>
          <a:prstGeom prst="rect">
            <a:avLst/>
          </a:prstGeom>
        </p:spPr>
        <p:txBody>
          <a:bodyPr>
            <a:spAutoFit/>
          </a:bodyPr>
          <a:lstStyle/>
          <a:p>
            <a:r>
              <a:rPr lang="en-US" dirty="0" err="1" smtClean="0"/>
              <a:t>http://video.nationalgeographic.com/video/specials/in-the-field-specials/ceruti-mummy/</a:t>
            </a:r>
            <a:endParaRPr lang="en-GB" dirty="0"/>
          </a:p>
        </p:txBody>
      </p:sp>
      <p:sp>
        <p:nvSpPr>
          <p:cNvPr id="5" name="Rectangle 4"/>
          <p:cNvSpPr/>
          <p:nvPr/>
        </p:nvSpPr>
        <p:spPr>
          <a:xfrm>
            <a:off x="457200" y="2362200"/>
            <a:ext cx="4572000" cy="923330"/>
          </a:xfrm>
          <a:prstGeom prst="rect">
            <a:avLst/>
          </a:prstGeom>
        </p:spPr>
        <p:txBody>
          <a:bodyPr>
            <a:spAutoFit/>
          </a:bodyPr>
          <a:lstStyle/>
          <a:p>
            <a:r>
              <a:rPr lang="en-US" dirty="0" err="1" smtClean="0"/>
              <a:t>http://science.nationalgeographic.com/science/archaeology/archaeology-explorers/</a:t>
            </a:r>
            <a:endParaRPr lang="en-GB" dirty="0"/>
          </a:p>
        </p:txBody>
      </p:sp>
      <p:sp>
        <p:nvSpPr>
          <p:cNvPr id="6" name="Rectangle 5"/>
          <p:cNvSpPr/>
          <p:nvPr/>
        </p:nvSpPr>
        <p:spPr>
          <a:xfrm>
            <a:off x="381000" y="3886200"/>
            <a:ext cx="4572000" cy="646331"/>
          </a:xfrm>
          <a:prstGeom prst="rect">
            <a:avLst/>
          </a:prstGeom>
        </p:spPr>
        <p:txBody>
          <a:bodyPr>
            <a:spAutoFit/>
          </a:bodyPr>
          <a:lstStyle/>
          <a:p>
            <a:r>
              <a:rPr lang="en-US" dirty="0" smtClean="0"/>
              <a:t>http://</a:t>
            </a:r>
            <a:r>
              <a:rPr lang="en-US" dirty="0" err="1" smtClean="0"/>
              <a:t>www.nationalgeographic.co.uk</a:t>
            </a:r>
            <a:r>
              <a:rPr lang="en-US" dirty="0" smtClean="0"/>
              <a:t>/explorers/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Humanizes and Homogenizes the Past</a:t>
            </a:r>
            <a:endParaRPr lang="en-GB" dirty="0"/>
          </a:p>
        </p:txBody>
      </p:sp>
      <p:sp>
        <p:nvSpPr>
          <p:cNvPr id="3" name="Content Placeholder 2"/>
          <p:cNvSpPr>
            <a:spLocks noGrp="1"/>
          </p:cNvSpPr>
          <p:nvPr>
            <p:ph idx="1"/>
          </p:nvPr>
        </p:nvSpPr>
        <p:spPr>
          <a:xfrm>
            <a:off x="1114424" y="2286000"/>
            <a:ext cx="7610476" cy="3980329"/>
          </a:xfrm>
        </p:spPr>
        <p:txBody>
          <a:bodyPr>
            <a:normAutofit fontScale="85000" lnSpcReduction="10000"/>
          </a:bodyPr>
          <a:lstStyle/>
          <a:p>
            <a:r>
              <a:rPr lang="en-GB" dirty="0" smtClean="0"/>
              <a:t>Juxtapose photographs of archaeological sites with present day inhabitants </a:t>
            </a:r>
          </a:p>
          <a:p>
            <a:pPr lvl="1"/>
            <a:r>
              <a:rPr lang="en-GB" dirty="0" smtClean="0"/>
              <a:t>Create continuities, local people are presented as direct descendents</a:t>
            </a:r>
          </a:p>
          <a:p>
            <a:r>
              <a:rPr lang="en-GB" dirty="0" smtClean="0"/>
              <a:t>Make the past accessible through contemporary US categories, concepts and relations </a:t>
            </a:r>
          </a:p>
          <a:p>
            <a:pPr lvl="1"/>
            <a:r>
              <a:rPr lang="en-GB" dirty="0" smtClean="0"/>
              <a:t>E.g. </a:t>
            </a:r>
            <a:r>
              <a:rPr lang="en-GB" dirty="0" err="1" smtClean="0"/>
              <a:t>Tiahuanacu</a:t>
            </a:r>
            <a:r>
              <a:rPr lang="en-GB" dirty="0" smtClean="0"/>
              <a:t> compared to Stonehenge</a:t>
            </a:r>
          </a:p>
          <a:p>
            <a:r>
              <a:rPr lang="en-GB" dirty="0" smtClean="0"/>
              <a:t>Americans are the directors/explorers, and local people are the workers </a:t>
            </a:r>
          </a:p>
          <a:p>
            <a:r>
              <a:rPr lang="en-GB" dirty="0" smtClean="0"/>
              <a:t>Contrast with American values and the </a:t>
            </a:r>
            <a:r>
              <a:rPr lang="en-GB" dirty="0" err="1" smtClean="0"/>
              <a:t>exoticisation</a:t>
            </a:r>
            <a:r>
              <a:rPr lang="en-GB" dirty="0" smtClean="0"/>
              <a:t> of the ‘Other’</a:t>
            </a:r>
          </a:p>
          <a:p>
            <a:pPr lvl="1"/>
            <a:r>
              <a:rPr lang="en-GB" dirty="0" smtClean="0"/>
              <a:t>Sacrifice, simplicity</a:t>
            </a:r>
          </a:p>
          <a:p>
            <a:pPr lvl="1"/>
            <a:r>
              <a:rPr lang="en-GB" dirty="0" smtClean="0"/>
              <a:t>Human scales</a:t>
            </a: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Selective Slants</a:t>
            </a:r>
            <a:endParaRPr lang="en-GB" dirty="0"/>
          </a:p>
        </p:txBody>
      </p:sp>
      <p:sp>
        <p:nvSpPr>
          <p:cNvPr id="3" name="Content Placeholder 2"/>
          <p:cNvSpPr>
            <a:spLocks noGrp="1"/>
          </p:cNvSpPr>
          <p:nvPr>
            <p:ph idx="1"/>
          </p:nvPr>
        </p:nvSpPr>
        <p:spPr>
          <a:xfrm>
            <a:off x="1114424" y="2595562"/>
            <a:ext cx="7610476" cy="4033838"/>
          </a:xfrm>
        </p:spPr>
        <p:txBody>
          <a:bodyPr>
            <a:normAutofit fontScale="92500" lnSpcReduction="20000"/>
          </a:bodyPr>
          <a:lstStyle/>
          <a:p>
            <a:r>
              <a:rPr lang="en-GB" dirty="0" smtClean="0"/>
              <a:t>Australia, India, China, Southeast Asia and Africa receive little attention</a:t>
            </a:r>
          </a:p>
          <a:p>
            <a:r>
              <a:rPr lang="en-GB" dirty="0" smtClean="0"/>
              <a:t>Focus on state-level societies </a:t>
            </a:r>
          </a:p>
          <a:p>
            <a:pPr lvl="1"/>
            <a:r>
              <a:rPr lang="en-GB" dirty="0" smtClean="0"/>
              <a:t>Seafaring, temple-building and biblical states</a:t>
            </a:r>
          </a:p>
          <a:p>
            <a:r>
              <a:rPr lang="en-GB" dirty="0" smtClean="0"/>
              <a:t>Highlights continuities with the past and suggest this form of social organisation is normative</a:t>
            </a:r>
          </a:p>
          <a:p>
            <a:r>
              <a:rPr lang="en-GB" dirty="0" smtClean="0"/>
              <a:t>Gendered representations; ‘the rugged male’ </a:t>
            </a:r>
          </a:p>
          <a:p>
            <a:r>
              <a:rPr lang="en-GB" dirty="0" smtClean="0"/>
              <a:t>Technological prowess and advancement</a:t>
            </a:r>
          </a:p>
          <a:p>
            <a:r>
              <a:rPr lang="en-US" dirty="0" smtClean="0">
                <a:hlinkClick r:id="rId2"/>
              </a:rPr>
              <a:t>http://channel.nationalgeographic.com/channel/galleries/the-real-doomsday/at/guillermo-de-anda-and-host-diego-buuel-67998/?source=link_expdl11302012doomsday</a:t>
            </a:r>
            <a:r>
              <a:rPr lang="en-GB" dirty="0" smtClean="0"/>
              <a:t> </a:t>
            </a:r>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9" name="Picture 4" descr="ng15"/>
          <p:cNvPicPr>
            <a:picLocks noGrp="1" noChangeAspect="1" noChangeArrowheads="1"/>
          </p:cNvPicPr>
          <p:nvPr>
            <p:ph sz="quarter" idx="1"/>
          </p:nvPr>
        </p:nvPicPr>
        <p:blipFill>
          <a:blip r:embed="rId2"/>
          <a:srcRect/>
          <a:stretch>
            <a:fillRect/>
          </a:stretch>
        </p:blipFill>
        <p:spPr>
          <a:xfrm>
            <a:off x="684213" y="333375"/>
            <a:ext cx="3959225" cy="2636838"/>
          </a:xfrm>
        </p:spPr>
      </p:pic>
      <p:pic>
        <p:nvPicPr>
          <p:cNvPr id="29700" name="Picture 3" descr="ng10"/>
          <p:cNvPicPr>
            <a:picLocks noGrp="1" noChangeAspect="1" noChangeArrowheads="1"/>
          </p:cNvPicPr>
          <p:nvPr>
            <p:ph sz="quarter" idx="2"/>
          </p:nvPr>
        </p:nvPicPr>
        <p:blipFill>
          <a:blip r:embed="rId3"/>
          <a:srcRect/>
          <a:stretch>
            <a:fillRect/>
          </a:stretch>
        </p:blipFill>
        <p:spPr>
          <a:xfrm>
            <a:off x="6156325" y="260350"/>
            <a:ext cx="2139950" cy="3021013"/>
          </a:xfrm>
        </p:spPr>
      </p:pic>
      <p:pic>
        <p:nvPicPr>
          <p:cNvPr id="29701" name="Picture 5" descr="ng11"/>
          <p:cNvPicPr>
            <a:picLocks noGrp="1" noChangeAspect="1" noChangeArrowheads="1"/>
          </p:cNvPicPr>
          <p:nvPr>
            <p:ph sz="quarter" idx="3"/>
          </p:nvPr>
        </p:nvPicPr>
        <p:blipFill>
          <a:blip r:embed="rId4"/>
          <a:srcRect/>
          <a:stretch>
            <a:fillRect/>
          </a:stretch>
        </p:blipFill>
        <p:spPr>
          <a:xfrm>
            <a:off x="900113" y="3500438"/>
            <a:ext cx="2976562" cy="2986087"/>
          </a:xfrm>
        </p:spPr>
      </p:pic>
      <p:pic>
        <p:nvPicPr>
          <p:cNvPr id="29702" name="Picture 6" descr="ng6"/>
          <p:cNvPicPr>
            <a:picLocks noGrp="1" noChangeAspect="1" noChangeArrowheads="1"/>
          </p:cNvPicPr>
          <p:nvPr>
            <p:ph sz="quarter" idx="4"/>
          </p:nvPr>
        </p:nvPicPr>
        <p:blipFill>
          <a:blip r:embed="rId5"/>
          <a:srcRect/>
          <a:stretch>
            <a:fillRect/>
          </a:stretch>
        </p:blipFill>
        <p:spPr>
          <a:xfrm>
            <a:off x="4427538" y="3640138"/>
            <a:ext cx="4105275" cy="2716212"/>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7" name="Rectangle 3"/>
          <p:cNvSpPr>
            <a:spLocks noGrp="1" noChangeArrowheads="1"/>
          </p:cNvSpPr>
          <p:nvPr>
            <p:ph type="body" sz="half" idx="1"/>
          </p:nvPr>
        </p:nvSpPr>
        <p:spPr>
          <a:xfrm>
            <a:off x="457200" y="476250"/>
            <a:ext cx="2890838" cy="6121400"/>
          </a:xfrm>
        </p:spPr>
        <p:txBody>
          <a:bodyPr>
            <a:normAutofit lnSpcReduction="10000"/>
          </a:bodyPr>
          <a:lstStyle/>
          <a:p>
            <a:pPr>
              <a:lnSpc>
                <a:spcPct val="80000"/>
              </a:lnSpc>
            </a:pPr>
            <a:r>
              <a:rPr lang="en-GB" sz="1600" b="1"/>
              <a:t>Mozambique, 1992</a:t>
            </a:r>
            <a:endParaRPr lang="en-GB" sz="1600"/>
          </a:p>
          <a:p>
            <a:pPr>
              <a:lnSpc>
                <a:spcPct val="80000"/>
              </a:lnSpc>
              <a:buFont typeface="Wingdings" charset="2"/>
              <a:buNone/>
            </a:pPr>
            <a:r>
              <a:rPr lang="en-GB" sz="1600"/>
              <a:t>     Photograph by James L. Stanfield</a:t>
            </a:r>
          </a:p>
          <a:p>
            <a:pPr>
              <a:lnSpc>
                <a:spcPct val="80000"/>
              </a:lnSpc>
            </a:pPr>
            <a:r>
              <a:rPr lang="en-GB" sz="1600"/>
              <a:t>"Under a blistering sun, a woman in the southeast African port of Mozambique keeps her face moist with a cream made from ground bark. Smitten by the women of this island, many 16th-century Portuguese mariners took lovers—as they did in all corners of their empire, where Portuguese names still abound. Way station en route to India, Mozambique was also a graveyard for hundreds of Portuguese victims of malaria and scurvy." </a:t>
            </a:r>
            <a:br>
              <a:rPr lang="en-GB" sz="1600"/>
            </a:br>
            <a:r>
              <a:rPr lang="en-GB" sz="1600"/>
              <a:t/>
            </a:r>
            <a:br>
              <a:rPr lang="en-GB" sz="1600"/>
            </a:br>
            <a:r>
              <a:rPr lang="en-GB" sz="1600"/>
              <a:t>—From "Portugal's Sea Road to the East," </a:t>
            </a:r>
            <a:r>
              <a:rPr lang="en-GB" sz="1600" i="1"/>
              <a:t>National Geographic</a:t>
            </a:r>
            <a:r>
              <a:rPr lang="en-GB" sz="1600"/>
              <a:t> magazine, November 1992 </a:t>
            </a:r>
          </a:p>
        </p:txBody>
      </p:sp>
      <p:pic>
        <p:nvPicPr>
          <p:cNvPr id="30724" name="Picture 4" descr="ng15"/>
          <p:cNvPicPr>
            <a:picLocks noGrp="1" noChangeAspect="1" noChangeArrowheads="1"/>
          </p:cNvPicPr>
          <p:nvPr>
            <p:ph sz="half" idx="2"/>
          </p:nvPr>
        </p:nvPicPr>
        <p:blipFill>
          <a:blip r:embed="rId2"/>
          <a:srcRect/>
          <a:stretch>
            <a:fillRect/>
          </a:stretch>
        </p:blipFill>
        <p:spPr>
          <a:xfrm>
            <a:off x="3492500" y="1844675"/>
            <a:ext cx="5400675" cy="3595688"/>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1" name="Rectangle 3"/>
          <p:cNvSpPr>
            <a:spLocks noGrp="1" noChangeArrowheads="1"/>
          </p:cNvSpPr>
          <p:nvPr>
            <p:ph type="body" sz="half" idx="1"/>
          </p:nvPr>
        </p:nvSpPr>
        <p:spPr>
          <a:xfrm>
            <a:off x="468313" y="765175"/>
            <a:ext cx="3538537" cy="5721350"/>
          </a:xfrm>
        </p:spPr>
        <p:txBody>
          <a:bodyPr/>
          <a:lstStyle/>
          <a:p>
            <a:pPr>
              <a:lnSpc>
                <a:spcPct val="80000"/>
              </a:lnSpc>
            </a:pPr>
            <a:r>
              <a:rPr lang="en-GB" sz="1600" b="1" dirty="0"/>
              <a:t>AFTER THE SACRIFICE</a:t>
            </a:r>
            <a:r>
              <a:rPr lang="en-GB" sz="1600" dirty="0"/>
              <a:t/>
            </a:r>
            <a:br>
              <a:rPr lang="en-GB" sz="1600" dirty="0"/>
            </a:br>
            <a:r>
              <a:rPr lang="en-GB" sz="1600" dirty="0"/>
              <a:t>July 1994</a:t>
            </a:r>
            <a:br>
              <a:rPr lang="en-GB" sz="1600" dirty="0"/>
            </a:br>
            <a:r>
              <a:rPr lang="en-GB" sz="1600" dirty="0" err="1"/>
              <a:t>Plaine</a:t>
            </a:r>
            <a:r>
              <a:rPr lang="en-GB" sz="1600" dirty="0"/>
              <a:t> du Nord</a:t>
            </a:r>
            <a:r>
              <a:rPr lang="en-GB" sz="1600" dirty="0" smtClean="0"/>
              <a:t> </a:t>
            </a:r>
          </a:p>
          <a:p>
            <a:pPr>
              <a:lnSpc>
                <a:spcPct val="80000"/>
              </a:lnSpc>
            </a:pPr>
            <a:r>
              <a:rPr lang="en-GB" sz="1600" dirty="0"/>
              <a:t>A </a:t>
            </a:r>
            <a:r>
              <a:rPr lang="en-GB" sz="1600" i="1" dirty="0"/>
              <a:t>mambo</a:t>
            </a:r>
            <a:r>
              <a:rPr lang="en-GB" sz="1600" dirty="0"/>
              <a:t> (priestess) parades with the head of a sacrificed bull during a St. James the Greater celebration. Faithful worshipers often sacrifice animals to </a:t>
            </a:r>
            <a:r>
              <a:rPr lang="en-GB" sz="1600" dirty="0" err="1"/>
              <a:t>Ougou</a:t>
            </a:r>
            <a:r>
              <a:rPr lang="en-GB" sz="1600" dirty="0"/>
              <a:t> </a:t>
            </a:r>
            <a:r>
              <a:rPr lang="en-GB" sz="1600" dirty="0" err="1"/>
              <a:t>Feray</a:t>
            </a:r>
            <a:r>
              <a:rPr lang="en-GB" sz="1600" dirty="0"/>
              <a:t>, the spirit of war and iron. The offerings restore the </a:t>
            </a:r>
            <a:r>
              <a:rPr lang="en-GB" sz="1600" dirty="0" err="1"/>
              <a:t>loa’s</a:t>
            </a:r>
            <a:r>
              <a:rPr lang="en-GB" sz="1600" dirty="0"/>
              <a:t> divine energy. During an elaborate ritual a bull is washed, perfumed, and dressed in a cape. Worshipers chant, dance, and beat drums. Once the bull has eaten food offered to it, worshipers know the </a:t>
            </a:r>
            <a:r>
              <a:rPr lang="en-GB" sz="1600" dirty="0" err="1"/>
              <a:t>loa</a:t>
            </a:r>
            <a:r>
              <a:rPr lang="en-GB" sz="1600" dirty="0"/>
              <a:t> has accepted the sacrifice. The bull is then slaughtered by machete. Its blood, collected in a gourd, is passed to those possessed by the </a:t>
            </a:r>
            <a:r>
              <a:rPr lang="en-GB" sz="1600" dirty="0" err="1"/>
              <a:t>loa</a:t>
            </a:r>
            <a:r>
              <a:rPr lang="en-GB" sz="1600" dirty="0"/>
              <a:t>. They drink to feed the spirit. </a:t>
            </a:r>
          </a:p>
        </p:txBody>
      </p:sp>
      <p:pic>
        <p:nvPicPr>
          <p:cNvPr id="31748" name="Picture 4" descr="ng10"/>
          <p:cNvPicPr>
            <a:picLocks noGrp="1" noChangeAspect="1" noChangeArrowheads="1"/>
          </p:cNvPicPr>
          <p:nvPr>
            <p:ph sz="half" idx="2"/>
          </p:nvPr>
        </p:nvPicPr>
        <p:blipFill>
          <a:blip r:embed="rId2"/>
          <a:srcRect/>
          <a:stretch>
            <a:fillRect/>
          </a:stretch>
        </p:blipFill>
        <p:spPr>
          <a:xfrm>
            <a:off x="4643438" y="908050"/>
            <a:ext cx="3508375" cy="5229225"/>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500063" y="990601"/>
            <a:ext cx="8229600" cy="3505200"/>
          </a:xfrm>
        </p:spPr>
        <p:txBody>
          <a:bodyPr/>
          <a:lstStyle/>
          <a:p>
            <a:pPr>
              <a:buFont typeface="Wingdings" charset="2"/>
              <a:buNone/>
            </a:pPr>
            <a:r>
              <a:rPr lang="en-GB" dirty="0"/>
              <a:t>  </a:t>
            </a:r>
            <a:r>
              <a:rPr lang="en-GB" dirty="0" smtClean="0"/>
              <a:t> Following a link to the previous image, we encounter this:</a:t>
            </a:r>
          </a:p>
          <a:p>
            <a:pPr>
              <a:buFont typeface="Wingdings" charset="2"/>
              <a:buNone/>
            </a:pPr>
            <a:r>
              <a:rPr lang="en-GB" dirty="0" smtClean="0"/>
              <a:t> </a:t>
            </a:r>
            <a:r>
              <a:rPr lang="en-GB" dirty="0"/>
              <a:t>‘The spirit world thrives in Haiti…Haitians daily call upon </a:t>
            </a:r>
            <a:r>
              <a:rPr lang="en-GB" i="1" dirty="0" err="1"/>
              <a:t>loa</a:t>
            </a:r>
            <a:r>
              <a:rPr lang="en-GB" dirty="0"/>
              <a:t> (spirits) to intervene in the course of their lives. </a:t>
            </a:r>
            <a:r>
              <a:rPr lang="en-GB" i="1" dirty="0"/>
              <a:t>They are in touch with what many of us know only in our dreams.’ </a:t>
            </a:r>
            <a:r>
              <a:rPr lang="en-GB" dirty="0"/>
              <a:t>(My emphasis).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9" name="Rectangle 3"/>
          <p:cNvSpPr>
            <a:spLocks noGrp="1" noChangeArrowheads="1"/>
          </p:cNvSpPr>
          <p:nvPr>
            <p:ph type="body" sz="half" idx="1"/>
          </p:nvPr>
        </p:nvSpPr>
        <p:spPr>
          <a:xfrm>
            <a:off x="457200" y="836613"/>
            <a:ext cx="2674938" cy="5289550"/>
          </a:xfrm>
        </p:spPr>
        <p:txBody>
          <a:bodyPr/>
          <a:lstStyle/>
          <a:p>
            <a:pPr>
              <a:lnSpc>
                <a:spcPct val="80000"/>
              </a:lnSpc>
            </a:pPr>
            <a:r>
              <a:rPr lang="en-GB" sz="1800"/>
              <a:t>For many men in West Africa, scarring is a form of tribal initiation and a sign of bravery. Done with razor blades, the painful process starts at puberty and continues into adulthood. Each tribe has distinctive tattoo designs; this man’s markings indicate his village and his clan and include black magic symbols to keep away evil spirits.</a:t>
            </a:r>
            <a:br>
              <a:rPr lang="en-GB" sz="1800"/>
            </a:br>
            <a:endParaRPr lang="en-GB" sz="1800"/>
          </a:p>
        </p:txBody>
      </p:sp>
      <p:pic>
        <p:nvPicPr>
          <p:cNvPr id="33796" name="Picture 4" descr="ng11"/>
          <p:cNvPicPr>
            <a:picLocks noGrp="1" noChangeAspect="1" noChangeArrowheads="1"/>
          </p:cNvPicPr>
          <p:nvPr>
            <p:ph sz="half" idx="2"/>
          </p:nvPr>
        </p:nvPicPr>
        <p:blipFill>
          <a:blip r:embed="rId2"/>
          <a:srcRect/>
          <a:stretch>
            <a:fillRect/>
          </a:stretch>
        </p:blipFill>
        <p:spPr>
          <a:xfrm>
            <a:off x="3708400" y="908050"/>
            <a:ext cx="5099050" cy="5113338"/>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3" name="Rectangle 3"/>
          <p:cNvSpPr>
            <a:spLocks noGrp="1" noChangeArrowheads="1"/>
          </p:cNvSpPr>
          <p:nvPr>
            <p:ph type="body" sz="half" idx="1"/>
          </p:nvPr>
        </p:nvSpPr>
        <p:spPr>
          <a:xfrm>
            <a:off x="0" y="1065213"/>
            <a:ext cx="3106738" cy="5792787"/>
          </a:xfrm>
        </p:spPr>
        <p:txBody>
          <a:bodyPr>
            <a:normAutofit lnSpcReduction="10000"/>
          </a:bodyPr>
          <a:lstStyle/>
          <a:p>
            <a:pPr>
              <a:lnSpc>
                <a:spcPct val="90000"/>
              </a:lnSpc>
              <a:defRPr/>
            </a:pPr>
            <a:r>
              <a:rPr lang="en-GB" sz="2000" b="1" dirty="0" smtClean="0"/>
              <a:t>Near </a:t>
            </a:r>
            <a:r>
              <a:rPr lang="en-GB" sz="2000" b="1" dirty="0" err="1" smtClean="0"/>
              <a:t>Kgalagadi</a:t>
            </a:r>
            <a:r>
              <a:rPr lang="en-GB" sz="2000" b="1" dirty="0" smtClean="0"/>
              <a:t>, (Kalahari-Gemsbok) </a:t>
            </a:r>
            <a:r>
              <a:rPr lang="en-GB" sz="2000" b="1" dirty="0" err="1" smtClean="0"/>
              <a:t>Transfrontier</a:t>
            </a:r>
            <a:r>
              <a:rPr lang="en-GB" sz="2000" b="1" dirty="0" smtClean="0"/>
              <a:t> Park, Botswana, 1996 </a:t>
            </a:r>
            <a:r>
              <a:rPr lang="en-GB" sz="2000" dirty="0" smtClean="0"/>
              <a:t>Photograph by Chris Johns</a:t>
            </a:r>
          </a:p>
          <a:p>
            <a:pPr>
              <a:lnSpc>
                <a:spcPct val="90000"/>
              </a:lnSpc>
              <a:defRPr/>
            </a:pPr>
            <a:r>
              <a:rPr lang="en-GB" sz="2000" dirty="0" smtClean="0"/>
              <a:t>"Renowned tracker </a:t>
            </a:r>
            <a:r>
              <a:rPr lang="en-GB" sz="2000" dirty="0" err="1" smtClean="0"/>
              <a:t>Klaas</a:t>
            </a:r>
            <a:r>
              <a:rPr lang="en-GB" sz="2000" dirty="0" smtClean="0"/>
              <a:t> </a:t>
            </a:r>
            <a:r>
              <a:rPr lang="en-GB" sz="2000" dirty="0" err="1" smtClean="0"/>
              <a:t>Kruiper</a:t>
            </a:r>
            <a:r>
              <a:rPr lang="en-GB" sz="2000" dirty="0" smtClean="0"/>
              <a:t> hunts game in South Africa. 'He was completely in tune with his surroundings,' says Chris Johns, who befriended </a:t>
            </a:r>
            <a:r>
              <a:rPr lang="en-GB" sz="2000" dirty="0" err="1" smtClean="0"/>
              <a:t>Kruiper</a:t>
            </a:r>
            <a:r>
              <a:rPr lang="en-GB" sz="2000" dirty="0" smtClean="0"/>
              <a:t> and photographed him over a period of five years." </a:t>
            </a:r>
            <a:br>
              <a:rPr lang="en-GB" sz="2000" dirty="0" smtClean="0"/>
            </a:br>
            <a:r>
              <a:rPr lang="en-GB" sz="2000" dirty="0" smtClean="0"/>
              <a:t/>
            </a:r>
            <a:br>
              <a:rPr lang="en-GB" sz="2000" dirty="0" smtClean="0"/>
            </a:br>
            <a:endParaRPr lang="en-GB" sz="2000" dirty="0" smtClean="0"/>
          </a:p>
        </p:txBody>
      </p:sp>
      <p:pic>
        <p:nvPicPr>
          <p:cNvPr id="34820" name="Picture 4" descr="ng6"/>
          <p:cNvPicPr>
            <a:picLocks noGrp="1" noChangeAspect="1" noChangeArrowheads="1"/>
          </p:cNvPicPr>
          <p:nvPr>
            <p:ph sz="half" idx="2"/>
          </p:nvPr>
        </p:nvPicPr>
        <p:blipFill>
          <a:blip r:embed="rId2"/>
          <a:srcRect/>
          <a:stretch>
            <a:fillRect/>
          </a:stretch>
        </p:blipFill>
        <p:spPr>
          <a:xfrm>
            <a:off x="3132138" y="1412875"/>
            <a:ext cx="5761037" cy="3811588"/>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Title 1"/>
          <p:cNvSpPr>
            <a:spLocks noGrp="1"/>
          </p:cNvSpPr>
          <p:nvPr>
            <p:ph type="title"/>
          </p:nvPr>
        </p:nvSpPr>
        <p:spPr>
          <a:xfrm>
            <a:off x="0" y="304800"/>
            <a:ext cx="8229600" cy="1143000"/>
          </a:xfrm>
        </p:spPr>
        <p:txBody>
          <a:bodyPr/>
          <a:lstStyle/>
          <a:p>
            <a:pPr>
              <a:defRPr/>
            </a:pPr>
            <a:r>
              <a:rPr lang="en-GB" dirty="0" smtClean="0"/>
              <a:t>Reading National Geographic</a:t>
            </a:r>
          </a:p>
        </p:txBody>
      </p:sp>
      <p:sp>
        <p:nvSpPr>
          <p:cNvPr id="26627" name="Content Placeholder 2"/>
          <p:cNvSpPr>
            <a:spLocks noGrp="1"/>
          </p:cNvSpPr>
          <p:nvPr>
            <p:ph idx="1"/>
          </p:nvPr>
        </p:nvSpPr>
        <p:spPr>
          <a:xfrm>
            <a:off x="457200" y="1981200"/>
            <a:ext cx="8229600" cy="4267200"/>
          </a:xfrm>
        </p:spPr>
        <p:txBody>
          <a:bodyPr/>
          <a:lstStyle/>
          <a:p>
            <a:r>
              <a:rPr lang="en-GB" b="1" dirty="0"/>
              <a:t>Lutz &amp; </a:t>
            </a:r>
            <a:r>
              <a:rPr lang="en-GB" b="1" dirty="0" smtClean="0"/>
              <a:t>Collins;  </a:t>
            </a:r>
            <a:r>
              <a:rPr lang="en-GB" dirty="0"/>
              <a:t>readers wanted to know more about other cultures, yet reading the magazine was more a process of validating their own Western values.</a:t>
            </a:r>
            <a:r>
              <a:rPr lang="en-GB" dirty="0" smtClean="0"/>
              <a:t> </a:t>
            </a:r>
          </a:p>
          <a:p>
            <a:r>
              <a:rPr lang="en-GB" dirty="0">
                <a:ea typeface="Arial" charset="0"/>
                <a:cs typeface="Arial" charset="0"/>
              </a:rPr>
              <a:t>E</a:t>
            </a:r>
            <a:r>
              <a:rPr lang="en-GB" dirty="0"/>
              <a:t>ditorial policy of </a:t>
            </a:r>
            <a:r>
              <a:rPr lang="en-GB" i="1" dirty="0"/>
              <a:t>Nat. Geo.</a:t>
            </a:r>
            <a:r>
              <a:rPr lang="en-GB" dirty="0"/>
              <a:t> said more about North American culture</a:t>
            </a:r>
            <a:r>
              <a:rPr lang="en-GB" dirty="0" smtClean="0"/>
              <a:t>:</a:t>
            </a:r>
          </a:p>
          <a:p>
            <a:pPr>
              <a:buFontTx/>
              <a:buChar char="-"/>
            </a:pPr>
            <a:r>
              <a:rPr lang="en-GB" dirty="0"/>
              <a:t>theme/content of images &amp; stories were shaped by what readers wanted to </a:t>
            </a:r>
            <a:r>
              <a:rPr lang="en-GB" dirty="0" smtClean="0"/>
              <a:t>see</a:t>
            </a:r>
          </a:p>
          <a:p>
            <a:pPr>
              <a:buFontTx/>
              <a:buChar char="-"/>
            </a:pPr>
            <a:r>
              <a:rPr lang="en-GB" dirty="0"/>
              <a:t>sexist/racist attitudes favouring Western values informed the choice of photos. </a:t>
            </a:r>
          </a:p>
          <a:p>
            <a:pPr>
              <a:buFontTx/>
              <a:buChar char="-"/>
            </a:pPr>
            <a:endParaRPr lang="en-GB" dirty="0"/>
          </a:p>
          <a:p>
            <a:endParaRPr lang="en-GB" dirty="0"/>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9" name="Rectangle 3"/>
          <p:cNvSpPr>
            <a:spLocks noGrp="1" noChangeArrowheads="1"/>
          </p:cNvSpPr>
          <p:nvPr>
            <p:ph idx="1"/>
          </p:nvPr>
        </p:nvSpPr>
        <p:spPr>
          <a:xfrm>
            <a:off x="609600" y="838200"/>
            <a:ext cx="7848600" cy="5105400"/>
          </a:xfrm>
        </p:spPr>
        <p:txBody>
          <a:bodyPr>
            <a:normAutofit fontScale="77500" lnSpcReduction="20000"/>
          </a:bodyPr>
          <a:lstStyle/>
          <a:p>
            <a:pPr marL="273050" indent="-273050">
              <a:lnSpc>
                <a:spcPct val="120000"/>
              </a:lnSpc>
              <a:buClr>
                <a:srgbClr val="9BBB59"/>
              </a:buClr>
            </a:pPr>
            <a:r>
              <a:rPr lang="en-GB" sz="2800" dirty="0" smtClean="0"/>
              <a:t> Emphasis </a:t>
            </a:r>
            <a:r>
              <a:rPr lang="en-GB" sz="2800" dirty="0"/>
              <a:t>on the ‘strange’/exotic (i.e. ritual, the ‘primitive’ &amp; ‘irrational’</a:t>
            </a:r>
            <a:r>
              <a:rPr lang="en-GB" sz="2800" dirty="0" smtClean="0"/>
              <a:t>)</a:t>
            </a:r>
          </a:p>
          <a:p>
            <a:pPr marL="273050" indent="-273050">
              <a:lnSpc>
                <a:spcPct val="120000"/>
              </a:lnSpc>
              <a:buClr>
                <a:srgbClr val="9BBB59"/>
              </a:buClr>
            </a:pPr>
            <a:r>
              <a:rPr lang="en-GB" sz="2800" dirty="0" smtClean="0"/>
              <a:t> Favoured </a:t>
            </a:r>
            <a:r>
              <a:rPr lang="en-GB" sz="2800" dirty="0"/>
              <a:t>individuals wearing ‘traditional’ </a:t>
            </a:r>
            <a:r>
              <a:rPr lang="en-GB" sz="2800" dirty="0" smtClean="0"/>
              <a:t>clothing</a:t>
            </a:r>
          </a:p>
          <a:p>
            <a:pPr marL="273050" indent="-273050">
              <a:lnSpc>
                <a:spcPct val="120000"/>
              </a:lnSpc>
              <a:buClr>
                <a:srgbClr val="9BBB59"/>
              </a:buClr>
            </a:pPr>
            <a:r>
              <a:rPr lang="en-GB" sz="2800" dirty="0" smtClean="0"/>
              <a:t> Stereotypes of the ‘Noble Savage’, ‘Gentle Native’, ‘Tribal Warrior’, etc.</a:t>
            </a:r>
          </a:p>
          <a:p>
            <a:pPr marL="273050" indent="-273050">
              <a:lnSpc>
                <a:spcPct val="120000"/>
              </a:lnSpc>
              <a:buClr>
                <a:srgbClr val="9BBB59"/>
              </a:buClr>
            </a:pPr>
            <a:r>
              <a:rPr lang="en-GB" sz="2800" dirty="0" smtClean="0"/>
              <a:t> Nudity</a:t>
            </a:r>
            <a:r>
              <a:rPr lang="en-GB" sz="2800" dirty="0"/>
              <a:t>: women often presented in a sexualised manner  -  but only non-Western women</a:t>
            </a:r>
            <a:r>
              <a:rPr lang="en-GB" sz="2800" dirty="0" smtClean="0"/>
              <a:t>.</a:t>
            </a:r>
          </a:p>
          <a:p>
            <a:r>
              <a:rPr lang="en-GB" sz="2800" dirty="0" smtClean="0"/>
              <a:t>The ‘scientific’ status of the magazine </a:t>
            </a:r>
          </a:p>
          <a:p>
            <a:pPr lvl="1"/>
            <a:r>
              <a:rPr lang="en-GB" sz="2600" dirty="0" smtClean="0"/>
              <a:t>meant that readers failed to question these ‘hidden’ assumptions.</a:t>
            </a:r>
          </a:p>
          <a:p>
            <a:r>
              <a:rPr lang="en-GB" sz="2800" dirty="0" smtClean="0"/>
              <a:t>Thus, what was portrayed was seen as ‘real’, ‘objective’ and ‘the truth’</a:t>
            </a:r>
          </a:p>
          <a:p>
            <a:endParaRPr lang="en-GB" sz="2800" dirty="0" smtClean="0"/>
          </a:p>
          <a:p>
            <a:pPr marL="273050" indent="-273050">
              <a:lnSpc>
                <a:spcPct val="120000"/>
              </a:lnSpc>
              <a:buClr>
                <a:srgbClr val="9BBB59"/>
              </a:buClr>
              <a:buNone/>
            </a:pPr>
            <a:endParaRPr lang="en-GB" sz="2800" dirty="0" smtClean="0"/>
          </a:p>
          <a:p>
            <a:pPr marL="273050" indent="-273050">
              <a:lnSpc>
                <a:spcPct val="70000"/>
              </a:lnSpc>
              <a:buClr>
                <a:srgbClr val="9BBB59"/>
              </a:buClr>
              <a:buFont typeface="Wingdings 2" charset="2"/>
              <a:buChar char=""/>
            </a:pPr>
            <a:endParaRPr lang="en-GB" sz="2800" dirty="0"/>
          </a:p>
          <a:p>
            <a:pPr marL="273050" indent="-273050">
              <a:lnSpc>
                <a:spcPct val="70000"/>
              </a:lnSpc>
              <a:buClr>
                <a:srgbClr val="9BBB59"/>
              </a:buClr>
              <a:buFont typeface="Wingdings 2" charset="2"/>
              <a:buChar char=""/>
            </a:pPr>
            <a:endParaRPr lang="en-GB" sz="2800" dirty="0"/>
          </a:p>
          <a:p>
            <a:pPr marL="273050" indent="-273050">
              <a:lnSpc>
                <a:spcPct val="70000"/>
              </a:lnSpc>
              <a:buClr>
                <a:srgbClr val="9BBB59"/>
              </a:buClr>
              <a:buFont typeface="Wingdings 2" charset="2"/>
              <a:buChar char=""/>
            </a:pPr>
            <a:endParaRPr lang="en-GB" sz="2800" dirty="0"/>
          </a:p>
          <a:p>
            <a:pPr marL="273050" indent="-273050">
              <a:lnSpc>
                <a:spcPct val="70000"/>
              </a:lnSpc>
              <a:buClr>
                <a:srgbClr val="9BBB59"/>
              </a:buClr>
              <a:buFont typeface="Wingdings 2" charset="2"/>
              <a:buChar char=""/>
            </a:pPr>
            <a:endParaRPr lang="en-GB" sz="2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a:defRPr/>
            </a:pPr>
            <a:r>
              <a:rPr lang="en-GB" smtClean="0"/>
              <a:t>In Summary</a:t>
            </a:r>
          </a:p>
        </p:txBody>
      </p:sp>
      <p:sp>
        <p:nvSpPr>
          <p:cNvPr id="29699" name="Rectangle 3"/>
          <p:cNvSpPr>
            <a:spLocks noGrp="1" noChangeArrowheads="1"/>
          </p:cNvSpPr>
          <p:nvPr>
            <p:ph idx="1"/>
          </p:nvPr>
        </p:nvSpPr>
        <p:spPr/>
        <p:txBody>
          <a:bodyPr>
            <a:normAutofit/>
          </a:bodyPr>
          <a:lstStyle/>
          <a:p>
            <a:pPr>
              <a:lnSpc>
                <a:spcPct val="90000"/>
              </a:lnSpc>
            </a:pPr>
            <a:r>
              <a:rPr lang="en-GB" sz="2400" dirty="0"/>
              <a:t>National Geographic presents a comfortable view of</a:t>
            </a:r>
            <a:r>
              <a:rPr lang="en-GB" sz="2400" dirty="0" smtClean="0"/>
              <a:t> </a:t>
            </a:r>
          </a:p>
          <a:p>
            <a:pPr lvl="1">
              <a:lnSpc>
                <a:spcPct val="90000"/>
              </a:lnSpc>
              <a:buFont typeface="Wingdings" charset="2"/>
              <a:buNone/>
            </a:pPr>
            <a:r>
              <a:rPr lang="en-GB" sz="2400" dirty="0"/>
              <a:t>  ‘happy, classless people outside of history but evolving into it, edged with exoticism and sexuality’ (Lutz &amp; Collins, 1993: 116</a:t>
            </a:r>
            <a:r>
              <a:rPr lang="en-GB" sz="2400" dirty="0" smtClean="0"/>
              <a:t>)</a:t>
            </a:r>
          </a:p>
          <a:p>
            <a:pPr>
              <a:lnSpc>
                <a:spcPct val="90000"/>
              </a:lnSpc>
            </a:pPr>
            <a:r>
              <a:rPr lang="en-GB" sz="2400" dirty="0"/>
              <a:t>Fulfils our need to define non-Westerners as an exotic ‘other’ whilst at the same time legitimising Western values as ‘progressive’</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333333"/>
      </a:dk2>
      <a:lt2>
        <a:srgbClr val="BBC0AC"/>
      </a:lt2>
      <a:accent1>
        <a:srgbClr val="A2C816"/>
      </a:accent1>
      <a:accent2>
        <a:srgbClr val="E07602"/>
      </a:accent2>
      <a:accent3>
        <a:srgbClr val="E4C402"/>
      </a:accent3>
      <a:accent4>
        <a:srgbClr val="7DC1EF"/>
      </a:accent4>
      <a:accent5>
        <a:srgbClr val="21449B"/>
      </a:accent5>
      <a:accent6>
        <a:srgbClr val="A2B170"/>
      </a:accent6>
      <a:hlink>
        <a:srgbClr val="8DA440"/>
      </a:hlink>
      <a:folHlink>
        <a:srgbClr val="4C4F3F"/>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484</TotalTime>
  <Words>1224</Words>
  <Application>Microsoft Macintosh PowerPoint</Application>
  <PresentationFormat>On-screen Show (4:3)</PresentationFormat>
  <Paragraphs>84</Paragraphs>
  <Slides>18</Slides>
  <Notes>0</Notes>
  <HiddenSlides>0</HiddenSlides>
  <MMClips>0</MMClips>
  <ScaleCrop>false</ScaleCrop>
  <HeadingPairs>
    <vt:vector size="4" baseType="variant">
      <vt:variant>
        <vt:lpstr>Design Template</vt:lpstr>
      </vt:variant>
      <vt:variant>
        <vt:i4>1</vt:i4>
      </vt:variant>
      <vt:variant>
        <vt:lpstr>Slide Titles</vt:lpstr>
      </vt:variant>
      <vt:variant>
        <vt:i4>18</vt:i4>
      </vt:variant>
    </vt:vector>
  </HeadingPairs>
  <TitlesOfParts>
    <vt:vector size="19" baseType="lpstr">
      <vt:lpstr>Perspective</vt:lpstr>
      <vt:lpstr>Communicating the Past</vt:lpstr>
      <vt:lpstr>Gero and Root (1990)</vt:lpstr>
      <vt:lpstr>The Popularity of Nat Geog.</vt:lpstr>
      <vt:lpstr>Parallels American Expansionism</vt:lpstr>
      <vt:lpstr>American Nationalism </vt:lpstr>
      <vt:lpstr>Archaeology used to promote this nationalist ideology </vt:lpstr>
      <vt:lpstr>Slide 7</vt:lpstr>
      <vt:lpstr>Humanizes and Homogenizes the Past</vt:lpstr>
      <vt:lpstr>Selective Slants</vt:lpstr>
      <vt:lpstr>Slide 10</vt:lpstr>
      <vt:lpstr>Slide 11</vt:lpstr>
      <vt:lpstr>Slide 12</vt:lpstr>
      <vt:lpstr>Slide 13</vt:lpstr>
      <vt:lpstr>Slide 14</vt:lpstr>
      <vt:lpstr>Slide 15</vt:lpstr>
      <vt:lpstr>Reading National Geographic</vt:lpstr>
      <vt:lpstr>Slide 17</vt:lpstr>
      <vt:lpstr>In Summary</vt:lpstr>
    </vt:vector>
  </TitlesOfParts>
  <Company>HOME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Anthropology &amp; Tourism</dc:title>
  <dc:creator>Tutor</dc:creator>
  <cp:lastModifiedBy>Emma-Jayne Abbots</cp:lastModifiedBy>
  <cp:revision>35</cp:revision>
  <dcterms:created xsi:type="dcterms:W3CDTF">2012-12-04T09:48:32Z</dcterms:created>
  <dcterms:modified xsi:type="dcterms:W3CDTF">2012-12-04T12:07:11Z</dcterms:modified>
</cp:coreProperties>
</file>