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16"/>
  </p:notesMasterIdLst>
  <p:sldIdLst>
    <p:sldId id="269" r:id="rId5"/>
    <p:sldId id="275" r:id="rId6"/>
    <p:sldId id="270" r:id="rId7"/>
    <p:sldId id="271" r:id="rId8"/>
    <p:sldId id="272" r:id="rId9"/>
    <p:sldId id="273" r:id="rId10"/>
    <p:sldId id="276" r:id="rId11"/>
    <p:sldId id="274" r:id="rId12"/>
    <p:sldId id="277" r:id="rId13"/>
    <p:sldId id="278" r:id="rId14"/>
    <p:sldId id="27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E4883B-5CF4-DA3B-A736-9B77273EDAB0}" v="434" dt="2019-10-24T09:34:32.3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8" autoAdjust="0"/>
    <p:restoredTop sz="69403" autoAdjust="0"/>
  </p:normalViewPr>
  <p:slideViewPr>
    <p:cSldViewPr snapToGrid="0">
      <p:cViewPr varScale="1">
        <p:scale>
          <a:sx n="63" d="100"/>
          <a:sy n="63" d="100"/>
        </p:scale>
        <p:origin x="1509"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398556-DAD4-4ED3-AC97-B5E804BA508D}" type="datetimeFigureOut">
              <a:rPr lang="en-GB" smtClean="0"/>
              <a:t>27/11/2019</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18B43C-EC24-4C7D-AE0E-A9E7596D6A00}" type="slidenum">
              <a:rPr lang="en-GB" smtClean="0"/>
              <a:t>‹#›</a:t>
            </a:fld>
            <a:endParaRPr lang="en-GB" dirty="0"/>
          </a:p>
        </p:txBody>
      </p:sp>
    </p:spTree>
    <p:extLst>
      <p:ext uri="{BB962C8B-B14F-4D97-AF65-F5344CB8AC3E}">
        <p14:creationId xmlns:p14="http://schemas.microsoft.com/office/powerpoint/2010/main" val="38631949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41538024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students can write their critical reflection straight</a:t>
            </a:r>
            <a:r>
              <a:rPr lang="en-GB" baseline="0" dirty="0" smtClean="0"/>
              <a:t> onto the OneNote notebook or cut and paste from a Word document into OneNote.</a:t>
            </a:r>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2</a:t>
            </a:fld>
            <a:endParaRPr lang="en-GB" dirty="0"/>
          </a:p>
        </p:txBody>
      </p:sp>
    </p:spTree>
    <p:extLst>
      <p:ext uri="{BB962C8B-B14F-4D97-AF65-F5344CB8AC3E}">
        <p14:creationId xmlns:p14="http://schemas.microsoft.com/office/powerpoint/2010/main" val="99614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Simply check that students realise that they must follow the guidance given.</a:t>
            </a:r>
          </a:p>
          <a:p>
            <a:endParaRPr lang="en-GB" dirty="0" smtClean="0"/>
          </a:p>
          <a:p>
            <a:r>
              <a:rPr lang="en-GB" dirty="0" smtClean="0"/>
              <a:t>The collection and collation forms the PRESENTATION</a:t>
            </a:r>
            <a:r>
              <a:rPr lang="en-GB" baseline="0" dirty="0" smtClean="0"/>
              <a:t> aspect of the assignment.</a:t>
            </a:r>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3</a:t>
            </a:fld>
            <a:endParaRPr lang="en-GB" dirty="0"/>
          </a:p>
        </p:txBody>
      </p:sp>
    </p:spTree>
    <p:extLst>
      <p:ext uri="{BB962C8B-B14F-4D97-AF65-F5344CB8AC3E}">
        <p14:creationId xmlns:p14="http://schemas.microsoft.com/office/powerpoint/2010/main" val="42657916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Simply check that students realise that they must follow the guidance given.</a:t>
            </a:r>
          </a:p>
          <a:p>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4</a:t>
            </a:fld>
            <a:endParaRPr lang="en-GB" dirty="0"/>
          </a:p>
        </p:txBody>
      </p:sp>
    </p:spTree>
    <p:extLst>
      <p:ext uri="{BB962C8B-B14F-4D97-AF65-F5344CB8AC3E}">
        <p14:creationId xmlns:p14="http://schemas.microsoft.com/office/powerpoint/2010/main" val="4133075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Simply check that students realise that they must follow the guidance given</a:t>
            </a:r>
            <a:r>
              <a:rPr lang="en-GB" baseline="0" dirty="0" smtClean="0"/>
              <a:t> BUT point out that there may be evidence in their </a:t>
            </a:r>
            <a:r>
              <a:rPr lang="en-GB" b="1" baseline="0" dirty="0" smtClean="0"/>
              <a:t>PTE journal that may suggest to them which pedagogical principle they may choose as the third one they write about.</a:t>
            </a:r>
            <a:endParaRPr lang="en-GB" b="1" dirty="0" smtClean="0"/>
          </a:p>
          <a:p>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5</a:t>
            </a:fld>
            <a:endParaRPr lang="en-GB" dirty="0"/>
          </a:p>
        </p:txBody>
      </p:sp>
    </p:spTree>
    <p:extLst>
      <p:ext uri="{BB962C8B-B14F-4D97-AF65-F5344CB8AC3E}">
        <p14:creationId xmlns:p14="http://schemas.microsoft.com/office/powerpoint/2010/main" val="1435434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sz="1200" b="0" i="0" u="none" strike="noStrike" kern="1200" baseline="0" dirty="0" smtClean="0">
                <a:solidFill>
                  <a:schemeClr val="tx1"/>
                </a:solidFill>
                <a:latin typeface="+mn-lt"/>
                <a:ea typeface="+mn-ea"/>
                <a:cs typeface="+mn-cs"/>
              </a:rPr>
              <a:t>The presentation of illustrative examples from PTE </a:t>
            </a:r>
          </a:p>
          <a:p>
            <a:r>
              <a:rPr lang="en-GB" sz="1200" b="0" i="0" u="none" strike="noStrike" kern="1200" baseline="0" dirty="0" smtClean="0">
                <a:solidFill>
                  <a:schemeClr val="tx1"/>
                </a:solidFill>
                <a:latin typeface="+mn-lt"/>
                <a:ea typeface="+mn-ea"/>
                <a:cs typeface="+mn-cs"/>
              </a:rPr>
              <a:t>You will need to collect and collate illustrative examples (i.e. examples that exemplify and enable reflection of progress) related to the planning and implementation (i.e. the application) of </a:t>
            </a:r>
            <a:r>
              <a:rPr lang="en-GB" sz="1200" b="1" i="0" u="none" strike="noStrike" kern="1200" baseline="0" dirty="0" smtClean="0">
                <a:solidFill>
                  <a:schemeClr val="tx1"/>
                </a:solidFill>
                <a:latin typeface="+mn-lt"/>
                <a:ea typeface="+mn-ea"/>
                <a:cs typeface="+mn-cs"/>
              </a:rPr>
              <a:t>each </a:t>
            </a:r>
            <a:r>
              <a:rPr lang="en-GB" sz="1200" b="0" i="0" u="none" strike="noStrike" kern="1200" baseline="0" dirty="0" smtClean="0">
                <a:solidFill>
                  <a:schemeClr val="tx1"/>
                </a:solidFill>
                <a:latin typeface="+mn-lt"/>
                <a:ea typeface="+mn-ea"/>
                <a:cs typeface="+mn-cs"/>
              </a:rPr>
              <a:t>pedagogical principle considered. These examples </a:t>
            </a:r>
            <a:r>
              <a:rPr lang="en-GB" sz="1200" b="0" i="1" u="none" strike="noStrike" kern="1200" baseline="0" dirty="0" smtClean="0">
                <a:solidFill>
                  <a:schemeClr val="tx1"/>
                </a:solidFill>
                <a:latin typeface="+mn-lt"/>
                <a:ea typeface="+mn-ea"/>
                <a:cs typeface="+mn-cs"/>
              </a:rPr>
              <a:t>might </a:t>
            </a:r>
            <a:r>
              <a:rPr lang="en-GB" sz="1200" b="0" i="0" u="none" strike="noStrike" kern="1200" baseline="0" dirty="0" smtClean="0">
                <a:solidFill>
                  <a:schemeClr val="tx1"/>
                </a:solidFill>
                <a:latin typeface="+mn-lt"/>
                <a:ea typeface="+mn-ea"/>
                <a:cs typeface="+mn-cs"/>
              </a:rPr>
              <a:t>include </a:t>
            </a:r>
            <a:r>
              <a:rPr lang="en-GB" sz="1200" b="0" i="1" u="none" strike="noStrike" kern="1200" baseline="0" dirty="0" smtClean="0">
                <a:solidFill>
                  <a:schemeClr val="tx1"/>
                </a:solidFill>
                <a:latin typeface="+mn-lt"/>
                <a:ea typeface="+mn-ea"/>
                <a:cs typeface="+mn-cs"/>
              </a:rPr>
              <a:t>some </a:t>
            </a:r>
            <a:r>
              <a:rPr lang="en-GB" sz="1200" b="0" i="0" u="none" strike="noStrike" kern="1200" baseline="0" dirty="0" smtClean="0">
                <a:solidFill>
                  <a:schemeClr val="tx1"/>
                </a:solidFill>
                <a:latin typeface="+mn-lt"/>
                <a:ea typeface="+mn-ea"/>
                <a:cs typeface="+mn-cs"/>
              </a:rPr>
              <a:t>of the following: </a:t>
            </a:r>
          </a:p>
          <a:p>
            <a:r>
              <a:rPr lang="en-GB" sz="1200" b="0" i="0" u="none" strike="noStrike" kern="1200" baseline="0" dirty="0" smtClean="0">
                <a:solidFill>
                  <a:schemeClr val="tx1"/>
                </a:solidFill>
                <a:latin typeface="+mn-lt"/>
                <a:ea typeface="+mn-ea"/>
                <a:cs typeface="+mn-cs"/>
              </a:rPr>
              <a:t>• lesson plans (or relevant parts from lesson plans); </a:t>
            </a:r>
          </a:p>
          <a:p>
            <a:r>
              <a:rPr lang="en-GB" sz="1200" b="0" i="0" u="none" strike="noStrike" kern="1200" baseline="0" dirty="0" smtClean="0">
                <a:solidFill>
                  <a:schemeClr val="tx1"/>
                </a:solidFill>
                <a:latin typeface="+mn-lt"/>
                <a:ea typeface="+mn-ea"/>
                <a:cs typeface="+mn-cs"/>
              </a:rPr>
              <a:t>• lesson reflections (or relevant parts from lesson reflections); </a:t>
            </a:r>
          </a:p>
          <a:p>
            <a:r>
              <a:rPr lang="en-GB" sz="1200" b="0" i="0" u="none" strike="noStrike" kern="1200" baseline="0" dirty="0" smtClean="0">
                <a:solidFill>
                  <a:schemeClr val="tx1"/>
                </a:solidFill>
                <a:latin typeface="+mn-lt"/>
                <a:ea typeface="+mn-ea"/>
                <a:cs typeface="+mn-cs"/>
              </a:rPr>
              <a:t>• examples of learner work/learner responses to tasks; </a:t>
            </a:r>
          </a:p>
          <a:p>
            <a:r>
              <a:rPr lang="en-GB" sz="1200" b="0" i="0" u="none" strike="noStrike" kern="1200" baseline="0" dirty="0" smtClean="0">
                <a:solidFill>
                  <a:schemeClr val="tx1"/>
                </a:solidFill>
                <a:latin typeface="+mn-lt"/>
                <a:ea typeface="+mn-ea"/>
                <a:cs typeface="+mn-cs"/>
              </a:rPr>
              <a:t>• photographs (provided permission has been sought from school); </a:t>
            </a:r>
          </a:p>
          <a:p>
            <a:r>
              <a:rPr lang="en-GB" sz="1200" b="0" i="0" u="none" strike="noStrike" kern="1200" baseline="0" dirty="0" smtClean="0">
                <a:solidFill>
                  <a:schemeClr val="tx1"/>
                </a:solidFill>
                <a:latin typeface="+mn-lt"/>
                <a:ea typeface="+mn-ea"/>
                <a:cs typeface="+mn-cs"/>
              </a:rPr>
              <a:t>• comments from formative feedback; </a:t>
            </a:r>
          </a:p>
          <a:p>
            <a:r>
              <a:rPr lang="en-GB" sz="1200" b="0" i="0" u="none" strike="noStrike" kern="1200" baseline="0" dirty="0" smtClean="0">
                <a:solidFill>
                  <a:schemeClr val="tx1"/>
                </a:solidFill>
                <a:latin typeface="+mn-lt"/>
                <a:ea typeface="+mn-ea"/>
                <a:cs typeface="+mn-cs"/>
              </a:rPr>
              <a:t>• notes from relevant PTE observations or bridging experiences. </a:t>
            </a:r>
          </a:p>
          <a:p>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6</a:t>
            </a:fld>
            <a:endParaRPr lang="en-GB" dirty="0"/>
          </a:p>
        </p:txBody>
      </p:sp>
    </p:spTree>
    <p:extLst>
      <p:ext uri="{BB962C8B-B14F-4D97-AF65-F5344CB8AC3E}">
        <p14:creationId xmlns:p14="http://schemas.microsoft.com/office/powerpoint/2010/main" val="2794220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a:p>
        </p:txBody>
      </p:sp>
      <p:sp>
        <p:nvSpPr>
          <p:cNvPr id="4" name="Dalfan Rhif y Sleid 3"/>
          <p:cNvSpPr>
            <a:spLocks noGrp="1"/>
          </p:cNvSpPr>
          <p:nvPr>
            <p:ph type="sldNum" sz="quarter" idx="10"/>
          </p:nvPr>
        </p:nvSpPr>
        <p:spPr/>
        <p:txBody>
          <a:bodyPr/>
          <a:lstStyle/>
          <a:p>
            <a:fld id="{6A18B43C-EC24-4C7D-AE0E-A9E7596D6A00}" type="slidenum">
              <a:rPr lang="en-GB" smtClean="0"/>
              <a:t>7</a:t>
            </a:fld>
            <a:endParaRPr lang="en-GB" dirty="0"/>
          </a:p>
        </p:txBody>
      </p:sp>
    </p:spTree>
    <p:extLst>
      <p:ext uri="{BB962C8B-B14F-4D97-AF65-F5344CB8AC3E}">
        <p14:creationId xmlns:p14="http://schemas.microsoft.com/office/powerpoint/2010/main" val="177906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a:p>
        </p:txBody>
      </p:sp>
      <p:sp>
        <p:nvSpPr>
          <p:cNvPr id="4" name="Dalfan Rhif y Sleid 3"/>
          <p:cNvSpPr>
            <a:spLocks noGrp="1"/>
          </p:cNvSpPr>
          <p:nvPr>
            <p:ph type="sldNum" sz="quarter" idx="10"/>
          </p:nvPr>
        </p:nvSpPr>
        <p:spPr/>
        <p:txBody>
          <a:bodyPr/>
          <a:lstStyle/>
          <a:p>
            <a:fld id="{6A18B43C-EC24-4C7D-AE0E-A9E7596D6A00}" type="slidenum">
              <a:rPr lang="en-GB" smtClean="0"/>
              <a:t>8</a:t>
            </a:fld>
            <a:endParaRPr lang="en-GB" dirty="0"/>
          </a:p>
        </p:txBody>
      </p:sp>
    </p:spTree>
    <p:extLst>
      <p:ext uri="{BB962C8B-B14F-4D97-AF65-F5344CB8AC3E}">
        <p14:creationId xmlns:p14="http://schemas.microsoft.com/office/powerpoint/2010/main" val="1983171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a:p>
        </p:txBody>
      </p:sp>
      <p:sp>
        <p:nvSpPr>
          <p:cNvPr id="4" name="Dalfan Rhif y Sleid 3"/>
          <p:cNvSpPr>
            <a:spLocks noGrp="1"/>
          </p:cNvSpPr>
          <p:nvPr>
            <p:ph type="sldNum" sz="quarter" idx="10"/>
          </p:nvPr>
        </p:nvSpPr>
        <p:spPr/>
        <p:txBody>
          <a:bodyPr/>
          <a:lstStyle/>
          <a:p>
            <a:fld id="{6A18B43C-EC24-4C7D-AE0E-A9E7596D6A00}" type="slidenum">
              <a:rPr lang="en-GB" smtClean="0"/>
              <a:t>9</a:t>
            </a:fld>
            <a:endParaRPr lang="en-GB" dirty="0"/>
          </a:p>
        </p:txBody>
      </p:sp>
    </p:spTree>
    <p:extLst>
      <p:ext uri="{BB962C8B-B14F-4D97-AF65-F5344CB8AC3E}">
        <p14:creationId xmlns:p14="http://schemas.microsoft.com/office/powerpoint/2010/main" val="1873190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can make a note of the</a:t>
            </a:r>
            <a:r>
              <a:rPr lang="en-GB" baseline="0" dirty="0" smtClean="0"/>
              <a:t> key texts they are going to use as starting points.</a:t>
            </a:r>
          </a:p>
          <a:p>
            <a:endParaRPr lang="en-GB" baseline="0" dirty="0" smtClean="0"/>
          </a:p>
          <a:p>
            <a:r>
              <a:rPr lang="en-GB" baseline="0" dirty="0" smtClean="0"/>
              <a:t>Access LIVE page in Moodle page  with questions and answers.</a:t>
            </a:r>
          </a:p>
          <a:p>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10</a:t>
            </a:fld>
            <a:endParaRPr lang="en-GB" dirty="0"/>
          </a:p>
        </p:txBody>
      </p:sp>
    </p:spTree>
    <p:extLst>
      <p:ext uri="{BB962C8B-B14F-4D97-AF65-F5344CB8AC3E}">
        <p14:creationId xmlns:p14="http://schemas.microsoft.com/office/powerpoint/2010/main" val="2087825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b="0" baseline="0" dirty="0" smtClean="0"/>
              <a:t>Use question template to </a:t>
            </a:r>
            <a:r>
              <a:rPr lang="en-GB" b="1" baseline="0" dirty="0" smtClean="0"/>
              <a:t>work through one of their own examples and share with the group or partner for feedback.</a:t>
            </a:r>
            <a:endParaRPr lang="en-GB" b="1" dirty="0" smtClean="0"/>
          </a:p>
          <a:p>
            <a:endParaRPr lang="en-GB" dirty="0" smtClean="0"/>
          </a:p>
          <a:p>
            <a:r>
              <a:rPr lang="en-GB" dirty="0" smtClean="0"/>
              <a:t>Show</a:t>
            </a:r>
            <a:r>
              <a:rPr lang="en-GB" baseline="0" dirty="0" smtClean="0"/>
              <a:t> example and draw out the features that they can then use for theirs.</a:t>
            </a:r>
          </a:p>
          <a:p>
            <a:endParaRPr lang="en-GB" baseline="0" dirty="0" smtClean="0"/>
          </a:p>
          <a:p>
            <a:r>
              <a:rPr lang="en-GB" b="1" baseline="0" dirty="0" smtClean="0"/>
              <a:t>Students to use their journals.</a:t>
            </a:r>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11</a:t>
            </a:fld>
            <a:endParaRPr lang="en-GB" dirty="0"/>
          </a:p>
        </p:txBody>
      </p:sp>
    </p:spTree>
    <p:extLst>
      <p:ext uri="{BB962C8B-B14F-4D97-AF65-F5344CB8AC3E}">
        <p14:creationId xmlns:p14="http://schemas.microsoft.com/office/powerpoint/2010/main" val="10931542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27/11/2019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dirty="0"/>
          </a:p>
        </p:txBody>
      </p:sp>
    </p:spTree>
    <p:extLst>
      <p:ext uri="{BB962C8B-B14F-4D97-AF65-F5344CB8AC3E}">
        <p14:creationId xmlns:p14="http://schemas.microsoft.com/office/powerpoint/2010/main" val="1713961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27/11/2019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dirty="0"/>
          </a:p>
        </p:txBody>
      </p:sp>
    </p:spTree>
    <p:extLst>
      <p:ext uri="{BB962C8B-B14F-4D97-AF65-F5344CB8AC3E}">
        <p14:creationId xmlns:p14="http://schemas.microsoft.com/office/powerpoint/2010/main" val="3306765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E21B7B-FD13-42D4-BFE6-C84E5F8E1F1B}" type="datetimeFigureOut">
              <a:rPr lang="en-GB" smtClean="0"/>
              <a:t>27/11/2019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dirty="0"/>
          </a:p>
        </p:txBody>
      </p:sp>
    </p:spTree>
    <p:extLst>
      <p:ext uri="{BB962C8B-B14F-4D97-AF65-F5344CB8AC3E}">
        <p14:creationId xmlns:p14="http://schemas.microsoft.com/office/powerpoint/2010/main" val="3488279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E21B7B-FD13-42D4-BFE6-C84E5F8E1F1B}" type="datetimeFigureOut">
              <a:rPr lang="en-GB" smtClean="0"/>
              <a:t>27/11/2019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dirty="0"/>
          </a:p>
        </p:txBody>
      </p:sp>
    </p:spTree>
    <p:extLst>
      <p:ext uri="{BB962C8B-B14F-4D97-AF65-F5344CB8AC3E}">
        <p14:creationId xmlns:p14="http://schemas.microsoft.com/office/powerpoint/2010/main" val="2871890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E21B7B-FD13-42D4-BFE6-C84E5F8E1F1B}" type="datetimeFigureOut">
              <a:rPr lang="en-GB" smtClean="0"/>
              <a:t>27/11/2019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9680E61-5194-4CF5-8F15-F3A5B3E19C7B}" type="slidenum">
              <a:rPr lang="en-GB" smtClean="0"/>
              <a:t>‹#›</a:t>
            </a:fld>
            <a:endParaRPr lang="en-GB" dirty="0"/>
          </a:p>
        </p:txBody>
      </p:sp>
    </p:spTree>
    <p:extLst>
      <p:ext uri="{BB962C8B-B14F-4D97-AF65-F5344CB8AC3E}">
        <p14:creationId xmlns:p14="http://schemas.microsoft.com/office/powerpoint/2010/main" val="4137699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E21B7B-FD13-42D4-BFE6-C84E5F8E1F1B}" type="datetimeFigureOut">
              <a:rPr lang="en-GB" smtClean="0"/>
              <a:t>27/11/2019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9680E61-5194-4CF5-8F15-F3A5B3E19C7B}" type="slidenum">
              <a:rPr lang="en-GB" smtClean="0"/>
              <a:t>‹#›</a:t>
            </a:fld>
            <a:endParaRPr lang="en-GB" dirty="0"/>
          </a:p>
        </p:txBody>
      </p:sp>
    </p:spTree>
    <p:extLst>
      <p:ext uri="{BB962C8B-B14F-4D97-AF65-F5344CB8AC3E}">
        <p14:creationId xmlns:p14="http://schemas.microsoft.com/office/powerpoint/2010/main" val="4033952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E21B7B-FD13-42D4-BFE6-C84E5F8E1F1B}" type="datetimeFigureOut">
              <a:rPr lang="en-GB" smtClean="0"/>
              <a:t>27/11/2019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9680E61-5194-4CF5-8F15-F3A5B3E19C7B}" type="slidenum">
              <a:rPr lang="en-GB" smtClean="0"/>
              <a:t>‹#›</a:t>
            </a:fld>
            <a:endParaRPr lang="en-GB" dirty="0"/>
          </a:p>
        </p:txBody>
      </p:sp>
    </p:spTree>
    <p:extLst>
      <p:ext uri="{BB962C8B-B14F-4D97-AF65-F5344CB8AC3E}">
        <p14:creationId xmlns:p14="http://schemas.microsoft.com/office/powerpoint/2010/main" val="4089666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E21B7B-FD13-42D4-BFE6-C84E5F8E1F1B}" type="datetimeFigureOut">
              <a:rPr lang="en-GB" smtClean="0"/>
              <a:t>27/11/2019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dirty="0"/>
          </a:p>
        </p:txBody>
      </p:sp>
    </p:spTree>
    <p:extLst>
      <p:ext uri="{BB962C8B-B14F-4D97-AF65-F5344CB8AC3E}">
        <p14:creationId xmlns:p14="http://schemas.microsoft.com/office/powerpoint/2010/main" val="1645949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E21B7B-FD13-42D4-BFE6-C84E5F8E1F1B}" type="datetimeFigureOut">
              <a:rPr lang="en-GB" smtClean="0"/>
              <a:t>27/11/2019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dirty="0"/>
          </a:p>
        </p:txBody>
      </p:sp>
    </p:spTree>
    <p:extLst>
      <p:ext uri="{BB962C8B-B14F-4D97-AF65-F5344CB8AC3E}">
        <p14:creationId xmlns:p14="http://schemas.microsoft.com/office/powerpoint/2010/main" val="3962317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27/11/2019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dirty="0"/>
          </a:p>
        </p:txBody>
      </p:sp>
    </p:spTree>
    <p:extLst>
      <p:ext uri="{BB962C8B-B14F-4D97-AF65-F5344CB8AC3E}">
        <p14:creationId xmlns:p14="http://schemas.microsoft.com/office/powerpoint/2010/main" val="206491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27/11/2019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dirty="0"/>
          </a:p>
        </p:txBody>
      </p:sp>
    </p:spTree>
    <p:extLst>
      <p:ext uri="{BB962C8B-B14F-4D97-AF65-F5344CB8AC3E}">
        <p14:creationId xmlns:p14="http://schemas.microsoft.com/office/powerpoint/2010/main" val="14449375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9703895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4043131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E21B7B-FD13-42D4-BFE6-C84E5F8E1F1B}" type="datetimeFigureOut">
              <a:rPr lang="en-GB" smtClean="0"/>
              <a:t>27/11/2019</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680E61-5194-4CF5-8F15-F3A5B3E19C7B}" type="slidenum">
              <a:rPr lang="en-GB" smtClean="0"/>
              <a:t>‹#›</a:t>
            </a:fld>
            <a:endParaRPr lang="en-GB" dirty="0"/>
          </a:p>
        </p:txBody>
      </p:sp>
    </p:spTree>
    <p:extLst>
      <p:ext uri="{BB962C8B-B14F-4D97-AF65-F5344CB8AC3E}">
        <p14:creationId xmlns:p14="http://schemas.microsoft.com/office/powerpoint/2010/main" val="384506879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hyperlink" Target="https://padlet.com/itettsd/pp"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47354" y="665521"/>
            <a:ext cx="3453548" cy="1384995"/>
          </a:xfrm>
          <a:prstGeom prst="rect">
            <a:avLst/>
          </a:prstGeom>
        </p:spPr>
        <p:txBody>
          <a:bodyPr wrap="square">
            <a:spAutoFit/>
          </a:bodyPr>
          <a:lstStyle/>
          <a:p>
            <a:r>
              <a:rPr lang="en-GB" sz="2800" b="1" dirty="0" smtClean="0">
                <a:solidFill>
                  <a:schemeClr val="bg1"/>
                </a:solidFill>
              </a:rPr>
              <a:t>ECAD6008 - Primary</a:t>
            </a:r>
          </a:p>
          <a:p>
            <a:r>
              <a:rPr lang="en-GB" sz="2800" b="1" dirty="0" smtClean="0">
                <a:solidFill>
                  <a:schemeClr val="bg1"/>
                </a:solidFill>
              </a:rPr>
              <a:t>Assignment Guidance</a:t>
            </a:r>
          </a:p>
          <a:p>
            <a:r>
              <a:rPr lang="en-GB" sz="2800" b="1" dirty="0" smtClean="0">
                <a:solidFill>
                  <a:schemeClr val="bg1"/>
                </a:solidFill>
              </a:rPr>
              <a:t>9</a:t>
            </a:r>
            <a:r>
              <a:rPr lang="en-GB" sz="2800" b="1" baseline="30000" dirty="0" smtClean="0">
                <a:solidFill>
                  <a:schemeClr val="bg1"/>
                </a:solidFill>
              </a:rPr>
              <a:t>th</a:t>
            </a:r>
            <a:r>
              <a:rPr lang="en-GB" sz="2800" b="1" dirty="0" smtClean="0">
                <a:solidFill>
                  <a:schemeClr val="bg1"/>
                </a:solidFill>
              </a:rPr>
              <a:t> December 2019</a:t>
            </a:r>
            <a:endParaRPr lang="en-GB" sz="2800" b="1" dirty="0">
              <a:solidFill>
                <a:schemeClr val="bg1"/>
              </a:solidFill>
            </a:endParaRPr>
          </a:p>
        </p:txBody>
      </p:sp>
      <p:sp>
        <p:nvSpPr>
          <p:cNvPr id="3" name="Rectangle 2"/>
          <p:cNvSpPr/>
          <p:nvPr/>
        </p:nvSpPr>
        <p:spPr>
          <a:xfrm>
            <a:off x="889000" y="665521"/>
            <a:ext cx="3594100" cy="1384995"/>
          </a:xfrm>
          <a:prstGeom prst="rect">
            <a:avLst/>
          </a:prstGeom>
        </p:spPr>
        <p:txBody>
          <a:bodyPr wrap="square">
            <a:spAutoFit/>
          </a:bodyPr>
          <a:lstStyle/>
          <a:p>
            <a:r>
              <a:rPr lang="en-GB" sz="2800" b="1" dirty="0" smtClean="0">
                <a:solidFill>
                  <a:schemeClr val="bg1"/>
                </a:solidFill>
              </a:rPr>
              <a:t>ECAD6008C – </a:t>
            </a:r>
            <a:r>
              <a:rPr lang="cy-GB" sz="2800" b="1" dirty="0" smtClean="0">
                <a:solidFill>
                  <a:schemeClr val="bg1"/>
                </a:solidFill>
              </a:rPr>
              <a:t>Cynradd Canllawiau Aseiniad</a:t>
            </a:r>
          </a:p>
          <a:p>
            <a:r>
              <a:rPr lang="cy-GB" sz="2800" b="1" dirty="0" smtClean="0">
                <a:solidFill>
                  <a:schemeClr val="bg1"/>
                </a:solidFill>
              </a:rPr>
              <a:t>9 Rhagfyr 2019</a:t>
            </a:r>
            <a:endParaRPr lang="cy-GB" sz="2800" b="1" dirty="0">
              <a:solidFill>
                <a:schemeClr val="bg1"/>
              </a:solidFill>
            </a:endParaRPr>
          </a:p>
        </p:txBody>
      </p:sp>
    </p:spTree>
    <p:extLst>
      <p:ext uri="{BB962C8B-B14F-4D97-AF65-F5344CB8AC3E}">
        <p14:creationId xmlns:p14="http://schemas.microsoft.com/office/powerpoint/2010/main" val="556441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9216" y="34447"/>
            <a:ext cx="7886700" cy="1102675"/>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600" b="1" dirty="0">
              <a:latin typeface="+mn-lt"/>
              <a:cs typeface="Calibri Light"/>
            </a:endParaRPr>
          </a:p>
        </p:txBody>
      </p:sp>
      <p:sp>
        <p:nvSpPr>
          <p:cNvPr id="3" name="Content Placeholder 2"/>
          <p:cNvSpPr txBox="1">
            <a:spLocks/>
          </p:cNvSpPr>
          <p:nvPr/>
        </p:nvSpPr>
        <p:spPr>
          <a:xfrm>
            <a:off x="456121" y="1437243"/>
            <a:ext cx="3676222" cy="3619678"/>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7" name="Content Placeholder 2"/>
          <p:cNvSpPr txBox="1">
            <a:spLocks/>
          </p:cNvSpPr>
          <p:nvPr/>
        </p:nvSpPr>
        <p:spPr>
          <a:xfrm>
            <a:off x="4456981" y="1135319"/>
            <a:ext cx="4682636"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cs typeface="Calibri"/>
            </a:endParaRPr>
          </a:p>
        </p:txBody>
      </p:sp>
      <p:sp>
        <p:nvSpPr>
          <p:cNvPr id="5" name="Content Placeholder 2">
            <a:extLst>
              <a:ext uri="{FF2B5EF4-FFF2-40B4-BE49-F238E27FC236}">
                <a16:creationId xmlns:a16="http://schemas.microsoft.com/office/drawing/2014/main" id="{BB3853E3-FB59-4410-AC27-A8C5A4408164}"/>
              </a:ext>
            </a:extLst>
          </p:cNvPr>
          <p:cNvSpPr txBox="1">
            <a:spLocks/>
          </p:cNvSpPr>
          <p:nvPr/>
        </p:nvSpPr>
        <p:spPr>
          <a:xfrm>
            <a:off x="356513" y="1135319"/>
            <a:ext cx="4100468"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cs typeface="Calibri"/>
            </a:endParaRPr>
          </a:p>
        </p:txBody>
      </p:sp>
      <p:sp>
        <p:nvSpPr>
          <p:cNvPr id="10" name="TextBox 9"/>
          <p:cNvSpPr txBox="1"/>
          <p:nvPr/>
        </p:nvSpPr>
        <p:spPr>
          <a:xfrm>
            <a:off x="5158273" y="455906"/>
            <a:ext cx="3797305" cy="523220"/>
          </a:xfrm>
          <a:prstGeom prst="rect">
            <a:avLst/>
          </a:prstGeom>
          <a:noFill/>
        </p:spPr>
        <p:txBody>
          <a:bodyPr wrap="square" rtlCol="0">
            <a:spAutoFit/>
          </a:bodyPr>
          <a:lstStyle/>
          <a:p>
            <a:r>
              <a:rPr lang="en-GB" sz="2800" b="1" dirty="0" smtClean="0"/>
              <a:t>Overview of assignment </a:t>
            </a:r>
            <a:endParaRPr lang="en-GB" sz="2800" b="1" dirty="0"/>
          </a:p>
        </p:txBody>
      </p:sp>
      <p:sp>
        <p:nvSpPr>
          <p:cNvPr id="4" name="TextBox 3"/>
          <p:cNvSpPr txBox="1"/>
          <p:nvPr/>
        </p:nvSpPr>
        <p:spPr>
          <a:xfrm>
            <a:off x="5361358" y="1082383"/>
            <a:ext cx="3483878" cy="4247317"/>
          </a:xfrm>
          <a:prstGeom prst="rect">
            <a:avLst/>
          </a:prstGeom>
          <a:noFill/>
        </p:spPr>
        <p:txBody>
          <a:bodyPr wrap="square" rtlCol="0">
            <a:spAutoFit/>
          </a:bodyPr>
          <a:lstStyle/>
          <a:p>
            <a:r>
              <a:rPr lang="en-GB" dirty="0" smtClean="0"/>
              <a:t>The assignment involves 2 main aspects:</a:t>
            </a:r>
          </a:p>
          <a:p>
            <a:endParaRPr lang="en-GB" dirty="0" smtClean="0"/>
          </a:p>
          <a:p>
            <a:pPr marL="342900" indent="-342900">
              <a:buFont typeface="+mj-lt"/>
              <a:buAutoNum type="arabicPeriod"/>
            </a:pPr>
            <a:r>
              <a:rPr lang="en-GB" dirty="0" smtClean="0"/>
              <a:t>The </a:t>
            </a:r>
            <a:r>
              <a:rPr lang="en-GB" dirty="0"/>
              <a:t>presentation of illustrative examples from PTE. </a:t>
            </a:r>
            <a:endParaRPr lang="en-GB" dirty="0" smtClean="0"/>
          </a:p>
          <a:p>
            <a:pPr marL="342900" indent="-342900">
              <a:buFont typeface="+mj-lt"/>
              <a:buAutoNum type="arabicPeriod"/>
            </a:pPr>
            <a:r>
              <a:rPr lang="en-GB" dirty="0" smtClean="0"/>
              <a:t> </a:t>
            </a:r>
            <a:r>
              <a:rPr lang="en-GB" dirty="0"/>
              <a:t>A written critical reflection of your progress in planning and implementing the pedagogical principles, with recommendations for ensuring further progress. </a:t>
            </a:r>
            <a:endParaRPr lang="en-GB" dirty="0" smtClean="0"/>
          </a:p>
          <a:p>
            <a:endParaRPr lang="en-GB" dirty="0"/>
          </a:p>
          <a:p>
            <a:r>
              <a:rPr lang="en-GB" b="1" dirty="0" smtClean="0"/>
              <a:t>Submitted in </a:t>
            </a:r>
            <a:r>
              <a:rPr lang="en-GB" b="1" u="sng" dirty="0" smtClean="0"/>
              <a:t>1 </a:t>
            </a:r>
            <a:r>
              <a:rPr lang="en-GB" b="1" dirty="0" smtClean="0"/>
              <a:t>Onenote notebook uploaded in PDF format to </a:t>
            </a:r>
            <a:r>
              <a:rPr lang="en-GB" b="1" dirty="0" err="1" smtClean="0"/>
              <a:t>Turnitin</a:t>
            </a:r>
            <a:r>
              <a:rPr lang="en-GB" b="1" dirty="0" smtClean="0"/>
              <a:t> </a:t>
            </a:r>
            <a:r>
              <a:rPr lang="en-GB" dirty="0" smtClean="0"/>
              <a:t>.</a:t>
            </a:r>
            <a:endParaRPr lang="en-GB" dirty="0"/>
          </a:p>
        </p:txBody>
      </p:sp>
      <p:sp>
        <p:nvSpPr>
          <p:cNvPr id="8" name="TextBox 7"/>
          <p:cNvSpPr txBox="1"/>
          <p:nvPr/>
        </p:nvSpPr>
        <p:spPr>
          <a:xfrm>
            <a:off x="395579" y="455906"/>
            <a:ext cx="3797305" cy="523220"/>
          </a:xfrm>
          <a:prstGeom prst="rect">
            <a:avLst/>
          </a:prstGeom>
          <a:noFill/>
        </p:spPr>
        <p:txBody>
          <a:bodyPr wrap="square" rtlCol="0">
            <a:spAutoFit/>
          </a:bodyPr>
          <a:lstStyle/>
          <a:p>
            <a:r>
              <a:rPr lang="cy-GB" sz="2800" b="1" dirty="0" smtClean="0"/>
              <a:t>Trosolwg o’r aseiniad </a:t>
            </a:r>
            <a:endParaRPr lang="cy-GB" sz="2800" b="1" dirty="0"/>
          </a:p>
        </p:txBody>
      </p:sp>
      <p:sp>
        <p:nvSpPr>
          <p:cNvPr id="9" name="TextBox 8"/>
          <p:cNvSpPr txBox="1"/>
          <p:nvPr/>
        </p:nvSpPr>
        <p:spPr>
          <a:xfrm>
            <a:off x="841977" y="1100754"/>
            <a:ext cx="3411449" cy="4247317"/>
          </a:xfrm>
          <a:prstGeom prst="rect">
            <a:avLst/>
          </a:prstGeom>
          <a:noFill/>
        </p:spPr>
        <p:txBody>
          <a:bodyPr wrap="square" rtlCol="0">
            <a:spAutoFit/>
          </a:bodyPr>
          <a:lstStyle/>
          <a:p>
            <a:r>
              <a:rPr lang="cy-GB" dirty="0" smtClean="0"/>
              <a:t>Mae’r aseiniad yn cynnwys 2 brif agwedd:</a:t>
            </a:r>
          </a:p>
          <a:p>
            <a:endParaRPr lang="cy-GB" dirty="0" smtClean="0"/>
          </a:p>
          <a:p>
            <a:pPr marL="342900" indent="-342900">
              <a:buFont typeface="+mj-lt"/>
              <a:buAutoNum type="arabicPeriod"/>
            </a:pPr>
            <a:r>
              <a:rPr lang="cy-GB" dirty="0" smtClean="0"/>
              <a:t>Cyflwyno enghreifftiau eglurhaol o PAP. </a:t>
            </a:r>
          </a:p>
          <a:p>
            <a:pPr marL="342900" indent="-342900">
              <a:buFont typeface="+mj-lt"/>
              <a:buAutoNum type="arabicPeriod"/>
            </a:pPr>
            <a:r>
              <a:rPr lang="cy-GB" dirty="0" smtClean="0"/>
              <a:t>Adfyfyrio beirniadol ysgrifenedig ar eich cynnydd o ran </a:t>
            </a:r>
            <a:r>
              <a:rPr lang="cy-GB" dirty="0"/>
              <a:t>c</a:t>
            </a:r>
            <a:r>
              <a:rPr lang="cy-GB" dirty="0" smtClean="0"/>
              <a:t>ynllunio a gweithredu’r egwyddorion </a:t>
            </a:r>
            <a:r>
              <a:rPr lang="cy-GB" noProof="1" smtClean="0"/>
              <a:t>addysgegol, </a:t>
            </a:r>
            <a:r>
              <a:rPr lang="cy-GB" dirty="0" smtClean="0"/>
              <a:t>gydag argymhellion ar gyfer sicrhau cynnydd pellach. </a:t>
            </a:r>
          </a:p>
          <a:p>
            <a:endParaRPr lang="cy-GB" dirty="0" smtClean="0"/>
          </a:p>
          <a:p>
            <a:r>
              <a:rPr lang="cy-GB" b="1" dirty="0" smtClean="0"/>
              <a:t>I’w gyflwyno mewn </a:t>
            </a:r>
            <a:r>
              <a:rPr lang="cy-GB" b="1" u="sng" dirty="0" smtClean="0"/>
              <a:t>1</a:t>
            </a:r>
            <a:r>
              <a:rPr lang="cy-GB" b="1" dirty="0" smtClean="0"/>
              <a:t> llyfr nodiadau </a:t>
            </a:r>
            <a:r>
              <a:rPr lang="cy-GB" b="1" noProof="1" smtClean="0"/>
              <a:t>Onenote  a lanlwythir </a:t>
            </a:r>
            <a:r>
              <a:rPr lang="cy-GB" b="1" dirty="0" smtClean="0"/>
              <a:t>ar fformat PDF i </a:t>
            </a:r>
            <a:r>
              <a:rPr lang="cy-GB" b="1" dirty="0" err="1" smtClean="0"/>
              <a:t>Turnitin</a:t>
            </a:r>
            <a:r>
              <a:rPr lang="cy-GB" dirty="0" smtClean="0"/>
              <a:t>.</a:t>
            </a:r>
            <a:endParaRPr lang="cy-GB" dirty="0"/>
          </a:p>
        </p:txBody>
      </p:sp>
    </p:spTree>
    <p:extLst>
      <p:ext uri="{BB962C8B-B14F-4D97-AF65-F5344CB8AC3E}">
        <p14:creationId xmlns:p14="http://schemas.microsoft.com/office/powerpoint/2010/main" val="2191508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9216" y="34447"/>
            <a:ext cx="7886700" cy="1102675"/>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600" b="1" dirty="0">
              <a:latin typeface="+mn-lt"/>
              <a:cs typeface="Calibri Light"/>
            </a:endParaRPr>
          </a:p>
        </p:txBody>
      </p:sp>
      <p:sp>
        <p:nvSpPr>
          <p:cNvPr id="3" name="Content Placeholder 2"/>
          <p:cNvSpPr txBox="1">
            <a:spLocks/>
          </p:cNvSpPr>
          <p:nvPr/>
        </p:nvSpPr>
        <p:spPr>
          <a:xfrm>
            <a:off x="456121" y="1437243"/>
            <a:ext cx="3676222" cy="3619678"/>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7" name="Content Placeholder 2"/>
          <p:cNvSpPr txBox="1">
            <a:spLocks/>
          </p:cNvSpPr>
          <p:nvPr/>
        </p:nvSpPr>
        <p:spPr>
          <a:xfrm>
            <a:off x="4456981" y="1135319"/>
            <a:ext cx="4682636"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cs typeface="Calibri"/>
            </a:endParaRPr>
          </a:p>
        </p:txBody>
      </p:sp>
      <p:sp>
        <p:nvSpPr>
          <p:cNvPr id="5" name="Content Placeholder 2">
            <a:extLst>
              <a:ext uri="{FF2B5EF4-FFF2-40B4-BE49-F238E27FC236}">
                <a16:creationId xmlns:a16="http://schemas.microsoft.com/office/drawing/2014/main" id="{BB3853E3-FB59-4410-AC27-A8C5A4408164}"/>
              </a:ext>
            </a:extLst>
          </p:cNvPr>
          <p:cNvSpPr txBox="1">
            <a:spLocks/>
          </p:cNvSpPr>
          <p:nvPr/>
        </p:nvSpPr>
        <p:spPr>
          <a:xfrm>
            <a:off x="356513" y="1135319"/>
            <a:ext cx="4100468"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cs typeface="Calibri"/>
            </a:endParaRPr>
          </a:p>
        </p:txBody>
      </p:sp>
      <p:sp>
        <p:nvSpPr>
          <p:cNvPr id="4" name="TextBox 3"/>
          <p:cNvSpPr txBox="1"/>
          <p:nvPr/>
        </p:nvSpPr>
        <p:spPr>
          <a:xfrm>
            <a:off x="5158273" y="455906"/>
            <a:ext cx="3430385" cy="954107"/>
          </a:xfrm>
          <a:prstGeom prst="rect">
            <a:avLst/>
          </a:prstGeom>
          <a:noFill/>
        </p:spPr>
        <p:txBody>
          <a:bodyPr wrap="square" rtlCol="0">
            <a:spAutoFit/>
          </a:bodyPr>
          <a:lstStyle/>
          <a:p>
            <a:r>
              <a:rPr lang="en-GB" sz="2800" b="1" dirty="0" smtClean="0"/>
              <a:t>You have been  asked to …</a:t>
            </a:r>
            <a:endParaRPr lang="en-GB" sz="2800" b="1" dirty="0"/>
          </a:p>
        </p:txBody>
      </p:sp>
      <p:sp>
        <p:nvSpPr>
          <p:cNvPr id="6" name="TextBox 5"/>
          <p:cNvSpPr txBox="1"/>
          <p:nvPr/>
        </p:nvSpPr>
        <p:spPr>
          <a:xfrm>
            <a:off x="5722008" y="1437243"/>
            <a:ext cx="3046360"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Collect</a:t>
            </a:r>
          </a:p>
          <a:p>
            <a:pPr marL="342900" indent="-342900">
              <a:buFont typeface="Arial" panose="020B0604020202020204" pitchFamily="34" charset="0"/>
              <a:buChar char="•"/>
            </a:pPr>
            <a:r>
              <a:rPr lang="en-GB" sz="2400" dirty="0" smtClean="0"/>
              <a:t>Collate</a:t>
            </a:r>
          </a:p>
          <a:p>
            <a:pPr marL="342900" indent="-342900">
              <a:buFont typeface="Arial" panose="020B0604020202020204" pitchFamily="34" charset="0"/>
              <a:buChar char="•"/>
            </a:pPr>
            <a:r>
              <a:rPr lang="en-GB" sz="2400" dirty="0" smtClean="0"/>
              <a:t>&amp;</a:t>
            </a:r>
          </a:p>
          <a:p>
            <a:pPr marL="342900" indent="-342900">
              <a:buFont typeface="Arial" panose="020B0604020202020204" pitchFamily="34" charset="0"/>
              <a:buChar char="•"/>
            </a:pPr>
            <a:r>
              <a:rPr lang="en-GB" sz="2400" dirty="0" smtClean="0"/>
              <a:t>Critically reflect on the implementation of </a:t>
            </a:r>
            <a:r>
              <a:rPr lang="en-GB" sz="2400" u="sng" dirty="0" smtClean="0"/>
              <a:t>three</a:t>
            </a:r>
            <a:r>
              <a:rPr lang="en-GB" sz="2400" dirty="0" smtClean="0"/>
              <a:t> of the pedagogical principles outlined by Donaldson (2015).</a:t>
            </a:r>
          </a:p>
          <a:p>
            <a:endParaRPr lang="en-GB" sz="2400" dirty="0"/>
          </a:p>
        </p:txBody>
      </p:sp>
      <p:sp>
        <p:nvSpPr>
          <p:cNvPr id="10" name="TextBox 9"/>
          <p:cNvSpPr txBox="1"/>
          <p:nvPr/>
        </p:nvSpPr>
        <p:spPr>
          <a:xfrm>
            <a:off x="701958" y="439570"/>
            <a:ext cx="3430385" cy="523220"/>
          </a:xfrm>
          <a:prstGeom prst="rect">
            <a:avLst/>
          </a:prstGeom>
          <a:noFill/>
        </p:spPr>
        <p:txBody>
          <a:bodyPr wrap="square" rtlCol="0">
            <a:spAutoFit/>
          </a:bodyPr>
          <a:lstStyle/>
          <a:p>
            <a:r>
              <a:rPr lang="cy-GB" sz="2800" b="1" dirty="0" smtClean="0"/>
              <a:t>Gofynnwyd i chi…</a:t>
            </a:r>
            <a:endParaRPr lang="cy-GB" sz="2800" b="1" dirty="0"/>
          </a:p>
        </p:txBody>
      </p:sp>
      <p:sp>
        <p:nvSpPr>
          <p:cNvPr id="11" name="TextBox 10"/>
          <p:cNvSpPr txBox="1"/>
          <p:nvPr/>
        </p:nvSpPr>
        <p:spPr>
          <a:xfrm>
            <a:off x="3899137" y="1174865"/>
            <a:ext cx="1171294" cy="4508927"/>
          </a:xfrm>
          <a:prstGeom prst="rect">
            <a:avLst/>
          </a:prstGeom>
          <a:noFill/>
        </p:spPr>
        <p:txBody>
          <a:bodyPr wrap="square" rtlCol="0">
            <a:spAutoFit/>
          </a:bodyPr>
          <a:lstStyle/>
          <a:p>
            <a:pPr algn="ctr"/>
            <a:r>
              <a:rPr lang="en-GB" sz="28700" dirty="0" smtClean="0"/>
              <a:t>3</a:t>
            </a:r>
            <a:endParaRPr lang="en-GB" sz="28700" dirty="0"/>
          </a:p>
        </p:txBody>
      </p:sp>
      <p:sp>
        <p:nvSpPr>
          <p:cNvPr id="12" name="TextBox 11"/>
          <p:cNvSpPr txBox="1"/>
          <p:nvPr/>
        </p:nvSpPr>
        <p:spPr>
          <a:xfrm>
            <a:off x="269216" y="1452599"/>
            <a:ext cx="3046360" cy="4524315"/>
          </a:xfrm>
          <a:prstGeom prst="rect">
            <a:avLst/>
          </a:prstGeom>
          <a:noFill/>
        </p:spPr>
        <p:txBody>
          <a:bodyPr wrap="square" rtlCol="0">
            <a:spAutoFit/>
          </a:bodyPr>
          <a:lstStyle/>
          <a:p>
            <a:pPr marL="342900" indent="-342900">
              <a:buFont typeface="Arial" panose="020B0604020202020204" pitchFamily="34" charset="0"/>
              <a:buChar char="•"/>
            </a:pPr>
            <a:r>
              <a:rPr lang="cy-GB" sz="2400" noProof="1" smtClean="0"/>
              <a:t>Gasglu</a:t>
            </a:r>
          </a:p>
          <a:p>
            <a:pPr marL="342900" indent="-342900">
              <a:buFont typeface="Arial" panose="020B0604020202020204" pitchFamily="34" charset="0"/>
              <a:buChar char="•"/>
            </a:pPr>
            <a:r>
              <a:rPr lang="cy-GB" sz="2400" dirty="0" smtClean="0"/>
              <a:t>Coladu</a:t>
            </a:r>
          </a:p>
          <a:p>
            <a:pPr marL="342900" indent="-342900">
              <a:buFont typeface="Arial" panose="020B0604020202020204" pitchFamily="34" charset="0"/>
              <a:buChar char="•"/>
            </a:pPr>
            <a:r>
              <a:rPr lang="cy-GB" sz="2400" dirty="0" smtClean="0"/>
              <a:t>ac</a:t>
            </a:r>
          </a:p>
          <a:p>
            <a:pPr marL="342900" indent="-342900">
              <a:buFont typeface="Arial" panose="020B0604020202020204" pitchFamily="34" charset="0"/>
              <a:buChar char="•"/>
            </a:pPr>
            <a:r>
              <a:rPr lang="cy-GB" sz="2400" dirty="0" smtClean="0"/>
              <a:t>Adfyfyrio’n feirniadol ar weithredu </a:t>
            </a:r>
            <a:r>
              <a:rPr lang="cy-GB" sz="2400" u="sng" dirty="0" smtClean="0"/>
              <a:t>tair</a:t>
            </a:r>
            <a:r>
              <a:rPr lang="cy-GB" sz="2400" dirty="0" smtClean="0"/>
              <a:t> o’r egwyddorion </a:t>
            </a:r>
            <a:r>
              <a:rPr lang="cy-GB" sz="2400" noProof="1" smtClean="0"/>
              <a:t>addysgegol</a:t>
            </a:r>
            <a:r>
              <a:rPr lang="cy-GB" sz="2400" dirty="0" smtClean="0"/>
              <a:t> a amlinellir gan  </a:t>
            </a:r>
            <a:r>
              <a:rPr lang="en-GB" sz="2400" dirty="0" smtClean="0"/>
              <a:t>Donaldson </a:t>
            </a:r>
            <a:r>
              <a:rPr lang="en-GB" sz="2400" dirty="0"/>
              <a:t>(2015).</a:t>
            </a:r>
          </a:p>
          <a:p>
            <a:endParaRPr lang="en-GB" sz="2400" dirty="0" smtClean="0"/>
          </a:p>
          <a:p>
            <a:endParaRPr lang="en-GB" sz="2400" dirty="0"/>
          </a:p>
        </p:txBody>
      </p:sp>
    </p:spTree>
    <p:extLst>
      <p:ext uri="{BB962C8B-B14F-4D97-AF65-F5344CB8AC3E}">
        <p14:creationId xmlns:p14="http://schemas.microsoft.com/office/powerpoint/2010/main" val="3607988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9216" y="34447"/>
            <a:ext cx="7886700" cy="1102675"/>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600" b="1" dirty="0">
              <a:latin typeface="+mn-lt"/>
              <a:cs typeface="Calibri Light"/>
            </a:endParaRPr>
          </a:p>
        </p:txBody>
      </p:sp>
      <p:sp>
        <p:nvSpPr>
          <p:cNvPr id="3" name="Content Placeholder 2"/>
          <p:cNvSpPr txBox="1">
            <a:spLocks/>
          </p:cNvSpPr>
          <p:nvPr/>
        </p:nvSpPr>
        <p:spPr>
          <a:xfrm>
            <a:off x="304496" y="1523507"/>
            <a:ext cx="3676222" cy="3619678"/>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7" name="Content Placeholder 2"/>
          <p:cNvSpPr txBox="1">
            <a:spLocks/>
          </p:cNvSpPr>
          <p:nvPr/>
        </p:nvSpPr>
        <p:spPr>
          <a:xfrm>
            <a:off x="4456981" y="1135319"/>
            <a:ext cx="4682636"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cs typeface="Calibri"/>
            </a:endParaRPr>
          </a:p>
        </p:txBody>
      </p:sp>
      <p:sp>
        <p:nvSpPr>
          <p:cNvPr id="5" name="Content Placeholder 2">
            <a:extLst>
              <a:ext uri="{FF2B5EF4-FFF2-40B4-BE49-F238E27FC236}">
                <a16:creationId xmlns:a16="http://schemas.microsoft.com/office/drawing/2014/main" id="{BB3853E3-FB59-4410-AC27-A8C5A4408164}"/>
              </a:ext>
            </a:extLst>
          </p:cNvPr>
          <p:cNvSpPr txBox="1">
            <a:spLocks/>
          </p:cNvSpPr>
          <p:nvPr/>
        </p:nvSpPr>
        <p:spPr>
          <a:xfrm>
            <a:off x="356513" y="1135319"/>
            <a:ext cx="4100468"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cs typeface="Calibri"/>
            </a:endParaRPr>
          </a:p>
        </p:txBody>
      </p:sp>
      <p:sp>
        <p:nvSpPr>
          <p:cNvPr id="6" name="TextBox 5"/>
          <p:cNvSpPr txBox="1"/>
          <p:nvPr/>
        </p:nvSpPr>
        <p:spPr>
          <a:xfrm>
            <a:off x="5294626" y="1163521"/>
            <a:ext cx="3524597" cy="4339650"/>
          </a:xfrm>
          <a:prstGeom prst="rect">
            <a:avLst/>
          </a:prstGeom>
          <a:noFill/>
        </p:spPr>
        <p:txBody>
          <a:bodyPr wrap="square" rtlCol="0">
            <a:spAutoFit/>
          </a:bodyPr>
          <a:lstStyle/>
          <a:p>
            <a:endParaRPr lang="en-GB" dirty="0"/>
          </a:p>
          <a:p>
            <a:pPr marL="342900" indent="-342900">
              <a:buFont typeface="+mj-lt"/>
              <a:buAutoNum type="arabicPeriod"/>
            </a:pPr>
            <a:r>
              <a:rPr lang="en-GB" sz="2000" dirty="0"/>
              <a:t>• Good teaching and learning means employing assessment for learning principles. </a:t>
            </a:r>
          </a:p>
          <a:p>
            <a:pPr marL="342900" indent="-342900">
              <a:buFont typeface="+mj-lt"/>
              <a:buAutoNum type="arabicPeriod"/>
            </a:pPr>
            <a:r>
              <a:rPr lang="en-GB" sz="2000" dirty="0"/>
              <a:t>• Good teaching and learning regularly reinforces Cross-Curriculum Responsibilities, including literacy, numeracy and digital competence, and provides opportunities to practice them. </a:t>
            </a:r>
          </a:p>
          <a:p>
            <a:endParaRPr lang="en-GB" dirty="0"/>
          </a:p>
        </p:txBody>
      </p:sp>
      <p:sp>
        <p:nvSpPr>
          <p:cNvPr id="10" name="TextBox 9"/>
          <p:cNvSpPr txBox="1"/>
          <p:nvPr/>
        </p:nvSpPr>
        <p:spPr>
          <a:xfrm>
            <a:off x="5158273" y="455906"/>
            <a:ext cx="3797305" cy="523220"/>
          </a:xfrm>
          <a:prstGeom prst="rect">
            <a:avLst/>
          </a:prstGeom>
          <a:noFill/>
        </p:spPr>
        <p:txBody>
          <a:bodyPr wrap="square" rtlCol="0">
            <a:spAutoFit/>
          </a:bodyPr>
          <a:lstStyle/>
          <a:p>
            <a:r>
              <a:rPr lang="en-GB" sz="2800" b="1" dirty="0" smtClean="0"/>
              <a:t>You must include these: </a:t>
            </a:r>
            <a:endParaRPr lang="en-GB" sz="2800" b="1" dirty="0"/>
          </a:p>
        </p:txBody>
      </p:sp>
      <p:sp>
        <p:nvSpPr>
          <p:cNvPr id="11" name="TextBox 10"/>
          <p:cNvSpPr txBox="1"/>
          <p:nvPr/>
        </p:nvSpPr>
        <p:spPr>
          <a:xfrm>
            <a:off x="508094" y="455906"/>
            <a:ext cx="3797305" cy="523220"/>
          </a:xfrm>
          <a:prstGeom prst="rect">
            <a:avLst/>
          </a:prstGeom>
          <a:noFill/>
        </p:spPr>
        <p:txBody>
          <a:bodyPr wrap="square" rtlCol="0">
            <a:spAutoFit/>
          </a:bodyPr>
          <a:lstStyle/>
          <a:p>
            <a:r>
              <a:rPr lang="cy-GB" sz="2800" b="1" dirty="0" smtClean="0"/>
              <a:t>Rhaid cynnwys y rhain</a:t>
            </a:r>
            <a:r>
              <a:rPr lang="en-GB" sz="2800" b="1" dirty="0" smtClean="0"/>
              <a:t>: </a:t>
            </a:r>
            <a:endParaRPr lang="en-GB" sz="2800" b="1" dirty="0"/>
          </a:p>
        </p:txBody>
      </p:sp>
      <p:sp>
        <p:nvSpPr>
          <p:cNvPr id="12" name="TextBox 11"/>
          <p:cNvSpPr txBox="1"/>
          <p:nvPr/>
        </p:nvSpPr>
        <p:spPr>
          <a:xfrm>
            <a:off x="269216" y="1489646"/>
            <a:ext cx="3524597" cy="3754874"/>
          </a:xfrm>
          <a:prstGeom prst="rect">
            <a:avLst/>
          </a:prstGeom>
          <a:noFill/>
        </p:spPr>
        <p:txBody>
          <a:bodyPr wrap="square" rtlCol="0">
            <a:spAutoFit/>
          </a:bodyPr>
          <a:lstStyle/>
          <a:p>
            <a:endParaRPr lang="en-GB" dirty="0"/>
          </a:p>
          <a:p>
            <a:pPr marL="342900" indent="-342900">
              <a:buFont typeface="+mj-lt"/>
              <a:buAutoNum type="arabicPeriod"/>
            </a:pPr>
            <a:r>
              <a:rPr lang="en-GB" sz="2000" dirty="0"/>
              <a:t>• </a:t>
            </a:r>
            <a:r>
              <a:rPr lang="cy-GB" sz="2000" dirty="0" smtClean="0"/>
              <a:t>Mae addysgu a dysgu da’n golygu dilyn egwyddorion asesu ar gyfer dysgu. </a:t>
            </a:r>
          </a:p>
          <a:p>
            <a:pPr marL="342900" indent="-342900">
              <a:buFont typeface="+mj-lt"/>
              <a:buAutoNum type="arabicPeriod"/>
            </a:pPr>
            <a:r>
              <a:rPr lang="cy-GB" sz="2000" dirty="0" smtClean="0"/>
              <a:t>• Drwy addysgu a dysgu da bydd y Cyfrifoldebau Trawsgwricwlaidd, gan gynnwys llythrennedd, rhifedd a chymhwysedd  digidol, yn cael eu cryfhau’n gyson a chyfleoedd yn cael eu darparu i’w harfer. </a:t>
            </a:r>
            <a:endParaRPr lang="cy-GB" sz="2000" dirty="0"/>
          </a:p>
        </p:txBody>
      </p:sp>
      <p:sp>
        <p:nvSpPr>
          <p:cNvPr id="13" name="TextBox 12"/>
          <p:cNvSpPr txBox="1"/>
          <p:nvPr/>
        </p:nvSpPr>
        <p:spPr>
          <a:xfrm>
            <a:off x="3899137" y="1174865"/>
            <a:ext cx="1171294" cy="4508927"/>
          </a:xfrm>
          <a:prstGeom prst="rect">
            <a:avLst/>
          </a:prstGeom>
          <a:noFill/>
        </p:spPr>
        <p:txBody>
          <a:bodyPr wrap="square" rtlCol="0">
            <a:spAutoFit/>
          </a:bodyPr>
          <a:lstStyle/>
          <a:p>
            <a:pPr algn="ctr"/>
            <a:r>
              <a:rPr lang="en-GB" sz="28700" dirty="0"/>
              <a:t>2</a:t>
            </a:r>
          </a:p>
        </p:txBody>
      </p:sp>
    </p:spTree>
    <p:extLst>
      <p:ext uri="{BB962C8B-B14F-4D97-AF65-F5344CB8AC3E}">
        <p14:creationId xmlns:p14="http://schemas.microsoft.com/office/powerpoint/2010/main" val="590202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9216" y="34447"/>
            <a:ext cx="7886700" cy="1102675"/>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600" b="1" dirty="0">
              <a:latin typeface="+mn-lt"/>
              <a:cs typeface="Calibri Light"/>
            </a:endParaRPr>
          </a:p>
        </p:txBody>
      </p:sp>
      <p:sp>
        <p:nvSpPr>
          <p:cNvPr id="3" name="Content Placeholder 2"/>
          <p:cNvSpPr txBox="1">
            <a:spLocks/>
          </p:cNvSpPr>
          <p:nvPr/>
        </p:nvSpPr>
        <p:spPr>
          <a:xfrm>
            <a:off x="456121" y="1437243"/>
            <a:ext cx="3676222" cy="3619678"/>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7" name="Content Placeholder 2"/>
          <p:cNvSpPr txBox="1">
            <a:spLocks/>
          </p:cNvSpPr>
          <p:nvPr/>
        </p:nvSpPr>
        <p:spPr>
          <a:xfrm>
            <a:off x="4456981" y="1135319"/>
            <a:ext cx="4682636"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cs typeface="Calibri"/>
            </a:endParaRPr>
          </a:p>
        </p:txBody>
      </p:sp>
      <p:sp>
        <p:nvSpPr>
          <p:cNvPr id="5" name="Content Placeholder 2">
            <a:extLst>
              <a:ext uri="{FF2B5EF4-FFF2-40B4-BE49-F238E27FC236}">
                <a16:creationId xmlns:a16="http://schemas.microsoft.com/office/drawing/2014/main" id="{BB3853E3-FB59-4410-AC27-A8C5A4408164}"/>
              </a:ext>
            </a:extLst>
          </p:cNvPr>
          <p:cNvSpPr txBox="1">
            <a:spLocks/>
          </p:cNvSpPr>
          <p:nvPr/>
        </p:nvSpPr>
        <p:spPr>
          <a:xfrm>
            <a:off x="356513" y="1135319"/>
            <a:ext cx="4100468"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cs typeface="Calibri"/>
            </a:endParaRPr>
          </a:p>
        </p:txBody>
      </p:sp>
      <p:sp>
        <p:nvSpPr>
          <p:cNvPr id="6" name="TextBox 5"/>
          <p:cNvSpPr txBox="1"/>
          <p:nvPr/>
        </p:nvSpPr>
        <p:spPr>
          <a:xfrm>
            <a:off x="5162896" y="1911813"/>
            <a:ext cx="3659810" cy="4401205"/>
          </a:xfrm>
          <a:prstGeom prst="rect">
            <a:avLst/>
          </a:prstGeom>
          <a:noFill/>
        </p:spPr>
        <p:txBody>
          <a:bodyPr wrap="square" rtlCol="0">
            <a:spAutoFit/>
          </a:bodyPr>
          <a:lstStyle/>
          <a:p>
            <a:r>
              <a:rPr lang="en-GB" sz="1600" dirty="0" smtClean="0"/>
              <a:t>• </a:t>
            </a:r>
            <a:r>
              <a:rPr lang="en-GB" sz="1600" dirty="0"/>
              <a:t>Good teaching and learning means employing a blend of approaches including direct teaching. </a:t>
            </a:r>
          </a:p>
          <a:p>
            <a:r>
              <a:rPr lang="en-GB" sz="1600" dirty="0"/>
              <a:t>• Good teaching and learning means employing a blend of approaches including those that promote problem solving, creative and critical thinking. </a:t>
            </a:r>
          </a:p>
          <a:p>
            <a:r>
              <a:rPr lang="en-GB" sz="1600" dirty="0"/>
              <a:t>• Good teaching and learning sets tasks and selects resources that build on previous knowledge and experience and engage interest. </a:t>
            </a:r>
          </a:p>
          <a:p>
            <a:r>
              <a:rPr lang="en-GB" sz="1600" dirty="0"/>
              <a:t>• Good teaching and learning creates authentic contexts for learning. </a:t>
            </a:r>
          </a:p>
          <a:p>
            <a:r>
              <a:rPr lang="en-GB" sz="1600" dirty="0"/>
              <a:t>• Good teaching and learning ranges</a:t>
            </a:r>
            <a:r>
              <a:rPr lang="en-GB" dirty="0"/>
              <a:t> </a:t>
            </a:r>
            <a:r>
              <a:rPr lang="en-GB" dirty="0" smtClean="0"/>
              <a:t>within and across AoLEs </a:t>
            </a:r>
            <a:endParaRPr lang="en-GB" dirty="0"/>
          </a:p>
          <a:p>
            <a:endParaRPr lang="en-GB" dirty="0"/>
          </a:p>
          <a:p>
            <a:endParaRPr lang="en-GB" dirty="0"/>
          </a:p>
        </p:txBody>
      </p:sp>
      <p:sp>
        <p:nvSpPr>
          <p:cNvPr id="10" name="TextBox 9"/>
          <p:cNvSpPr txBox="1"/>
          <p:nvPr/>
        </p:nvSpPr>
        <p:spPr>
          <a:xfrm>
            <a:off x="5094148" y="379242"/>
            <a:ext cx="3797305" cy="1815882"/>
          </a:xfrm>
          <a:prstGeom prst="rect">
            <a:avLst/>
          </a:prstGeom>
          <a:noFill/>
        </p:spPr>
        <p:txBody>
          <a:bodyPr wrap="square" rtlCol="0">
            <a:spAutoFit/>
          </a:bodyPr>
          <a:lstStyle/>
          <a:p>
            <a:r>
              <a:rPr lang="en-GB" sz="2800" b="1" dirty="0" smtClean="0"/>
              <a:t>The </a:t>
            </a:r>
            <a:r>
              <a:rPr lang="en-GB" sz="2800" b="1" dirty="0"/>
              <a:t>third pedagogical principle should be </a:t>
            </a:r>
            <a:r>
              <a:rPr lang="en-GB" sz="2800" b="1" u="sng" dirty="0"/>
              <a:t>one</a:t>
            </a:r>
            <a:r>
              <a:rPr lang="en-GB" sz="2800" b="1" dirty="0"/>
              <a:t> of the following: </a:t>
            </a:r>
          </a:p>
          <a:p>
            <a:endParaRPr lang="en-GB" sz="2800" b="1" dirty="0"/>
          </a:p>
        </p:txBody>
      </p:sp>
      <p:sp>
        <p:nvSpPr>
          <p:cNvPr id="11" name="TextBox 10"/>
          <p:cNvSpPr txBox="1"/>
          <p:nvPr/>
        </p:nvSpPr>
        <p:spPr>
          <a:xfrm>
            <a:off x="3899137" y="1174865"/>
            <a:ext cx="1171294" cy="4508927"/>
          </a:xfrm>
          <a:prstGeom prst="rect">
            <a:avLst/>
          </a:prstGeom>
          <a:noFill/>
        </p:spPr>
        <p:txBody>
          <a:bodyPr wrap="square" rtlCol="0">
            <a:spAutoFit/>
          </a:bodyPr>
          <a:lstStyle/>
          <a:p>
            <a:pPr algn="ctr"/>
            <a:r>
              <a:rPr lang="en-GB" sz="28700" dirty="0"/>
              <a:t>1</a:t>
            </a:r>
          </a:p>
        </p:txBody>
      </p:sp>
      <p:sp>
        <p:nvSpPr>
          <p:cNvPr id="12" name="TextBox 11"/>
          <p:cNvSpPr txBox="1"/>
          <p:nvPr/>
        </p:nvSpPr>
        <p:spPr>
          <a:xfrm>
            <a:off x="387374" y="98943"/>
            <a:ext cx="3797305" cy="1815882"/>
          </a:xfrm>
          <a:prstGeom prst="rect">
            <a:avLst/>
          </a:prstGeom>
          <a:noFill/>
        </p:spPr>
        <p:txBody>
          <a:bodyPr wrap="square" rtlCol="0">
            <a:spAutoFit/>
          </a:bodyPr>
          <a:lstStyle/>
          <a:p>
            <a:r>
              <a:rPr lang="cy-GB" sz="2800" b="1" dirty="0" smtClean="0"/>
              <a:t>Dylai’r drydedd egwyddor </a:t>
            </a:r>
            <a:r>
              <a:rPr lang="cy-GB" sz="2800" b="1" noProof="1" smtClean="0"/>
              <a:t>addysgegol</a:t>
            </a:r>
            <a:r>
              <a:rPr lang="cy-GB" sz="2800" b="1" dirty="0" smtClean="0"/>
              <a:t> fod yn </a:t>
            </a:r>
            <a:r>
              <a:rPr lang="cy-GB" sz="2800" b="1" u="sng" dirty="0" smtClean="0"/>
              <a:t>un</a:t>
            </a:r>
            <a:r>
              <a:rPr lang="cy-GB" sz="2800" b="1" dirty="0" smtClean="0"/>
              <a:t> o’r canlynol:   </a:t>
            </a:r>
          </a:p>
          <a:p>
            <a:r>
              <a:rPr lang="en-GB" sz="2800" b="1" dirty="0" smtClean="0"/>
              <a:t> </a:t>
            </a:r>
            <a:endParaRPr lang="en-GB" sz="2800" b="1" dirty="0"/>
          </a:p>
        </p:txBody>
      </p:sp>
      <p:sp>
        <p:nvSpPr>
          <p:cNvPr id="13" name="TextBox 12"/>
          <p:cNvSpPr txBox="1"/>
          <p:nvPr/>
        </p:nvSpPr>
        <p:spPr>
          <a:xfrm>
            <a:off x="269216" y="1456756"/>
            <a:ext cx="3659810" cy="4278094"/>
          </a:xfrm>
          <a:prstGeom prst="rect">
            <a:avLst/>
          </a:prstGeom>
          <a:noFill/>
        </p:spPr>
        <p:txBody>
          <a:bodyPr wrap="square" rtlCol="0">
            <a:spAutoFit/>
          </a:bodyPr>
          <a:lstStyle/>
          <a:p>
            <a:r>
              <a:rPr lang="en-GB" sz="1600" dirty="0"/>
              <a:t>• </a:t>
            </a:r>
            <a:r>
              <a:rPr lang="cy-GB" sz="1600" dirty="0" smtClean="0"/>
              <a:t>Mae addysgu a dysgu da’n galw am ddefnyddio cymysgedd o ddulliau sy’n cynnwys addysgu uniongyrchol. </a:t>
            </a:r>
          </a:p>
          <a:p>
            <a:r>
              <a:rPr lang="cy-GB" sz="1600" dirty="0" smtClean="0"/>
              <a:t>• Mae addysgu a dysgu da’n galw am ddefnyddio cymysgedd o ddulliau gan gynnwys y rheini sy’n hybu sgiliau datrys problemau, sgiliau creadigol a’r gallu i feddwl mewn modd beirniadol. </a:t>
            </a:r>
          </a:p>
          <a:p>
            <a:r>
              <a:rPr lang="cy-GB" sz="1600" dirty="0" smtClean="0"/>
              <a:t>• Mae addysgu a dysgu da’n golygu gosod tasgau a dewis adnoddau sy’n adeiladu ar wybodaeth a phrofiad blaenorol ac yn ennyn diddordeb. </a:t>
            </a:r>
          </a:p>
          <a:p>
            <a:r>
              <a:rPr lang="cy-GB" sz="1600" dirty="0" smtClean="0"/>
              <a:t>• Mae addysgu a dysgu da’n creu cyd-destunau dilys ar gyfer dysgu. </a:t>
            </a:r>
          </a:p>
          <a:p>
            <a:r>
              <a:rPr lang="cy-GB" sz="1600" dirty="0" smtClean="0"/>
              <a:t>• Mae addysgu a dysgu da yn ymestyn oddi mewn ac ar draws Meysydd Profiad a Dysgu</a:t>
            </a:r>
            <a:endParaRPr lang="cy-GB" dirty="0"/>
          </a:p>
        </p:txBody>
      </p:sp>
    </p:spTree>
    <p:extLst>
      <p:ext uri="{BB962C8B-B14F-4D97-AF65-F5344CB8AC3E}">
        <p14:creationId xmlns:p14="http://schemas.microsoft.com/office/powerpoint/2010/main" val="1912386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9216" y="34447"/>
            <a:ext cx="7886700" cy="1102675"/>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600" b="1" dirty="0">
              <a:latin typeface="+mn-lt"/>
              <a:cs typeface="Calibri Light"/>
            </a:endParaRPr>
          </a:p>
        </p:txBody>
      </p:sp>
      <p:sp>
        <p:nvSpPr>
          <p:cNvPr id="3" name="Content Placeholder 2"/>
          <p:cNvSpPr txBox="1">
            <a:spLocks/>
          </p:cNvSpPr>
          <p:nvPr/>
        </p:nvSpPr>
        <p:spPr>
          <a:xfrm>
            <a:off x="356513" y="1911696"/>
            <a:ext cx="3676222" cy="3619678"/>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57200">
              <a:lnSpc>
                <a:spcPct val="100000"/>
              </a:lnSpc>
              <a:spcBef>
                <a:spcPts val="0"/>
              </a:spcBef>
            </a:pPr>
            <a:r>
              <a:rPr lang="cy-GB" sz="1800" dirty="0" smtClean="0">
                <a:solidFill>
                  <a:prstClr val="black"/>
                </a:solidFill>
              </a:rPr>
              <a:t>nodiadau ynghylch cyd-destun y cymhwyso (e.e. oedran/grŵp/ffocws y wers ac ati) </a:t>
            </a:r>
          </a:p>
          <a:p>
            <a:r>
              <a:rPr lang="cy-GB" sz="1800" dirty="0" smtClean="0">
                <a:solidFill>
                  <a:prstClr val="black"/>
                </a:solidFill>
              </a:rPr>
              <a:t>rhesymwaith dros y dewisiadau a wnaethpwyd wrth gymhwyso  (</a:t>
            </a:r>
            <a:r>
              <a:rPr lang="cy-GB" sz="1800" i="1" dirty="0" smtClean="0">
                <a:solidFill>
                  <a:prstClr val="black"/>
                </a:solidFill>
              </a:rPr>
              <a:t>pam </a:t>
            </a:r>
            <a:r>
              <a:rPr lang="cy-GB" sz="1800" dirty="0" smtClean="0">
                <a:solidFill>
                  <a:prstClr val="black"/>
                </a:solidFill>
              </a:rPr>
              <a:t>y dewisoch wneud rhywbeth mewn modd penodol a beth </a:t>
            </a:r>
            <a:r>
              <a:rPr lang="cy-GB" sz="1800" noProof="1" smtClean="0">
                <a:solidFill>
                  <a:prstClr val="black"/>
                </a:solidFill>
              </a:rPr>
              <a:t>allai</a:t>
            </a:r>
            <a:r>
              <a:rPr lang="cy-GB" sz="1800" dirty="0" smtClean="0">
                <a:solidFill>
                  <a:prstClr val="black"/>
                </a:solidFill>
              </a:rPr>
              <a:t> fod wedi llywio’ch dewisiadau)</a:t>
            </a:r>
          </a:p>
          <a:p>
            <a:pPr marL="0" indent="0">
              <a:buNone/>
            </a:pPr>
            <a:endParaRPr lang="cy-GB" sz="1800" dirty="0" smtClean="0">
              <a:solidFill>
                <a:prstClr val="black"/>
              </a:solidFill>
            </a:endParaRPr>
          </a:p>
          <a:p>
            <a:pPr defTabSz="457200">
              <a:lnSpc>
                <a:spcPct val="100000"/>
              </a:lnSpc>
              <a:spcBef>
                <a:spcPts val="0"/>
              </a:spcBef>
            </a:pPr>
            <a:r>
              <a:rPr lang="cy-GB" sz="1800" dirty="0" smtClean="0">
                <a:solidFill>
                  <a:prstClr val="black"/>
                </a:solidFill>
              </a:rPr>
              <a:t>pwyntiau gwerthusol yn gysylltiedig </a:t>
            </a:r>
            <a:r>
              <a:rPr lang="cy-GB" sz="1800" noProof="1" smtClean="0">
                <a:solidFill>
                  <a:prstClr val="black"/>
                </a:solidFill>
              </a:rPr>
              <a:t>â’r</a:t>
            </a:r>
            <a:r>
              <a:rPr lang="cy-GB" sz="1800" dirty="0" smtClean="0">
                <a:solidFill>
                  <a:prstClr val="black"/>
                </a:solidFill>
              </a:rPr>
              <a:t> cymhwyso</a:t>
            </a:r>
          </a:p>
          <a:p>
            <a:endParaRPr lang="en-GB" dirty="0"/>
          </a:p>
        </p:txBody>
      </p:sp>
      <p:sp>
        <p:nvSpPr>
          <p:cNvPr id="7" name="Content Placeholder 2"/>
          <p:cNvSpPr txBox="1">
            <a:spLocks/>
          </p:cNvSpPr>
          <p:nvPr/>
        </p:nvSpPr>
        <p:spPr>
          <a:xfrm>
            <a:off x="4456981" y="1135319"/>
            <a:ext cx="4682636"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cs typeface="Calibri"/>
            </a:endParaRPr>
          </a:p>
        </p:txBody>
      </p:sp>
      <p:sp>
        <p:nvSpPr>
          <p:cNvPr id="5" name="Content Placeholder 2">
            <a:extLst>
              <a:ext uri="{FF2B5EF4-FFF2-40B4-BE49-F238E27FC236}">
                <a16:creationId xmlns:a16="http://schemas.microsoft.com/office/drawing/2014/main" id="{BB3853E3-FB59-4410-AC27-A8C5A4408164}"/>
              </a:ext>
            </a:extLst>
          </p:cNvPr>
          <p:cNvSpPr txBox="1">
            <a:spLocks/>
          </p:cNvSpPr>
          <p:nvPr/>
        </p:nvSpPr>
        <p:spPr>
          <a:xfrm>
            <a:off x="356513" y="1135319"/>
            <a:ext cx="4100468"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cs typeface="Calibri"/>
            </a:endParaRPr>
          </a:p>
        </p:txBody>
      </p:sp>
      <p:sp>
        <p:nvSpPr>
          <p:cNvPr id="10" name="TextBox 9"/>
          <p:cNvSpPr txBox="1"/>
          <p:nvPr/>
        </p:nvSpPr>
        <p:spPr>
          <a:xfrm>
            <a:off x="5112725" y="288006"/>
            <a:ext cx="3797305" cy="954107"/>
          </a:xfrm>
          <a:prstGeom prst="rect">
            <a:avLst/>
          </a:prstGeom>
          <a:noFill/>
        </p:spPr>
        <p:txBody>
          <a:bodyPr wrap="square" rtlCol="0">
            <a:spAutoFit/>
          </a:bodyPr>
          <a:lstStyle/>
          <a:p>
            <a:r>
              <a:rPr lang="en-GB" sz="2800" b="1" dirty="0"/>
              <a:t>I</a:t>
            </a:r>
            <a:r>
              <a:rPr lang="en-GB" sz="2800" b="1" dirty="0" smtClean="0"/>
              <a:t>llustrative examples should include: </a:t>
            </a:r>
            <a:endParaRPr lang="en-GB" sz="2800" b="1" dirty="0"/>
          </a:p>
        </p:txBody>
      </p:sp>
      <p:sp>
        <p:nvSpPr>
          <p:cNvPr id="11" name="TextBox 10"/>
          <p:cNvSpPr txBox="1"/>
          <p:nvPr/>
        </p:nvSpPr>
        <p:spPr>
          <a:xfrm>
            <a:off x="5434122" y="1997897"/>
            <a:ext cx="3476531" cy="1200329"/>
          </a:xfrm>
          <a:prstGeom prst="rect">
            <a:avLst/>
          </a:prstGeom>
          <a:noFill/>
        </p:spPr>
        <p:txBody>
          <a:bodyPr wrap="square" rtlCol="0">
            <a:spAutoFit/>
          </a:bodyPr>
          <a:lstStyle/>
          <a:p>
            <a:pPr marL="285750" indent="-285750">
              <a:buFont typeface="Arial" panose="020B0604020202020204" pitchFamily="34" charset="0"/>
              <a:buChar char="•"/>
            </a:pPr>
            <a:r>
              <a:rPr lang="en-GB" dirty="0" smtClean="0"/>
              <a:t>notes </a:t>
            </a:r>
            <a:r>
              <a:rPr lang="en-GB" dirty="0"/>
              <a:t>about context of the application (e.g. age/group/focus of lesson etc.) </a:t>
            </a:r>
          </a:p>
          <a:p>
            <a:endParaRPr lang="en-GB" dirty="0"/>
          </a:p>
        </p:txBody>
      </p:sp>
      <p:sp>
        <p:nvSpPr>
          <p:cNvPr id="12" name="TextBox 11"/>
          <p:cNvSpPr txBox="1"/>
          <p:nvPr/>
        </p:nvSpPr>
        <p:spPr>
          <a:xfrm>
            <a:off x="5434122" y="3033348"/>
            <a:ext cx="3524000" cy="1754326"/>
          </a:xfrm>
          <a:prstGeom prst="rect">
            <a:avLst/>
          </a:prstGeom>
          <a:noFill/>
        </p:spPr>
        <p:txBody>
          <a:bodyPr wrap="square" rtlCol="0">
            <a:spAutoFit/>
          </a:bodyPr>
          <a:lstStyle/>
          <a:p>
            <a:r>
              <a:rPr lang="en-GB" dirty="0"/>
              <a:t>• rationale for choices made in the application (</a:t>
            </a:r>
            <a:r>
              <a:rPr lang="en-GB" i="1" dirty="0"/>
              <a:t>why </a:t>
            </a:r>
            <a:r>
              <a:rPr lang="en-GB" dirty="0"/>
              <a:t>you chose to do something in a particular way and what may have informed your choices) </a:t>
            </a:r>
          </a:p>
          <a:p>
            <a:endParaRPr lang="en-GB" dirty="0"/>
          </a:p>
        </p:txBody>
      </p:sp>
      <p:sp>
        <p:nvSpPr>
          <p:cNvPr id="13" name="TextBox 12"/>
          <p:cNvSpPr txBox="1"/>
          <p:nvPr/>
        </p:nvSpPr>
        <p:spPr>
          <a:xfrm>
            <a:off x="5583505" y="4733755"/>
            <a:ext cx="3177766" cy="646331"/>
          </a:xfrm>
          <a:prstGeom prst="rect">
            <a:avLst/>
          </a:prstGeom>
          <a:noFill/>
        </p:spPr>
        <p:txBody>
          <a:bodyPr wrap="square" rtlCol="0">
            <a:spAutoFit/>
          </a:bodyPr>
          <a:lstStyle/>
          <a:p>
            <a:r>
              <a:rPr lang="en-GB" dirty="0"/>
              <a:t>• evaluative points related to the </a:t>
            </a:r>
            <a:r>
              <a:rPr lang="en-GB" dirty="0" smtClean="0"/>
              <a:t>application</a:t>
            </a:r>
            <a:endParaRPr lang="en-GB" dirty="0"/>
          </a:p>
        </p:txBody>
      </p:sp>
      <p:sp>
        <p:nvSpPr>
          <p:cNvPr id="14" name="TextBox 13"/>
          <p:cNvSpPr txBox="1"/>
          <p:nvPr/>
        </p:nvSpPr>
        <p:spPr>
          <a:xfrm>
            <a:off x="508094" y="321089"/>
            <a:ext cx="3797305" cy="954107"/>
          </a:xfrm>
          <a:prstGeom prst="rect">
            <a:avLst/>
          </a:prstGeom>
          <a:noFill/>
        </p:spPr>
        <p:txBody>
          <a:bodyPr wrap="square" rtlCol="0">
            <a:spAutoFit/>
          </a:bodyPr>
          <a:lstStyle/>
          <a:p>
            <a:r>
              <a:rPr lang="cy-GB" sz="2800" b="1" dirty="0" smtClean="0"/>
              <a:t>Dylai enghreifftiau eglurhaol gynnwys</a:t>
            </a:r>
            <a:r>
              <a:rPr lang="en-GB" sz="2800" b="1" dirty="0" smtClean="0"/>
              <a:t>: </a:t>
            </a:r>
            <a:endParaRPr lang="en-GB" sz="2800" b="1" dirty="0"/>
          </a:p>
        </p:txBody>
      </p:sp>
    </p:spTree>
    <p:extLst>
      <p:ext uri="{BB962C8B-B14F-4D97-AF65-F5344CB8AC3E}">
        <p14:creationId xmlns:p14="http://schemas.microsoft.com/office/powerpoint/2010/main" val="3747742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9216" y="34447"/>
            <a:ext cx="7886700" cy="1102675"/>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600" b="1" dirty="0">
              <a:latin typeface="+mn-lt"/>
              <a:cs typeface="Calibri Light"/>
            </a:endParaRPr>
          </a:p>
        </p:txBody>
      </p:sp>
      <p:sp>
        <p:nvSpPr>
          <p:cNvPr id="3" name="Content Placeholder 2"/>
          <p:cNvSpPr txBox="1">
            <a:spLocks/>
          </p:cNvSpPr>
          <p:nvPr/>
        </p:nvSpPr>
        <p:spPr>
          <a:xfrm>
            <a:off x="456121" y="1437243"/>
            <a:ext cx="3676222" cy="3619678"/>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7" name="Content Placeholder 2"/>
          <p:cNvSpPr txBox="1">
            <a:spLocks/>
          </p:cNvSpPr>
          <p:nvPr/>
        </p:nvSpPr>
        <p:spPr>
          <a:xfrm>
            <a:off x="4456981" y="1135319"/>
            <a:ext cx="4682636"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cs typeface="Calibri"/>
            </a:endParaRPr>
          </a:p>
        </p:txBody>
      </p:sp>
      <p:sp>
        <p:nvSpPr>
          <p:cNvPr id="5" name="Content Placeholder 2">
            <a:extLst>
              <a:ext uri="{FF2B5EF4-FFF2-40B4-BE49-F238E27FC236}">
                <a16:creationId xmlns:a16="http://schemas.microsoft.com/office/drawing/2014/main" id="{BB3853E3-FB59-4410-AC27-A8C5A4408164}"/>
              </a:ext>
            </a:extLst>
          </p:cNvPr>
          <p:cNvSpPr txBox="1">
            <a:spLocks/>
          </p:cNvSpPr>
          <p:nvPr/>
        </p:nvSpPr>
        <p:spPr>
          <a:xfrm>
            <a:off x="356513" y="1135319"/>
            <a:ext cx="4100468"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cs typeface="Calibri"/>
            </a:endParaRPr>
          </a:p>
        </p:txBody>
      </p:sp>
      <p:sp>
        <p:nvSpPr>
          <p:cNvPr id="10" name="TextBox 9"/>
          <p:cNvSpPr txBox="1"/>
          <p:nvPr/>
        </p:nvSpPr>
        <p:spPr>
          <a:xfrm>
            <a:off x="5112725" y="288006"/>
            <a:ext cx="3797305" cy="523220"/>
          </a:xfrm>
          <a:prstGeom prst="rect">
            <a:avLst/>
          </a:prstGeom>
          <a:noFill/>
        </p:spPr>
        <p:txBody>
          <a:bodyPr wrap="square" rtlCol="0">
            <a:spAutoFit/>
          </a:bodyPr>
          <a:lstStyle/>
          <a:p>
            <a:r>
              <a:rPr lang="en-GB" sz="2800" b="1" dirty="0" smtClean="0"/>
              <a:t>What is important? </a:t>
            </a:r>
            <a:endParaRPr lang="en-GB" sz="2800" b="1" dirty="0"/>
          </a:p>
        </p:txBody>
      </p:sp>
      <p:sp>
        <p:nvSpPr>
          <p:cNvPr id="4" name="TextBox 3"/>
          <p:cNvSpPr txBox="1"/>
          <p:nvPr/>
        </p:nvSpPr>
        <p:spPr>
          <a:xfrm>
            <a:off x="5078140" y="1175985"/>
            <a:ext cx="3440317" cy="2308324"/>
          </a:xfrm>
          <a:prstGeom prst="rect">
            <a:avLst/>
          </a:prstGeom>
          <a:noFill/>
        </p:spPr>
        <p:txBody>
          <a:bodyPr wrap="square" rtlCol="0">
            <a:spAutoFit/>
          </a:bodyPr>
          <a:lstStyle/>
          <a:p>
            <a:r>
              <a:rPr lang="en-GB" dirty="0" smtClean="0"/>
              <a:t>While it is important that you provide illustrative examples, your assignment will be marked on the quality of your critical reflection of progress in planning and implementing the pedagogical principles, and not the quantity of examples and annotations.</a:t>
            </a:r>
            <a:endParaRPr lang="en-GB" dirty="0"/>
          </a:p>
        </p:txBody>
      </p:sp>
      <p:sp>
        <p:nvSpPr>
          <p:cNvPr id="8" name="TextBox 7"/>
          <p:cNvSpPr txBox="1"/>
          <p:nvPr/>
        </p:nvSpPr>
        <p:spPr>
          <a:xfrm>
            <a:off x="5112725" y="3907677"/>
            <a:ext cx="3440317" cy="1200329"/>
          </a:xfrm>
          <a:prstGeom prst="rect">
            <a:avLst/>
          </a:prstGeom>
          <a:noFill/>
        </p:spPr>
        <p:txBody>
          <a:bodyPr wrap="square" rtlCol="0">
            <a:spAutoFit/>
          </a:bodyPr>
          <a:lstStyle/>
          <a:p>
            <a:pPr algn="ctr"/>
            <a:r>
              <a:rPr lang="en-GB" b="1" dirty="0" smtClean="0"/>
              <a:t>In a nutshell this assignment is about how well you have engaged with the pedagogical principles you have chosen to focus on.</a:t>
            </a:r>
            <a:endParaRPr lang="en-GB" b="1" dirty="0"/>
          </a:p>
        </p:txBody>
      </p:sp>
      <p:sp>
        <p:nvSpPr>
          <p:cNvPr id="9" name="TextBox 8"/>
          <p:cNvSpPr txBox="1"/>
          <p:nvPr/>
        </p:nvSpPr>
        <p:spPr>
          <a:xfrm>
            <a:off x="659676" y="288006"/>
            <a:ext cx="3797305" cy="523220"/>
          </a:xfrm>
          <a:prstGeom prst="rect">
            <a:avLst/>
          </a:prstGeom>
          <a:noFill/>
        </p:spPr>
        <p:txBody>
          <a:bodyPr wrap="square" rtlCol="0">
            <a:spAutoFit/>
          </a:bodyPr>
          <a:lstStyle/>
          <a:p>
            <a:r>
              <a:rPr lang="cy-GB" sz="2800" b="1" dirty="0" smtClean="0"/>
              <a:t>Beth sy’n bwysig</a:t>
            </a:r>
            <a:r>
              <a:rPr lang="en-GB" sz="2800" b="1" dirty="0" smtClean="0"/>
              <a:t>?</a:t>
            </a:r>
            <a:endParaRPr lang="en-GB" sz="2800" b="1" dirty="0"/>
          </a:p>
        </p:txBody>
      </p:sp>
      <p:sp>
        <p:nvSpPr>
          <p:cNvPr id="11" name="TextBox 10"/>
          <p:cNvSpPr txBox="1"/>
          <p:nvPr/>
        </p:nvSpPr>
        <p:spPr>
          <a:xfrm>
            <a:off x="706084" y="1175985"/>
            <a:ext cx="3440317" cy="2585323"/>
          </a:xfrm>
          <a:prstGeom prst="rect">
            <a:avLst/>
          </a:prstGeom>
          <a:noFill/>
        </p:spPr>
        <p:txBody>
          <a:bodyPr wrap="square" rtlCol="0">
            <a:spAutoFit/>
          </a:bodyPr>
          <a:lstStyle/>
          <a:p>
            <a:r>
              <a:rPr lang="cy-GB" dirty="0" smtClean="0"/>
              <a:t>Er ei bod yn bwysig eich bod yn darparu enghreifftiau eglurhaol, bydd eich aseiniad yn cael ei farcio ar ansawdd eich adfyfyrio beirniadol ynghylch cynnydd o ran cynllunio a gweithredu’r egwyddorion </a:t>
            </a:r>
            <a:r>
              <a:rPr lang="cy-GB" noProof="1" smtClean="0"/>
              <a:t>addysgegol</a:t>
            </a:r>
            <a:r>
              <a:rPr lang="cy-GB" dirty="0" smtClean="0"/>
              <a:t>, ac nid ar nifer yr enghreifftiau a’r anodiadau.</a:t>
            </a:r>
            <a:endParaRPr lang="cy-GB" dirty="0"/>
          </a:p>
        </p:txBody>
      </p:sp>
      <p:sp>
        <p:nvSpPr>
          <p:cNvPr id="12" name="TextBox 11"/>
          <p:cNvSpPr txBox="1"/>
          <p:nvPr/>
        </p:nvSpPr>
        <p:spPr>
          <a:xfrm>
            <a:off x="456121" y="3907677"/>
            <a:ext cx="3440317" cy="1477328"/>
          </a:xfrm>
          <a:prstGeom prst="rect">
            <a:avLst/>
          </a:prstGeom>
          <a:noFill/>
        </p:spPr>
        <p:txBody>
          <a:bodyPr wrap="square" rtlCol="0">
            <a:spAutoFit/>
          </a:bodyPr>
          <a:lstStyle/>
          <a:p>
            <a:pPr algn="ctr"/>
            <a:r>
              <a:rPr lang="cy-GB" b="1" dirty="0" smtClean="0"/>
              <a:t>Yn gryno mae’r aseiniad hwn yn ymwneud â pha mor dda rydych wedi mynd i’r afael </a:t>
            </a:r>
            <a:r>
              <a:rPr lang="cy-GB" b="1" noProof="1" smtClean="0"/>
              <a:t>â’r</a:t>
            </a:r>
            <a:r>
              <a:rPr lang="cy-GB" b="1" dirty="0" smtClean="0"/>
              <a:t> egwyddorion </a:t>
            </a:r>
            <a:r>
              <a:rPr lang="cy-GB" b="1" noProof="1" smtClean="0"/>
              <a:t>addysgegol </a:t>
            </a:r>
            <a:r>
              <a:rPr lang="cy-GB" b="1" dirty="0" smtClean="0"/>
              <a:t>rydych wedi dewis canolbwyntio arnynt</a:t>
            </a:r>
            <a:r>
              <a:rPr lang="en-GB" b="1" dirty="0" smtClean="0"/>
              <a:t>. </a:t>
            </a:r>
            <a:endParaRPr lang="en-GB" b="1" dirty="0"/>
          </a:p>
        </p:txBody>
      </p:sp>
      <p:pic>
        <p:nvPicPr>
          <p:cNvPr id="6" name="Picture 5" descr="The Quirks of English: Yummy yummy ! These idioms ar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19660" y="4326251"/>
            <a:ext cx="1088701" cy="991928"/>
          </a:xfrm>
          <a:prstGeom prst="rect">
            <a:avLst/>
          </a:prstGeom>
        </p:spPr>
      </p:pic>
    </p:spTree>
    <p:extLst>
      <p:ext uri="{BB962C8B-B14F-4D97-AF65-F5344CB8AC3E}">
        <p14:creationId xmlns:p14="http://schemas.microsoft.com/office/powerpoint/2010/main" val="1864338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9216" y="34447"/>
            <a:ext cx="7886700" cy="1102675"/>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600" b="1" dirty="0">
              <a:latin typeface="+mn-lt"/>
              <a:cs typeface="Calibri Light"/>
            </a:endParaRPr>
          </a:p>
        </p:txBody>
      </p:sp>
      <p:sp>
        <p:nvSpPr>
          <p:cNvPr id="3" name="Content Placeholder 2"/>
          <p:cNvSpPr txBox="1">
            <a:spLocks/>
          </p:cNvSpPr>
          <p:nvPr/>
        </p:nvSpPr>
        <p:spPr>
          <a:xfrm>
            <a:off x="456121" y="1437243"/>
            <a:ext cx="3676222" cy="3619678"/>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7" name="Content Placeholder 2"/>
          <p:cNvSpPr txBox="1">
            <a:spLocks/>
          </p:cNvSpPr>
          <p:nvPr/>
        </p:nvSpPr>
        <p:spPr>
          <a:xfrm>
            <a:off x="4456981" y="1135319"/>
            <a:ext cx="4682636"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cs typeface="Calibri"/>
            </a:endParaRPr>
          </a:p>
        </p:txBody>
      </p:sp>
      <p:sp>
        <p:nvSpPr>
          <p:cNvPr id="5" name="Content Placeholder 2">
            <a:extLst>
              <a:ext uri="{FF2B5EF4-FFF2-40B4-BE49-F238E27FC236}">
                <a16:creationId xmlns:a16="http://schemas.microsoft.com/office/drawing/2014/main" id="{BB3853E3-FB59-4410-AC27-A8C5A4408164}"/>
              </a:ext>
            </a:extLst>
          </p:cNvPr>
          <p:cNvSpPr txBox="1">
            <a:spLocks/>
          </p:cNvSpPr>
          <p:nvPr/>
        </p:nvSpPr>
        <p:spPr>
          <a:xfrm>
            <a:off x="356513" y="1135319"/>
            <a:ext cx="4100468"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cs typeface="Calibri"/>
            </a:endParaRPr>
          </a:p>
        </p:txBody>
      </p:sp>
      <p:sp>
        <p:nvSpPr>
          <p:cNvPr id="10" name="TextBox 9"/>
          <p:cNvSpPr txBox="1"/>
          <p:nvPr/>
        </p:nvSpPr>
        <p:spPr>
          <a:xfrm>
            <a:off x="1502877" y="568437"/>
            <a:ext cx="7416208" cy="523220"/>
          </a:xfrm>
          <a:prstGeom prst="rect">
            <a:avLst/>
          </a:prstGeom>
          <a:noFill/>
        </p:spPr>
        <p:txBody>
          <a:bodyPr wrap="square" rtlCol="0">
            <a:spAutoFit/>
          </a:bodyPr>
          <a:lstStyle/>
          <a:p>
            <a:r>
              <a:rPr lang="en-GB" sz="2800" b="1" dirty="0" smtClean="0"/>
              <a:t>The written reflection could look like this: </a:t>
            </a:r>
            <a:endParaRPr lang="en-GB" sz="2800" b="1" dirty="0"/>
          </a:p>
        </p:txBody>
      </p:sp>
      <p:graphicFrame>
        <p:nvGraphicFramePr>
          <p:cNvPr id="11" name="Table 10"/>
          <p:cNvGraphicFramePr>
            <a:graphicFrameLocks noGrp="1"/>
          </p:cNvGraphicFramePr>
          <p:nvPr>
            <p:extLst>
              <p:ext uri="{D42A27DB-BD31-4B8C-83A1-F6EECF244321}">
                <p14:modId xmlns:p14="http://schemas.microsoft.com/office/powerpoint/2010/main" val="3394474107"/>
              </p:ext>
            </p:extLst>
          </p:nvPr>
        </p:nvGraphicFramePr>
        <p:xfrm>
          <a:off x="1481631" y="1250108"/>
          <a:ext cx="6599975" cy="3993948"/>
        </p:xfrm>
        <a:graphic>
          <a:graphicData uri="http://schemas.openxmlformats.org/drawingml/2006/table">
            <a:tbl>
              <a:tblPr firstRow="1" bandRow="1">
                <a:tableStyleId>{5C22544A-7EE6-4342-B048-85BDC9FD1C3A}</a:tableStyleId>
              </a:tblPr>
              <a:tblGrid>
                <a:gridCol w="4939057">
                  <a:extLst>
                    <a:ext uri="{9D8B030D-6E8A-4147-A177-3AD203B41FA5}">
                      <a16:colId xmlns:a16="http://schemas.microsoft.com/office/drawing/2014/main" val="2559738493"/>
                    </a:ext>
                  </a:extLst>
                </a:gridCol>
                <a:gridCol w="1660918">
                  <a:extLst>
                    <a:ext uri="{9D8B030D-6E8A-4147-A177-3AD203B41FA5}">
                      <a16:colId xmlns:a16="http://schemas.microsoft.com/office/drawing/2014/main" val="742886871"/>
                    </a:ext>
                  </a:extLst>
                </a:gridCol>
              </a:tblGrid>
              <a:tr h="342153">
                <a:tc>
                  <a:txBody>
                    <a:bodyPr/>
                    <a:lstStyle/>
                    <a:p>
                      <a:r>
                        <a:rPr lang="en-GB" sz="1600" dirty="0" smtClean="0"/>
                        <a:t>Structure</a:t>
                      </a:r>
                      <a:endParaRPr lang="en-GB" sz="1600" dirty="0"/>
                    </a:p>
                  </a:txBody>
                  <a:tcPr/>
                </a:tc>
                <a:tc>
                  <a:txBody>
                    <a:bodyPr/>
                    <a:lstStyle/>
                    <a:p>
                      <a:endParaRPr lang="en-GB" dirty="0"/>
                    </a:p>
                  </a:txBody>
                  <a:tcPr/>
                </a:tc>
                <a:extLst>
                  <a:ext uri="{0D108BD9-81ED-4DB2-BD59-A6C34878D82A}">
                    <a16:rowId xmlns:a16="http://schemas.microsoft.com/office/drawing/2014/main" val="1518718830"/>
                  </a:ext>
                </a:extLst>
              </a:tr>
              <a:tr h="640353">
                <a:tc>
                  <a:txBody>
                    <a:bodyPr/>
                    <a:lstStyle/>
                    <a:p>
                      <a:r>
                        <a:rPr lang="en-GB" sz="1600" b="0" i="0" u="none" strike="noStrike" kern="1200" baseline="0" dirty="0" smtClean="0">
                          <a:solidFill>
                            <a:schemeClr val="dk1"/>
                          </a:solidFill>
                          <a:latin typeface="+mn-lt"/>
                          <a:ea typeface="+mn-ea"/>
                          <a:cs typeface="+mn-cs"/>
                        </a:rPr>
                        <a:t>A clear introduction explaining the context of Professional Teaching Experience and the focus of the writing. </a:t>
                      </a:r>
                    </a:p>
                  </a:txBody>
                  <a:tcPr/>
                </a:tc>
                <a:tc>
                  <a:txBody>
                    <a:bodyPr/>
                    <a:lstStyle/>
                    <a:p>
                      <a:r>
                        <a:rPr lang="en-GB" dirty="0" smtClean="0"/>
                        <a:t>100-150</a:t>
                      </a:r>
                      <a:endParaRPr lang="en-GB" dirty="0"/>
                    </a:p>
                  </a:txBody>
                  <a:tcPr/>
                </a:tc>
                <a:extLst>
                  <a:ext uri="{0D108BD9-81ED-4DB2-BD59-A6C34878D82A}">
                    <a16:rowId xmlns:a16="http://schemas.microsoft.com/office/drawing/2014/main" val="1790525231"/>
                  </a:ext>
                </a:extLst>
              </a:tr>
              <a:tr h="997947">
                <a:tc>
                  <a:txBody>
                    <a:bodyPr/>
                    <a:lstStyle/>
                    <a:p>
                      <a:r>
                        <a:rPr lang="en-GB" sz="1600" b="0" i="0" u="none" strike="noStrike" kern="1200" baseline="0" dirty="0" smtClean="0">
                          <a:solidFill>
                            <a:schemeClr val="dk1"/>
                          </a:solidFill>
                          <a:latin typeface="+mn-lt"/>
                          <a:ea typeface="+mn-ea"/>
                          <a:cs typeface="+mn-cs"/>
                        </a:rPr>
                        <a:t>Discussion of literature on effective teaching and learning (with a particular focus on the pedagogical principles under consideration). </a:t>
                      </a:r>
                    </a:p>
                    <a:p>
                      <a:endParaRPr lang="en-GB" sz="1600" dirty="0"/>
                    </a:p>
                  </a:txBody>
                  <a:tcPr/>
                </a:tc>
                <a:tc>
                  <a:txBody>
                    <a:bodyPr/>
                    <a:lstStyle/>
                    <a:p>
                      <a:r>
                        <a:rPr lang="en-GB" dirty="0" smtClean="0"/>
                        <a:t>1200-1500</a:t>
                      </a:r>
                      <a:endParaRPr lang="en-GB" dirty="0"/>
                    </a:p>
                  </a:txBody>
                  <a:tcPr/>
                </a:tc>
                <a:extLst>
                  <a:ext uri="{0D108BD9-81ED-4DB2-BD59-A6C34878D82A}">
                    <a16:rowId xmlns:a16="http://schemas.microsoft.com/office/drawing/2014/main" val="36358460"/>
                  </a:ext>
                </a:extLst>
              </a:tr>
              <a:tr h="769845">
                <a:tc>
                  <a:txBody>
                    <a:bodyPr/>
                    <a:lstStyle/>
                    <a:p>
                      <a:r>
                        <a:rPr lang="en-GB" sz="1600" b="0" i="0" u="none" strike="noStrike" kern="1200" baseline="0" dirty="0" smtClean="0">
                          <a:solidFill>
                            <a:schemeClr val="dk1"/>
                          </a:solidFill>
                          <a:latin typeface="+mn-lt"/>
                          <a:ea typeface="+mn-ea"/>
                          <a:cs typeface="+mn-cs"/>
                        </a:rPr>
                        <a:t>A critical reflection on how you have implemented the 3 pedagogical principles recommendations for further development </a:t>
                      </a:r>
                    </a:p>
                  </a:txBody>
                  <a:tcPr/>
                </a:tc>
                <a:tc>
                  <a:txBody>
                    <a:bodyPr/>
                    <a:lstStyle/>
                    <a:p>
                      <a:r>
                        <a:rPr lang="en-GB" dirty="0" smtClean="0"/>
                        <a:t>1200-1500</a:t>
                      </a:r>
                      <a:endParaRPr lang="en-GB" dirty="0"/>
                    </a:p>
                  </a:txBody>
                  <a:tcPr/>
                </a:tc>
                <a:extLst>
                  <a:ext uri="{0D108BD9-81ED-4DB2-BD59-A6C34878D82A}">
                    <a16:rowId xmlns:a16="http://schemas.microsoft.com/office/drawing/2014/main" val="3816147929"/>
                  </a:ext>
                </a:extLst>
              </a:tr>
              <a:tr h="915468">
                <a:tc>
                  <a:txBody>
                    <a:bodyPr/>
                    <a:lstStyle/>
                    <a:p>
                      <a:r>
                        <a:rPr lang="en-GB" sz="1600" b="0" i="0" u="none" strike="noStrike" kern="1200" baseline="0" dirty="0" smtClean="0">
                          <a:solidFill>
                            <a:schemeClr val="dk1"/>
                          </a:solidFill>
                          <a:latin typeface="+mn-lt"/>
                          <a:ea typeface="+mn-ea"/>
                          <a:cs typeface="+mn-cs"/>
                        </a:rPr>
                        <a:t>Conclusions about progress on implementation (making reference to illustrative examples and reading) </a:t>
                      </a:r>
                    </a:p>
                  </a:txBody>
                  <a:tcPr/>
                </a:tc>
                <a:tc>
                  <a:txBody>
                    <a:bodyPr/>
                    <a:lstStyle/>
                    <a:p>
                      <a:r>
                        <a:rPr lang="en-GB" dirty="0" smtClean="0"/>
                        <a:t>100-150</a:t>
                      </a:r>
                      <a:endParaRPr lang="en-GB" dirty="0"/>
                    </a:p>
                  </a:txBody>
                  <a:tcPr/>
                </a:tc>
                <a:extLst>
                  <a:ext uri="{0D108BD9-81ED-4DB2-BD59-A6C34878D82A}">
                    <a16:rowId xmlns:a16="http://schemas.microsoft.com/office/drawing/2014/main" val="1127429708"/>
                  </a:ext>
                </a:extLst>
              </a:tr>
            </a:tbl>
          </a:graphicData>
        </a:graphic>
      </p:graphicFrame>
    </p:spTree>
    <p:extLst>
      <p:ext uri="{BB962C8B-B14F-4D97-AF65-F5344CB8AC3E}">
        <p14:creationId xmlns:p14="http://schemas.microsoft.com/office/powerpoint/2010/main" val="3611775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9216" y="34447"/>
            <a:ext cx="7886700" cy="1102675"/>
          </a:xfrm>
          <a:prstGeom prst="rect">
            <a:avLst/>
          </a:prstGeom>
        </p:spPr>
        <p:txBody>
          <a:bodyPr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600" b="1" dirty="0">
              <a:latin typeface="+mn-lt"/>
              <a:cs typeface="Calibri Light"/>
            </a:endParaRPr>
          </a:p>
        </p:txBody>
      </p:sp>
      <p:sp>
        <p:nvSpPr>
          <p:cNvPr id="3" name="Content Placeholder 2"/>
          <p:cNvSpPr txBox="1">
            <a:spLocks/>
          </p:cNvSpPr>
          <p:nvPr/>
        </p:nvSpPr>
        <p:spPr>
          <a:xfrm>
            <a:off x="456121" y="1437243"/>
            <a:ext cx="3676222" cy="3619678"/>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7" name="Content Placeholder 2"/>
          <p:cNvSpPr txBox="1">
            <a:spLocks/>
          </p:cNvSpPr>
          <p:nvPr/>
        </p:nvSpPr>
        <p:spPr>
          <a:xfrm>
            <a:off x="4456981" y="1135319"/>
            <a:ext cx="4682636"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cs typeface="Calibri"/>
            </a:endParaRPr>
          </a:p>
        </p:txBody>
      </p:sp>
      <p:sp>
        <p:nvSpPr>
          <p:cNvPr id="5" name="Content Placeholder 2">
            <a:extLst>
              <a:ext uri="{FF2B5EF4-FFF2-40B4-BE49-F238E27FC236}">
                <a16:creationId xmlns:a16="http://schemas.microsoft.com/office/drawing/2014/main" id="{BB3853E3-FB59-4410-AC27-A8C5A4408164}"/>
              </a:ext>
            </a:extLst>
          </p:cNvPr>
          <p:cNvSpPr txBox="1">
            <a:spLocks/>
          </p:cNvSpPr>
          <p:nvPr/>
        </p:nvSpPr>
        <p:spPr>
          <a:xfrm>
            <a:off x="356513" y="1135319"/>
            <a:ext cx="4100468" cy="4396055"/>
          </a:xfrm>
          <a:prstGeom prst="rect">
            <a:avLst/>
          </a:prstGeom>
        </p:spPr>
        <p:txBody>
          <a:bodyPr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cs typeface="Calibri"/>
            </a:endParaRPr>
          </a:p>
        </p:txBody>
      </p:sp>
      <p:sp>
        <p:nvSpPr>
          <p:cNvPr id="10" name="TextBox 9"/>
          <p:cNvSpPr txBox="1"/>
          <p:nvPr/>
        </p:nvSpPr>
        <p:spPr>
          <a:xfrm>
            <a:off x="1502877" y="568437"/>
            <a:ext cx="7416208" cy="523220"/>
          </a:xfrm>
          <a:prstGeom prst="rect">
            <a:avLst/>
          </a:prstGeom>
          <a:noFill/>
        </p:spPr>
        <p:txBody>
          <a:bodyPr wrap="square" rtlCol="0">
            <a:spAutoFit/>
          </a:bodyPr>
          <a:lstStyle/>
          <a:p>
            <a:r>
              <a:rPr lang="cy-GB" sz="2800" b="1" noProof="1" smtClean="0"/>
              <a:t>Gallai’r</a:t>
            </a:r>
            <a:r>
              <a:rPr lang="cy-GB" sz="2800" b="1" dirty="0" smtClean="0"/>
              <a:t> adfyfyrio ysgrifenedig edrych fel hyn: </a:t>
            </a:r>
            <a:endParaRPr lang="cy-GB" sz="2800" b="1" dirty="0"/>
          </a:p>
        </p:txBody>
      </p:sp>
      <p:graphicFrame>
        <p:nvGraphicFramePr>
          <p:cNvPr id="11" name="Table 10"/>
          <p:cNvGraphicFramePr>
            <a:graphicFrameLocks noGrp="1"/>
          </p:cNvGraphicFramePr>
          <p:nvPr>
            <p:extLst>
              <p:ext uri="{D42A27DB-BD31-4B8C-83A1-F6EECF244321}">
                <p14:modId xmlns:p14="http://schemas.microsoft.com/office/powerpoint/2010/main" val="1270680912"/>
              </p:ext>
            </p:extLst>
          </p:nvPr>
        </p:nvGraphicFramePr>
        <p:xfrm>
          <a:off x="1303700" y="1391154"/>
          <a:ext cx="7134129" cy="3742488"/>
        </p:xfrm>
        <a:graphic>
          <a:graphicData uri="http://schemas.openxmlformats.org/drawingml/2006/table">
            <a:tbl>
              <a:tblPr firstRow="1" bandRow="1">
                <a:tableStyleId>{5C22544A-7EE6-4342-B048-85BDC9FD1C3A}</a:tableStyleId>
              </a:tblPr>
              <a:tblGrid>
                <a:gridCol w="5338788">
                  <a:extLst>
                    <a:ext uri="{9D8B030D-6E8A-4147-A177-3AD203B41FA5}">
                      <a16:colId xmlns:a16="http://schemas.microsoft.com/office/drawing/2014/main" val="2559738493"/>
                    </a:ext>
                  </a:extLst>
                </a:gridCol>
                <a:gridCol w="1795341">
                  <a:extLst>
                    <a:ext uri="{9D8B030D-6E8A-4147-A177-3AD203B41FA5}">
                      <a16:colId xmlns:a16="http://schemas.microsoft.com/office/drawing/2014/main" val="742886871"/>
                    </a:ext>
                  </a:extLst>
                </a:gridCol>
              </a:tblGrid>
              <a:tr h="342153">
                <a:tc>
                  <a:txBody>
                    <a:bodyPr/>
                    <a:lstStyle/>
                    <a:p>
                      <a:r>
                        <a:rPr lang="cy-GB" sz="1600" noProof="0" dirty="0" smtClean="0"/>
                        <a:t>Strwythur</a:t>
                      </a:r>
                      <a:endParaRPr lang="cy-GB" sz="1600" noProof="0" dirty="0"/>
                    </a:p>
                  </a:txBody>
                  <a:tcPr/>
                </a:tc>
                <a:tc>
                  <a:txBody>
                    <a:bodyPr/>
                    <a:lstStyle/>
                    <a:p>
                      <a:endParaRPr lang="en-GB" dirty="0"/>
                    </a:p>
                  </a:txBody>
                  <a:tcPr/>
                </a:tc>
                <a:extLst>
                  <a:ext uri="{0D108BD9-81ED-4DB2-BD59-A6C34878D82A}">
                    <a16:rowId xmlns:a16="http://schemas.microsoft.com/office/drawing/2014/main" val="1518718830"/>
                  </a:ext>
                </a:extLst>
              </a:tr>
              <a:tr h="640353">
                <a:tc>
                  <a:txBody>
                    <a:bodyPr/>
                    <a:lstStyle/>
                    <a:p>
                      <a:r>
                        <a:rPr lang="cy-GB" sz="1600" b="0" i="0" u="none" strike="noStrike" kern="1200" baseline="0" noProof="0" dirty="0" smtClean="0">
                          <a:solidFill>
                            <a:schemeClr val="dk1"/>
                          </a:solidFill>
                          <a:latin typeface="+mn-lt"/>
                          <a:ea typeface="+mn-ea"/>
                          <a:cs typeface="+mn-cs"/>
                        </a:rPr>
                        <a:t>Cyflwyniad eglur sy’n esbonio cyd-destun y Profiad Addysgu Proffesiynol a ffocws yr ysgrifennu. </a:t>
                      </a:r>
                    </a:p>
                  </a:txBody>
                  <a:tcPr/>
                </a:tc>
                <a:tc>
                  <a:txBody>
                    <a:bodyPr/>
                    <a:lstStyle/>
                    <a:p>
                      <a:r>
                        <a:rPr lang="en-GB" dirty="0" smtClean="0"/>
                        <a:t>100-150</a:t>
                      </a:r>
                      <a:endParaRPr lang="en-GB" dirty="0"/>
                    </a:p>
                  </a:txBody>
                  <a:tcPr/>
                </a:tc>
                <a:extLst>
                  <a:ext uri="{0D108BD9-81ED-4DB2-BD59-A6C34878D82A}">
                    <a16:rowId xmlns:a16="http://schemas.microsoft.com/office/drawing/2014/main" val="1790525231"/>
                  </a:ext>
                </a:extLst>
              </a:tr>
              <a:tr h="997947">
                <a:tc>
                  <a:txBody>
                    <a:bodyPr/>
                    <a:lstStyle/>
                    <a:p>
                      <a:r>
                        <a:rPr lang="cy-GB" sz="1600" b="0" i="0" u="none" strike="noStrike" kern="1200" baseline="0" noProof="0" dirty="0" smtClean="0">
                          <a:solidFill>
                            <a:schemeClr val="dk1"/>
                          </a:solidFill>
                          <a:latin typeface="+mn-lt"/>
                          <a:ea typeface="+mn-ea"/>
                          <a:cs typeface="+mn-cs"/>
                        </a:rPr>
                        <a:t>Trafodaeth ynghylch y llenyddiaeth ar addysgu a dysgu effeithiol (gyda ffocws penodol ar yr egwyddorion </a:t>
                      </a:r>
                      <a:r>
                        <a:rPr lang="cy-GB" sz="1600" b="0" i="0" u="none" strike="noStrike" kern="1200" baseline="0" noProof="1" smtClean="0">
                          <a:solidFill>
                            <a:schemeClr val="dk1"/>
                          </a:solidFill>
                          <a:latin typeface="+mn-lt"/>
                          <a:ea typeface="+mn-ea"/>
                          <a:cs typeface="+mn-cs"/>
                        </a:rPr>
                        <a:t>addysgegol </a:t>
                      </a:r>
                      <a:r>
                        <a:rPr lang="cy-GB" sz="1600" b="0" i="0" u="none" strike="noStrike" kern="1200" baseline="0" noProof="0" dirty="0" smtClean="0">
                          <a:solidFill>
                            <a:schemeClr val="dk1"/>
                          </a:solidFill>
                          <a:latin typeface="+mn-lt"/>
                          <a:ea typeface="+mn-ea"/>
                          <a:cs typeface="+mn-cs"/>
                        </a:rPr>
                        <a:t>sydd dan ystyriaeth). </a:t>
                      </a:r>
                    </a:p>
                  </a:txBody>
                  <a:tcPr/>
                </a:tc>
                <a:tc>
                  <a:txBody>
                    <a:bodyPr/>
                    <a:lstStyle/>
                    <a:p>
                      <a:r>
                        <a:rPr lang="en-GB" dirty="0" smtClean="0"/>
                        <a:t>1200-1500</a:t>
                      </a:r>
                      <a:endParaRPr lang="en-GB" dirty="0"/>
                    </a:p>
                  </a:txBody>
                  <a:tcPr/>
                </a:tc>
                <a:extLst>
                  <a:ext uri="{0D108BD9-81ED-4DB2-BD59-A6C34878D82A}">
                    <a16:rowId xmlns:a16="http://schemas.microsoft.com/office/drawing/2014/main" val="36358460"/>
                  </a:ext>
                </a:extLst>
              </a:tr>
              <a:tr h="769845">
                <a:tc>
                  <a:txBody>
                    <a:bodyPr/>
                    <a:lstStyle/>
                    <a:p>
                      <a:r>
                        <a:rPr lang="cy-GB" sz="1600" b="0" i="0" u="none" strike="noStrike" kern="1200" baseline="0" noProof="0" dirty="0" smtClean="0">
                          <a:solidFill>
                            <a:schemeClr val="dk1"/>
                          </a:solidFill>
                          <a:latin typeface="+mn-lt"/>
                          <a:ea typeface="+mn-ea"/>
                          <a:cs typeface="+mn-cs"/>
                        </a:rPr>
                        <a:t>Adfyfyrio beirniadol ar sut rydych wedi gweithredu argymhellion y 3 egwyddor </a:t>
                      </a:r>
                      <a:r>
                        <a:rPr lang="cy-GB" sz="1600" b="0" i="0" u="none" strike="noStrike" kern="1200" baseline="0" noProof="1" smtClean="0">
                          <a:solidFill>
                            <a:schemeClr val="dk1"/>
                          </a:solidFill>
                          <a:latin typeface="+mn-lt"/>
                          <a:ea typeface="+mn-ea"/>
                          <a:cs typeface="+mn-cs"/>
                        </a:rPr>
                        <a:t>addysgegol </a:t>
                      </a:r>
                      <a:r>
                        <a:rPr lang="cy-GB" sz="1600" b="0" i="0" u="none" strike="noStrike" kern="1200" baseline="0" noProof="0" dirty="0" smtClean="0">
                          <a:solidFill>
                            <a:schemeClr val="dk1"/>
                          </a:solidFill>
                          <a:latin typeface="+mn-lt"/>
                          <a:ea typeface="+mn-ea"/>
                          <a:cs typeface="+mn-cs"/>
                        </a:rPr>
                        <a:t>ar gyfer datblygiad pellach </a:t>
                      </a:r>
                    </a:p>
                  </a:txBody>
                  <a:tcPr/>
                </a:tc>
                <a:tc>
                  <a:txBody>
                    <a:bodyPr/>
                    <a:lstStyle/>
                    <a:p>
                      <a:r>
                        <a:rPr lang="en-GB" dirty="0" smtClean="0"/>
                        <a:t>1200-1500</a:t>
                      </a:r>
                      <a:endParaRPr lang="en-GB" dirty="0"/>
                    </a:p>
                  </a:txBody>
                  <a:tcPr/>
                </a:tc>
                <a:extLst>
                  <a:ext uri="{0D108BD9-81ED-4DB2-BD59-A6C34878D82A}">
                    <a16:rowId xmlns:a16="http://schemas.microsoft.com/office/drawing/2014/main" val="3816147929"/>
                  </a:ext>
                </a:extLst>
              </a:tr>
              <a:tr h="915468">
                <a:tc>
                  <a:txBody>
                    <a:bodyPr/>
                    <a:lstStyle/>
                    <a:p>
                      <a:r>
                        <a:rPr lang="cy-GB" sz="1600" b="0" i="0" u="none" strike="noStrike" kern="1200" baseline="0" noProof="0" dirty="0" smtClean="0">
                          <a:solidFill>
                            <a:schemeClr val="dk1"/>
                          </a:solidFill>
                          <a:latin typeface="+mn-lt"/>
                          <a:ea typeface="+mn-ea"/>
                          <a:cs typeface="+mn-cs"/>
                        </a:rPr>
                        <a:t>Casgliadau ynghylch cynnydd o ran gweithredu (gan gyfeirio at enghreifftiau eglurhaol a gwaith darllen) </a:t>
                      </a:r>
                    </a:p>
                  </a:txBody>
                  <a:tcPr/>
                </a:tc>
                <a:tc>
                  <a:txBody>
                    <a:bodyPr/>
                    <a:lstStyle/>
                    <a:p>
                      <a:r>
                        <a:rPr lang="en-GB" dirty="0" smtClean="0"/>
                        <a:t>100-150</a:t>
                      </a:r>
                      <a:endParaRPr lang="en-GB" dirty="0"/>
                    </a:p>
                  </a:txBody>
                  <a:tcPr/>
                </a:tc>
                <a:extLst>
                  <a:ext uri="{0D108BD9-81ED-4DB2-BD59-A6C34878D82A}">
                    <a16:rowId xmlns:a16="http://schemas.microsoft.com/office/drawing/2014/main" val="1127429708"/>
                  </a:ext>
                </a:extLst>
              </a:tr>
            </a:tbl>
          </a:graphicData>
        </a:graphic>
      </p:graphicFrame>
    </p:spTree>
    <p:extLst>
      <p:ext uri="{BB962C8B-B14F-4D97-AF65-F5344CB8AC3E}">
        <p14:creationId xmlns:p14="http://schemas.microsoft.com/office/powerpoint/2010/main" val="663345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106157" y="686132"/>
            <a:ext cx="4155539" cy="954107"/>
          </a:xfrm>
          <a:prstGeom prst="rect">
            <a:avLst/>
          </a:prstGeom>
          <a:noFill/>
        </p:spPr>
        <p:txBody>
          <a:bodyPr wrap="square" rtlCol="0">
            <a:spAutoFit/>
          </a:bodyPr>
          <a:lstStyle/>
          <a:p>
            <a:r>
              <a:rPr lang="en-GB" sz="2800" b="1" dirty="0" smtClean="0"/>
              <a:t>Don’t forget to use this for your literary review: </a:t>
            </a:r>
            <a:endParaRPr lang="en-GB" sz="2800" b="1" dirty="0"/>
          </a:p>
        </p:txBody>
      </p:sp>
      <p:sp>
        <p:nvSpPr>
          <p:cNvPr id="3" name="TextBox 2"/>
          <p:cNvSpPr txBox="1"/>
          <p:nvPr/>
        </p:nvSpPr>
        <p:spPr>
          <a:xfrm>
            <a:off x="632236" y="686132"/>
            <a:ext cx="4155539" cy="1384995"/>
          </a:xfrm>
          <a:prstGeom prst="rect">
            <a:avLst/>
          </a:prstGeom>
          <a:noFill/>
        </p:spPr>
        <p:txBody>
          <a:bodyPr wrap="square" rtlCol="0">
            <a:spAutoFit/>
          </a:bodyPr>
          <a:lstStyle/>
          <a:p>
            <a:r>
              <a:rPr lang="cy-GB" sz="2800" b="1" dirty="0" smtClean="0"/>
              <a:t>Cofiwch ddefnyddio hwn ar gyfer eich adolygiad llenyddiaeth: </a:t>
            </a:r>
            <a:endParaRPr lang="cy-GB" sz="2800" b="1" dirty="0"/>
          </a:p>
        </p:txBody>
      </p:sp>
      <p:pic>
        <p:nvPicPr>
          <p:cNvPr id="4" name="Picture 3" descr="App Spotlight: Padlet - Journey with Technolog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14172" y="1640239"/>
            <a:ext cx="2374255" cy="1946644"/>
          </a:xfrm>
          <a:prstGeom prst="rect">
            <a:avLst/>
          </a:prstGeom>
        </p:spPr>
      </p:pic>
      <p:sp>
        <p:nvSpPr>
          <p:cNvPr id="5" name="TextBox 4"/>
          <p:cNvSpPr txBox="1"/>
          <p:nvPr/>
        </p:nvSpPr>
        <p:spPr>
          <a:xfrm>
            <a:off x="5893354" y="2843467"/>
            <a:ext cx="3032911" cy="369332"/>
          </a:xfrm>
          <a:prstGeom prst="rect">
            <a:avLst/>
          </a:prstGeom>
          <a:noFill/>
        </p:spPr>
        <p:txBody>
          <a:bodyPr wrap="square" rtlCol="0">
            <a:spAutoFit/>
          </a:bodyPr>
          <a:lstStyle/>
          <a:p>
            <a:r>
              <a:rPr lang="en-GB" dirty="0">
                <a:hlinkClick r:id="rId4"/>
              </a:rPr>
              <a:t>https://padlet.com/itettsd/pp</a:t>
            </a:r>
            <a:endParaRPr lang="en-GB" dirty="0"/>
          </a:p>
        </p:txBody>
      </p:sp>
      <p:sp>
        <p:nvSpPr>
          <p:cNvPr id="6" name="TextBox 5"/>
          <p:cNvSpPr txBox="1"/>
          <p:nvPr/>
        </p:nvSpPr>
        <p:spPr>
          <a:xfrm>
            <a:off x="4988461" y="3938973"/>
            <a:ext cx="4155539" cy="1384995"/>
          </a:xfrm>
          <a:prstGeom prst="rect">
            <a:avLst/>
          </a:prstGeom>
          <a:noFill/>
        </p:spPr>
        <p:txBody>
          <a:bodyPr wrap="square" rtlCol="0">
            <a:spAutoFit/>
          </a:bodyPr>
          <a:lstStyle/>
          <a:p>
            <a:r>
              <a:rPr lang="en-GB" sz="2800" b="1" dirty="0" smtClean="0"/>
              <a:t>Let’s look at the questions that have been asked so far.</a:t>
            </a:r>
            <a:endParaRPr lang="en-GB" sz="2800" b="1" dirty="0"/>
          </a:p>
        </p:txBody>
      </p:sp>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4948" y="2874400"/>
            <a:ext cx="3084513" cy="493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Blwch Testun 6"/>
          <p:cNvSpPr txBox="1"/>
          <p:nvPr/>
        </p:nvSpPr>
        <p:spPr>
          <a:xfrm>
            <a:off x="500147" y="3938973"/>
            <a:ext cx="4001152" cy="1384995"/>
          </a:xfrm>
          <a:prstGeom prst="rect">
            <a:avLst/>
          </a:prstGeom>
          <a:noFill/>
        </p:spPr>
        <p:txBody>
          <a:bodyPr wrap="square" rtlCol="0">
            <a:spAutoFit/>
          </a:bodyPr>
          <a:lstStyle/>
          <a:p>
            <a:r>
              <a:rPr lang="cy-GB" sz="2800" b="1" dirty="0" smtClean="0"/>
              <a:t>Gadewch i ni edrych ar y cwestiynau a ofynnwyd hyd yn hyn.</a:t>
            </a:r>
            <a:endParaRPr lang="cy-GB" sz="2800" b="1" dirty="0"/>
          </a:p>
        </p:txBody>
      </p:sp>
    </p:spTree>
    <p:extLst>
      <p:ext uri="{BB962C8B-B14F-4D97-AF65-F5344CB8AC3E}">
        <p14:creationId xmlns:p14="http://schemas.microsoft.com/office/powerpoint/2010/main" val="3081152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88461" y="769952"/>
            <a:ext cx="4155539" cy="4955203"/>
          </a:xfrm>
          <a:prstGeom prst="rect">
            <a:avLst/>
          </a:prstGeom>
          <a:noFill/>
        </p:spPr>
        <p:txBody>
          <a:bodyPr wrap="square" rtlCol="0">
            <a:spAutoFit/>
          </a:bodyPr>
          <a:lstStyle/>
          <a:p>
            <a:r>
              <a:rPr lang="en-GB" sz="3600" b="1" dirty="0" smtClean="0"/>
              <a:t>Choose one of your chosen pedagogical principles and reflect on your strengths and weaknesses, using the sheet as a prompt.</a:t>
            </a:r>
          </a:p>
          <a:p>
            <a:endParaRPr lang="en-GB" sz="2800" b="1" dirty="0" smtClean="0"/>
          </a:p>
        </p:txBody>
      </p:sp>
      <p:sp>
        <p:nvSpPr>
          <p:cNvPr id="3" name="TextBox 2"/>
          <p:cNvSpPr txBox="1"/>
          <p:nvPr/>
        </p:nvSpPr>
        <p:spPr>
          <a:xfrm>
            <a:off x="632236" y="686132"/>
            <a:ext cx="4155539" cy="4524315"/>
          </a:xfrm>
          <a:prstGeom prst="rect">
            <a:avLst/>
          </a:prstGeom>
          <a:noFill/>
        </p:spPr>
        <p:txBody>
          <a:bodyPr wrap="square" rtlCol="0">
            <a:spAutoFit/>
          </a:bodyPr>
          <a:lstStyle/>
          <a:p>
            <a:r>
              <a:rPr lang="cy-GB" sz="3600" b="1" dirty="0" smtClean="0"/>
              <a:t>Dewiswch un o’r egwyddorion </a:t>
            </a:r>
            <a:r>
              <a:rPr lang="cy-GB" sz="3600" b="1" noProof="1" smtClean="0"/>
              <a:t>addysgegol</a:t>
            </a:r>
            <a:r>
              <a:rPr lang="cy-GB" sz="3600" b="1" dirty="0" smtClean="0"/>
              <a:t> o’ch dewis ac adfyfyrio ar eich cryfderau a’ch gwendidau, gan ddefnyddio’r daflen i brocio’r meddwl.  </a:t>
            </a:r>
            <a:endParaRPr lang="cy-GB" sz="3600" b="1" dirty="0"/>
          </a:p>
        </p:txBody>
      </p:sp>
    </p:spTree>
    <p:extLst>
      <p:ext uri="{BB962C8B-B14F-4D97-AF65-F5344CB8AC3E}">
        <p14:creationId xmlns:p14="http://schemas.microsoft.com/office/powerpoint/2010/main" val="3934545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eachers xmlns="19514574-b5d9-49eb-9678-28308461b4ba">
      <UserInfo>
        <DisplayName/>
        <AccountId xsi:nil="true"/>
        <AccountType/>
      </UserInfo>
    </Teachers>
    <Self_Registration_Enabled xmlns="19514574-b5d9-49eb-9678-28308461b4ba" xsi:nil="true"/>
    <FolderType xmlns="19514574-b5d9-49eb-9678-28308461b4ba" xsi:nil="true"/>
    <Students xmlns="19514574-b5d9-49eb-9678-28308461b4ba">
      <UserInfo>
        <DisplayName/>
        <AccountId xsi:nil="true"/>
        <AccountType/>
      </UserInfo>
    </Students>
    <NotebookType xmlns="19514574-b5d9-49eb-9678-28308461b4ba" xsi:nil="true"/>
    <Student_Groups xmlns="19514574-b5d9-49eb-9678-28308461b4ba">
      <UserInfo>
        <DisplayName/>
        <AccountId xsi:nil="true"/>
        <AccountType/>
      </UserInfo>
    </Student_Groups>
    <DefaultSectionNames xmlns="19514574-b5d9-49eb-9678-28308461b4ba" xsi:nil="true"/>
    <AppVersion xmlns="19514574-b5d9-49eb-9678-28308461b4ba" xsi:nil="true"/>
    <Invited_Teachers xmlns="19514574-b5d9-49eb-9678-28308461b4ba" xsi:nil="true"/>
    <Owner xmlns="19514574-b5d9-49eb-9678-28308461b4ba">
      <UserInfo>
        <DisplayName/>
        <AccountId xsi:nil="true"/>
        <AccountType/>
      </UserInfo>
    </Owner>
    <Has_Teacher_Only_SectionGroup xmlns="19514574-b5d9-49eb-9678-28308461b4ba" xsi:nil="true"/>
    <CultureName xmlns="19514574-b5d9-49eb-9678-28308461b4ba" xsi:nil="true"/>
    <Invited_Students xmlns="19514574-b5d9-49eb-9678-28308461b4b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37C482F-543C-46FF-9E6F-5B7F5276DBB0}">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19514574-b5d9-49eb-9678-28308461b4ba"/>
    <ds:schemaRef ds:uri="4f627824-a7cf-4e54-9661-934e5f85792b"/>
    <ds:schemaRef ds:uri="http://www.w3.org/XML/1998/namespace"/>
    <ds:schemaRef ds:uri="http://purl.org/dc/dcmitype/"/>
  </ds:schemaRefs>
</ds:datastoreItem>
</file>

<file path=customXml/itemProps2.xml><?xml version="1.0" encoding="utf-8"?>
<ds:datastoreItem xmlns:ds="http://schemas.openxmlformats.org/officeDocument/2006/customXml" ds:itemID="{2DAC6269-5356-4AB8-BB49-3A44432C33FA}">
  <ds:schemaRefs>
    <ds:schemaRef ds:uri="http://schemas.microsoft.com/sharepoint/v3/contenttype/forms"/>
  </ds:schemaRefs>
</ds:datastoreItem>
</file>

<file path=customXml/itemProps3.xml><?xml version="1.0" encoding="utf-8"?>
<ds:datastoreItem xmlns:ds="http://schemas.openxmlformats.org/officeDocument/2006/customXml" ds:itemID="{925DEE97-6DA9-460A-B440-AAAE76CC2C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472</TotalTime>
  <Words>1266</Words>
  <Application>Microsoft Office PowerPoint</Application>
  <PresentationFormat>On-screen Show (4:3)</PresentationFormat>
  <Paragraphs>131</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planning -</dc:title>
  <dc:creator>David Stacey</dc:creator>
  <cp:lastModifiedBy>Rachel Wallis</cp:lastModifiedBy>
  <cp:revision>261</cp:revision>
  <dcterms:created xsi:type="dcterms:W3CDTF">2019-10-02T13:43:39Z</dcterms:created>
  <dcterms:modified xsi:type="dcterms:W3CDTF">2019-11-27T14:58:34Z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