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2EEA97-FCF8-4FE2-B07E-7D76ECDE3141}" v="1" dt="2026-10-11T09:16:20.2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0661" autoAdjust="0"/>
  </p:normalViewPr>
  <p:slideViewPr>
    <p:cSldViewPr snapToGrid="0" snapToObjects="1">
      <p:cViewPr varScale="1">
        <p:scale>
          <a:sx n="75" d="100"/>
          <a:sy n="75" d="100"/>
        </p:scale>
        <p:origin x="94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mil Sroka" userId="cc69d63a00f8a8b1" providerId="LiveId" clId="{287B68B7-BF21-4FFE-926B-CED465143CBC}"/>
    <pc:docChg chg="undo custSel modSld">
      <pc:chgData name="Kamil Sroka" userId="cc69d63a00f8a8b1" providerId="LiveId" clId="{287B68B7-BF21-4FFE-926B-CED465143CBC}" dt="2026-10-11T09:28:02.228" v="123" actId="207"/>
      <pc:docMkLst>
        <pc:docMk/>
      </pc:docMkLst>
      <pc:sldChg chg="modSp mod modNotesTx">
        <pc:chgData name="Kamil Sroka" userId="cc69d63a00f8a8b1" providerId="LiveId" clId="{287B68B7-BF21-4FFE-926B-CED465143CBC}" dt="2026-10-11T09:28:02.228" v="123" actId="207"/>
        <pc:sldMkLst>
          <pc:docMk/>
          <pc:sldMk cId="0" sldId="256"/>
        </pc:sldMkLst>
        <pc:spChg chg="mod">
          <ac:chgData name="Kamil Sroka" userId="cc69d63a00f8a8b1" providerId="LiveId" clId="{287B68B7-BF21-4FFE-926B-CED465143CBC}" dt="2026-10-11T09:28:02.228" v="123" actId="207"/>
          <ac:spMkLst>
            <pc:docMk/>
            <pc:sldMk cId="0" sldId="256"/>
            <ac:spMk id="7" creationId="{00000000-0000-0000-0000-000000000000}"/>
          </ac:spMkLst>
        </pc:spChg>
      </pc:sldChg>
      <pc:sldChg chg="modNotesTx">
        <pc:chgData name="Kamil Sroka" userId="cc69d63a00f8a8b1" providerId="LiveId" clId="{287B68B7-BF21-4FFE-926B-CED465143CBC}" dt="2026-10-11T09:19:12.666" v="39" actId="20577"/>
        <pc:sldMkLst>
          <pc:docMk/>
          <pc:sldMk cId="0" sldId="257"/>
        </pc:sldMkLst>
      </pc:sldChg>
      <pc:sldChg chg="modNotesTx">
        <pc:chgData name="Kamil Sroka" userId="cc69d63a00f8a8b1" providerId="LiveId" clId="{287B68B7-BF21-4FFE-926B-CED465143CBC}" dt="2026-10-11T09:19:06.042" v="35" actId="20577"/>
        <pc:sldMkLst>
          <pc:docMk/>
          <pc:sldMk cId="0" sldId="258"/>
        </pc:sldMkLst>
      </pc:sldChg>
      <pc:sldChg chg="modNotesTx">
        <pc:chgData name="Kamil Sroka" userId="cc69d63a00f8a8b1" providerId="LiveId" clId="{287B68B7-BF21-4FFE-926B-CED465143CBC}" dt="2026-10-11T09:19:25.233" v="41" actId="20577"/>
        <pc:sldMkLst>
          <pc:docMk/>
          <pc:sldMk cId="0" sldId="259"/>
        </pc:sldMkLst>
      </pc:sldChg>
      <pc:sldChg chg="modNotesTx">
        <pc:chgData name="Kamil Sroka" userId="cc69d63a00f8a8b1" providerId="LiveId" clId="{287B68B7-BF21-4FFE-926B-CED465143CBC}" dt="2026-10-11T09:19:28.391" v="42" actId="20577"/>
        <pc:sldMkLst>
          <pc:docMk/>
          <pc:sldMk cId="0" sldId="260"/>
        </pc:sldMkLst>
      </pc:sldChg>
      <pc:sldChg chg="modNotesTx">
        <pc:chgData name="Kamil Sroka" userId="cc69d63a00f8a8b1" providerId="LiveId" clId="{287B68B7-BF21-4FFE-926B-CED465143CBC}" dt="2026-10-11T09:19:01.413" v="34" actId="20577"/>
        <pc:sldMkLst>
          <pc:docMk/>
          <pc:sldMk cId="0" sldId="261"/>
        </pc:sldMkLst>
      </pc:sldChg>
      <pc:sldChg chg="modNotesTx">
        <pc:chgData name="Kamil Sroka" userId="cc69d63a00f8a8b1" providerId="LiveId" clId="{287B68B7-BF21-4FFE-926B-CED465143CBC}" dt="2026-10-11T09:18:57.058" v="33" actId="20577"/>
        <pc:sldMkLst>
          <pc:docMk/>
          <pc:sldMk cId="0" sldId="262"/>
        </pc:sldMkLst>
      </pc:sldChg>
      <pc:sldChg chg="modNotesTx">
        <pc:chgData name="Kamil Sroka" userId="cc69d63a00f8a8b1" providerId="LiveId" clId="{287B68B7-BF21-4FFE-926B-CED465143CBC}" dt="2026-10-11T09:18:53.438" v="32" actId="20577"/>
        <pc:sldMkLst>
          <pc:docMk/>
          <pc:sldMk cId="0" sldId="263"/>
        </pc:sldMkLst>
      </pc:sldChg>
      <pc:sldChg chg="modNotesTx">
        <pc:chgData name="Kamil Sroka" userId="cc69d63a00f8a8b1" providerId="LiveId" clId="{287B68B7-BF21-4FFE-926B-CED465143CBC}" dt="2026-10-11T09:18:47.200" v="31" actId="20577"/>
        <pc:sldMkLst>
          <pc:docMk/>
          <pc:sldMk cId="0" sldId="264"/>
        </pc:sldMkLst>
      </pc:sldChg>
      <pc:sldChg chg="modNotesTx">
        <pc:chgData name="Kamil Sroka" userId="cc69d63a00f8a8b1" providerId="LiveId" clId="{287B68B7-BF21-4FFE-926B-CED465143CBC}" dt="2026-10-11T09:18:39.638" v="29" actId="20577"/>
        <pc:sldMkLst>
          <pc:docMk/>
          <pc:sldMk cId="0" sldId="266"/>
        </pc:sldMkLst>
      </pc:sldChg>
      <pc:sldChg chg="modNotesTx">
        <pc:chgData name="Kamil Sroka" userId="cc69d63a00f8a8b1" providerId="LiveId" clId="{287B68B7-BF21-4FFE-926B-CED465143CBC}" dt="2026-10-11T09:18:43.126" v="30" actId="20577"/>
        <pc:sldMkLst>
          <pc:docMk/>
          <pc:sldMk cId="0" sldId="267"/>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title>
      <c:tx>
        <c:rich>
          <a:bodyPr/>
          <a:lstStyle/>
          <a:p>
            <a:pPr>
              <a:defRPr sz="1200" b="0" i="0" u="none" strike="noStrike">
                <a:solidFill>
                  <a:srgbClr val="4E2A14"/>
                </a:solidFill>
                <a:latin typeface="Arial"/>
              </a:defRPr>
            </a:pPr>
            <a:r>
              <a:rPr lang="en-GB" sz="1200" b="0" i="0" u="none" strike="noStrike">
                <a:solidFill>
                  <a:srgbClr val="4E2A14"/>
                </a:solidFill>
                <a:latin typeface="Arial"/>
              </a:rPr>
              <a:t>Illustrative sales index (2019 = 100)</a:t>
            </a:r>
          </a:p>
        </c:rich>
      </c:tx>
      <c:overlay val="0"/>
    </c:title>
    <c:autoTitleDeleted val="0"/>
    <c:plotArea>
      <c:layout/>
      <c:barChart>
        <c:barDir val="col"/>
        <c:grouping val="clustered"/>
        <c:varyColors val="0"/>
        <c:ser>
          <c:idx val="0"/>
          <c:order val="0"/>
          <c:tx>
            <c:strRef>
              <c:f>Sheet1!$B$1</c:f>
              <c:strCache>
                <c:ptCount val="1"/>
                <c:pt idx="0">
                  <c:v>Sales index</c:v>
                </c:pt>
              </c:strCache>
            </c:strRef>
          </c:tx>
          <c:spPr>
            <a:solidFill>
              <a:srgbClr val="D9822B"/>
            </a:solidFill>
            <a:effectLst/>
          </c:spPr>
          <c:invertIfNegative val="0"/>
          <c:dLbls>
            <c:numFmt formatCode="#,##0" sourceLinked="0"/>
            <c:spPr>
              <a:noFill/>
              <a:ln>
                <a:noFill/>
              </a:ln>
              <a:effectLst/>
            </c:spPr>
            <c:txPr>
              <a:bodyPr/>
              <a:lstStyle/>
              <a:p>
                <a:pPr>
                  <a:defRPr sz="1000" b="0" i="0" u="none" strike="noStrike">
                    <a:solidFill>
                      <a:srgbClr val="4E2A14"/>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2019</c:v>
                </c:pt>
                <c:pt idx="1">
                  <c:v>2020</c:v>
                </c:pt>
                <c:pt idx="2">
                  <c:v>2023</c:v>
                </c:pt>
                <c:pt idx="3">
                  <c:v>2024</c:v>
                </c:pt>
                <c:pt idx="4">
                  <c:v>2025</c:v>
                </c:pt>
              </c:strCache>
            </c:strRef>
          </c:cat>
          <c:val>
            <c:numRef>
              <c:f>Sheet1!$B$2:$B$6</c:f>
              <c:numCache>
                <c:formatCode>General</c:formatCode>
                <c:ptCount val="5"/>
                <c:pt idx="0">
                  <c:v>100</c:v>
                </c:pt>
                <c:pt idx="1">
                  <c:v>55</c:v>
                </c:pt>
                <c:pt idx="2">
                  <c:v>75</c:v>
                </c:pt>
                <c:pt idx="3">
                  <c:v>75</c:v>
                </c:pt>
                <c:pt idx="4">
                  <c:v>75</c:v>
                </c:pt>
              </c:numCache>
            </c:numRef>
          </c:val>
          <c:extLst>
            <c:ext xmlns:c16="http://schemas.microsoft.com/office/drawing/2014/chart" uri="{C3380CC4-5D6E-409C-BE32-E72D297353CC}">
              <c16:uniqueId val="{00000000-B605-437B-B012-25CE8E5D106B}"/>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3A2A1E"/>
                </a:solidFill>
                <a:latin typeface="Arial"/>
              </a:defRPr>
            </a:pPr>
            <a:endParaRPr lang="en-US"/>
          </a:p>
        </c:txPr>
        <c:crossAx val="2094734552"/>
        <c:crosses val="autoZero"/>
        <c:auto val="1"/>
        <c:lblAlgn val="ctr"/>
        <c:lblOffset val="100"/>
        <c:noMultiLvlLbl val="1"/>
      </c:catAx>
      <c:valAx>
        <c:axId val="2094734552"/>
        <c:scaling>
          <c:orientation val="minMax"/>
          <c:max val="110"/>
        </c:scaling>
        <c:delete val="0"/>
        <c:axPos val="l"/>
        <c:majorGridlines>
          <c:spPr>
            <a:ln w="6350" cap="flat">
              <a:solidFill>
                <a:srgbClr val="EADFD2"/>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900" b="0" i="0" u="none" strike="noStrike">
                <a:solidFill>
                  <a:srgbClr val="9A8A7A"/>
                </a:solidFill>
                <a:latin typeface="Arial"/>
              </a:defRPr>
            </a:pPr>
            <a:endParaRPr lang="en-US"/>
          </a:p>
        </c:txPr>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5873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a:p>
            <a:endParaRPr lang="en-GB" sz="1200"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5.png"/><Relationship Id="rId7"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4E2A14"/>
        </a:solidFill>
        <a:effectLst/>
      </p:bgPr>
    </p:bg>
    <p:spTree>
      <p:nvGrpSpPr>
        <p:cNvPr id="1" name=""/>
        <p:cNvGrpSpPr/>
        <p:nvPr/>
      </p:nvGrpSpPr>
      <p:grpSpPr>
        <a:xfrm>
          <a:off x="0" y="0"/>
          <a:ext cx="0" cy="0"/>
          <a:chOff x="0" y="0"/>
          <a:chExt cx="0" cy="0"/>
        </a:xfrm>
      </p:grpSpPr>
      <p:sp>
        <p:nvSpPr>
          <p:cNvPr id="3" name="Shape 0"/>
          <p:cNvSpPr/>
          <p:nvPr/>
        </p:nvSpPr>
        <p:spPr>
          <a:xfrm>
            <a:off x="7040880" y="0"/>
            <a:ext cx="182880" cy="6858000"/>
          </a:xfrm>
          <a:prstGeom prst="rect">
            <a:avLst/>
          </a:prstGeom>
          <a:solidFill>
            <a:srgbClr val="D9822B"/>
          </a:solidFill>
          <a:ln/>
        </p:spPr>
        <p:txBody>
          <a:bodyPr/>
          <a:lstStyle/>
          <a:p>
            <a:endParaRPr lang="en-GB"/>
          </a:p>
        </p:txBody>
      </p:sp>
      <p:pic>
        <p:nvPicPr>
          <p:cNvPr id="4" name="Image 1" descr="preencoded.png"/>
          <p:cNvPicPr>
            <a:picLocks noChangeAspect="1"/>
          </p:cNvPicPr>
          <p:nvPr/>
        </p:nvPicPr>
        <p:blipFill>
          <a:blip r:embed="rId3"/>
          <a:stretch>
            <a:fillRect/>
          </a:stretch>
        </p:blipFill>
        <p:spPr>
          <a:xfrm>
            <a:off x="640080" y="594360"/>
            <a:ext cx="566928" cy="566928"/>
          </a:xfrm>
          <a:prstGeom prst="rect">
            <a:avLst/>
          </a:prstGeom>
        </p:spPr>
      </p:pic>
      <p:sp>
        <p:nvSpPr>
          <p:cNvPr id="5" name="Text 1"/>
          <p:cNvSpPr txBox="1"/>
          <p:nvPr/>
        </p:nvSpPr>
        <p:spPr>
          <a:xfrm>
            <a:off x="594360" y="1188720"/>
            <a:ext cx="6309360" cy="1097280"/>
          </a:xfrm>
          <a:prstGeom prst="rect">
            <a:avLst/>
          </a:prstGeom>
          <a:noFill/>
          <a:ln/>
        </p:spPr>
        <p:txBody>
          <a:bodyPr wrap="square" lIns="0" tIns="0" rIns="0" bIns="0" rtlCol="0" anchor="ctr"/>
          <a:lstStyle/>
          <a:p>
            <a:pPr marL="0" indent="0">
              <a:buNone/>
            </a:pPr>
            <a:r>
              <a:rPr lang="en-US" sz="4800" b="1" dirty="0">
                <a:solidFill>
                  <a:srgbClr val="FFFFFF"/>
                </a:solidFill>
                <a:latin typeface="Bookman Old Style" pitchFamily="34" charset="0"/>
                <a:ea typeface="Bookman Old Style" pitchFamily="34" charset="-122"/>
                <a:cs typeface="Bookman Old Style" pitchFamily="34" charset="-120"/>
              </a:rPr>
              <a:t>BASIL'S BAKERY</a:t>
            </a:r>
            <a:endParaRPr lang="en-US" sz="4800" dirty="0"/>
          </a:p>
        </p:txBody>
      </p:sp>
      <p:sp>
        <p:nvSpPr>
          <p:cNvPr id="6" name="Text 2"/>
          <p:cNvSpPr txBox="1"/>
          <p:nvPr/>
        </p:nvSpPr>
        <p:spPr>
          <a:xfrm>
            <a:off x="594360" y="2212848"/>
            <a:ext cx="6217920" cy="777240"/>
          </a:xfrm>
          <a:prstGeom prst="rect">
            <a:avLst/>
          </a:prstGeom>
          <a:noFill/>
          <a:ln/>
        </p:spPr>
        <p:txBody>
          <a:bodyPr wrap="square" lIns="0" tIns="0" rIns="0" bIns="0" rtlCol="0" anchor="ctr"/>
          <a:lstStyle/>
          <a:p>
            <a:pPr marL="0" indent="0">
              <a:buNone/>
            </a:pPr>
            <a:r>
              <a:rPr lang="en-US" sz="2200" i="1" dirty="0">
                <a:solidFill>
                  <a:srgbClr val="D9822B"/>
                </a:solidFill>
                <a:latin typeface="Calibri" pitchFamily="34" charset="0"/>
                <a:ea typeface="Calibri" pitchFamily="34" charset="-122"/>
                <a:cs typeface="Calibri" pitchFamily="34" charset="-120"/>
              </a:rPr>
              <a:t>A Problem-Solving Analysis of Stagnating Sales</a:t>
            </a:r>
            <a:endParaRPr lang="en-US" sz="2200" dirty="0"/>
          </a:p>
        </p:txBody>
      </p:sp>
      <p:sp>
        <p:nvSpPr>
          <p:cNvPr id="7" name="Text 3"/>
          <p:cNvSpPr txBox="1"/>
          <p:nvPr/>
        </p:nvSpPr>
        <p:spPr>
          <a:xfrm>
            <a:off x="594360" y="3200400"/>
            <a:ext cx="6309360" cy="3017520"/>
          </a:xfrm>
          <a:prstGeom prst="rect">
            <a:avLst/>
          </a:prstGeom>
          <a:noFill/>
          <a:ln/>
        </p:spPr>
        <p:txBody>
          <a:bodyPr wrap="square" lIns="0" tIns="0" rIns="0" bIns="0" rtlCol="0" anchor="t"/>
          <a:lstStyle/>
          <a:p>
            <a:pPr>
              <a:lnSpc>
                <a:spcPct val="100000"/>
              </a:lnSpc>
            </a:pPr>
            <a:r>
              <a:rPr lang="en-US" sz="2000" b="1" dirty="0">
                <a:solidFill>
                  <a:schemeClr val="bg1"/>
                </a:solidFill>
                <a:latin typeface="Calibri" pitchFamily="34" charset="0"/>
                <a:ea typeface="Calibri" pitchFamily="34" charset="-122"/>
                <a:cs typeface="Calibri" pitchFamily="34" charset="-120"/>
              </a:rPr>
              <a:t>                                </a:t>
            </a:r>
            <a:r>
              <a:rPr lang="en-US" sz="2800" b="1" dirty="0">
                <a:latin typeface="Calibri" pitchFamily="34" charset="0"/>
                <a:ea typeface="Calibri" pitchFamily="34" charset="-122"/>
                <a:cs typeface="Calibri" pitchFamily="34" charset="-120"/>
              </a:rPr>
              <a:t>Kamil Sroka</a:t>
            </a:r>
            <a:r>
              <a:rPr lang="en-US" sz="2800" dirty="0">
                <a:latin typeface="Calibri" pitchFamily="34" charset="0"/>
                <a:ea typeface="Calibri" pitchFamily="34" charset="-122"/>
                <a:cs typeface="Calibri" pitchFamily="34" charset="-120"/>
              </a:rPr>
              <a:t>
                          </a:t>
            </a:r>
            <a:r>
              <a:rPr lang="en-US" sz="2800" b="1" dirty="0">
                <a:latin typeface="Calibri" pitchFamily="34" charset="0"/>
                <a:ea typeface="Calibri" pitchFamily="34" charset="-122"/>
                <a:cs typeface="Calibri" pitchFamily="34" charset="-120"/>
              </a:rPr>
              <a:t>2541227</a:t>
            </a:r>
            <a:r>
              <a:rPr lang="en-US" sz="2000" dirty="0">
                <a:solidFill>
                  <a:srgbClr val="FFFFFF"/>
                </a:solidFill>
                <a:latin typeface="Calibri" pitchFamily="34" charset="0"/>
                <a:ea typeface="Calibri" pitchFamily="34" charset="-122"/>
                <a:cs typeface="Calibri" pitchFamily="34" charset="-120"/>
              </a:rPr>
              <a:t>
</a:t>
            </a:r>
            <a:r>
              <a:rPr lang="en-US" sz="2000" b="1" dirty="0">
                <a:solidFill>
                  <a:srgbClr val="D9822B"/>
                </a:solidFill>
                <a:latin typeface="Calibri" pitchFamily="34" charset="0"/>
                <a:ea typeface="Calibri" pitchFamily="34" charset="-122"/>
                <a:cs typeface="Calibri" pitchFamily="34" charset="-120"/>
              </a:rPr>
              <a:t>Lecturer's Name:  </a:t>
            </a:r>
            <a:r>
              <a:rPr lang="en-GB" dirty="0">
                <a:solidFill>
                  <a:schemeClr val="bg1"/>
                </a:solidFill>
              </a:rPr>
              <a:t>Bohdan Kovalev</a:t>
            </a:r>
            <a:r>
              <a:rPr lang="en-US" sz="2000" dirty="0">
                <a:solidFill>
                  <a:srgbClr val="FFFFFF"/>
                </a:solidFill>
                <a:latin typeface="Calibri" pitchFamily="34" charset="0"/>
                <a:ea typeface="Calibri" pitchFamily="34" charset="-122"/>
                <a:cs typeface="Calibri" pitchFamily="34" charset="-120"/>
              </a:rPr>
              <a:t>
</a:t>
            </a:r>
            <a:r>
              <a:rPr lang="en-US" sz="2000" b="1" dirty="0">
                <a:solidFill>
                  <a:srgbClr val="D9822B"/>
                </a:solidFill>
                <a:latin typeface="Calibri" pitchFamily="34" charset="0"/>
                <a:ea typeface="Calibri" pitchFamily="34" charset="-122"/>
                <a:cs typeface="Calibri" pitchFamily="34" charset="-120"/>
              </a:rPr>
              <a:t>Module Code:  </a:t>
            </a:r>
            <a:r>
              <a:rPr lang="en-US" sz="2000" dirty="0">
                <a:solidFill>
                  <a:srgbClr val="FFFFFF"/>
                </a:solidFill>
                <a:latin typeface="Calibri" pitchFamily="34" charset="0"/>
                <a:ea typeface="Calibri" pitchFamily="34" charset="-122"/>
                <a:cs typeface="Calibri" pitchFamily="34" charset="-120"/>
              </a:rPr>
              <a:t>LCLM 4004
</a:t>
            </a:r>
            <a:r>
              <a:rPr lang="en-US" sz="2000" b="1" dirty="0">
                <a:solidFill>
                  <a:srgbClr val="D9822B"/>
                </a:solidFill>
                <a:latin typeface="Calibri" pitchFamily="34" charset="0"/>
                <a:ea typeface="Calibri" pitchFamily="34" charset="-122"/>
                <a:cs typeface="Calibri" pitchFamily="34" charset="-120"/>
              </a:rPr>
              <a:t>Module Name:  </a:t>
            </a:r>
            <a:r>
              <a:rPr lang="en-US" sz="2000" dirty="0">
                <a:solidFill>
                  <a:srgbClr val="FFFFFF"/>
                </a:solidFill>
                <a:latin typeface="Calibri" pitchFamily="34" charset="0"/>
                <a:ea typeface="Calibri" pitchFamily="34" charset="-122"/>
                <a:cs typeface="Calibri" pitchFamily="34" charset="-120"/>
              </a:rPr>
              <a:t>Problem Solving and Decision-Making
</a:t>
            </a:r>
            <a:r>
              <a:rPr lang="en-US" sz="2000" b="1" dirty="0">
                <a:solidFill>
                  <a:srgbClr val="D9822B"/>
                </a:solidFill>
                <a:latin typeface="Calibri" pitchFamily="34" charset="0"/>
                <a:ea typeface="Calibri" pitchFamily="34" charset="-122"/>
                <a:cs typeface="Calibri" pitchFamily="34" charset="-120"/>
              </a:rPr>
              <a:t>Component 1:  </a:t>
            </a:r>
            <a:r>
              <a:rPr lang="en-US" sz="2000" dirty="0">
                <a:solidFill>
                  <a:srgbClr val="FFFFFF"/>
                </a:solidFill>
                <a:latin typeface="Calibri" pitchFamily="34" charset="0"/>
                <a:ea typeface="Calibri" pitchFamily="34" charset="-122"/>
                <a:cs typeface="Calibri" pitchFamily="34" charset="-120"/>
              </a:rPr>
              <a:t>Basil's Bakery</a:t>
            </a:r>
            <a:endParaRPr lang="en-US" sz="2000" dirty="0"/>
          </a:p>
        </p:txBody>
      </p:sp>
      <p:pic>
        <p:nvPicPr>
          <p:cNvPr id="13" name="Picture 12">
            <a:extLst>
              <a:ext uri="{FF2B5EF4-FFF2-40B4-BE49-F238E27FC236}">
                <a16:creationId xmlns:a16="http://schemas.microsoft.com/office/drawing/2014/main" id="{FC11D1F6-5C75-DD12-AFD6-9706CB8E917E}"/>
              </a:ext>
            </a:extLst>
          </p:cNvPr>
          <p:cNvPicPr>
            <a:picLocks noChangeAspect="1"/>
          </p:cNvPicPr>
          <p:nvPr/>
        </p:nvPicPr>
        <p:blipFill>
          <a:blip r:embed="rId4"/>
          <a:srcRect r="3217" b="4622"/>
          <a:stretch>
            <a:fillRect/>
          </a:stretch>
        </p:blipFill>
        <p:spPr>
          <a:xfrm>
            <a:off x="7332259" y="309967"/>
            <a:ext cx="4554941" cy="636980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02920" y="384048"/>
            <a:ext cx="658368" cy="658368"/>
          </a:xfrm>
          <a:prstGeom prst="ellipse">
            <a:avLst/>
          </a:prstGeom>
          <a:solidFill>
            <a:srgbClr val="D9822B"/>
          </a:solidFill>
          <a:ln/>
        </p:spPr>
        <p:txBody>
          <a:bodyPr/>
          <a:lstStyle/>
          <a:p>
            <a:endParaRPr lang="en-GB"/>
          </a:p>
        </p:txBody>
      </p:sp>
      <p:pic>
        <p:nvPicPr>
          <p:cNvPr id="3" name="Image 0" descr="preencoded.png"/>
          <p:cNvPicPr>
            <a:picLocks noChangeAspect="1"/>
          </p:cNvPicPr>
          <p:nvPr/>
        </p:nvPicPr>
        <p:blipFill>
          <a:blip r:embed="rId3"/>
          <a:stretch>
            <a:fillRect/>
          </a:stretch>
        </p:blipFill>
        <p:spPr>
          <a:xfrm>
            <a:off x="649224" y="530352"/>
            <a:ext cx="365760" cy="365760"/>
          </a:xfrm>
          <a:prstGeom prst="rect">
            <a:avLst/>
          </a:prstGeom>
        </p:spPr>
      </p:pic>
      <p:sp>
        <p:nvSpPr>
          <p:cNvPr id="4" name="Text 1"/>
          <p:cNvSpPr txBox="1"/>
          <p:nvPr/>
        </p:nvSpPr>
        <p:spPr>
          <a:xfrm>
            <a:off x="1325880" y="292608"/>
            <a:ext cx="10332720" cy="868680"/>
          </a:xfrm>
          <a:prstGeom prst="rect">
            <a:avLst/>
          </a:prstGeom>
          <a:noFill/>
          <a:ln/>
        </p:spPr>
        <p:txBody>
          <a:bodyPr wrap="square" lIns="0" tIns="0" rIns="0" bIns="0" rtlCol="0" anchor="ctr"/>
          <a:lstStyle/>
          <a:p>
            <a:pPr marL="0" indent="0">
              <a:buNone/>
            </a:pPr>
            <a:r>
              <a:rPr lang="en-US" sz="3400" b="1" dirty="0">
                <a:solidFill>
                  <a:srgbClr val="4E2A14"/>
                </a:solidFill>
                <a:latin typeface="Bookman Old Style" pitchFamily="34" charset="0"/>
                <a:ea typeface="Bookman Old Style" pitchFamily="34" charset="-122"/>
                <a:cs typeface="Bookman Old Style" pitchFamily="34" charset="-120"/>
              </a:rPr>
              <a:t>Presentation Overview</a:t>
            </a:r>
            <a:endParaRPr lang="en-US" sz="3400" dirty="0"/>
          </a:p>
        </p:txBody>
      </p:sp>
      <p:sp>
        <p:nvSpPr>
          <p:cNvPr id="5" name="Shape 2"/>
          <p:cNvSpPr/>
          <p:nvPr/>
        </p:nvSpPr>
        <p:spPr>
          <a:xfrm>
            <a:off x="685800" y="1490472"/>
            <a:ext cx="685800" cy="685800"/>
          </a:xfrm>
          <a:prstGeom prst="ellipse">
            <a:avLst/>
          </a:prstGeom>
          <a:solidFill>
            <a:srgbClr val="D9822B"/>
          </a:solidFill>
          <a:ln/>
        </p:spPr>
        <p:txBody>
          <a:bodyPr/>
          <a:lstStyle/>
          <a:p>
            <a:endParaRPr lang="en-GB"/>
          </a:p>
        </p:txBody>
      </p:sp>
      <p:sp>
        <p:nvSpPr>
          <p:cNvPr id="6" name="Text 3"/>
          <p:cNvSpPr txBox="1"/>
          <p:nvPr/>
        </p:nvSpPr>
        <p:spPr>
          <a:xfrm>
            <a:off x="685800" y="1490472"/>
            <a:ext cx="685800" cy="685800"/>
          </a:xfrm>
          <a:prstGeom prst="rect">
            <a:avLst/>
          </a:prstGeom>
          <a:noFill/>
          <a:ln/>
        </p:spPr>
        <p:txBody>
          <a:bodyPr wrap="square" lIns="0" tIns="0" rIns="0" bIns="0" rtlCol="0" anchor="ctr"/>
          <a:lstStyle/>
          <a:p>
            <a:pPr marL="0" indent="0" algn="ctr">
              <a:buNone/>
            </a:pPr>
            <a:r>
              <a:rPr lang="en-US" sz="2600" b="1" dirty="0">
                <a:solidFill>
                  <a:srgbClr val="FFFFFF"/>
                </a:solidFill>
                <a:latin typeface="Bookman Old Style" pitchFamily="34" charset="0"/>
                <a:ea typeface="Bookman Old Style" pitchFamily="34" charset="-122"/>
                <a:cs typeface="Bookman Old Style" pitchFamily="34" charset="-120"/>
              </a:rPr>
              <a:t>1</a:t>
            </a:r>
            <a:endParaRPr lang="en-US" sz="2600" dirty="0"/>
          </a:p>
        </p:txBody>
      </p:sp>
      <p:sp>
        <p:nvSpPr>
          <p:cNvPr id="7" name="Text 4"/>
          <p:cNvSpPr txBox="1"/>
          <p:nvPr/>
        </p:nvSpPr>
        <p:spPr>
          <a:xfrm>
            <a:off x="1645920" y="1417320"/>
            <a:ext cx="6858000" cy="868680"/>
          </a:xfrm>
          <a:prstGeom prst="rect">
            <a:avLst/>
          </a:prstGeom>
          <a:noFill/>
          <a:ln/>
        </p:spPr>
        <p:txBody>
          <a:bodyPr wrap="square" lIns="0" tIns="0" rIns="0" bIns="0" rtlCol="0" anchor="ctr"/>
          <a:lstStyle/>
          <a:p>
            <a:pPr marL="0" indent="0">
              <a:buNone/>
            </a:pPr>
            <a:r>
              <a:rPr lang="en-US" sz="2400" b="1" dirty="0">
                <a:solidFill>
                  <a:srgbClr val="4E2A14"/>
                </a:solidFill>
                <a:latin typeface="Calibri" pitchFamily="34" charset="0"/>
                <a:ea typeface="Calibri" pitchFamily="34" charset="-122"/>
                <a:cs typeface="Calibri" pitchFamily="34" charset="-120"/>
              </a:rPr>
              <a:t>Background   </a:t>
            </a:r>
            <a:r>
              <a:rPr lang="en-US" sz="1900" dirty="0">
                <a:solidFill>
                  <a:srgbClr val="3A2A1E"/>
                </a:solidFill>
                <a:latin typeface="Calibri" pitchFamily="34" charset="0"/>
                <a:ea typeface="Calibri" pitchFamily="34" charset="-122"/>
                <a:cs typeface="Calibri" pitchFamily="34" charset="-120"/>
              </a:rPr>
              <a:t>An introduction to Basil's Bakery and the context of the case study</a:t>
            </a:r>
            <a:endParaRPr lang="en-US" sz="2400" dirty="0"/>
          </a:p>
        </p:txBody>
      </p:sp>
      <p:sp>
        <p:nvSpPr>
          <p:cNvPr id="8" name="Shape 5"/>
          <p:cNvSpPr/>
          <p:nvPr/>
        </p:nvSpPr>
        <p:spPr>
          <a:xfrm>
            <a:off x="685800" y="2459736"/>
            <a:ext cx="685800" cy="685800"/>
          </a:xfrm>
          <a:prstGeom prst="ellipse">
            <a:avLst/>
          </a:prstGeom>
          <a:solidFill>
            <a:srgbClr val="9C2B2E"/>
          </a:solidFill>
          <a:ln/>
        </p:spPr>
        <p:txBody>
          <a:bodyPr/>
          <a:lstStyle/>
          <a:p>
            <a:endParaRPr lang="en-GB"/>
          </a:p>
        </p:txBody>
      </p:sp>
      <p:sp>
        <p:nvSpPr>
          <p:cNvPr id="9" name="Text 6"/>
          <p:cNvSpPr txBox="1"/>
          <p:nvPr/>
        </p:nvSpPr>
        <p:spPr>
          <a:xfrm>
            <a:off x="685800" y="2459736"/>
            <a:ext cx="685800" cy="685800"/>
          </a:xfrm>
          <a:prstGeom prst="rect">
            <a:avLst/>
          </a:prstGeom>
          <a:noFill/>
          <a:ln/>
        </p:spPr>
        <p:txBody>
          <a:bodyPr wrap="square" lIns="0" tIns="0" rIns="0" bIns="0" rtlCol="0" anchor="ctr"/>
          <a:lstStyle/>
          <a:p>
            <a:pPr marL="0" indent="0" algn="ctr">
              <a:buNone/>
            </a:pPr>
            <a:r>
              <a:rPr lang="en-US" sz="2600" b="1" dirty="0">
                <a:solidFill>
                  <a:srgbClr val="FFFFFF"/>
                </a:solidFill>
                <a:latin typeface="Bookman Old Style" pitchFamily="34" charset="0"/>
                <a:ea typeface="Bookman Old Style" pitchFamily="34" charset="-122"/>
                <a:cs typeface="Bookman Old Style" pitchFamily="34" charset="-120"/>
              </a:rPr>
              <a:t>2</a:t>
            </a:r>
            <a:endParaRPr lang="en-US" sz="2600" dirty="0"/>
          </a:p>
        </p:txBody>
      </p:sp>
      <p:sp>
        <p:nvSpPr>
          <p:cNvPr id="10" name="Text 7"/>
          <p:cNvSpPr txBox="1"/>
          <p:nvPr/>
        </p:nvSpPr>
        <p:spPr>
          <a:xfrm>
            <a:off x="1645920" y="2386584"/>
            <a:ext cx="6858000" cy="868680"/>
          </a:xfrm>
          <a:prstGeom prst="rect">
            <a:avLst/>
          </a:prstGeom>
          <a:noFill/>
          <a:ln/>
        </p:spPr>
        <p:txBody>
          <a:bodyPr wrap="square" lIns="0" tIns="0" rIns="0" bIns="0" rtlCol="0" anchor="ctr"/>
          <a:lstStyle/>
          <a:p>
            <a:pPr marL="0" indent="0">
              <a:buNone/>
            </a:pPr>
            <a:r>
              <a:rPr lang="en-US" sz="2400" b="1" dirty="0">
                <a:solidFill>
                  <a:srgbClr val="4E2A14"/>
                </a:solidFill>
                <a:latin typeface="Calibri" pitchFamily="34" charset="0"/>
                <a:ea typeface="Calibri" pitchFamily="34" charset="-122"/>
                <a:cs typeface="Calibri" pitchFamily="34" charset="-120"/>
              </a:rPr>
              <a:t>The Problems   </a:t>
            </a:r>
            <a:r>
              <a:rPr lang="en-US" sz="1900" dirty="0">
                <a:solidFill>
                  <a:srgbClr val="3A2A1E"/>
                </a:solidFill>
                <a:latin typeface="Calibri" pitchFamily="34" charset="0"/>
                <a:ea typeface="Calibri" pitchFamily="34" charset="-122"/>
                <a:cs typeface="Calibri" pitchFamily="34" charset="-120"/>
              </a:rPr>
              <a:t>The nature and scope of the issues behind the lack of sales growth</a:t>
            </a:r>
            <a:endParaRPr lang="en-US" sz="2400" dirty="0"/>
          </a:p>
        </p:txBody>
      </p:sp>
      <p:sp>
        <p:nvSpPr>
          <p:cNvPr id="11" name="Shape 8"/>
          <p:cNvSpPr/>
          <p:nvPr/>
        </p:nvSpPr>
        <p:spPr>
          <a:xfrm>
            <a:off x="685800" y="3429000"/>
            <a:ext cx="685800" cy="685800"/>
          </a:xfrm>
          <a:prstGeom prst="ellipse">
            <a:avLst/>
          </a:prstGeom>
          <a:solidFill>
            <a:srgbClr val="D9822B"/>
          </a:solidFill>
          <a:ln/>
        </p:spPr>
        <p:txBody>
          <a:bodyPr/>
          <a:lstStyle/>
          <a:p>
            <a:endParaRPr lang="en-GB"/>
          </a:p>
        </p:txBody>
      </p:sp>
      <p:sp>
        <p:nvSpPr>
          <p:cNvPr id="12" name="Text 9"/>
          <p:cNvSpPr txBox="1"/>
          <p:nvPr/>
        </p:nvSpPr>
        <p:spPr>
          <a:xfrm>
            <a:off x="685800" y="3429000"/>
            <a:ext cx="685800" cy="685800"/>
          </a:xfrm>
          <a:prstGeom prst="rect">
            <a:avLst/>
          </a:prstGeom>
          <a:noFill/>
          <a:ln/>
        </p:spPr>
        <p:txBody>
          <a:bodyPr wrap="square" lIns="0" tIns="0" rIns="0" bIns="0" rtlCol="0" anchor="ctr"/>
          <a:lstStyle/>
          <a:p>
            <a:pPr marL="0" indent="0" algn="ctr">
              <a:buNone/>
            </a:pPr>
            <a:r>
              <a:rPr lang="en-US" sz="2600" b="1" dirty="0">
                <a:solidFill>
                  <a:srgbClr val="FFFFFF"/>
                </a:solidFill>
                <a:latin typeface="Bookman Old Style" pitchFamily="34" charset="0"/>
                <a:ea typeface="Bookman Old Style" pitchFamily="34" charset="-122"/>
                <a:cs typeface="Bookman Old Style" pitchFamily="34" charset="-120"/>
              </a:rPr>
              <a:t>3</a:t>
            </a:r>
            <a:endParaRPr lang="en-US" sz="2600" dirty="0"/>
          </a:p>
        </p:txBody>
      </p:sp>
      <p:sp>
        <p:nvSpPr>
          <p:cNvPr id="13" name="Text 10"/>
          <p:cNvSpPr txBox="1"/>
          <p:nvPr/>
        </p:nvSpPr>
        <p:spPr>
          <a:xfrm>
            <a:off x="1645920" y="3355848"/>
            <a:ext cx="6858000" cy="868680"/>
          </a:xfrm>
          <a:prstGeom prst="rect">
            <a:avLst/>
          </a:prstGeom>
          <a:noFill/>
          <a:ln/>
        </p:spPr>
        <p:txBody>
          <a:bodyPr wrap="square" lIns="0" tIns="0" rIns="0" bIns="0" rtlCol="0" anchor="ctr"/>
          <a:lstStyle/>
          <a:p>
            <a:pPr marL="0" indent="0">
              <a:buNone/>
            </a:pPr>
            <a:r>
              <a:rPr lang="en-US" sz="2400" b="1" dirty="0">
                <a:solidFill>
                  <a:srgbClr val="4E2A14"/>
                </a:solidFill>
                <a:latin typeface="Calibri" pitchFamily="34" charset="0"/>
                <a:ea typeface="Calibri" pitchFamily="34" charset="-122"/>
                <a:cs typeface="Calibri" pitchFamily="34" charset="-120"/>
              </a:rPr>
              <a:t>PESTEL Analysis   </a:t>
            </a:r>
            <a:r>
              <a:rPr lang="en-US" sz="1900" dirty="0">
                <a:solidFill>
                  <a:srgbClr val="3A2A1E"/>
                </a:solidFill>
                <a:latin typeface="Calibri" pitchFamily="34" charset="0"/>
                <a:ea typeface="Calibri" pitchFamily="34" charset="-122"/>
                <a:cs typeface="Calibri" pitchFamily="34" charset="-120"/>
              </a:rPr>
              <a:t>A critique of the framework and its application to the bakery</a:t>
            </a:r>
            <a:endParaRPr lang="en-US" sz="2400" dirty="0"/>
          </a:p>
        </p:txBody>
      </p:sp>
      <p:sp>
        <p:nvSpPr>
          <p:cNvPr id="14" name="Shape 11"/>
          <p:cNvSpPr/>
          <p:nvPr/>
        </p:nvSpPr>
        <p:spPr>
          <a:xfrm>
            <a:off x="685800" y="4398264"/>
            <a:ext cx="685800" cy="685800"/>
          </a:xfrm>
          <a:prstGeom prst="ellipse">
            <a:avLst/>
          </a:prstGeom>
          <a:solidFill>
            <a:srgbClr val="9C2B2E"/>
          </a:solidFill>
          <a:ln/>
        </p:spPr>
        <p:txBody>
          <a:bodyPr/>
          <a:lstStyle/>
          <a:p>
            <a:endParaRPr lang="en-GB"/>
          </a:p>
        </p:txBody>
      </p:sp>
      <p:sp>
        <p:nvSpPr>
          <p:cNvPr id="15" name="Text 12"/>
          <p:cNvSpPr txBox="1"/>
          <p:nvPr/>
        </p:nvSpPr>
        <p:spPr>
          <a:xfrm>
            <a:off x="685800" y="4398264"/>
            <a:ext cx="685800" cy="685800"/>
          </a:xfrm>
          <a:prstGeom prst="rect">
            <a:avLst/>
          </a:prstGeom>
          <a:noFill/>
          <a:ln/>
        </p:spPr>
        <p:txBody>
          <a:bodyPr wrap="square" lIns="0" tIns="0" rIns="0" bIns="0" rtlCol="0" anchor="ctr"/>
          <a:lstStyle/>
          <a:p>
            <a:pPr marL="0" indent="0" algn="ctr">
              <a:buNone/>
            </a:pPr>
            <a:r>
              <a:rPr lang="en-US" sz="2600" b="1" dirty="0">
                <a:solidFill>
                  <a:srgbClr val="FFFFFF"/>
                </a:solidFill>
                <a:latin typeface="Bookman Old Style" pitchFamily="34" charset="0"/>
                <a:ea typeface="Bookman Old Style" pitchFamily="34" charset="-122"/>
                <a:cs typeface="Bookman Old Style" pitchFamily="34" charset="-120"/>
              </a:rPr>
              <a:t>4</a:t>
            </a:r>
            <a:endParaRPr lang="en-US" sz="2600" dirty="0"/>
          </a:p>
        </p:txBody>
      </p:sp>
      <p:sp>
        <p:nvSpPr>
          <p:cNvPr id="16" name="Text 13"/>
          <p:cNvSpPr txBox="1"/>
          <p:nvPr/>
        </p:nvSpPr>
        <p:spPr>
          <a:xfrm>
            <a:off x="1645920" y="4325112"/>
            <a:ext cx="6858000" cy="868680"/>
          </a:xfrm>
          <a:prstGeom prst="rect">
            <a:avLst/>
          </a:prstGeom>
          <a:noFill/>
          <a:ln/>
        </p:spPr>
        <p:txBody>
          <a:bodyPr wrap="square" lIns="0" tIns="0" rIns="0" bIns="0" rtlCol="0" anchor="ctr"/>
          <a:lstStyle/>
          <a:p>
            <a:pPr marL="0" indent="0">
              <a:buNone/>
            </a:pPr>
            <a:r>
              <a:rPr lang="en-US" sz="2400" b="1" dirty="0">
                <a:solidFill>
                  <a:srgbClr val="4E2A14"/>
                </a:solidFill>
                <a:latin typeface="Calibri" pitchFamily="34" charset="0"/>
                <a:ea typeface="Calibri" pitchFamily="34" charset="-122"/>
                <a:cs typeface="Calibri" pitchFamily="34" charset="-120"/>
              </a:rPr>
              <a:t>Cause-and-Effect   </a:t>
            </a:r>
            <a:r>
              <a:rPr lang="en-US" sz="1900" dirty="0">
                <a:solidFill>
                  <a:srgbClr val="3A2A1E"/>
                </a:solidFill>
                <a:latin typeface="Calibri" pitchFamily="34" charset="0"/>
                <a:ea typeface="Calibri" pitchFamily="34" charset="-122"/>
                <a:cs typeface="Calibri" pitchFamily="34" charset="-120"/>
              </a:rPr>
              <a:t>A critique of the Fishbone model and its application to the bakery</a:t>
            </a:r>
            <a:endParaRPr lang="en-US" sz="2400" dirty="0"/>
          </a:p>
        </p:txBody>
      </p:sp>
      <p:sp>
        <p:nvSpPr>
          <p:cNvPr id="17" name="Shape 14"/>
          <p:cNvSpPr/>
          <p:nvPr/>
        </p:nvSpPr>
        <p:spPr>
          <a:xfrm>
            <a:off x="685800" y="5367528"/>
            <a:ext cx="685800" cy="685800"/>
          </a:xfrm>
          <a:prstGeom prst="ellipse">
            <a:avLst/>
          </a:prstGeom>
          <a:solidFill>
            <a:srgbClr val="D9822B"/>
          </a:solidFill>
          <a:ln/>
        </p:spPr>
        <p:txBody>
          <a:bodyPr/>
          <a:lstStyle/>
          <a:p>
            <a:endParaRPr lang="en-GB"/>
          </a:p>
        </p:txBody>
      </p:sp>
      <p:sp>
        <p:nvSpPr>
          <p:cNvPr id="18" name="Text 15"/>
          <p:cNvSpPr txBox="1"/>
          <p:nvPr/>
        </p:nvSpPr>
        <p:spPr>
          <a:xfrm>
            <a:off x="685800" y="5367528"/>
            <a:ext cx="685800" cy="685800"/>
          </a:xfrm>
          <a:prstGeom prst="rect">
            <a:avLst/>
          </a:prstGeom>
          <a:noFill/>
          <a:ln/>
        </p:spPr>
        <p:txBody>
          <a:bodyPr wrap="square" lIns="0" tIns="0" rIns="0" bIns="0" rtlCol="0" anchor="ctr"/>
          <a:lstStyle/>
          <a:p>
            <a:pPr marL="0" indent="0" algn="ctr">
              <a:buNone/>
            </a:pPr>
            <a:r>
              <a:rPr lang="en-US" sz="2600" b="1" dirty="0">
                <a:solidFill>
                  <a:srgbClr val="FFFFFF"/>
                </a:solidFill>
                <a:latin typeface="Bookman Old Style" pitchFamily="34" charset="0"/>
                <a:ea typeface="Bookman Old Style" pitchFamily="34" charset="-122"/>
                <a:cs typeface="Bookman Old Style" pitchFamily="34" charset="-120"/>
              </a:rPr>
              <a:t>5</a:t>
            </a:r>
            <a:endParaRPr lang="en-US" sz="2600" dirty="0"/>
          </a:p>
        </p:txBody>
      </p:sp>
      <p:sp>
        <p:nvSpPr>
          <p:cNvPr id="19" name="Text 16"/>
          <p:cNvSpPr txBox="1"/>
          <p:nvPr/>
        </p:nvSpPr>
        <p:spPr>
          <a:xfrm>
            <a:off x="1645920" y="5294376"/>
            <a:ext cx="6858000" cy="868680"/>
          </a:xfrm>
          <a:prstGeom prst="rect">
            <a:avLst/>
          </a:prstGeom>
          <a:noFill/>
          <a:ln/>
        </p:spPr>
        <p:txBody>
          <a:bodyPr wrap="square" lIns="0" tIns="0" rIns="0" bIns="0" rtlCol="0" anchor="ctr"/>
          <a:lstStyle/>
          <a:p>
            <a:pPr marL="0" indent="0">
              <a:buNone/>
            </a:pPr>
            <a:r>
              <a:rPr lang="en-US" sz="2400" b="1" dirty="0">
                <a:solidFill>
                  <a:srgbClr val="4E2A14"/>
                </a:solidFill>
                <a:latin typeface="Calibri" pitchFamily="34" charset="0"/>
                <a:ea typeface="Calibri" pitchFamily="34" charset="-122"/>
                <a:cs typeface="Calibri" pitchFamily="34" charset="-120"/>
              </a:rPr>
              <a:t>Key Findings   </a:t>
            </a:r>
            <a:r>
              <a:rPr lang="en-US" sz="1900" dirty="0">
                <a:solidFill>
                  <a:srgbClr val="3A2A1E"/>
                </a:solidFill>
                <a:latin typeface="Calibri" pitchFamily="34" charset="0"/>
                <a:ea typeface="Calibri" pitchFamily="34" charset="-122"/>
                <a:cs typeface="Calibri" pitchFamily="34" charset="-120"/>
              </a:rPr>
              <a:t>A summary of the main conclusions from the analysis</a:t>
            </a:r>
            <a:endParaRPr lang="en-US" sz="2400" dirty="0"/>
          </a:p>
        </p:txBody>
      </p:sp>
      <p:pic>
        <p:nvPicPr>
          <p:cNvPr id="20" name="Image 1" descr="img/bread.jpg"/>
          <p:cNvPicPr>
            <a:picLocks noChangeAspect="1"/>
          </p:cNvPicPr>
          <p:nvPr/>
        </p:nvPicPr>
        <p:blipFill>
          <a:blip r:embed="rId4"/>
          <a:srcRect/>
          <a:stretch/>
        </p:blipFill>
        <p:spPr>
          <a:xfrm>
            <a:off x="8778240" y="1554480"/>
            <a:ext cx="2880360" cy="4206240"/>
          </a:xfrm>
          <a:prstGeom prst="ellipse">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02920" y="384048"/>
            <a:ext cx="658368" cy="658368"/>
          </a:xfrm>
          <a:prstGeom prst="ellipse">
            <a:avLst/>
          </a:prstGeom>
          <a:solidFill>
            <a:srgbClr val="D9822B"/>
          </a:solidFill>
          <a:ln/>
        </p:spPr>
        <p:txBody>
          <a:bodyPr/>
          <a:lstStyle/>
          <a:p>
            <a:endParaRPr lang="en-GB"/>
          </a:p>
        </p:txBody>
      </p:sp>
      <p:pic>
        <p:nvPicPr>
          <p:cNvPr id="3" name="Image 0" descr="preencoded.png"/>
          <p:cNvPicPr>
            <a:picLocks noChangeAspect="1"/>
          </p:cNvPicPr>
          <p:nvPr/>
        </p:nvPicPr>
        <p:blipFill>
          <a:blip r:embed="rId3"/>
          <a:stretch>
            <a:fillRect/>
          </a:stretch>
        </p:blipFill>
        <p:spPr>
          <a:xfrm>
            <a:off x="649224" y="530352"/>
            <a:ext cx="365760" cy="365760"/>
          </a:xfrm>
          <a:prstGeom prst="rect">
            <a:avLst/>
          </a:prstGeom>
        </p:spPr>
      </p:pic>
      <p:sp>
        <p:nvSpPr>
          <p:cNvPr id="4" name="Text 1"/>
          <p:cNvSpPr txBox="1"/>
          <p:nvPr/>
        </p:nvSpPr>
        <p:spPr>
          <a:xfrm>
            <a:off x="1325880" y="292608"/>
            <a:ext cx="10332720" cy="868680"/>
          </a:xfrm>
          <a:prstGeom prst="rect">
            <a:avLst/>
          </a:prstGeom>
          <a:noFill/>
          <a:ln/>
        </p:spPr>
        <p:txBody>
          <a:bodyPr wrap="square" lIns="0" tIns="0" rIns="0" bIns="0" rtlCol="0" anchor="ctr"/>
          <a:lstStyle/>
          <a:p>
            <a:pPr marL="0" indent="0">
              <a:buNone/>
            </a:pPr>
            <a:r>
              <a:rPr lang="en-US" sz="3400" b="1" dirty="0">
                <a:solidFill>
                  <a:srgbClr val="4E2A14"/>
                </a:solidFill>
                <a:latin typeface="Bookman Old Style" pitchFamily="34" charset="0"/>
                <a:ea typeface="Bookman Old Style" pitchFamily="34" charset="-122"/>
                <a:cs typeface="Bookman Old Style" pitchFamily="34" charset="-120"/>
              </a:rPr>
              <a:t>Background: Basil's Bakery</a:t>
            </a:r>
            <a:endParaRPr lang="en-US" sz="3400" dirty="0"/>
          </a:p>
        </p:txBody>
      </p:sp>
      <p:sp>
        <p:nvSpPr>
          <p:cNvPr id="5" name="Shape 2"/>
          <p:cNvSpPr/>
          <p:nvPr/>
        </p:nvSpPr>
        <p:spPr>
          <a:xfrm>
            <a:off x="640080" y="1463040"/>
            <a:ext cx="6858000" cy="1005840"/>
          </a:xfrm>
          <a:prstGeom prst="roundRect">
            <a:avLst>
              <a:gd name="adj" fmla="val 8182"/>
            </a:avLst>
          </a:prstGeom>
          <a:solidFill>
            <a:srgbClr val="FBEEDD"/>
          </a:solidFill>
          <a:ln/>
        </p:spPr>
        <p:txBody>
          <a:bodyPr/>
          <a:lstStyle/>
          <a:p>
            <a:endParaRPr lang="en-GB"/>
          </a:p>
        </p:txBody>
      </p:sp>
      <p:sp>
        <p:nvSpPr>
          <p:cNvPr id="6" name="Shape 3"/>
          <p:cNvSpPr/>
          <p:nvPr/>
        </p:nvSpPr>
        <p:spPr>
          <a:xfrm>
            <a:off x="868680" y="1645920"/>
            <a:ext cx="640080" cy="640080"/>
          </a:xfrm>
          <a:prstGeom prst="ellipse">
            <a:avLst/>
          </a:prstGeom>
          <a:solidFill>
            <a:srgbClr val="D9822B"/>
          </a:solidFill>
          <a:ln/>
        </p:spPr>
        <p:txBody>
          <a:bodyPr/>
          <a:lstStyle/>
          <a:p>
            <a:endParaRPr lang="en-GB"/>
          </a:p>
        </p:txBody>
      </p:sp>
      <p:pic>
        <p:nvPicPr>
          <p:cNvPr id="7" name="Image 1" descr="preencoded.png"/>
          <p:cNvPicPr>
            <a:picLocks noChangeAspect="1"/>
          </p:cNvPicPr>
          <p:nvPr/>
        </p:nvPicPr>
        <p:blipFill>
          <a:blip r:embed="rId3"/>
          <a:stretch>
            <a:fillRect/>
          </a:stretch>
        </p:blipFill>
        <p:spPr>
          <a:xfrm>
            <a:off x="1014984" y="1792224"/>
            <a:ext cx="347472" cy="347472"/>
          </a:xfrm>
          <a:prstGeom prst="rect">
            <a:avLst/>
          </a:prstGeom>
        </p:spPr>
      </p:pic>
      <p:sp>
        <p:nvSpPr>
          <p:cNvPr id="8" name="Text 4"/>
          <p:cNvSpPr txBox="1"/>
          <p:nvPr/>
        </p:nvSpPr>
        <p:spPr>
          <a:xfrm>
            <a:off x="1737360" y="1508760"/>
            <a:ext cx="5623560" cy="914400"/>
          </a:xfrm>
          <a:prstGeom prst="rect">
            <a:avLst/>
          </a:prstGeom>
          <a:noFill/>
          <a:ln/>
        </p:spPr>
        <p:txBody>
          <a:bodyPr wrap="square" lIns="0" tIns="0" rIns="0" bIns="0" rtlCol="0" anchor="ctr"/>
          <a:lstStyle/>
          <a:p>
            <a:pPr marL="0" indent="0">
              <a:buNone/>
            </a:pPr>
            <a:r>
              <a:rPr lang="en-US" sz="2000" b="1" dirty="0">
                <a:solidFill>
                  <a:srgbClr val="4E2A14"/>
                </a:solidFill>
                <a:latin typeface="Calibri" pitchFamily="34" charset="0"/>
                <a:ea typeface="Calibri" pitchFamily="34" charset="-122"/>
                <a:cs typeface="Calibri" pitchFamily="34" charset="-120"/>
              </a:rPr>
              <a:t>The business
</a:t>
            </a:r>
            <a:r>
              <a:rPr lang="en-US" sz="1650" dirty="0">
                <a:solidFill>
                  <a:srgbClr val="3A2A1E"/>
                </a:solidFill>
                <a:latin typeface="Calibri" pitchFamily="34" charset="0"/>
                <a:ea typeface="Calibri" pitchFamily="34" charset="-122"/>
                <a:cs typeface="Calibri" pitchFamily="34" charset="-120"/>
              </a:rPr>
              <a:t>Small independent bakery in a retail park in Coventry, UK — open since 2015</a:t>
            </a:r>
            <a:endParaRPr lang="en-US" sz="2000" dirty="0"/>
          </a:p>
        </p:txBody>
      </p:sp>
      <p:sp>
        <p:nvSpPr>
          <p:cNvPr id="9" name="Shape 5"/>
          <p:cNvSpPr/>
          <p:nvPr/>
        </p:nvSpPr>
        <p:spPr>
          <a:xfrm>
            <a:off x="640080" y="2633472"/>
            <a:ext cx="6858000" cy="1005840"/>
          </a:xfrm>
          <a:prstGeom prst="roundRect">
            <a:avLst>
              <a:gd name="adj" fmla="val 8182"/>
            </a:avLst>
          </a:prstGeom>
          <a:solidFill>
            <a:srgbClr val="FBEEDD"/>
          </a:solidFill>
          <a:ln/>
        </p:spPr>
        <p:txBody>
          <a:bodyPr/>
          <a:lstStyle/>
          <a:p>
            <a:endParaRPr lang="en-GB"/>
          </a:p>
        </p:txBody>
      </p:sp>
      <p:sp>
        <p:nvSpPr>
          <p:cNvPr id="10" name="Shape 6"/>
          <p:cNvSpPr/>
          <p:nvPr/>
        </p:nvSpPr>
        <p:spPr>
          <a:xfrm>
            <a:off x="868680" y="2816352"/>
            <a:ext cx="640080" cy="640080"/>
          </a:xfrm>
          <a:prstGeom prst="ellipse">
            <a:avLst/>
          </a:prstGeom>
          <a:solidFill>
            <a:srgbClr val="6B7F3A"/>
          </a:solidFill>
          <a:ln/>
        </p:spPr>
        <p:txBody>
          <a:bodyPr/>
          <a:lstStyle/>
          <a:p>
            <a:endParaRPr lang="en-GB"/>
          </a:p>
        </p:txBody>
      </p:sp>
      <p:pic>
        <p:nvPicPr>
          <p:cNvPr id="11" name="Image 2" descr="preencoded.png"/>
          <p:cNvPicPr>
            <a:picLocks noChangeAspect="1"/>
          </p:cNvPicPr>
          <p:nvPr/>
        </p:nvPicPr>
        <p:blipFill>
          <a:blip r:embed="rId4"/>
          <a:stretch>
            <a:fillRect/>
          </a:stretch>
        </p:blipFill>
        <p:spPr>
          <a:xfrm>
            <a:off x="1014984" y="2962656"/>
            <a:ext cx="347472" cy="347472"/>
          </a:xfrm>
          <a:prstGeom prst="rect">
            <a:avLst/>
          </a:prstGeom>
        </p:spPr>
      </p:pic>
      <p:sp>
        <p:nvSpPr>
          <p:cNvPr id="12" name="Text 7"/>
          <p:cNvSpPr txBox="1"/>
          <p:nvPr/>
        </p:nvSpPr>
        <p:spPr>
          <a:xfrm>
            <a:off x="1737360" y="2679192"/>
            <a:ext cx="5623560" cy="914400"/>
          </a:xfrm>
          <a:prstGeom prst="rect">
            <a:avLst/>
          </a:prstGeom>
          <a:noFill/>
          <a:ln/>
        </p:spPr>
        <p:txBody>
          <a:bodyPr wrap="square" lIns="0" tIns="0" rIns="0" bIns="0" rtlCol="0" anchor="ctr"/>
          <a:lstStyle/>
          <a:p>
            <a:pPr marL="0" indent="0">
              <a:buNone/>
            </a:pPr>
            <a:r>
              <a:rPr lang="en-US" sz="2000" b="1" dirty="0">
                <a:solidFill>
                  <a:srgbClr val="4E2A14"/>
                </a:solidFill>
                <a:latin typeface="Calibri" pitchFamily="34" charset="0"/>
                <a:ea typeface="Calibri" pitchFamily="34" charset="-122"/>
                <a:cs typeface="Calibri" pitchFamily="34" charset="-120"/>
              </a:rPr>
              <a:t>The product
</a:t>
            </a:r>
            <a:r>
              <a:rPr lang="en-US" sz="1650" dirty="0">
                <a:solidFill>
                  <a:srgbClr val="3A2A1E"/>
                </a:solidFill>
                <a:latin typeface="Calibri" pitchFamily="34" charset="0"/>
                <a:ea typeface="Calibri" pitchFamily="34" charset="-122"/>
                <a:cs typeface="Calibri" pitchFamily="34" charset="-120"/>
              </a:rPr>
              <a:t>Cakes, pastries and bread made with high-quality organic ingredients</a:t>
            </a:r>
            <a:endParaRPr lang="en-US" sz="2000" dirty="0"/>
          </a:p>
        </p:txBody>
      </p:sp>
      <p:sp>
        <p:nvSpPr>
          <p:cNvPr id="13" name="Shape 8"/>
          <p:cNvSpPr/>
          <p:nvPr/>
        </p:nvSpPr>
        <p:spPr>
          <a:xfrm>
            <a:off x="640080" y="3803904"/>
            <a:ext cx="6858000" cy="1005840"/>
          </a:xfrm>
          <a:prstGeom prst="roundRect">
            <a:avLst>
              <a:gd name="adj" fmla="val 8182"/>
            </a:avLst>
          </a:prstGeom>
          <a:solidFill>
            <a:srgbClr val="FBEEDD"/>
          </a:solidFill>
          <a:ln/>
        </p:spPr>
        <p:txBody>
          <a:bodyPr/>
          <a:lstStyle/>
          <a:p>
            <a:endParaRPr lang="en-GB"/>
          </a:p>
        </p:txBody>
      </p:sp>
      <p:sp>
        <p:nvSpPr>
          <p:cNvPr id="14" name="Shape 9"/>
          <p:cNvSpPr/>
          <p:nvPr/>
        </p:nvSpPr>
        <p:spPr>
          <a:xfrm>
            <a:off x="868680" y="3986784"/>
            <a:ext cx="640080" cy="640080"/>
          </a:xfrm>
          <a:prstGeom prst="ellipse">
            <a:avLst/>
          </a:prstGeom>
          <a:solidFill>
            <a:srgbClr val="9C2B2E"/>
          </a:solidFill>
          <a:ln/>
        </p:spPr>
        <p:txBody>
          <a:bodyPr/>
          <a:lstStyle/>
          <a:p>
            <a:endParaRPr lang="en-GB"/>
          </a:p>
        </p:txBody>
      </p:sp>
      <p:pic>
        <p:nvPicPr>
          <p:cNvPr id="15" name="Image 3" descr="preencoded.png"/>
          <p:cNvPicPr>
            <a:picLocks noChangeAspect="1"/>
          </p:cNvPicPr>
          <p:nvPr/>
        </p:nvPicPr>
        <p:blipFill>
          <a:blip r:embed="rId5"/>
          <a:stretch>
            <a:fillRect/>
          </a:stretch>
        </p:blipFill>
        <p:spPr>
          <a:xfrm>
            <a:off x="1014984" y="4133088"/>
            <a:ext cx="347472" cy="347472"/>
          </a:xfrm>
          <a:prstGeom prst="rect">
            <a:avLst/>
          </a:prstGeom>
        </p:spPr>
      </p:pic>
      <p:sp>
        <p:nvSpPr>
          <p:cNvPr id="16" name="Text 10"/>
          <p:cNvSpPr txBox="1"/>
          <p:nvPr/>
        </p:nvSpPr>
        <p:spPr>
          <a:xfrm>
            <a:off x="1737360" y="3849624"/>
            <a:ext cx="5623560" cy="914400"/>
          </a:xfrm>
          <a:prstGeom prst="rect">
            <a:avLst/>
          </a:prstGeom>
          <a:noFill/>
          <a:ln/>
        </p:spPr>
        <p:txBody>
          <a:bodyPr wrap="square" lIns="0" tIns="0" rIns="0" bIns="0" rtlCol="0" anchor="ctr"/>
          <a:lstStyle/>
          <a:p>
            <a:pPr marL="0" indent="0">
              <a:buNone/>
            </a:pPr>
            <a:r>
              <a:rPr lang="en-US" sz="2000" b="1" dirty="0">
                <a:solidFill>
                  <a:srgbClr val="4E2A14"/>
                </a:solidFill>
                <a:latin typeface="Calibri" pitchFamily="34" charset="0"/>
                <a:ea typeface="Calibri" pitchFamily="34" charset="-122"/>
                <a:cs typeface="Calibri" pitchFamily="34" charset="-120"/>
              </a:rPr>
              <a:t>The customers
</a:t>
            </a:r>
            <a:r>
              <a:rPr lang="en-US" sz="1650" dirty="0">
                <a:solidFill>
                  <a:srgbClr val="3A2A1E"/>
                </a:solidFill>
                <a:latin typeface="Calibri" pitchFamily="34" charset="0"/>
                <a:ea typeface="Calibri" pitchFamily="34" charset="-122"/>
                <a:cs typeface="Calibri" pitchFamily="34" charset="-120"/>
              </a:rPr>
              <a:t>Local shoppers, plus office and warehouse workers from the nearby area</a:t>
            </a:r>
            <a:endParaRPr lang="en-US" sz="2000" dirty="0"/>
          </a:p>
        </p:txBody>
      </p:sp>
      <p:sp>
        <p:nvSpPr>
          <p:cNvPr id="17" name="Shape 11"/>
          <p:cNvSpPr/>
          <p:nvPr/>
        </p:nvSpPr>
        <p:spPr>
          <a:xfrm>
            <a:off x="640080" y="4974336"/>
            <a:ext cx="6858000" cy="1005840"/>
          </a:xfrm>
          <a:prstGeom prst="roundRect">
            <a:avLst>
              <a:gd name="adj" fmla="val 8182"/>
            </a:avLst>
          </a:prstGeom>
          <a:solidFill>
            <a:srgbClr val="FBEEDD"/>
          </a:solidFill>
          <a:ln/>
        </p:spPr>
        <p:txBody>
          <a:bodyPr/>
          <a:lstStyle/>
          <a:p>
            <a:endParaRPr lang="en-GB"/>
          </a:p>
        </p:txBody>
      </p:sp>
      <p:sp>
        <p:nvSpPr>
          <p:cNvPr id="18" name="Shape 12"/>
          <p:cNvSpPr/>
          <p:nvPr/>
        </p:nvSpPr>
        <p:spPr>
          <a:xfrm>
            <a:off x="868680" y="5157216"/>
            <a:ext cx="640080" cy="640080"/>
          </a:xfrm>
          <a:prstGeom prst="ellipse">
            <a:avLst/>
          </a:prstGeom>
          <a:solidFill>
            <a:srgbClr val="4E2A14"/>
          </a:solidFill>
          <a:ln/>
        </p:spPr>
        <p:txBody>
          <a:bodyPr/>
          <a:lstStyle/>
          <a:p>
            <a:endParaRPr lang="en-GB"/>
          </a:p>
        </p:txBody>
      </p:sp>
      <p:pic>
        <p:nvPicPr>
          <p:cNvPr id="19" name="Image 4" descr="preencoded.png"/>
          <p:cNvPicPr>
            <a:picLocks noChangeAspect="1"/>
          </p:cNvPicPr>
          <p:nvPr/>
        </p:nvPicPr>
        <p:blipFill>
          <a:blip r:embed="rId6"/>
          <a:stretch>
            <a:fillRect/>
          </a:stretch>
        </p:blipFill>
        <p:spPr>
          <a:xfrm>
            <a:off x="1014984" y="5303520"/>
            <a:ext cx="347472" cy="347472"/>
          </a:xfrm>
          <a:prstGeom prst="rect">
            <a:avLst/>
          </a:prstGeom>
        </p:spPr>
      </p:pic>
      <p:sp>
        <p:nvSpPr>
          <p:cNvPr id="20" name="Text 13"/>
          <p:cNvSpPr txBox="1"/>
          <p:nvPr/>
        </p:nvSpPr>
        <p:spPr>
          <a:xfrm>
            <a:off x="1737360" y="5020056"/>
            <a:ext cx="5623560" cy="914400"/>
          </a:xfrm>
          <a:prstGeom prst="rect">
            <a:avLst/>
          </a:prstGeom>
          <a:noFill/>
          <a:ln/>
        </p:spPr>
        <p:txBody>
          <a:bodyPr wrap="square" lIns="0" tIns="0" rIns="0" bIns="0" rtlCol="0" anchor="ctr"/>
          <a:lstStyle/>
          <a:p>
            <a:pPr marL="0" indent="0">
              <a:buNone/>
            </a:pPr>
            <a:r>
              <a:rPr lang="en-US" sz="2000" b="1" dirty="0">
                <a:solidFill>
                  <a:srgbClr val="4E2A14"/>
                </a:solidFill>
                <a:latin typeface="Calibri" pitchFamily="34" charset="0"/>
                <a:ea typeface="Calibri" pitchFamily="34" charset="-122"/>
                <a:cs typeface="Calibri" pitchFamily="34" charset="-120"/>
              </a:rPr>
              <a:t>The trend
</a:t>
            </a:r>
            <a:r>
              <a:rPr lang="en-US" sz="1650" dirty="0">
                <a:solidFill>
                  <a:srgbClr val="3A2A1E"/>
                </a:solidFill>
                <a:latin typeface="Calibri" pitchFamily="34" charset="0"/>
                <a:ea typeface="Calibri" pitchFamily="34" charset="-122"/>
                <a:cs typeface="Calibri" pitchFamily="34" charset="-120"/>
              </a:rPr>
              <a:t>Sales grew until 2020; from 2023–2025 they sit ~25% below the 2019 level</a:t>
            </a:r>
            <a:endParaRPr lang="en-US" sz="2000" dirty="0"/>
          </a:p>
        </p:txBody>
      </p:sp>
      <p:pic>
        <p:nvPicPr>
          <p:cNvPr id="21" name="Image 5" descr="img/cakes.jpg"/>
          <p:cNvPicPr>
            <a:picLocks noChangeAspect="1"/>
          </p:cNvPicPr>
          <p:nvPr/>
        </p:nvPicPr>
        <p:blipFill>
          <a:blip r:embed="rId7"/>
          <a:srcRect/>
          <a:stretch/>
        </p:blipFill>
        <p:spPr>
          <a:xfrm>
            <a:off x="7863840" y="1463040"/>
            <a:ext cx="3794760" cy="2651760"/>
          </a:xfrm>
          <a:prstGeom prst="rect">
            <a:avLst/>
          </a:prstGeom>
        </p:spPr>
      </p:pic>
      <p:graphicFrame>
        <p:nvGraphicFramePr>
          <p:cNvPr id="22" name="Chart 0"/>
          <p:cNvGraphicFramePr/>
          <p:nvPr/>
        </p:nvGraphicFramePr>
        <p:xfrm>
          <a:off x="7863840" y="4251960"/>
          <a:ext cx="3794760" cy="1965960"/>
        </p:xfrm>
        <a:graphic>
          <a:graphicData uri="http://schemas.openxmlformats.org/drawingml/2006/chart">
            <c:chart xmlns:c="http://schemas.openxmlformats.org/drawingml/2006/chart" xmlns:r="http://schemas.openxmlformats.org/officeDocument/2006/relationships" r:id="rId8"/>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02920" y="384048"/>
            <a:ext cx="658368" cy="658368"/>
          </a:xfrm>
          <a:prstGeom prst="ellipse">
            <a:avLst/>
          </a:prstGeom>
          <a:solidFill>
            <a:srgbClr val="D9822B"/>
          </a:solidFill>
          <a:ln/>
        </p:spPr>
        <p:txBody>
          <a:bodyPr/>
          <a:lstStyle/>
          <a:p>
            <a:endParaRPr lang="en-GB"/>
          </a:p>
        </p:txBody>
      </p:sp>
      <p:pic>
        <p:nvPicPr>
          <p:cNvPr id="3" name="Image 0" descr="preencoded.png"/>
          <p:cNvPicPr>
            <a:picLocks noChangeAspect="1"/>
          </p:cNvPicPr>
          <p:nvPr/>
        </p:nvPicPr>
        <p:blipFill>
          <a:blip r:embed="rId3"/>
          <a:stretch>
            <a:fillRect/>
          </a:stretch>
        </p:blipFill>
        <p:spPr>
          <a:xfrm>
            <a:off x="649224" y="530352"/>
            <a:ext cx="365760" cy="365760"/>
          </a:xfrm>
          <a:prstGeom prst="rect">
            <a:avLst/>
          </a:prstGeom>
        </p:spPr>
      </p:pic>
      <p:sp>
        <p:nvSpPr>
          <p:cNvPr id="4" name="Text 1"/>
          <p:cNvSpPr txBox="1"/>
          <p:nvPr/>
        </p:nvSpPr>
        <p:spPr>
          <a:xfrm>
            <a:off x="1325880" y="292608"/>
            <a:ext cx="10332720" cy="868680"/>
          </a:xfrm>
          <a:prstGeom prst="rect">
            <a:avLst/>
          </a:prstGeom>
          <a:noFill/>
          <a:ln/>
        </p:spPr>
        <p:txBody>
          <a:bodyPr wrap="square" lIns="0" tIns="0" rIns="0" bIns="0" rtlCol="0" anchor="ctr"/>
          <a:lstStyle/>
          <a:p>
            <a:pPr marL="0" indent="0">
              <a:buNone/>
            </a:pPr>
            <a:r>
              <a:rPr lang="en-US" sz="3400" b="1" dirty="0">
                <a:solidFill>
                  <a:srgbClr val="4E2A14"/>
                </a:solidFill>
                <a:latin typeface="Bookman Old Style" pitchFamily="34" charset="0"/>
                <a:ea typeface="Bookman Old Style" pitchFamily="34" charset="-122"/>
                <a:cs typeface="Bookman Old Style" pitchFamily="34" charset="-120"/>
              </a:rPr>
              <a:t>Insight into the Problems</a:t>
            </a:r>
            <a:endParaRPr lang="en-US" sz="3400" dirty="0"/>
          </a:p>
        </p:txBody>
      </p:sp>
      <p:sp>
        <p:nvSpPr>
          <p:cNvPr id="5" name="Shape 2"/>
          <p:cNvSpPr/>
          <p:nvPr/>
        </p:nvSpPr>
        <p:spPr>
          <a:xfrm>
            <a:off x="640080" y="1371600"/>
            <a:ext cx="10972800" cy="868680"/>
          </a:xfrm>
          <a:prstGeom prst="roundRect">
            <a:avLst>
              <a:gd name="adj" fmla="val 10526"/>
            </a:avLst>
          </a:prstGeom>
          <a:solidFill>
            <a:srgbClr val="9C2B2E"/>
          </a:solidFill>
          <a:ln/>
        </p:spPr>
        <p:txBody>
          <a:bodyPr/>
          <a:lstStyle/>
          <a:p>
            <a:endParaRPr lang="en-GB"/>
          </a:p>
        </p:txBody>
      </p:sp>
      <p:sp>
        <p:nvSpPr>
          <p:cNvPr id="6" name="Text 3"/>
          <p:cNvSpPr txBox="1"/>
          <p:nvPr/>
        </p:nvSpPr>
        <p:spPr>
          <a:xfrm>
            <a:off x="914400" y="1371600"/>
            <a:ext cx="10515600" cy="868680"/>
          </a:xfrm>
          <a:prstGeom prst="rect">
            <a:avLst/>
          </a:prstGeom>
          <a:noFill/>
          <a:ln/>
        </p:spPr>
        <p:txBody>
          <a:bodyPr wrap="square" lIns="0" tIns="0" rIns="0" bIns="0" rtlCol="0" anchor="ctr"/>
          <a:lstStyle/>
          <a:p>
            <a:pPr marL="0" indent="0">
              <a:buNone/>
            </a:pPr>
            <a:r>
              <a:rPr lang="en-US" sz="2200" b="1" dirty="0">
                <a:solidFill>
                  <a:srgbClr val="FFFFFF"/>
                </a:solidFill>
                <a:latin typeface="Calibri" pitchFamily="34" charset="0"/>
                <a:ea typeface="Calibri" pitchFamily="34" charset="-122"/>
                <a:cs typeface="Calibri" pitchFamily="34" charset="-120"/>
              </a:rPr>
              <a:t>ROOT PROBLEM:  </a:t>
            </a:r>
            <a:r>
              <a:rPr lang="en-US" sz="2200" dirty="0">
                <a:solidFill>
                  <a:srgbClr val="FFFFFF"/>
                </a:solidFill>
                <a:latin typeface="Calibri" pitchFamily="34" charset="0"/>
                <a:ea typeface="Calibri" pitchFamily="34" charset="-122"/>
                <a:cs typeface="Calibri" pitchFamily="34" charset="-120"/>
              </a:rPr>
              <a:t>Stagnation in sales — stuck ~25% below the 2019 level since 2023</a:t>
            </a:r>
            <a:endParaRPr lang="en-US" sz="2200" dirty="0"/>
          </a:p>
        </p:txBody>
      </p:sp>
      <p:sp>
        <p:nvSpPr>
          <p:cNvPr id="7" name="Shape 4"/>
          <p:cNvSpPr/>
          <p:nvPr/>
        </p:nvSpPr>
        <p:spPr>
          <a:xfrm>
            <a:off x="640080" y="2514600"/>
            <a:ext cx="5394960" cy="3291840"/>
          </a:xfrm>
          <a:prstGeom prst="roundRect">
            <a:avLst>
              <a:gd name="adj" fmla="val 2778"/>
            </a:avLst>
          </a:prstGeom>
          <a:solidFill>
            <a:srgbClr val="FBEEDD"/>
          </a:solidFill>
          <a:ln/>
        </p:spPr>
        <p:txBody>
          <a:bodyPr/>
          <a:lstStyle/>
          <a:p>
            <a:endParaRPr lang="en-GB"/>
          </a:p>
        </p:txBody>
      </p:sp>
      <p:sp>
        <p:nvSpPr>
          <p:cNvPr id="8" name="Text 5"/>
          <p:cNvSpPr txBox="1"/>
          <p:nvPr/>
        </p:nvSpPr>
        <p:spPr>
          <a:xfrm>
            <a:off x="914400" y="2697480"/>
            <a:ext cx="4846320" cy="457200"/>
          </a:xfrm>
          <a:prstGeom prst="rect">
            <a:avLst/>
          </a:prstGeom>
          <a:noFill/>
          <a:ln/>
        </p:spPr>
        <p:txBody>
          <a:bodyPr wrap="square" lIns="0" tIns="0" rIns="0" bIns="0" rtlCol="0" anchor="ctr"/>
          <a:lstStyle/>
          <a:p>
            <a:pPr marL="0" indent="0">
              <a:buNone/>
            </a:pPr>
            <a:r>
              <a:rPr lang="en-US" sz="2000" b="1" dirty="0">
                <a:solidFill>
                  <a:srgbClr val="9C2B2E"/>
                </a:solidFill>
                <a:latin typeface="Bookman Old Style" pitchFamily="34" charset="0"/>
                <a:ea typeface="Bookman Old Style" pitchFamily="34" charset="-122"/>
                <a:cs typeface="Bookman Old Style" pitchFamily="34" charset="-120"/>
              </a:rPr>
              <a:t>EXTERNAL — little / no control</a:t>
            </a:r>
            <a:endParaRPr lang="en-US" sz="2000" dirty="0"/>
          </a:p>
        </p:txBody>
      </p:sp>
      <p:sp>
        <p:nvSpPr>
          <p:cNvPr id="9" name="Text 6"/>
          <p:cNvSpPr txBox="1"/>
          <p:nvPr/>
        </p:nvSpPr>
        <p:spPr>
          <a:xfrm>
            <a:off x="914400" y="3200400"/>
            <a:ext cx="4892040" cy="2468880"/>
          </a:xfrm>
          <a:prstGeom prst="rect">
            <a:avLst/>
          </a:prstGeom>
          <a:noFill/>
          <a:ln/>
        </p:spPr>
        <p:txBody>
          <a:bodyPr wrap="square" lIns="0" tIns="0" rIns="0" bIns="0" rtlCol="0" anchor="ctr"/>
          <a:lstStyle/>
          <a:p>
            <a:pPr marL="342900" indent="-342900">
              <a:spcAft>
                <a:spcPts val="1000"/>
              </a:spcAft>
              <a:buSzPct val="100000"/>
              <a:buChar char="•"/>
            </a:pPr>
            <a:r>
              <a:rPr lang="en-GB" sz="1650" dirty="0">
                <a:solidFill>
                  <a:srgbClr val="3A2A1E"/>
                </a:solidFill>
                <a:latin typeface="Calibri" pitchFamily="34" charset="0"/>
                <a:ea typeface="Calibri" pitchFamily="34" charset="-122"/>
                <a:cs typeface="Calibri" pitchFamily="34" charset="-120"/>
              </a:rPr>
              <a:t>Decreasing retail park footfall, closing shops</a:t>
            </a:r>
          </a:p>
          <a:p>
            <a:pPr marL="342900" indent="-342900">
              <a:spcAft>
                <a:spcPts val="1000"/>
              </a:spcAft>
              <a:buSzPct val="100000"/>
              <a:buChar char="•"/>
            </a:pPr>
            <a:r>
              <a:rPr lang="en-GB" sz="1650" dirty="0">
                <a:solidFill>
                  <a:srgbClr val="3A2A1E"/>
                </a:solidFill>
                <a:latin typeface="Calibri" pitchFamily="34" charset="0"/>
                <a:ea typeface="Calibri" pitchFamily="34" charset="-122"/>
                <a:cs typeface="Calibri" pitchFamily="34" charset="-120"/>
              </a:rPr>
              <a:t>Hybrid working. Shops depend on staff and customer footfall. Staff footfall decreased drastically.</a:t>
            </a:r>
          </a:p>
          <a:p>
            <a:pPr marL="342900" indent="-342900">
              <a:spcAft>
                <a:spcPts val="1000"/>
              </a:spcAft>
              <a:buSzPct val="100000"/>
              <a:buChar char="•"/>
            </a:pPr>
            <a:r>
              <a:rPr lang="en-GB" sz="1650" dirty="0">
                <a:solidFill>
                  <a:srgbClr val="3A2A1E"/>
                </a:solidFill>
                <a:latin typeface="Calibri" pitchFamily="34" charset="0"/>
                <a:ea typeface="Calibri" pitchFamily="34" charset="-122"/>
                <a:cs typeface="Calibri" pitchFamily="34" charset="-120"/>
              </a:rPr>
              <a:t>Many loyal customers lost their jobs when shops closed.</a:t>
            </a:r>
          </a:p>
          <a:p>
            <a:pPr marL="342900" indent="-342900">
              <a:spcAft>
                <a:spcPts val="1000"/>
              </a:spcAft>
              <a:buSzPct val="100000"/>
              <a:buChar char="•"/>
            </a:pPr>
            <a:r>
              <a:rPr lang="en-GB" sz="1650" dirty="0">
                <a:solidFill>
                  <a:srgbClr val="3A2A1E"/>
                </a:solidFill>
                <a:latin typeface="Calibri" pitchFamily="34" charset="0"/>
                <a:ea typeface="Calibri" pitchFamily="34" charset="-122"/>
                <a:cs typeface="Calibri" pitchFamily="34" charset="-120"/>
              </a:rPr>
              <a:t>Rising costs of running a business.</a:t>
            </a:r>
          </a:p>
          <a:p>
            <a:pPr marL="342900" indent="-342900">
              <a:spcAft>
                <a:spcPts val="1000"/>
              </a:spcAft>
              <a:buSzPct val="100000"/>
              <a:buChar char="•"/>
            </a:pPr>
            <a:r>
              <a:rPr lang="en-GB" sz="1650" dirty="0">
                <a:solidFill>
                  <a:srgbClr val="3A2A1E"/>
                </a:solidFill>
                <a:latin typeface="Calibri" pitchFamily="34" charset="0"/>
                <a:ea typeface="Calibri" pitchFamily="34" charset="-122"/>
                <a:cs typeface="Calibri" pitchFamily="34" charset="-120"/>
              </a:rPr>
              <a:t>Rising costs of utilities, business rates and insurance.</a:t>
            </a:r>
            <a:r>
              <a:rPr lang="en-US" sz="1650" dirty="0">
                <a:solidFill>
                  <a:srgbClr val="3A2A1E"/>
                </a:solidFill>
                <a:latin typeface="Calibri" pitchFamily="34" charset="0"/>
                <a:ea typeface="Calibri" pitchFamily="34" charset="-122"/>
                <a:cs typeface="Calibri" pitchFamily="34" charset="-120"/>
              </a:rPr>
              <a:t> </a:t>
            </a:r>
            <a:endParaRPr lang="en-US" sz="1650" dirty="0"/>
          </a:p>
        </p:txBody>
      </p:sp>
      <p:sp>
        <p:nvSpPr>
          <p:cNvPr id="10" name="Shape 7"/>
          <p:cNvSpPr/>
          <p:nvPr/>
        </p:nvSpPr>
        <p:spPr>
          <a:xfrm>
            <a:off x="6217920" y="2514600"/>
            <a:ext cx="5394960" cy="3291840"/>
          </a:xfrm>
          <a:prstGeom prst="roundRect">
            <a:avLst>
              <a:gd name="adj" fmla="val 2778"/>
            </a:avLst>
          </a:prstGeom>
          <a:solidFill>
            <a:srgbClr val="F3EAD9"/>
          </a:solidFill>
          <a:ln/>
        </p:spPr>
        <p:txBody>
          <a:bodyPr/>
          <a:lstStyle/>
          <a:p>
            <a:endParaRPr lang="en-GB"/>
          </a:p>
        </p:txBody>
      </p:sp>
      <p:sp>
        <p:nvSpPr>
          <p:cNvPr id="11" name="Text 8"/>
          <p:cNvSpPr txBox="1"/>
          <p:nvPr/>
        </p:nvSpPr>
        <p:spPr>
          <a:xfrm>
            <a:off x="6492240" y="2697480"/>
            <a:ext cx="4846320" cy="457200"/>
          </a:xfrm>
          <a:prstGeom prst="rect">
            <a:avLst/>
          </a:prstGeom>
          <a:noFill/>
          <a:ln/>
        </p:spPr>
        <p:txBody>
          <a:bodyPr wrap="square" lIns="0" tIns="0" rIns="0" bIns="0" rtlCol="0" anchor="ctr"/>
          <a:lstStyle/>
          <a:p>
            <a:pPr marL="0" indent="0">
              <a:buNone/>
            </a:pPr>
            <a:r>
              <a:rPr lang="en-US" sz="2000" b="1" dirty="0">
                <a:solidFill>
                  <a:srgbClr val="6B7F3A"/>
                </a:solidFill>
                <a:latin typeface="Bookman Old Style" pitchFamily="34" charset="0"/>
                <a:ea typeface="Bookman Old Style" pitchFamily="34" charset="-122"/>
                <a:cs typeface="Bookman Old Style" pitchFamily="34" charset="-120"/>
              </a:rPr>
              <a:t>INTERNAL — within Basil's control</a:t>
            </a:r>
            <a:endParaRPr lang="en-US" sz="2000" dirty="0"/>
          </a:p>
        </p:txBody>
      </p:sp>
      <p:sp>
        <p:nvSpPr>
          <p:cNvPr id="12" name="Text 9"/>
          <p:cNvSpPr txBox="1"/>
          <p:nvPr/>
        </p:nvSpPr>
        <p:spPr>
          <a:xfrm>
            <a:off x="6492240" y="3200400"/>
            <a:ext cx="4892040" cy="2468880"/>
          </a:xfrm>
          <a:prstGeom prst="rect">
            <a:avLst/>
          </a:prstGeom>
          <a:noFill/>
          <a:ln/>
        </p:spPr>
        <p:txBody>
          <a:bodyPr wrap="square" lIns="0" tIns="0" rIns="0" bIns="0" rtlCol="0" anchor="ctr"/>
          <a:lstStyle/>
          <a:p>
            <a:pPr marL="342900" indent="-342900">
              <a:spcAft>
                <a:spcPts val="1000"/>
              </a:spcAft>
              <a:buSzPct val="100000"/>
              <a:buChar char="•"/>
            </a:pPr>
            <a:r>
              <a:rPr lang="en-GB" sz="1650" dirty="0">
                <a:solidFill>
                  <a:srgbClr val="3A2A1E"/>
                </a:solidFill>
                <a:latin typeface="Calibri" pitchFamily="34" charset="0"/>
                <a:ea typeface="Calibri" pitchFamily="34" charset="-122"/>
                <a:cs typeface="Calibri" pitchFamily="34" charset="-120"/>
              </a:rPr>
              <a:t>No delivery service: Basil has to be on the premises to bake all the loaves himself.</a:t>
            </a:r>
          </a:p>
          <a:p>
            <a:pPr marL="342900" indent="-342900">
              <a:spcAft>
                <a:spcPts val="1000"/>
              </a:spcAft>
              <a:buSzPct val="100000"/>
              <a:buChar char="•"/>
            </a:pPr>
            <a:r>
              <a:rPr lang="en-GB" sz="1650" dirty="0">
                <a:solidFill>
                  <a:srgbClr val="3A2A1E"/>
                </a:solidFill>
                <a:latin typeface="Calibri" pitchFamily="34" charset="0"/>
                <a:ea typeface="Calibri" pitchFamily="34" charset="-122"/>
                <a:cs typeface="Calibri" pitchFamily="34" charset="-120"/>
              </a:rPr>
              <a:t> Pre-Orders: The phone often goes unanswered, so orders can't be processed.</a:t>
            </a:r>
          </a:p>
          <a:p>
            <a:pPr marL="342900" indent="-342900">
              <a:spcAft>
                <a:spcPts val="1000"/>
              </a:spcAft>
              <a:buSzPct val="100000"/>
              <a:buChar char="•"/>
            </a:pPr>
            <a:r>
              <a:rPr lang="en-GB" sz="1650" dirty="0">
                <a:solidFill>
                  <a:srgbClr val="3A2A1E"/>
                </a:solidFill>
                <a:latin typeface="Calibri" pitchFamily="34" charset="0"/>
                <a:ea typeface="Calibri" pitchFamily="34" charset="-122"/>
                <a:cs typeface="Calibri" pitchFamily="34" charset="-120"/>
              </a:rPr>
              <a:t> Lines: Customers don’t want to wait in long lines during peak times.</a:t>
            </a:r>
          </a:p>
          <a:p>
            <a:pPr marL="342900" indent="-342900">
              <a:spcAft>
                <a:spcPts val="1000"/>
              </a:spcAft>
              <a:buSzPct val="100000"/>
              <a:buChar char="•"/>
            </a:pPr>
            <a:r>
              <a:rPr lang="en-GB" sz="1650" dirty="0">
                <a:solidFill>
                  <a:srgbClr val="3A2A1E"/>
                </a:solidFill>
                <a:latin typeface="Calibri" pitchFamily="34" charset="0"/>
                <a:ea typeface="Calibri" pitchFamily="34" charset="-122"/>
                <a:cs typeface="Calibri" pitchFamily="34" charset="-120"/>
              </a:rPr>
              <a:t> Inventory: Unpredictable sales can’t be budgeted with an all organic menu.</a:t>
            </a:r>
            <a:r>
              <a:rPr lang="en-US" sz="1650" dirty="0">
                <a:solidFill>
                  <a:srgbClr val="3A2A1E"/>
                </a:solidFill>
                <a:latin typeface="Calibri" pitchFamily="34" charset="0"/>
                <a:ea typeface="Calibri" pitchFamily="34" charset="-122"/>
                <a:cs typeface="Calibri" pitchFamily="34" charset="-120"/>
              </a:rPr>
              <a:t> </a:t>
            </a:r>
            <a:endParaRPr lang="en-US" sz="1650" dirty="0"/>
          </a:p>
        </p:txBody>
      </p:sp>
      <p:sp>
        <p:nvSpPr>
          <p:cNvPr id="13" name="Text 10"/>
          <p:cNvSpPr txBox="1"/>
          <p:nvPr/>
        </p:nvSpPr>
        <p:spPr>
          <a:xfrm>
            <a:off x="640080" y="5989320"/>
            <a:ext cx="10972800" cy="411480"/>
          </a:xfrm>
          <a:prstGeom prst="rect">
            <a:avLst/>
          </a:prstGeom>
          <a:noFill/>
          <a:ln/>
        </p:spPr>
        <p:txBody>
          <a:bodyPr wrap="square" lIns="0" tIns="0" rIns="0" bIns="0" rtlCol="0" anchor="ctr"/>
          <a:lstStyle/>
          <a:p>
            <a:pPr marL="0" indent="0" algn="ctr">
              <a:buNone/>
            </a:pPr>
            <a:r>
              <a:rPr lang="en-US" sz="1600" i="1" dirty="0">
                <a:solidFill>
                  <a:srgbClr val="7A6A5A"/>
                </a:solidFill>
                <a:latin typeface="Calibri" pitchFamily="34" charset="0"/>
                <a:ea typeface="Calibri" pitchFamily="34" charset="-122"/>
                <a:cs typeface="Calibri" pitchFamily="34" charset="-120"/>
              </a:rPr>
              <a:t>Focus at this stage is on understanding the problems — not on solutions.</a:t>
            </a:r>
            <a:endParaRPr lang="en-US" sz="1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02920" y="384048"/>
            <a:ext cx="658368" cy="658368"/>
          </a:xfrm>
          <a:prstGeom prst="ellipse">
            <a:avLst/>
          </a:prstGeom>
          <a:solidFill>
            <a:srgbClr val="D9822B"/>
          </a:solidFill>
          <a:ln/>
        </p:spPr>
        <p:txBody>
          <a:bodyPr/>
          <a:lstStyle/>
          <a:p>
            <a:endParaRPr lang="en-GB"/>
          </a:p>
        </p:txBody>
      </p:sp>
      <p:pic>
        <p:nvPicPr>
          <p:cNvPr id="3" name="Image 0" descr="preencoded.png"/>
          <p:cNvPicPr>
            <a:picLocks noChangeAspect="1"/>
          </p:cNvPicPr>
          <p:nvPr/>
        </p:nvPicPr>
        <p:blipFill>
          <a:blip r:embed="rId3"/>
          <a:stretch>
            <a:fillRect/>
          </a:stretch>
        </p:blipFill>
        <p:spPr>
          <a:xfrm>
            <a:off x="649224" y="530352"/>
            <a:ext cx="365760" cy="365760"/>
          </a:xfrm>
          <a:prstGeom prst="rect">
            <a:avLst/>
          </a:prstGeom>
        </p:spPr>
      </p:pic>
      <p:sp>
        <p:nvSpPr>
          <p:cNvPr id="4" name="Text 1"/>
          <p:cNvSpPr txBox="1"/>
          <p:nvPr/>
        </p:nvSpPr>
        <p:spPr>
          <a:xfrm>
            <a:off x="1325880" y="292608"/>
            <a:ext cx="10332720" cy="868680"/>
          </a:xfrm>
          <a:prstGeom prst="rect">
            <a:avLst/>
          </a:prstGeom>
          <a:noFill/>
          <a:ln/>
        </p:spPr>
        <p:txBody>
          <a:bodyPr wrap="square" lIns="0" tIns="0" rIns="0" bIns="0" rtlCol="0" anchor="ctr"/>
          <a:lstStyle/>
          <a:p>
            <a:pPr marL="0" indent="0">
              <a:buNone/>
            </a:pPr>
            <a:r>
              <a:rPr lang="en-US" sz="3400" b="1" dirty="0">
                <a:solidFill>
                  <a:srgbClr val="4E2A14"/>
                </a:solidFill>
                <a:latin typeface="Bookman Old Style" pitchFamily="34" charset="0"/>
                <a:ea typeface="Bookman Old Style" pitchFamily="34" charset="-122"/>
                <a:cs typeface="Bookman Old Style" pitchFamily="34" charset="-120"/>
              </a:rPr>
              <a:t>Critique of the PESTEL Framework</a:t>
            </a:r>
            <a:endParaRPr lang="en-US" sz="3400" dirty="0"/>
          </a:p>
        </p:txBody>
      </p:sp>
      <p:sp>
        <p:nvSpPr>
          <p:cNvPr id="5" name="Shape 2"/>
          <p:cNvSpPr/>
          <p:nvPr/>
        </p:nvSpPr>
        <p:spPr>
          <a:xfrm>
            <a:off x="640080" y="1417320"/>
            <a:ext cx="5440680" cy="2240280"/>
          </a:xfrm>
          <a:prstGeom prst="roundRect">
            <a:avLst>
              <a:gd name="adj" fmla="val 4082"/>
            </a:avLst>
          </a:prstGeom>
          <a:solidFill>
            <a:srgbClr val="FBEEDD"/>
          </a:solidFill>
          <a:ln/>
        </p:spPr>
        <p:txBody>
          <a:bodyPr/>
          <a:lstStyle/>
          <a:p>
            <a:endParaRPr lang="en-GB"/>
          </a:p>
        </p:txBody>
      </p:sp>
      <p:sp>
        <p:nvSpPr>
          <p:cNvPr id="6" name="Shape 3"/>
          <p:cNvSpPr/>
          <p:nvPr/>
        </p:nvSpPr>
        <p:spPr>
          <a:xfrm>
            <a:off x="841248" y="1618488"/>
            <a:ext cx="566928" cy="566928"/>
          </a:xfrm>
          <a:prstGeom prst="ellipse">
            <a:avLst/>
          </a:prstGeom>
          <a:solidFill>
            <a:srgbClr val="D9822B"/>
          </a:solidFill>
          <a:ln/>
        </p:spPr>
        <p:txBody>
          <a:bodyPr/>
          <a:lstStyle/>
          <a:p>
            <a:endParaRPr lang="en-GB"/>
          </a:p>
        </p:txBody>
      </p:sp>
      <p:pic>
        <p:nvPicPr>
          <p:cNvPr id="7" name="Image 1" descr="preencoded.png"/>
          <p:cNvPicPr>
            <a:picLocks noChangeAspect="1"/>
          </p:cNvPicPr>
          <p:nvPr/>
        </p:nvPicPr>
        <p:blipFill>
          <a:blip r:embed="rId4"/>
          <a:stretch>
            <a:fillRect/>
          </a:stretch>
        </p:blipFill>
        <p:spPr>
          <a:xfrm>
            <a:off x="987552" y="1764792"/>
            <a:ext cx="292608" cy="292608"/>
          </a:xfrm>
          <a:prstGeom prst="rect">
            <a:avLst/>
          </a:prstGeom>
        </p:spPr>
      </p:pic>
      <p:sp>
        <p:nvSpPr>
          <p:cNvPr id="8" name="Text 4"/>
          <p:cNvSpPr txBox="1"/>
          <p:nvPr/>
        </p:nvSpPr>
        <p:spPr>
          <a:xfrm>
            <a:off x="1554480" y="1581912"/>
            <a:ext cx="4389120" cy="548640"/>
          </a:xfrm>
          <a:prstGeom prst="rect">
            <a:avLst/>
          </a:prstGeom>
          <a:noFill/>
          <a:ln/>
        </p:spPr>
        <p:txBody>
          <a:bodyPr wrap="square" lIns="0" tIns="0" rIns="0" bIns="0" rtlCol="0" anchor="ctr"/>
          <a:lstStyle/>
          <a:p>
            <a:pPr marL="0" indent="0">
              <a:buNone/>
            </a:pPr>
            <a:r>
              <a:rPr lang="en-US" sz="1900" b="1" dirty="0">
                <a:solidFill>
                  <a:srgbClr val="4E2A14"/>
                </a:solidFill>
                <a:latin typeface="Bookman Old Style" pitchFamily="34" charset="0"/>
                <a:ea typeface="Bookman Old Style" pitchFamily="34" charset="-122"/>
                <a:cs typeface="Bookman Old Style" pitchFamily="34" charset="-120"/>
              </a:rPr>
              <a:t>What is it?</a:t>
            </a:r>
            <a:endParaRPr lang="en-US" sz="1900" dirty="0"/>
          </a:p>
        </p:txBody>
      </p:sp>
      <p:sp>
        <p:nvSpPr>
          <p:cNvPr id="9" name="Text 5"/>
          <p:cNvSpPr txBox="1"/>
          <p:nvPr/>
        </p:nvSpPr>
        <p:spPr>
          <a:xfrm>
            <a:off x="914400" y="2258568"/>
            <a:ext cx="4937760" cy="1325880"/>
          </a:xfrm>
          <a:prstGeom prst="rect">
            <a:avLst/>
          </a:prstGeom>
          <a:noFill/>
          <a:ln/>
        </p:spPr>
        <p:txBody>
          <a:bodyPr wrap="square" lIns="0" tIns="0" rIns="0" bIns="0" rtlCol="0" anchor="t"/>
          <a:lstStyle/>
          <a:p>
            <a:pPr marL="0" indent="0" algn="just">
              <a:buNone/>
            </a:pPr>
            <a:r>
              <a:rPr lang="en-GB" sz="1600" dirty="0">
                <a:solidFill>
                  <a:srgbClr val="3A2A1E"/>
                </a:solidFill>
                <a:latin typeface="Calibri" pitchFamily="34" charset="0"/>
                <a:ea typeface="Calibri" pitchFamily="34" charset="-122"/>
                <a:cs typeface="Calibri" pitchFamily="34" charset="-120"/>
              </a:rPr>
              <a:t>A tool to analyse the macro-environment for six factors- Political, Economic, Social, Technological, Environmental and Legal ( Marinović </a:t>
            </a:r>
            <a:r>
              <a:rPr lang="en-GB" sz="1600" dirty="0" err="1">
                <a:solidFill>
                  <a:srgbClr val="3A2A1E"/>
                </a:solidFill>
                <a:latin typeface="Calibri" pitchFamily="34" charset="0"/>
                <a:ea typeface="Calibri" pitchFamily="34" charset="-122"/>
                <a:cs typeface="Calibri" pitchFamily="34" charset="-120"/>
              </a:rPr>
              <a:t>Matović</a:t>
            </a:r>
            <a:r>
              <a:rPr lang="en-GB" sz="1600" dirty="0">
                <a:solidFill>
                  <a:srgbClr val="3A2A1E"/>
                </a:solidFill>
                <a:latin typeface="Calibri" pitchFamily="34" charset="0"/>
                <a:ea typeface="Calibri" pitchFamily="34" charset="-122"/>
                <a:cs typeface="Calibri" pitchFamily="34" charset="-120"/>
              </a:rPr>
              <a:t> and Arsić, 2020).</a:t>
            </a:r>
            <a:endParaRPr lang="en-US" sz="1600" dirty="0"/>
          </a:p>
        </p:txBody>
      </p:sp>
      <p:sp>
        <p:nvSpPr>
          <p:cNvPr id="10" name="Shape 6"/>
          <p:cNvSpPr/>
          <p:nvPr/>
        </p:nvSpPr>
        <p:spPr>
          <a:xfrm>
            <a:off x="6172200" y="1417320"/>
            <a:ext cx="5440680" cy="2240280"/>
          </a:xfrm>
          <a:prstGeom prst="roundRect">
            <a:avLst>
              <a:gd name="adj" fmla="val 4082"/>
            </a:avLst>
          </a:prstGeom>
          <a:solidFill>
            <a:srgbClr val="FBEEDD"/>
          </a:solidFill>
          <a:ln/>
        </p:spPr>
        <p:txBody>
          <a:bodyPr/>
          <a:lstStyle/>
          <a:p>
            <a:endParaRPr lang="en-GB"/>
          </a:p>
        </p:txBody>
      </p:sp>
      <p:sp>
        <p:nvSpPr>
          <p:cNvPr id="11" name="Shape 7"/>
          <p:cNvSpPr/>
          <p:nvPr/>
        </p:nvSpPr>
        <p:spPr>
          <a:xfrm>
            <a:off x="6373368" y="1618488"/>
            <a:ext cx="566928" cy="566928"/>
          </a:xfrm>
          <a:prstGeom prst="ellipse">
            <a:avLst/>
          </a:prstGeom>
          <a:solidFill>
            <a:srgbClr val="9C2B2E"/>
          </a:solidFill>
          <a:ln/>
        </p:spPr>
        <p:txBody>
          <a:bodyPr/>
          <a:lstStyle/>
          <a:p>
            <a:endParaRPr lang="en-GB"/>
          </a:p>
        </p:txBody>
      </p:sp>
      <p:pic>
        <p:nvPicPr>
          <p:cNvPr id="12" name="Image 2" descr="preencoded.png"/>
          <p:cNvPicPr>
            <a:picLocks noChangeAspect="1"/>
          </p:cNvPicPr>
          <p:nvPr/>
        </p:nvPicPr>
        <p:blipFill>
          <a:blip r:embed="rId5"/>
          <a:stretch>
            <a:fillRect/>
          </a:stretch>
        </p:blipFill>
        <p:spPr>
          <a:xfrm>
            <a:off x="6519672" y="1764792"/>
            <a:ext cx="292608" cy="292608"/>
          </a:xfrm>
          <a:prstGeom prst="rect">
            <a:avLst/>
          </a:prstGeom>
        </p:spPr>
      </p:pic>
      <p:sp>
        <p:nvSpPr>
          <p:cNvPr id="13" name="Text 8"/>
          <p:cNvSpPr txBox="1"/>
          <p:nvPr/>
        </p:nvSpPr>
        <p:spPr>
          <a:xfrm>
            <a:off x="7086600" y="1581912"/>
            <a:ext cx="4389120" cy="548640"/>
          </a:xfrm>
          <a:prstGeom prst="rect">
            <a:avLst/>
          </a:prstGeom>
          <a:noFill/>
          <a:ln/>
        </p:spPr>
        <p:txBody>
          <a:bodyPr wrap="square" lIns="0" tIns="0" rIns="0" bIns="0" rtlCol="0" anchor="ctr"/>
          <a:lstStyle/>
          <a:p>
            <a:pPr marL="0" indent="0">
              <a:buNone/>
            </a:pPr>
            <a:r>
              <a:rPr lang="en-US" sz="1900" b="1" dirty="0">
                <a:solidFill>
                  <a:srgbClr val="4E2A14"/>
                </a:solidFill>
                <a:latin typeface="Bookman Old Style" pitchFamily="34" charset="0"/>
                <a:ea typeface="Bookman Old Style" pitchFamily="34" charset="-122"/>
                <a:cs typeface="Bookman Old Style" pitchFamily="34" charset="-120"/>
              </a:rPr>
              <a:t>Why / where is it used?</a:t>
            </a:r>
            <a:endParaRPr lang="en-US" sz="1900" dirty="0"/>
          </a:p>
        </p:txBody>
      </p:sp>
      <p:sp>
        <p:nvSpPr>
          <p:cNvPr id="14" name="Text 9"/>
          <p:cNvSpPr txBox="1"/>
          <p:nvPr/>
        </p:nvSpPr>
        <p:spPr>
          <a:xfrm>
            <a:off x="6446520" y="2258568"/>
            <a:ext cx="4937760" cy="1325880"/>
          </a:xfrm>
          <a:prstGeom prst="rect">
            <a:avLst/>
          </a:prstGeom>
          <a:noFill/>
          <a:ln/>
        </p:spPr>
        <p:txBody>
          <a:bodyPr wrap="square" lIns="0" tIns="0" rIns="0" bIns="0" rtlCol="0" anchor="t"/>
          <a:lstStyle/>
          <a:p>
            <a:pPr marL="0" indent="0" algn="just">
              <a:buNone/>
            </a:pPr>
            <a:r>
              <a:rPr lang="en-GB" sz="1600" dirty="0">
                <a:solidFill>
                  <a:srgbClr val="3A2A1E"/>
                </a:solidFill>
                <a:latin typeface="Calibri" pitchFamily="34" charset="0"/>
                <a:ea typeface="Calibri" pitchFamily="34" charset="-122"/>
                <a:cs typeface="Calibri" pitchFamily="34" charset="-120"/>
              </a:rPr>
              <a:t>Used in developing business plans and in market research to identify the opportunities and threats outside of the organisation that are uncontrollable.</a:t>
            </a:r>
            <a:r>
              <a:rPr lang="en-US" sz="1600" dirty="0">
                <a:solidFill>
                  <a:srgbClr val="3A2A1E"/>
                </a:solidFill>
                <a:latin typeface="Calibri" pitchFamily="34" charset="0"/>
                <a:ea typeface="Calibri" pitchFamily="34" charset="-122"/>
                <a:cs typeface="Calibri" pitchFamily="34" charset="-120"/>
              </a:rPr>
              <a:t> </a:t>
            </a:r>
            <a:endParaRPr lang="en-US" sz="1600" dirty="0"/>
          </a:p>
        </p:txBody>
      </p:sp>
      <p:sp>
        <p:nvSpPr>
          <p:cNvPr id="15" name="Shape 10"/>
          <p:cNvSpPr/>
          <p:nvPr/>
        </p:nvSpPr>
        <p:spPr>
          <a:xfrm>
            <a:off x="640080" y="3794760"/>
            <a:ext cx="5440680" cy="2240280"/>
          </a:xfrm>
          <a:prstGeom prst="roundRect">
            <a:avLst>
              <a:gd name="adj" fmla="val 4082"/>
            </a:avLst>
          </a:prstGeom>
          <a:solidFill>
            <a:srgbClr val="FBEEDD"/>
          </a:solidFill>
          <a:ln/>
        </p:spPr>
        <p:txBody>
          <a:bodyPr/>
          <a:lstStyle/>
          <a:p>
            <a:endParaRPr lang="en-GB"/>
          </a:p>
        </p:txBody>
      </p:sp>
      <p:sp>
        <p:nvSpPr>
          <p:cNvPr id="16" name="Shape 11"/>
          <p:cNvSpPr/>
          <p:nvPr/>
        </p:nvSpPr>
        <p:spPr>
          <a:xfrm>
            <a:off x="841248" y="3995928"/>
            <a:ext cx="566928" cy="566928"/>
          </a:xfrm>
          <a:prstGeom prst="ellipse">
            <a:avLst/>
          </a:prstGeom>
          <a:solidFill>
            <a:srgbClr val="6B7F3A"/>
          </a:solidFill>
          <a:ln/>
        </p:spPr>
        <p:txBody>
          <a:bodyPr/>
          <a:lstStyle/>
          <a:p>
            <a:endParaRPr lang="en-GB"/>
          </a:p>
        </p:txBody>
      </p:sp>
      <p:pic>
        <p:nvPicPr>
          <p:cNvPr id="17" name="Image 3" descr="preencoded.png"/>
          <p:cNvPicPr>
            <a:picLocks noChangeAspect="1"/>
          </p:cNvPicPr>
          <p:nvPr/>
        </p:nvPicPr>
        <p:blipFill>
          <a:blip r:embed="rId6"/>
          <a:stretch>
            <a:fillRect/>
          </a:stretch>
        </p:blipFill>
        <p:spPr>
          <a:xfrm>
            <a:off x="987552" y="4142232"/>
            <a:ext cx="292608" cy="292608"/>
          </a:xfrm>
          <a:prstGeom prst="rect">
            <a:avLst/>
          </a:prstGeom>
        </p:spPr>
      </p:pic>
      <p:sp>
        <p:nvSpPr>
          <p:cNvPr id="18" name="Text 12"/>
          <p:cNvSpPr txBox="1"/>
          <p:nvPr/>
        </p:nvSpPr>
        <p:spPr>
          <a:xfrm>
            <a:off x="1554480" y="3959352"/>
            <a:ext cx="4389120" cy="548640"/>
          </a:xfrm>
          <a:prstGeom prst="rect">
            <a:avLst/>
          </a:prstGeom>
          <a:noFill/>
          <a:ln/>
        </p:spPr>
        <p:txBody>
          <a:bodyPr wrap="square" lIns="0" tIns="0" rIns="0" bIns="0" rtlCol="0" anchor="ctr"/>
          <a:lstStyle/>
          <a:p>
            <a:pPr marL="0" indent="0">
              <a:buNone/>
            </a:pPr>
            <a:r>
              <a:rPr lang="en-US" sz="1900" b="1" dirty="0">
                <a:solidFill>
                  <a:srgbClr val="4E2A14"/>
                </a:solidFill>
                <a:latin typeface="Bookman Old Style" pitchFamily="34" charset="0"/>
                <a:ea typeface="Bookman Old Style" pitchFamily="34" charset="-122"/>
                <a:cs typeface="Bookman Old Style" pitchFamily="34" charset="-120"/>
              </a:rPr>
              <a:t>Benefits</a:t>
            </a:r>
            <a:endParaRPr lang="en-US" sz="1900" dirty="0"/>
          </a:p>
        </p:txBody>
      </p:sp>
      <p:sp>
        <p:nvSpPr>
          <p:cNvPr id="19" name="Text 13"/>
          <p:cNvSpPr txBox="1"/>
          <p:nvPr/>
        </p:nvSpPr>
        <p:spPr>
          <a:xfrm>
            <a:off x="914400" y="4636008"/>
            <a:ext cx="4937760" cy="1325880"/>
          </a:xfrm>
          <a:prstGeom prst="rect">
            <a:avLst/>
          </a:prstGeom>
          <a:noFill/>
          <a:ln/>
        </p:spPr>
        <p:txBody>
          <a:bodyPr wrap="square" lIns="0" tIns="0" rIns="0" bIns="0" rtlCol="0" anchor="t"/>
          <a:lstStyle/>
          <a:p>
            <a:pPr marL="0" indent="0">
              <a:buNone/>
            </a:pPr>
            <a:r>
              <a:rPr lang="en-GB" sz="1600" dirty="0">
                <a:solidFill>
                  <a:srgbClr val="3A2A1E"/>
                </a:solidFill>
                <a:latin typeface="Calibri" pitchFamily="34" charset="0"/>
                <a:ea typeface="Calibri" pitchFamily="34" charset="-122"/>
                <a:cs typeface="Calibri" pitchFamily="34" charset="-120"/>
              </a:rPr>
              <a:t>Concise, inexpensive and structured; gives an overview of external environments and facilitates informed decisions.</a:t>
            </a:r>
            <a:endParaRPr lang="en-US" sz="1600" dirty="0"/>
          </a:p>
        </p:txBody>
      </p:sp>
      <p:sp>
        <p:nvSpPr>
          <p:cNvPr id="20" name="Shape 14"/>
          <p:cNvSpPr/>
          <p:nvPr/>
        </p:nvSpPr>
        <p:spPr>
          <a:xfrm>
            <a:off x="6172200" y="3794760"/>
            <a:ext cx="5440680" cy="2240280"/>
          </a:xfrm>
          <a:prstGeom prst="roundRect">
            <a:avLst>
              <a:gd name="adj" fmla="val 4082"/>
            </a:avLst>
          </a:prstGeom>
          <a:solidFill>
            <a:srgbClr val="FBEEDD"/>
          </a:solidFill>
          <a:ln/>
        </p:spPr>
        <p:txBody>
          <a:bodyPr/>
          <a:lstStyle/>
          <a:p>
            <a:endParaRPr lang="en-GB"/>
          </a:p>
        </p:txBody>
      </p:sp>
      <p:sp>
        <p:nvSpPr>
          <p:cNvPr id="21" name="Shape 15"/>
          <p:cNvSpPr/>
          <p:nvPr/>
        </p:nvSpPr>
        <p:spPr>
          <a:xfrm>
            <a:off x="6373368" y="3995928"/>
            <a:ext cx="566928" cy="566928"/>
          </a:xfrm>
          <a:prstGeom prst="ellipse">
            <a:avLst/>
          </a:prstGeom>
          <a:solidFill>
            <a:srgbClr val="4E2A14"/>
          </a:solidFill>
          <a:ln/>
        </p:spPr>
        <p:txBody>
          <a:bodyPr/>
          <a:lstStyle/>
          <a:p>
            <a:endParaRPr lang="en-GB"/>
          </a:p>
        </p:txBody>
      </p:sp>
      <p:pic>
        <p:nvPicPr>
          <p:cNvPr id="22" name="Image 4" descr="preencoded.png"/>
          <p:cNvPicPr>
            <a:picLocks noChangeAspect="1"/>
          </p:cNvPicPr>
          <p:nvPr/>
        </p:nvPicPr>
        <p:blipFill>
          <a:blip r:embed="rId7"/>
          <a:stretch>
            <a:fillRect/>
          </a:stretch>
        </p:blipFill>
        <p:spPr>
          <a:xfrm>
            <a:off x="6519672" y="4142232"/>
            <a:ext cx="292608" cy="292608"/>
          </a:xfrm>
          <a:prstGeom prst="rect">
            <a:avLst/>
          </a:prstGeom>
        </p:spPr>
      </p:pic>
      <p:sp>
        <p:nvSpPr>
          <p:cNvPr id="23" name="Text 16"/>
          <p:cNvSpPr txBox="1"/>
          <p:nvPr/>
        </p:nvSpPr>
        <p:spPr>
          <a:xfrm>
            <a:off x="7086600" y="3959352"/>
            <a:ext cx="4389120" cy="548640"/>
          </a:xfrm>
          <a:prstGeom prst="rect">
            <a:avLst/>
          </a:prstGeom>
          <a:noFill/>
          <a:ln/>
        </p:spPr>
        <p:txBody>
          <a:bodyPr wrap="square" lIns="0" tIns="0" rIns="0" bIns="0" rtlCol="0" anchor="ctr"/>
          <a:lstStyle/>
          <a:p>
            <a:pPr marL="0" indent="0">
              <a:buNone/>
            </a:pPr>
            <a:r>
              <a:rPr lang="en-US" sz="1900" b="1" dirty="0">
                <a:solidFill>
                  <a:srgbClr val="4E2A14"/>
                </a:solidFill>
                <a:latin typeface="Bookman Old Style" pitchFamily="34" charset="0"/>
                <a:ea typeface="Bookman Old Style" pitchFamily="34" charset="-122"/>
                <a:cs typeface="Bookman Old Style" pitchFamily="34" charset="-120"/>
              </a:rPr>
              <a:t>Limitations</a:t>
            </a:r>
            <a:endParaRPr lang="en-US" sz="1900" dirty="0"/>
          </a:p>
        </p:txBody>
      </p:sp>
      <p:sp>
        <p:nvSpPr>
          <p:cNvPr id="24" name="Text 17"/>
          <p:cNvSpPr txBox="1"/>
          <p:nvPr/>
        </p:nvSpPr>
        <p:spPr>
          <a:xfrm>
            <a:off x="6446520" y="4636008"/>
            <a:ext cx="4937760" cy="1325880"/>
          </a:xfrm>
          <a:prstGeom prst="rect">
            <a:avLst/>
          </a:prstGeom>
          <a:noFill/>
          <a:ln/>
        </p:spPr>
        <p:txBody>
          <a:bodyPr wrap="square" lIns="0" tIns="0" rIns="0" bIns="0" rtlCol="0" anchor="t"/>
          <a:lstStyle/>
          <a:p>
            <a:pPr marL="0" indent="0">
              <a:buNone/>
            </a:pPr>
            <a:r>
              <a:rPr lang="en-US" sz="1600" dirty="0">
                <a:solidFill>
                  <a:srgbClr val="3A2A1E"/>
                </a:solidFill>
                <a:latin typeface="Calibri" pitchFamily="34" charset="0"/>
                <a:ea typeface="Calibri" pitchFamily="34" charset="-122"/>
                <a:cs typeface="Calibri" pitchFamily="34" charset="-120"/>
              </a:rPr>
              <a:t>Only lists external factors —</a:t>
            </a:r>
            <a:r>
              <a:rPr lang="en-GB" sz="1600" dirty="0">
                <a:solidFill>
                  <a:srgbClr val="3A2A1E"/>
                </a:solidFill>
                <a:latin typeface="Calibri" pitchFamily="34" charset="0"/>
                <a:ea typeface="Calibri" pitchFamily="34" charset="-122"/>
                <a:cs typeface="Calibri" pitchFamily="34" charset="-120"/>
              </a:rPr>
              <a:t>Minimizes internal problems; tendency to simplify; analysis quickly becomes outdated because situations can change quickly.</a:t>
            </a:r>
            <a:r>
              <a:rPr lang="en-US" sz="1600" dirty="0">
                <a:solidFill>
                  <a:srgbClr val="3A2A1E"/>
                </a:solidFill>
                <a:latin typeface="Calibri" pitchFamily="34" charset="0"/>
                <a:ea typeface="Calibri" pitchFamily="34" charset="-122"/>
                <a:cs typeface="Calibri" pitchFamily="34" charset="-120"/>
              </a:rPr>
              <a:t> </a:t>
            </a:r>
            <a:endParaRPr lang="en-US" sz="1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02920" y="384048"/>
            <a:ext cx="658368" cy="658368"/>
          </a:xfrm>
          <a:prstGeom prst="ellipse">
            <a:avLst/>
          </a:prstGeom>
          <a:solidFill>
            <a:srgbClr val="D9822B"/>
          </a:solidFill>
          <a:ln/>
        </p:spPr>
        <p:txBody>
          <a:bodyPr/>
          <a:lstStyle/>
          <a:p>
            <a:endParaRPr lang="en-GB"/>
          </a:p>
        </p:txBody>
      </p:sp>
      <p:pic>
        <p:nvPicPr>
          <p:cNvPr id="3" name="Image 0" descr="preencoded.png"/>
          <p:cNvPicPr>
            <a:picLocks noChangeAspect="1"/>
          </p:cNvPicPr>
          <p:nvPr/>
        </p:nvPicPr>
        <p:blipFill>
          <a:blip r:embed="rId3"/>
          <a:stretch>
            <a:fillRect/>
          </a:stretch>
        </p:blipFill>
        <p:spPr>
          <a:xfrm>
            <a:off x="649224" y="530352"/>
            <a:ext cx="365760" cy="365760"/>
          </a:xfrm>
          <a:prstGeom prst="rect">
            <a:avLst/>
          </a:prstGeom>
        </p:spPr>
      </p:pic>
      <p:sp>
        <p:nvSpPr>
          <p:cNvPr id="4" name="Text 1"/>
          <p:cNvSpPr txBox="1"/>
          <p:nvPr/>
        </p:nvSpPr>
        <p:spPr>
          <a:xfrm>
            <a:off x="1325880" y="292608"/>
            <a:ext cx="10332720" cy="868680"/>
          </a:xfrm>
          <a:prstGeom prst="rect">
            <a:avLst/>
          </a:prstGeom>
          <a:noFill/>
          <a:ln/>
        </p:spPr>
        <p:txBody>
          <a:bodyPr wrap="square" lIns="0" tIns="0" rIns="0" bIns="0" rtlCol="0" anchor="ctr"/>
          <a:lstStyle/>
          <a:p>
            <a:pPr marL="0" indent="0">
              <a:buNone/>
            </a:pPr>
            <a:r>
              <a:rPr lang="en-US" sz="3400" b="1" dirty="0">
                <a:solidFill>
                  <a:srgbClr val="4E2A14"/>
                </a:solidFill>
                <a:latin typeface="Bookman Old Style" pitchFamily="34" charset="0"/>
                <a:ea typeface="Bookman Old Style" pitchFamily="34" charset="-122"/>
                <a:cs typeface="Bookman Old Style" pitchFamily="34" charset="-120"/>
              </a:rPr>
              <a:t>PESTEL Applied to Basil's Bakery</a:t>
            </a:r>
            <a:endParaRPr lang="en-US" sz="3400" dirty="0"/>
          </a:p>
        </p:txBody>
      </p:sp>
      <p:sp>
        <p:nvSpPr>
          <p:cNvPr id="5" name="Shape 2"/>
          <p:cNvSpPr/>
          <p:nvPr/>
        </p:nvSpPr>
        <p:spPr>
          <a:xfrm>
            <a:off x="640080" y="1417320"/>
            <a:ext cx="3520440" cy="2212848"/>
          </a:xfrm>
          <a:prstGeom prst="roundRect">
            <a:avLst>
              <a:gd name="adj" fmla="val 4132"/>
            </a:avLst>
          </a:prstGeom>
          <a:solidFill>
            <a:srgbClr val="FBEEDD"/>
          </a:solidFill>
          <a:ln/>
        </p:spPr>
        <p:txBody>
          <a:bodyPr/>
          <a:lstStyle/>
          <a:p>
            <a:endParaRPr lang="en-GB"/>
          </a:p>
        </p:txBody>
      </p:sp>
      <p:sp>
        <p:nvSpPr>
          <p:cNvPr id="6" name="Shape 3"/>
          <p:cNvSpPr/>
          <p:nvPr/>
        </p:nvSpPr>
        <p:spPr>
          <a:xfrm>
            <a:off x="822960" y="1581912"/>
            <a:ext cx="548640" cy="548640"/>
          </a:xfrm>
          <a:prstGeom prst="ellipse">
            <a:avLst/>
          </a:prstGeom>
          <a:solidFill>
            <a:srgbClr val="D9822B"/>
          </a:solidFill>
          <a:ln/>
        </p:spPr>
        <p:txBody>
          <a:bodyPr/>
          <a:lstStyle/>
          <a:p>
            <a:endParaRPr lang="en-GB"/>
          </a:p>
        </p:txBody>
      </p:sp>
      <p:sp>
        <p:nvSpPr>
          <p:cNvPr id="7" name="Text 4"/>
          <p:cNvSpPr txBox="1"/>
          <p:nvPr/>
        </p:nvSpPr>
        <p:spPr>
          <a:xfrm>
            <a:off x="822960" y="1581912"/>
            <a:ext cx="548640" cy="548640"/>
          </a:xfrm>
          <a:prstGeom prst="rect">
            <a:avLst/>
          </a:prstGeom>
          <a:noFill/>
          <a:ln/>
        </p:spPr>
        <p:txBody>
          <a:bodyPr wrap="square" lIns="0" tIns="0" rIns="0" bIns="0" rtlCol="0" anchor="ctr"/>
          <a:lstStyle/>
          <a:p>
            <a:pPr marL="0" indent="0" algn="ctr">
              <a:buNone/>
            </a:pPr>
            <a:r>
              <a:rPr lang="en-US" sz="2400" b="1" dirty="0">
                <a:solidFill>
                  <a:srgbClr val="FFFFFF"/>
                </a:solidFill>
                <a:latin typeface="Bookman Old Style" pitchFamily="34" charset="0"/>
                <a:ea typeface="Bookman Old Style" pitchFamily="34" charset="-122"/>
                <a:cs typeface="Bookman Old Style" pitchFamily="34" charset="-120"/>
              </a:rPr>
              <a:t>P</a:t>
            </a:r>
            <a:endParaRPr lang="en-US" sz="2400" dirty="0"/>
          </a:p>
        </p:txBody>
      </p:sp>
      <p:sp>
        <p:nvSpPr>
          <p:cNvPr id="8" name="Text 5"/>
          <p:cNvSpPr txBox="1"/>
          <p:nvPr/>
        </p:nvSpPr>
        <p:spPr>
          <a:xfrm>
            <a:off x="1481328" y="1581912"/>
            <a:ext cx="2606040" cy="548640"/>
          </a:xfrm>
          <a:prstGeom prst="rect">
            <a:avLst/>
          </a:prstGeom>
          <a:noFill/>
          <a:ln/>
        </p:spPr>
        <p:txBody>
          <a:bodyPr wrap="square" lIns="0" tIns="0" rIns="0" bIns="0" rtlCol="0" anchor="ctr"/>
          <a:lstStyle/>
          <a:p>
            <a:pPr marL="0" indent="0">
              <a:buNone/>
            </a:pPr>
            <a:r>
              <a:rPr lang="en-US" sz="1800" b="1" dirty="0">
                <a:solidFill>
                  <a:srgbClr val="4E2A14"/>
                </a:solidFill>
                <a:latin typeface="Bookman Old Style" pitchFamily="34" charset="0"/>
                <a:ea typeface="Bookman Old Style" pitchFamily="34" charset="-122"/>
                <a:cs typeface="Bookman Old Style" pitchFamily="34" charset="-120"/>
              </a:rPr>
              <a:t>Political</a:t>
            </a:r>
            <a:endParaRPr lang="en-US" sz="1800" dirty="0"/>
          </a:p>
        </p:txBody>
      </p:sp>
      <p:sp>
        <p:nvSpPr>
          <p:cNvPr id="9" name="Text 6"/>
          <p:cNvSpPr txBox="1"/>
          <p:nvPr/>
        </p:nvSpPr>
        <p:spPr>
          <a:xfrm>
            <a:off x="868680" y="2231644"/>
            <a:ext cx="3108960" cy="1325880"/>
          </a:xfrm>
          <a:prstGeom prst="rect">
            <a:avLst/>
          </a:prstGeom>
          <a:noFill/>
          <a:ln/>
        </p:spPr>
        <p:txBody>
          <a:bodyPr wrap="square" lIns="0" tIns="0" rIns="0" bIns="0" rtlCol="0" anchor="t"/>
          <a:lstStyle/>
          <a:p>
            <a:pPr marL="0" indent="0">
              <a:buNone/>
            </a:pPr>
            <a:r>
              <a:rPr lang="en-US" sz="1400" dirty="0">
                <a:solidFill>
                  <a:srgbClr val="3A2A1E"/>
                </a:solidFill>
                <a:latin typeface="Calibri" pitchFamily="34" charset="0"/>
                <a:ea typeface="Calibri" pitchFamily="34" charset="-122"/>
                <a:cs typeface="Calibri" pitchFamily="34" charset="-120"/>
              </a:rPr>
              <a:t>Post-Covid government policy</a:t>
            </a:r>
            <a:r>
              <a:rPr lang="en-GB" sz="1400" dirty="0">
                <a:solidFill>
                  <a:srgbClr val="3A2A1E"/>
                </a:solidFill>
                <a:latin typeface="Calibri" pitchFamily="34" charset="0"/>
                <a:ea typeface="Calibri" pitchFamily="34" charset="-122"/>
                <a:cs typeface="Calibri" pitchFamily="34" charset="-120"/>
              </a:rPr>
              <a:t> concerns high-street policy; a change to business rates policy will significantly impact small retailers.</a:t>
            </a:r>
            <a:r>
              <a:rPr lang="en-US" sz="1400" dirty="0">
                <a:solidFill>
                  <a:srgbClr val="3A2A1E"/>
                </a:solidFill>
                <a:latin typeface="Calibri" pitchFamily="34" charset="0"/>
                <a:ea typeface="Calibri" pitchFamily="34" charset="-122"/>
                <a:cs typeface="Calibri" pitchFamily="34" charset="-120"/>
              </a:rPr>
              <a:t> </a:t>
            </a:r>
            <a:endParaRPr lang="en-US" sz="1400" dirty="0"/>
          </a:p>
        </p:txBody>
      </p:sp>
      <p:sp>
        <p:nvSpPr>
          <p:cNvPr id="10" name="Shape 7"/>
          <p:cNvSpPr/>
          <p:nvPr/>
        </p:nvSpPr>
        <p:spPr>
          <a:xfrm>
            <a:off x="4343400" y="1417320"/>
            <a:ext cx="3520440" cy="2212848"/>
          </a:xfrm>
          <a:prstGeom prst="roundRect">
            <a:avLst>
              <a:gd name="adj" fmla="val 4132"/>
            </a:avLst>
          </a:prstGeom>
          <a:solidFill>
            <a:srgbClr val="FBEEDD"/>
          </a:solidFill>
          <a:ln/>
        </p:spPr>
        <p:txBody>
          <a:bodyPr/>
          <a:lstStyle/>
          <a:p>
            <a:endParaRPr lang="en-GB"/>
          </a:p>
        </p:txBody>
      </p:sp>
      <p:sp>
        <p:nvSpPr>
          <p:cNvPr id="11" name="Shape 8"/>
          <p:cNvSpPr/>
          <p:nvPr/>
        </p:nvSpPr>
        <p:spPr>
          <a:xfrm>
            <a:off x="4526280" y="1581912"/>
            <a:ext cx="548640" cy="548640"/>
          </a:xfrm>
          <a:prstGeom prst="ellipse">
            <a:avLst/>
          </a:prstGeom>
          <a:solidFill>
            <a:srgbClr val="9C2B2E"/>
          </a:solidFill>
          <a:ln/>
        </p:spPr>
        <p:txBody>
          <a:bodyPr/>
          <a:lstStyle/>
          <a:p>
            <a:endParaRPr lang="en-GB"/>
          </a:p>
        </p:txBody>
      </p:sp>
      <p:sp>
        <p:nvSpPr>
          <p:cNvPr id="12" name="Text 9"/>
          <p:cNvSpPr txBox="1"/>
          <p:nvPr/>
        </p:nvSpPr>
        <p:spPr>
          <a:xfrm>
            <a:off x="4526280" y="1581912"/>
            <a:ext cx="548640" cy="548640"/>
          </a:xfrm>
          <a:prstGeom prst="rect">
            <a:avLst/>
          </a:prstGeom>
          <a:noFill/>
          <a:ln/>
        </p:spPr>
        <p:txBody>
          <a:bodyPr wrap="square" lIns="0" tIns="0" rIns="0" bIns="0" rtlCol="0" anchor="ctr"/>
          <a:lstStyle/>
          <a:p>
            <a:pPr marL="0" indent="0" algn="ctr">
              <a:buNone/>
            </a:pPr>
            <a:r>
              <a:rPr lang="en-US" sz="2400" b="1" dirty="0">
                <a:solidFill>
                  <a:srgbClr val="FFFFFF"/>
                </a:solidFill>
                <a:latin typeface="Bookman Old Style" pitchFamily="34" charset="0"/>
                <a:ea typeface="Bookman Old Style" pitchFamily="34" charset="-122"/>
                <a:cs typeface="Bookman Old Style" pitchFamily="34" charset="-120"/>
              </a:rPr>
              <a:t>E</a:t>
            </a:r>
            <a:endParaRPr lang="en-US" sz="2400" dirty="0"/>
          </a:p>
        </p:txBody>
      </p:sp>
      <p:sp>
        <p:nvSpPr>
          <p:cNvPr id="13" name="Text 10"/>
          <p:cNvSpPr txBox="1"/>
          <p:nvPr/>
        </p:nvSpPr>
        <p:spPr>
          <a:xfrm>
            <a:off x="5184648" y="1581912"/>
            <a:ext cx="2606040" cy="548640"/>
          </a:xfrm>
          <a:prstGeom prst="rect">
            <a:avLst/>
          </a:prstGeom>
          <a:noFill/>
          <a:ln/>
        </p:spPr>
        <p:txBody>
          <a:bodyPr wrap="square" lIns="0" tIns="0" rIns="0" bIns="0" rtlCol="0" anchor="ctr"/>
          <a:lstStyle/>
          <a:p>
            <a:pPr marL="0" indent="0">
              <a:buNone/>
            </a:pPr>
            <a:r>
              <a:rPr lang="en-US" sz="1800" b="1" dirty="0">
                <a:solidFill>
                  <a:srgbClr val="4E2A14"/>
                </a:solidFill>
                <a:latin typeface="Bookman Old Style" pitchFamily="34" charset="0"/>
                <a:ea typeface="Bookman Old Style" pitchFamily="34" charset="-122"/>
                <a:cs typeface="Bookman Old Style" pitchFamily="34" charset="-120"/>
              </a:rPr>
              <a:t>Economic</a:t>
            </a:r>
            <a:endParaRPr lang="en-US" sz="1800" dirty="0"/>
          </a:p>
        </p:txBody>
      </p:sp>
      <p:sp>
        <p:nvSpPr>
          <p:cNvPr id="14" name="Text 11"/>
          <p:cNvSpPr txBox="1"/>
          <p:nvPr/>
        </p:nvSpPr>
        <p:spPr>
          <a:xfrm>
            <a:off x="4572000" y="2221992"/>
            <a:ext cx="3108960" cy="1325880"/>
          </a:xfrm>
          <a:prstGeom prst="rect">
            <a:avLst/>
          </a:prstGeom>
          <a:noFill/>
          <a:ln/>
        </p:spPr>
        <p:txBody>
          <a:bodyPr wrap="square" lIns="0" tIns="0" rIns="0" bIns="0" rtlCol="0" anchor="t"/>
          <a:lstStyle/>
          <a:p>
            <a:pPr marL="0" indent="0">
              <a:buNone/>
            </a:pPr>
            <a:r>
              <a:rPr lang="en-US" sz="1400" dirty="0">
                <a:solidFill>
                  <a:srgbClr val="3A2A1E"/>
                </a:solidFill>
                <a:latin typeface="Calibri" pitchFamily="34" charset="0"/>
                <a:ea typeface="Calibri" pitchFamily="34" charset="-122"/>
                <a:cs typeface="Calibri" pitchFamily="34" charset="-120"/>
              </a:rPr>
              <a:t>Inflation: </a:t>
            </a:r>
            <a:r>
              <a:rPr lang="en-GB" sz="1400" dirty="0">
                <a:solidFill>
                  <a:srgbClr val="3A2A1E"/>
                </a:solidFill>
                <a:latin typeface="Calibri" pitchFamily="34" charset="0"/>
                <a:ea typeface="Calibri" pitchFamily="34" charset="-122"/>
                <a:cs typeface="Calibri" pitchFamily="34" charset="-120"/>
              </a:rPr>
              <a:t>Rent, utilities, and insurance cost much more than 2019; Customers have less buying power.</a:t>
            </a:r>
            <a:r>
              <a:rPr lang="en-US" sz="1400" dirty="0">
                <a:solidFill>
                  <a:srgbClr val="3A2A1E"/>
                </a:solidFill>
                <a:latin typeface="Calibri" pitchFamily="34" charset="0"/>
                <a:ea typeface="Calibri" pitchFamily="34" charset="-122"/>
                <a:cs typeface="Calibri" pitchFamily="34" charset="-120"/>
              </a:rPr>
              <a:t> </a:t>
            </a:r>
            <a:endParaRPr lang="en-US" sz="1400" dirty="0"/>
          </a:p>
        </p:txBody>
      </p:sp>
      <p:sp>
        <p:nvSpPr>
          <p:cNvPr id="15" name="Shape 12"/>
          <p:cNvSpPr/>
          <p:nvPr/>
        </p:nvSpPr>
        <p:spPr>
          <a:xfrm>
            <a:off x="8046720" y="1417320"/>
            <a:ext cx="3520440" cy="2212848"/>
          </a:xfrm>
          <a:prstGeom prst="roundRect">
            <a:avLst>
              <a:gd name="adj" fmla="val 4132"/>
            </a:avLst>
          </a:prstGeom>
          <a:solidFill>
            <a:srgbClr val="FBEEDD"/>
          </a:solidFill>
          <a:ln/>
        </p:spPr>
        <p:txBody>
          <a:bodyPr/>
          <a:lstStyle/>
          <a:p>
            <a:endParaRPr lang="en-GB"/>
          </a:p>
        </p:txBody>
      </p:sp>
      <p:sp>
        <p:nvSpPr>
          <p:cNvPr id="16" name="Shape 13"/>
          <p:cNvSpPr/>
          <p:nvPr/>
        </p:nvSpPr>
        <p:spPr>
          <a:xfrm>
            <a:off x="8229600" y="1581912"/>
            <a:ext cx="548640" cy="548640"/>
          </a:xfrm>
          <a:prstGeom prst="ellipse">
            <a:avLst/>
          </a:prstGeom>
          <a:solidFill>
            <a:srgbClr val="6B7F3A"/>
          </a:solidFill>
          <a:ln/>
        </p:spPr>
        <p:txBody>
          <a:bodyPr/>
          <a:lstStyle/>
          <a:p>
            <a:endParaRPr lang="en-GB"/>
          </a:p>
        </p:txBody>
      </p:sp>
      <p:sp>
        <p:nvSpPr>
          <p:cNvPr id="17" name="Text 14"/>
          <p:cNvSpPr txBox="1"/>
          <p:nvPr/>
        </p:nvSpPr>
        <p:spPr>
          <a:xfrm>
            <a:off x="8229600" y="1581912"/>
            <a:ext cx="548640" cy="548640"/>
          </a:xfrm>
          <a:prstGeom prst="rect">
            <a:avLst/>
          </a:prstGeom>
          <a:noFill/>
          <a:ln/>
        </p:spPr>
        <p:txBody>
          <a:bodyPr wrap="square" lIns="0" tIns="0" rIns="0" bIns="0" rtlCol="0" anchor="ctr"/>
          <a:lstStyle/>
          <a:p>
            <a:pPr marL="0" indent="0" algn="ctr">
              <a:buNone/>
            </a:pPr>
            <a:r>
              <a:rPr lang="en-US" sz="2400" b="1" dirty="0">
                <a:solidFill>
                  <a:srgbClr val="FFFFFF"/>
                </a:solidFill>
                <a:latin typeface="Bookman Old Style" pitchFamily="34" charset="0"/>
                <a:ea typeface="Bookman Old Style" pitchFamily="34" charset="-122"/>
                <a:cs typeface="Bookman Old Style" pitchFamily="34" charset="-120"/>
              </a:rPr>
              <a:t>S</a:t>
            </a:r>
            <a:endParaRPr lang="en-US" sz="2400" dirty="0"/>
          </a:p>
        </p:txBody>
      </p:sp>
      <p:sp>
        <p:nvSpPr>
          <p:cNvPr id="18" name="Text 15"/>
          <p:cNvSpPr txBox="1"/>
          <p:nvPr/>
        </p:nvSpPr>
        <p:spPr>
          <a:xfrm>
            <a:off x="8887968" y="1581912"/>
            <a:ext cx="2606040" cy="548640"/>
          </a:xfrm>
          <a:prstGeom prst="rect">
            <a:avLst/>
          </a:prstGeom>
          <a:noFill/>
          <a:ln/>
        </p:spPr>
        <p:txBody>
          <a:bodyPr wrap="square" lIns="0" tIns="0" rIns="0" bIns="0" rtlCol="0" anchor="ctr"/>
          <a:lstStyle/>
          <a:p>
            <a:pPr marL="0" indent="0">
              <a:buNone/>
            </a:pPr>
            <a:r>
              <a:rPr lang="en-US" sz="1800" b="1" dirty="0">
                <a:solidFill>
                  <a:srgbClr val="4E2A14"/>
                </a:solidFill>
                <a:latin typeface="Bookman Old Style" pitchFamily="34" charset="0"/>
                <a:ea typeface="Bookman Old Style" pitchFamily="34" charset="-122"/>
                <a:cs typeface="Bookman Old Style" pitchFamily="34" charset="-120"/>
              </a:rPr>
              <a:t>Social</a:t>
            </a:r>
            <a:endParaRPr lang="en-US" sz="1800" dirty="0"/>
          </a:p>
        </p:txBody>
      </p:sp>
      <p:sp>
        <p:nvSpPr>
          <p:cNvPr id="19" name="Text 16"/>
          <p:cNvSpPr txBox="1"/>
          <p:nvPr/>
        </p:nvSpPr>
        <p:spPr>
          <a:xfrm>
            <a:off x="8275320" y="2221992"/>
            <a:ext cx="3108960" cy="1325880"/>
          </a:xfrm>
          <a:prstGeom prst="rect">
            <a:avLst/>
          </a:prstGeom>
          <a:noFill/>
          <a:ln/>
        </p:spPr>
        <p:txBody>
          <a:bodyPr wrap="square" lIns="0" tIns="0" rIns="0" bIns="0" rtlCol="0" anchor="t"/>
          <a:lstStyle/>
          <a:p>
            <a:pPr marL="0" indent="0">
              <a:buNone/>
            </a:pPr>
            <a:r>
              <a:rPr lang="en-GB" sz="1400" dirty="0">
                <a:solidFill>
                  <a:srgbClr val="3A2A1E"/>
                </a:solidFill>
                <a:latin typeface="Calibri" pitchFamily="34" charset="0"/>
                <a:ea typeface="Calibri" pitchFamily="34" charset="-122"/>
                <a:cs typeface="Calibri" pitchFamily="34" charset="-120"/>
              </a:rPr>
              <a:t>Hybrid work has become the norm, with 44% of employees in Great Britain working from home or in a hybrid arrangement last year (ONS, 2023). This greatly reduced weekday workplace attendance.</a:t>
            </a:r>
            <a:r>
              <a:rPr lang="en-US" sz="1400" dirty="0">
                <a:solidFill>
                  <a:srgbClr val="3A2A1E"/>
                </a:solidFill>
                <a:latin typeface="Calibri" pitchFamily="34" charset="0"/>
                <a:ea typeface="Calibri" pitchFamily="34" charset="-122"/>
                <a:cs typeface="Calibri" pitchFamily="34" charset="-120"/>
              </a:rPr>
              <a:t> </a:t>
            </a:r>
            <a:endParaRPr lang="en-US" sz="1400" dirty="0"/>
          </a:p>
        </p:txBody>
      </p:sp>
      <p:sp>
        <p:nvSpPr>
          <p:cNvPr id="20" name="Shape 17"/>
          <p:cNvSpPr/>
          <p:nvPr/>
        </p:nvSpPr>
        <p:spPr>
          <a:xfrm>
            <a:off x="640080" y="3813048"/>
            <a:ext cx="3520440" cy="2212848"/>
          </a:xfrm>
          <a:prstGeom prst="roundRect">
            <a:avLst>
              <a:gd name="adj" fmla="val 4132"/>
            </a:avLst>
          </a:prstGeom>
          <a:solidFill>
            <a:srgbClr val="FBEEDD"/>
          </a:solidFill>
          <a:ln/>
        </p:spPr>
        <p:txBody>
          <a:bodyPr/>
          <a:lstStyle/>
          <a:p>
            <a:endParaRPr lang="en-GB"/>
          </a:p>
        </p:txBody>
      </p:sp>
      <p:sp>
        <p:nvSpPr>
          <p:cNvPr id="21" name="Shape 18"/>
          <p:cNvSpPr/>
          <p:nvPr/>
        </p:nvSpPr>
        <p:spPr>
          <a:xfrm>
            <a:off x="822960" y="3977640"/>
            <a:ext cx="548640" cy="548640"/>
          </a:xfrm>
          <a:prstGeom prst="ellipse">
            <a:avLst/>
          </a:prstGeom>
          <a:solidFill>
            <a:srgbClr val="4E2A14"/>
          </a:solidFill>
          <a:ln/>
        </p:spPr>
        <p:txBody>
          <a:bodyPr/>
          <a:lstStyle/>
          <a:p>
            <a:endParaRPr lang="en-GB"/>
          </a:p>
        </p:txBody>
      </p:sp>
      <p:sp>
        <p:nvSpPr>
          <p:cNvPr id="22" name="Text 19"/>
          <p:cNvSpPr txBox="1"/>
          <p:nvPr/>
        </p:nvSpPr>
        <p:spPr>
          <a:xfrm>
            <a:off x="822960" y="3977640"/>
            <a:ext cx="548640" cy="548640"/>
          </a:xfrm>
          <a:prstGeom prst="rect">
            <a:avLst/>
          </a:prstGeom>
          <a:noFill/>
          <a:ln/>
        </p:spPr>
        <p:txBody>
          <a:bodyPr wrap="square" lIns="0" tIns="0" rIns="0" bIns="0" rtlCol="0" anchor="ctr"/>
          <a:lstStyle/>
          <a:p>
            <a:pPr marL="0" indent="0" algn="ctr">
              <a:buNone/>
            </a:pPr>
            <a:r>
              <a:rPr lang="en-US" sz="2400" b="1" dirty="0">
                <a:solidFill>
                  <a:srgbClr val="FFFFFF"/>
                </a:solidFill>
                <a:latin typeface="Bookman Old Style" pitchFamily="34" charset="0"/>
                <a:ea typeface="Bookman Old Style" pitchFamily="34" charset="-122"/>
                <a:cs typeface="Bookman Old Style" pitchFamily="34" charset="-120"/>
              </a:rPr>
              <a:t>T</a:t>
            </a:r>
            <a:endParaRPr lang="en-US" sz="2400" dirty="0"/>
          </a:p>
        </p:txBody>
      </p:sp>
      <p:sp>
        <p:nvSpPr>
          <p:cNvPr id="23" name="Text 20"/>
          <p:cNvSpPr txBox="1"/>
          <p:nvPr/>
        </p:nvSpPr>
        <p:spPr>
          <a:xfrm>
            <a:off x="1481328" y="3977640"/>
            <a:ext cx="2606040" cy="548640"/>
          </a:xfrm>
          <a:prstGeom prst="rect">
            <a:avLst/>
          </a:prstGeom>
          <a:noFill/>
          <a:ln/>
        </p:spPr>
        <p:txBody>
          <a:bodyPr wrap="square" lIns="0" tIns="0" rIns="0" bIns="0" rtlCol="0" anchor="ctr"/>
          <a:lstStyle/>
          <a:p>
            <a:pPr marL="0" indent="0">
              <a:buNone/>
            </a:pPr>
            <a:r>
              <a:rPr lang="en-US" sz="1800" b="1" dirty="0">
                <a:solidFill>
                  <a:srgbClr val="4E2A14"/>
                </a:solidFill>
                <a:latin typeface="Bookman Old Style" pitchFamily="34" charset="0"/>
                <a:ea typeface="Bookman Old Style" pitchFamily="34" charset="-122"/>
                <a:cs typeface="Bookman Old Style" pitchFamily="34" charset="-120"/>
              </a:rPr>
              <a:t>Technological</a:t>
            </a:r>
            <a:endParaRPr lang="en-US" sz="1800" dirty="0"/>
          </a:p>
        </p:txBody>
      </p:sp>
      <p:sp>
        <p:nvSpPr>
          <p:cNvPr id="24" name="Text 21"/>
          <p:cNvSpPr txBox="1"/>
          <p:nvPr/>
        </p:nvSpPr>
        <p:spPr>
          <a:xfrm>
            <a:off x="868680" y="4617720"/>
            <a:ext cx="3108960" cy="1325880"/>
          </a:xfrm>
          <a:prstGeom prst="rect">
            <a:avLst/>
          </a:prstGeom>
          <a:noFill/>
          <a:ln/>
        </p:spPr>
        <p:txBody>
          <a:bodyPr wrap="square" lIns="0" tIns="0" rIns="0" bIns="0" rtlCol="0" anchor="t"/>
          <a:lstStyle/>
          <a:p>
            <a:pPr marL="0" indent="0">
              <a:buNone/>
            </a:pPr>
            <a:r>
              <a:rPr lang="en-GB" sz="1400" dirty="0">
                <a:solidFill>
                  <a:srgbClr val="3A2A1E"/>
                </a:solidFill>
                <a:latin typeface="Calibri" pitchFamily="34" charset="0"/>
                <a:ea typeface="Calibri" pitchFamily="34" charset="-122"/>
                <a:cs typeface="Calibri" pitchFamily="34" charset="-120"/>
              </a:rPr>
              <a:t>No online or phone orders/pickup. We accept pre-paid orders by phone.</a:t>
            </a:r>
            <a:r>
              <a:rPr lang="en-US" sz="1400" dirty="0">
                <a:solidFill>
                  <a:srgbClr val="3A2A1E"/>
                </a:solidFill>
                <a:latin typeface="Calibri" pitchFamily="34" charset="0"/>
                <a:ea typeface="Calibri" pitchFamily="34" charset="-122"/>
                <a:cs typeface="Calibri" pitchFamily="34" charset="-120"/>
              </a:rPr>
              <a:t> </a:t>
            </a:r>
            <a:endParaRPr lang="en-US" sz="1400" dirty="0"/>
          </a:p>
        </p:txBody>
      </p:sp>
      <p:sp>
        <p:nvSpPr>
          <p:cNvPr id="25" name="Shape 22"/>
          <p:cNvSpPr/>
          <p:nvPr/>
        </p:nvSpPr>
        <p:spPr>
          <a:xfrm>
            <a:off x="4343400" y="3813048"/>
            <a:ext cx="3520440" cy="2212848"/>
          </a:xfrm>
          <a:prstGeom prst="roundRect">
            <a:avLst>
              <a:gd name="adj" fmla="val 4132"/>
            </a:avLst>
          </a:prstGeom>
          <a:solidFill>
            <a:srgbClr val="FBEEDD"/>
          </a:solidFill>
          <a:ln/>
        </p:spPr>
        <p:txBody>
          <a:bodyPr/>
          <a:lstStyle/>
          <a:p>
            <a:endParaRPr lang="en-GB"/>
          </a:p>
        </p:txBody>
      </p:sp>
      <p:sp>
        <p:nvSpPr>
          <p:cNvPr id="26" name="Shape 23"/>
          <p:cNvSpPr/>
          <p:nvPr/>
        </p:nvSpPr>
        <p:spPr>
          <a:xfrm>
            <a:off x="4526280" y="3977640"/>
            <a:ext cx="548640" cy="548640"/>
          </a:xfrm>
          <a:prstGeom prst="ellipse">
            <a:avLst/>
          </a:prstGeom>
          <a:solidFill>
            <a:srgbClr val="8A6D1F"/>
          </a:solidFill>
          <a:ln/>
        </p:spPr>
        <p:txBody>
          <a:bodyPr/>
          <a:lstStyle/>
          <a:p>
            <a:endParaRPr lang="en-GB"/>
          </a:p>
        </p:txBody>
      </p:sp>
      <p:sp>
        <p:nvSpPr>
          <p:cNvPr id="27" name="Text 24"/>
          <p:cNvSpPr txBox="1"/>
          <p:nvPr/>
        </p:nvSpPr>
        <p:spPr>
          <a:xfrm>
            <a:off x="4526280" y="3977640"/>
            <a:ext cx="548640" cy="548640"/>
          </a:xfrm>
          <a:prstGeom prst="rect">
            <a:avLst/>
          </a:prstGeom>
          <a:noFill/>
          <a:ln/>
        </p:spPr>
        <p:txBody>
          <a:bodyPr wrap="square" lIns="0" tIns="0" rIns="0" bIns="0" rtlCol="0" anchor="ctr"/>
          <a:lstStyle/>
          <a:p>
            <a:pPr marL="0" indent="0" algn="ctr">
              <a:buNone/>
            </a:pPr>
            <a:r>
              <a:rPr lang="en-US" sz="2400" b="1" dirty="0">
                <a:solidFill>
                  <a:srgbClr val="FFFFFF"/>
                </a:solidFill>
                <a:latin typeface="Bookman Old Style" pitchFamily="34" charset="0"/>
                <a:ea typeface="Bookman Old Style" pitchFamily="34" charset="-122"/>
                <a:cs typeface="Bookman Old Style" pitchFamily="34" charset="-120"/>
              </a:rPr>
              <a:t>E</a:t>
            </a:r>
            <a:endParaRPr lang="en-US" sz="2400" dirty="0"/>
          </a:p>
        </p:txBody>
      </p:sp>
      <p:sp>
        <p:nvSpPr>
          <p:cNvPr id="28" name="Text 25"/>
          <p:cNvSpPr txBox="1"/>
          <p:nvPr/>
        </p:nvSpPr>
        <p:spPr>
          <a:xfrm>
            <a:off x="5184648" y="3977640"/>
            <a:ext cx="2606040" cy="548640"/>
          </a:xfrm>
          <a:prstGeom prst="rect">
            <a:avLst/>
          </a:prstGeom>
          <a:noFill/>
          <a:ln/>
        </p:spPr>
        <p:txBody>
          <a:bodyPr wrap="square" lIns="0" tIns="0" rIns="0" bIns="0" rtlCol="0" anchor="ctr"/>
          <a:lstStyle/>
          <a:p>
            <a:pPr marL="0" indent="0">
              <a:buNone/>
            </a:pPr>
            <a:r>
              <a:rPr lang="en-US" sz="1800" b="1" dirty="0">
                <a:solidFill>
                  <a:srgbClr val="4E2A14"/>
                </a:solidFill>
                <a:latin typeface="Bookman Old Style" pitchFamily="34" charset="0"/>
                <a:ea typeface="Bookman Old Style" pitchFamily="34" charset="-122"/>
                <a:cs typeface="Bookman Old Style" pitchFamily="34" charset="-120"/>
              </a:rPr>
              <a:t>Environmental</a:t>
            </a:r>
            <a:endParaRPr lang="en-US" sz="1800" dirty="0"/>
          </a:p>
        </p:txBody>
      </p:sp>
      <p:sp>
        <p:nvSpPr>
          <p:cNvPr id="29" name="Text 26"/>
          <p:cNvSpPr txBox="1"/>
          <p:nvPr/>
        </p:nvSpPr>
        <p:spPr>
          <a:xfrm>
            <a:off x="4572000" y="4617720"/>
            <a:ext cx="3108960" cy="1325880"/>
          </a:xfrm>
          <a:prstGeom prst="rect">
            <a:avLst/>
          </a:prstGeom>
          <a:noFill/>
          <a:ln/>
        </p:spPr>
        <p:txBody>
          <a:bodyPr wrap="square" lIns="0" tIns="0" rIns="0" bIns="0" rtlCol="0" anchor="t"/>
          <a:lstStyle/>
          <a:p>
            <a:pPr marL="0" indent="0" algn="just">
              <a:buNone/>
            </a:pPr>
            <a:r>
              <a:rPr lang="en-GB" sz="1400" dirty="0">
                <a:solidFill>
                  <a:srgbClr val="3A2A1E"/>
                </a:solidFill>
                <a:latin typeface="Calibri" pitchFamily="34" charset="0"/>
                <a:ea typeface="Calibri" pitchFamily="34" charset="-122"/>
                <a:cs typeface="Calibri" pitchFamily="34" charset="-120"/>
              </a:rPr>
              <a:t>Organic crops may fail for numerous reasons. Although failures may also happen with non-organic crops, planning financially for organic crops is much harder due to the unpredictability of organic farming.</a:t>
            </a:r>
            <a:endParaRPr lang="en-US" sz="1400" dirty="0"/>
          </a:p>
        </p:txBody>
      </p:sp>
      <p:sp>
        <p:nvSpPr>
          <p:cNvPr id="30" name="Shape 27"/>
          <p:cNvSpPr/>
          <p:nvPr/>
        </p:nvSpPr>
        <p:spPr>
          <a:xfrm>
            <a:off x="8046720" y="3813048"/>
            <a:ext cx="3520440" cy="2212848"/>
          </a:xfrm>
          <a:prstGeom prst="roundRect">
            <a:avLst>
              <a:gd name="adj" fmla="val 4132"/>
            </a:avLst>
          </a:prstGeom>
          <a:solidFill>
            <a:srgbClr val="FBEEDD"/>
          </a:solidFill>
          <a:ln/>
        </p:spPr>
        <p:txBody>
          <a:bodyPr/>
          <a:lstStyle/>
          <a:p>
            <a:endParaRPr lang="en-GB"/>
          </a:p>
        </p:txBody>
      </p:sp>
      <p:sp>
        <p:nvSpPr>
          <p:cNvPr id="31" name="Shape 28"/>
          <p:cNvSpPr/>
          <p:nvPr/>
        </p:nvSpPr>
        <p:spPr>
          <a:xfrm>
            <a:off x="8229600" y="3977640"/>
            <a:ext cx="548640" cy="548640"/>
          </a:xfrm>
          <a:prstGeom prst="ellipse">
            <a:avLst/>
          </a:prstGeom>
          <a:solidFill>
            <a:srgbClr val="5B4636"/>
          </a:solidFill>
          <a:ln/>
        </p:spPr>
        <p:txBody>
          <a:bodyPr/>
          <a:lstStyle/>
          <a:p>
            <a:endParaRPr lang="en-GB"/>
          </a:p>
        </p:txBody>
      </p:sp>
      <p:sp>
        <p:nvSpPr>
          <p:cNvPr id="32" name="Text 29"/>
          <p:cNvSpPr txBox="1"/>
          <p:nvPr/>
        </p:nvSpPr>
        <p:spPr>
          <a:xfrm>
            <a:off x="8229600" y="3977640"/>
            <a:ext cx="548640" cy="548640"/>
          </a:xfrm>
          <a:prstGeom prst="rect">
            <a:avLst/>
          </a:prstGeom>
          <a:noFill/>
          <a:ln/>
        </p:spPr>
        <p:txBody>
          <a:bodyPr wrap="square" lIns="0" tIns="0" rIns="0" bIns="0" rtlCol="0" anchor="ctr"/>
          <a:lstStyle/>
          <a:p>
            <a:pPr marL="0" indent="0" algn="ctr">
              <a:buNone/>
            </a:pPr>
            <a:r>
              <a:rPr lang="en-US" sz="2400" b="1" dirty="0">
                <a:solidFill>
                  <a:srgbClr val="FFFFFF"/>
                </a:solidFill>
                <a:latin typeface="Bookman Old Style" pitchFamily="34" charset="0"/>
                <a:ea typeface="Bookman Old Style" pitchFamily="34" charset="-122"/>
                <a:cs typeface="Bookman Old Style" pitchFamily="34" charset="-120"/>
              </a:rPr>
              <a:t>L</a:t>
            </a:r>
            <a:endParaRPr lang="en-US" sz="2400" dirty="0"/>
          </a:p>
        </p:txBody>
      </p:sp>
      <p:sp>
        <p:nvSpPr>
          <p:cNvPr id="33" name="Text 30"/>
          <p:cNvSpPr txBox="1"/>
          <p:nvPr/>
        </p:nvSpPr>
        <p:spPr>
          <a:xfrm>
            <a:off x="8887968" y="3977640"/>
            <a:ext cx="2606040" cy="548640"/>
          </a:xfrm>
          <a:prstGeom prst="rect">
            <a:avLst/>
          </a:prstGeom>
          <a:noFill/>
          <a:ln/>
        </p:spPr>
        <p:txBody>
          <a:bodyPr wrap="square" lIns="0" tIns="0" rIns="0" bIns="0" rtlCol="0" anchor="ctr"/>
          <a:lstStyle/>
          <a:p>
            <a:pPr marL="0" indent="0">
              <a:buNone/>
            </a:pPr>
            <a:r>
              <a:rPr lang="en-US" sz="1800" b="1" dirty="0">
                <a:solidFill>
                  <a:srgbClr val="4E2A14"/>
                </a:solidFill>
                <a:latin typeface="Bookman Old Style" pitchFamily="34" charset="0"/>
                <a:ea typeface="Bookman Old Style" pitchFamily="34" charset="-122"/>
                <a:cs typeface="Bookman Old Style" pitchFamily="34" charset="-120"/>
              </a:rPr>
              <a:t>Legal</a:t>
            </a:r>
            <a:endParaRPr lang="en-US" sz="1800" dirty="0"/>
          </a:p>
        </p:txBody>
      </p:sp>
      <p:sp>
        <p:nvSpPr>
          <p:cNvPr id="34" name="Text 31"/>
          <p:cNvSpPr txBox="1"/>
          <p:nvPr/>
        </p:nvSpPr>
        <p:spPr>
          <a:xfrm>
            <a:off x="8275320" y="4617720"/>
            <a:ext cx="3108960" cy="1325880"/>
          </a:xfrm>
          <a:prstGeom prst="rect">
            <a:avLst/>
          </a:prstGeom>
          <a:noFill/>
          <a:ln/>
        </p:spPr>
        <p:txBody>
          <a:bodyPr wrap="square" lIns="0" tIns="0" rIns="0" bIns="0" rtlCol="0" anchor="t"/>
          <a:lstStyle/>
          <a:p>
            <a:pPr marL="0" indent="0" algn="just">
              <a:buNone/>
            </a:pPr>
            <a:r>
              <a:rPr lang="en-GB" sz="1400" dirty="0">
                <a:solidFill>
                  <a:srgbClr val="3A2A1E"/>
                </a:solidFill>
                <a:latin typeface="Calibri" pitchFamily="34" charset="0"/>
                <a:ea typeface="Calibri" pitchFamily="34" charset="-122"/>
                <a:cs typeface="Calibri" pitchFamily="34" charset="-120"/>
              </a:rPr>
              <a:t>Costs related to compliance with rules and regulations related to food (i.e. food safety and food labelling), as well as the costs related to the signing of leases and insurance, represent fixed costs for the business.</a:t>
            </a:r>
            <a:r>
              <a:rPr lang="en-US" sz="1400" dirty="0">
                <a:solidFill>
                  <a:srgbClr val="3A2A1E"/>
                </a:solidFill>
                <a:latin typeface="Calibri" pitchFamily="34" charset="0"/>
                <a:ea typeface="Calibri" pitchFamily="34" charset="-122"/>
                <a:cs typeface="Calibri" pitchFamily="34" charset="-120"/>
              </a:rPr>
              <a:t> </a:t>
            </a:r>
            <a:endParaRPr lang="en-US" sz="1400" dirty="0"/>
          </a:p>
        </p:txBody>
      </p:sp>
      <p:sp>
        <p:nvSpPr>
          <p:cNvPr id="35" name="Text 32"/>
          <p:cNvSpPr txBox="1"/>
          <p:nvPr/>
        </p:nvSpPr>
        <p:spPr>
          <a:xfrm>
            <a:off x="548640" y="6382512"/>
            <a:ext cx="11064240" cy="329184"/>
          </a:xfrm>
          <a:prstGeom prst="rect">
            <a:avLst/>
          </a:prstGeom>
          <a:noFill/>
          <a:ln/>
        </p:spPr>
        <p:txBody>
          <a:bodyPr wrap="square" lIns="0" tIns="0" rIns="0" bIns="0" rtlCol="0" anchor="ctr"/>
          <a:lstStyle/>
          <a:p>
            <a:r>
              <a:rPr sz="750">
                <a:latin typeface="Aptos"/>
              </a:rPr>
              <a:t>Sources: Marinović Matović and Arsić (2020); ONS (2023); Pantano et al. (2020); Troise et al. (2021)</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02920" y="384048"/>
            <a:ext cx="658368" cy="658368"/>
          </a:xfrm>
          <a:prstGeom prst="ellipse">
            <a:avLst/>
          </a:prstGeom>
          <a:solidFill>
            <a:srgbClr val="D9822B"/>
          </a:solidFill>
          <a:ln/>
        </p:spPr>
        <p:txBody>
          <a:bodyPr/>
          <a:lstStyle/>
          <a:p>
            <a:endParaRPr lang="en-GB"/>
          </a:p>
        </p:txBody>
      </p:sp>
      <p:pic>
        <p:nvPicPr>
          <p:cNvPr id="3" name="Image 0" descr="preencoded.png"/>
          <p:cNvPicPr>
            <a:picLocks noChangeAspect="1"/>
          </p:cNvPicPr>
          <p:nvPr/>
        </p:nvPicPr>
        <p:blipFill>
          <a:blip r:embed="rId3"/>
          <a:stretch>
            <a:fillRect/>
          </a:stretch>
        </p:blipFill>
        <p:spPr>
          <a:xfrm>
            <a:off x="649224" y="530352"/>
            <a:ext cx="365760" cy="365760"/>
          </a:xfrm>
          <a:prstGeom prst="rect">
            <a:avLst/>
          </a:prstGeom>
        </p:spPr>
      </p:pic>
      <p:sp>
        <p:nvSpPr>
          <p:cNvPr id="4" name="Text 1"/>
          <p:cNvSpPr txBox="1"/>
          <p:nvPr/>
        </p:nvSpPr>
        <p:spPr>
          <a:xfrm>
            <a:off x="1325880" y="292608"/>
            <a:ext cx="10332720" cy="868680"/>
          </a:xfrm>
          <a:prstGeom prst="rect">
            <a:avLst/>
          </a:prstGeom>
          <a:noFill/>
          <a:ln/>
        </p:spPr>
        <p:txBody>
          <a:bodyPr wrap="square" lIns="0" tIns="0" rIns="0" bIns="0" rtlCol="0" anchor="ctr"/>
          <a:lstStyle/>
          <a:p>
            <a:pPr marL="0" indent="0">
              <a:buNone/>
            </a:pPr>
            <a:r>
              <a:rPr lang="en-US" sz="3400" b="1" dirty="0">
                <a:solidFill>
                  <a:srgbClr val="4E2A14"/>
                </a:solidFill>
                <a:latin typeface="Bookman Old Style" pitchFamily="34" charset="0"/>
                <a:ea typeface="Bookman Old Style" pitchFamily="34" charset="-122"/>
                <a:cs typeface="Bookman Old Style" pitchFamily="34" charset="-120"/>
              </a:rPr>
              <a:t>Critique of the Cause-and-Effect Model</a:t>
            </a:r>
            <a:endParaRPr lang="en-US" sz="3400" dirty="0"/>
          </a:p>
        </p:txBody>
      </p:sp>
      <p:sp>
        <p:nvSpPr>
          <p:cNvPr id="5" name="Shape 2"/>
          <p:cNvSpPr/>
          <p:nvPr/>
        </p:nvSpPr>
        <p:spPr>
          <a:xfrm>
            <a:off x="640080" y="1417320"/>
            <a:ext cx="5440680" cy="2240280"/>
          </a:xfrm>
          <a:prstGeom prst="roundRect">
            <a:avLst>
              <a:gd name="adj" fmla="val 4082"/>
            </a:avLst>
          </a:prstGeom>
          <a:solidFill>
            <a:srgbClr val="FBEEDD"/>
          </a:solidFill>
          <a:ln/>
        </p:spPr>
        <p:txBody>
          <a:bodyPr/>
          <a:lstStyle/>
          <a:p>
            <a:endParaRPr lang="en-GB"/>
          </a:p>
        </p:txBody>
      </p:sp>
      <p:sp>
        <p:nvSpPr>
          <p:cNvPr id="6" name="Shape 3"/>
          <p:cNvSpPr/>
          <p:nvPr/>
        </p:nvSpPr>
        <p:spPr>
          <a:xfrm>
            <a:off x="841248" y="1618488"/>
            <a:ext cx="566928" cy="566928"/>
          </a:xfrm>
          <a:prstGeom prst="ellipse">
            <a:avLst/>
          </a:prstGeom>
          <a:solidFill>
            <a:srgbClr val="D9822B"/>
          </a:solidFill>
          <a:ln/>
        </p:spPr>
        <p:txBody>
          <a:bodyPr/>
          <a:lstStyle/>
          <a:p>
            <a:endParaRPr lang="en-GB"/>
          </a:p>
        </p:txBody>
      </p:sp>
      <p:pic>
        <p:nvPicPr>
          <p:cNvPr id="7" name="Image 1" descr="preencoded.png"/>
          <p:cNvPicPr>
            <a:picLocks noChangeAspect="1"/>
          </p:cNvPicPr>
          <p:nvPr/>
        </p:nvPicPr>
        <p:blipFill>
          <a:blip r:embed="rId4"/>
          <a:stretch>
            <a:fillRect/>
          </a:stretch>
        </p:blipFill>
        <p:spPr>
          <a:xfrm>
            <a:off x="987552" y="1764792"/>
            <a:ext cx="292608" cy="292608"/>
          </a:xfrm>
          <a:prstGeom prst="rect">
            <a:avLst/>
          </a:prstGeom>
        </p:spPr>
      </p:pic>
      <p:sp>
        <p:nvSpPr>
          <p:cNvPr id="8" name="Text 4"/>
          <p:cNvSpPr txBox="1"/>
          <p:nvPr/>
        </p:nvSpPr>
        <p:spPr>
          <a:xfrm>
            <a:off x="1554480" y="1581912"/>
            <a:ext cx="4389120" cy="548640"/>
          </a:xfrm>
          <a:prstGeom prst="rect">
            <a:avLst/>
          </a:prstGeom>
          <a:noFill/>
          <a:ln/>
        </p:spPr>
        <p:txBody>
          <a:bodyPr wrap="square" lIns="0" tIns="0" rIns="0" bIns="0" rtlCol="0" anchor="ctr"/>
          <a:lstStyle/>
          <a:p>
            <a:pPr marL="0" indent="0">
              <a:buNone/>
            </a:pPr>
            <a:r>
              <a:rPr lang="en-US" sz="1900" b="1" dirty="0">
                <a:solidFill>
                  <a:srgbClr val="4E2A14"/>
                </a:solidFill>
                <a:latin typeface="Bookman Old Style" pitchFamily="34" charset="0"/>
                <a:ea typeface="Bookman Old Style" pitchFamily="34" charset="-122"/>
                <a:cs typeface="Bookman Old Style" pitchFamily="34" charset="-120"/>
              </a:rPr>
              <a:t>What is it?</a:t>
            </a:r>
            <a:endParaRPr lang="en-US" sz="1900" dirty="0"/>
          </a:p>
        </p:txBody>
      </p:sp>
      <p:sp>
        <p:nvSpPr>
          <p:cNvPr id="9" name="Text 5"/>
          <p:cNvSpPr txBox="1"/>
          <p:nvPr/>
        </p:nvSpPr>
        <p:spPr>
          <a:xfrm>
            <a:off x="914400" y="2258568"/>
            <a:ext cx="4937760" cy="1325880"/>
          </a:xfrm>
          <a:prstGeom prst="rect">
            <a:avLst/>
          </a:prstGeom>
          <a:noFill/>
          <a:ln/>
        </p:spPr>
        <p:txBody>
          <a:bodyPr wrap="square" lIns="0" tIns="0" rIns="0" bIns="0" rtlCol="0" anchor="t"/>
          <a:lstStyle/>
          <a:p>
            <a:pPr marL="0" indent="0">
              <a:buNone/>
            </a:pPr>
            <a:r>
              <a:rPr lang="en-US" sz="1600" dirty="0">
                <a:solidFill>
                  <a:srgbClr val="3A2A1E"/>
                </a:solidFill>
                <a:latin typeface="Calibri" pitchFamily="34" charset="0"/>
                <a:ea typeface="Calibri" pitchFamily="34" charset="-122"/>
                <a:cs typeface="Calibri" pitchFamily="34" charset="-120"/>
              </a:rPr>
              <a:t>Ishikawa's 'Fishbone' diagram: </a:t>
            </a:r>
            <a:r>
              <a:rPr lang="en-GB" sz="1600" dirty="0">
                <a:solidFill>
                  <a:srgbClr val="3A2A1E"/>
                </a:solidFill>
                <a:latin typeface="Calibri" pitchFamily="34" charset="0"/>
                <a:ea typeface="Calibri" pitchFamily="34" charset="-122"/>
                <a:cs typeface="Calibri" pitchFamily="34" charset="-120"/>
              </a:rPr>
              <a:t>Ishikawa created the “Fishbone” diagram to visually represent the causes of a problem by branching out from a central location. (Kumah et al., 2024)</a:t>
            </a:r>
            <a:endParaRPr lang="en-US" sz="1600" dirty="0"/>
          </a:p>
        </p:txBody>
      </p:sp>
      <p:sp>
        <p:nvSpPr>
          <p:cNvPr id="10" name="Shape 6"/>
          <p:cNvSpPr/>
          <p:nvPr/>
        </p:nvSpPr>
        <p:spPr>
          <a:xfrm>
            <a:off x="6172200" y="1417320"/>
            <a:ext cx="5440680" cy="2240280"/>
          </a:xfrm>
          <a:prstGeom prst="roundRect">
            <a:avLst>
              <a:gd name="adj" fmla="val 4082"/>
            </a:avLst>
          </a:prstGeom>
          <a:solidFill>
            <a:srgbClr val="FBEEDD"/>
          </a:solidFill>
          <a:ln/>
        </p:spPr>
        <p:txBody>
          <a:bodyPr/>
          <a:lstStyle/>
          <a:p>
            <a:endParaRPr lang="en-GB"/>
          </a:p>
        </p:txBody>
      </p:sp>
      <p:sp>
        <p:nvSpPr>
          <p:cNvPr id="11" name="Shape 7"/>
          <p:cNvSpPr/>
          <p:nvPr/>
        </p:nvSpPr>
        <p:spPr>
          <a:xfrm>
            <a:off x="6373368" y="1618488"/>
            <a:ext cx="566928" cy="566928"/>
          </a:xfrm>
          <a:prstGeom prst="ellipse">
            <a:avLst/>
          </a:prstGeom>
          <a:solidFill>
            <a:srgbClr val="9C2B2E"/>
          </a:solidFill>
          <a:ln/>
        </p:spPr>
        <p:txBody>
          <a:bodyPr/>
          <a:lstStyle/>
          <a:p>
            <a:endParaRPr lang="en-GB"/>
          </a:p>
        </p:txBody>
      </p:sp>
      <p:pic>
        <p:nvPicPr>
          <p:cNvPr id="12" name="Image 2" descr="preencoded.png"/>
          <p:cNvPicPr>
            <a:picLocks noChangeAspect="1"/>
          </p:cNvPicPr>
          <p:nvPr/>
        </p:nvPicPr>
        <p:blipFill>
          <a:blip r:embed="rId5"/>
          <a:stretch>
            <a:fillRect/>
          </a:stretch>
        </p:blipFill>
        <p:spPr>
          <a:xfrm>
            <a:off x="6519672" y="1764792"/>
            <a:ext cx="292608" cy="292608"/>
          </a:xfrm>
          <a:prstGeom prst="rect">
            <a:avLst/>
          </a:prstGeom>
        </p:spPr>
      </p:pic>
      <p:sp>
        <p:nvSpPr>
          <p:cNvPr id="13" name="Text 8"/>
          <p:cNvSpPr txBox="1"/>
          <p:nvPr/>
        </p:nvSpPr>
        <p:spPr>
          <a:xfrm>
            <a:off x="7086600" y="1581912"/>
            <a:ext cx="4389120" cy="548640"/>
          </a:xfrm>
          <a:prstGeom prst="rect">
            <a:avLst/>
          </a:prstGeom>
          <a:noFill/>
          <a:ln/>
        </p:spPr>
        <p:txBody>
          <a:bodyPr wrap="square" lIns="0" tIns="0" rIns="0" bIns="0" rtlCol="0" anchor="ctr"/>
          <a:lstStyle/>
          <a:p>
            <a:pPr marL="0" indent="0">
              <a:buNone/>
            </a:pPr>
            <a:r>
              <a:rPr lang="en-US" sz="1900" b="1" dirty="0">
                <a:solidFill>
                  <a:srgbClr val="4E2A14"/>
                </a:solidFill>
                <a:latin typeface="Bookman Old Style" pitchFamily="34" charset="0"/>
                <a:ea typeface="Bookman Old Style" pitchFamily="34" charset="-122"/>
                <a:cs typeface="Bookman Old Style" pitchFamily="34" charset="-120"/>
              </a:rPr>
              <a:t>Why / where is it used?</a:t>
            </a:r>
            <a:endParaRPr lang="en-US" sz="1900" dirty="0"/>
          </a:p>
        </p:txBody>
      </p:sp>
      <p:sp>
        <p:nvSpPr>
          <p:cNvPr id="14" name="Text 9"/>
          <p:cNvSpPr txBox="1"/>
          <p:nvPr/>
        </p:nvSpPr>
        <p:spPr>
          <a:xfrm>
            <a:off x="6446520" y="2258568"/>
            <a:ext cx="4937760" cy="1325880"/>
          </a:xfrm>
          <a:prstGeom prst="rect">
            <a:avLst/>
          </a:prstGeom>
          <a:noFill/>
          <a:ln/>
        </p:spPr>
        <p:txBody>
          <a:bodyPr wrap="square" lIns="0" tIns="0" rIns="0" bIns="0" rtlCol="0" anchor="t"/>
          <a:lstStyle/>
          <a:p>
            <a:pPr marL="0" indent="0">
              <a:buNone/>
            </a:pPr>
            <a:r>
              <a:rPr lang="en-GB" sz="1600" dirty="0">
                <a:solidFill>
                  <a:srgbClr val="3A2A1E"/>
                </a:solidFill>
                <a:latin typeface="Calibri" pitchFamily="34" charset="0"/>
                <a:ea typeface="Calibri" pitchFamily="34" charset="-122"/>
                <a:cs typeface="Calibri" pitchFamily="34" charset="-120"/>
              </a:rPr>
              <a:t>Used in quality management to progress past symptom analysis and to structure problem definition. Also used in brainstorming sessions to determine the underlying causes of problems.</a:t>
            </a:r>
            <a:r>
              <a:rPr lang="en-US" sz="1600" dirty="0">
                <a:solidFill>
                  <a:srgbClr val="3A2A1E"/>
                </a:solidFill>
                <a:latin typeface="Calibri" pitchFamily="34" charset="0"/>
                <a:ea typeface="Calibri" pitchFamily="34" charset="-122"/>
                <a:cs typeface="Calibri" pitchFamily="34" charset="-120"/>
              </a:rPr>
              <a:t> </a:t>
            </a:r>
            <a:endParaRPr lang="en-US" sz="1600" dirty="0"/>
          </a:p>
        </p:txBody>
      </p:sp>
      <p:sp>
        <p:nvSpPr>
          <p:cNvPr id="15" name="Shape 10"/>
          <p:cNvSpPr/>
          <p:nvPr/>
        </p:nvSpPr>
        <p:spPr>
          <a:xfrm>
            <a:off x="640080" y="3794760"/>
            <a:ext cx="5440680" cy="2240280"/>
          </a:xfrm>
          <a:prstGeom prst="roundRect">
            <a:avLst>
              <a:gd name="adj" fmla="val 4082"/>
            </a:avLst>
          </a:prstGeom>
          <a:solidFill>
            <a:srgbClr val="FBEEDD"/>
          </a:solidFill>
          <a:ln/>
        </p:spPr>
        <p:txBody>
          <a:bodyPr/>
          <a:lstStyle/>
          <a:p>
            <a:endParaRPr lang="en-GB"/>
          </a:p>
        </p:txBody>
      </p:sp>
      <p:sp>
        <p:nvSpPr>
          <p:cNvPr id="16" name="Shape 11"/>
          <p:cNvSpPr/>
          <p:nvPr/>
        </p:nvSpPr>
        <p:spPr>
          <a:xfrm>
            <a:off x="841248" y="3995928"/>
            <a:ext cx="566928" cy="566928"/>
          </a:xfrm>
          <a:prstGeom prst="ellipse">
            <a:avLst/>
          </a:prstGeom>
          <a:solidFill>
            <a:srgbClr val="6B7F3A"/>
          </a:solidFill>
          <a:ln/>
        </p:spPr>
        <p:txBody>
          <a:bodyPr/>
          <a:lstStyle/>
          <a:p>
            <a:endParaRPr lang="en-GB"/>
          </a:p>
        </p:txBody>
      </p:sp>
      <p:pic>
        <p:nvPicPr>
          <p:cNvPr id="17" name="Image 3" descr="preencoded.png"/>
          <p:cNvPicPr>
            <a:picLocks noChangeAspect="1"/>
          </p:cNvPicPr>
          <p:nvPr/>
        </p:nvPicPr>
        <p:blipFill>
          <a:blip r:embed="rId6"/>
          <a:stretch>
            <a:fillRect/>
          </a:stretch>
        </p:blipFill>
        <p:spPr>
          <a:xfrm>
            <a:off x="987552" y="4142232"/>
            <a:ext cx="292608" cy="292608"/>
          </a:xfrm>
          <a:prstGeom prst="rect">
            <a:avLst/>
          </a:prstGeom>
        </p:spPr>
      </p:pic>
      <p:sp>
        <p:nvSpPr>
          <p:cNvPr id="18" name="Text 12"/>
          <p:cNvSpPr txBox="1"/>
          <p:nvPr/>
        </p:nvSpPr>
        <p:spPr>
          <a:xfrm>
            <a:off x="1554480" y="3959352"/>
            <a:ext cx="4389120" cy="548640"/>
          </a:xfrm>
          <a:prstGeom prst="rect">
            <a:avLst/>
          </a:prstGeom>
          <a:noFill/>
          <a:ln/>
        </p:spPr>
        <p:txBody>
          <a:bodyPr wrap="square" lIns="0" tIns="0" rIns="0" bIns="0" rtlCol="0" anchor="ctr"/>
          <a:lstStyle/>
          <a:p>
            <a:pPr marL="0" indent="0">
              <a:buNone/>
            </a:pPr>
            <a:r>
              <a:rPr lang="en-US" sz="1900" b="1" dirty="0">
                <a:solidFill>
                  <a:srgbClr val="4E2A14"/>
                </a:solidFill>
                <a:latin typeface="Bookman Old Style" pitchFamily="34" charset="0"/>
                <a:ea typeface="Bookman Old Style" pitchFamily="34" charset="-122"/>
                <a:cs typeface="Bookman Old Style" pitchFamily="34" charset="-120"/>
              </a:rPr>
              <a:t>Benefits</a:t>
            </a:r>
            <a:endParaRPr lang="en-US" sz="1900" dirty="0"/>
          </a:p>
        </p:txBody>
      </p:sp>
      <p:sp>
        <p:nvSpPr>
          <p:cNvPr id="19" name="Text 13"/>
          <p:cNvSpPr txBox="1"/>
          <p:nvPr/>
        </p:nvSpPr>
        <p:spPr>
          <a:xfrm>
            <a:off x="914400" y="4636008"/>
            <a:ext cx="4937760" cy="1325880"/>
          </a:xfrm>
          <a:prstGeom prst="rect">
            <a:avLst/>
          </a:prstGeom>
          <a:noFill/>
          <a:ln/>
        </p:spPr>
        <p:txBody>
          <a:bodyPr wrap="square" lIns="0" tIns="0" rIns="0" bIns="0" rtlCol="0" anchor="t"/>
          <a:lstStyle/>
          <a:p>
            <a:pPr marL="0" indent="0">
              <a:buNone/>
            </a:pPr>
            <a:r>
              <a:rPr lang="en-GB" sz="1600" dirty="0">
                <a:solidFill>
                  <a:srgbClr val="3A2A1E"/>
                </a:solidFill>
                <a:latin typeface="Calibri" pitchFamily="34" charset="0"/>
                <a:ea typeface="Calibri" pitchFamily="34" charset="-122"/>
                <a:cs typeface="Calibri" pitchFamily="34" charset="-120"/>
              </a:rPr>
              <a:t>Single page description of complex problems; raises and captures team suggestions; distinguishes root causes from symptoms to focus improvements efforts (Kumah et al., 2024).</a:t>
            </a:r>
            <a:r>
              <a:rPr lang="en-US" sz="1600" dirty="0">
                <a:solidFill>
                  <a:srgbClr val="3A2A1E"/>
                </a:solidFill>
                <a:latin typeface="Calibri" pitchFamily="34" charset="0"/>
                <a:ea typeface="Calibri" pitchFamily="34" charset="-122"/>
                <a:cs typeface="Calibri" pitchFamily="34" charset="-120"/>
              </a:rPr>
              <a:t> </a:t>
            </a:r>
            <a:endParaRPr lang="en-US" sz="1600" dirty="0"/>
          </a:p>
        </p:txBody>
      </p:sp>
      <p:sp>
        <p:nvSpPr>
          <p:cNvPr id="20" name="Shape 14"/>
          <p:cNvSpPr/>
          <p:nvPr/>
        </p:nvSpPr>
        <p:spPr>
          <a:xfrm>
            <a:off x="6172200" y="3794760"/>
            <a:ext cx="5440680" cy="2240280"/>
          </a:xfrm>
          <a:prstGeom prst="roundRect">
            <a:avLst>
              <a:gd name="adj" fmla="val 4082"/>
            </a:avLst>
          </a:prstGeom>
          <a:solidFill>
            <a:srgbClr val="FBEEDD"/>
          </a:solidFill>
          <a:ln/>
        </p:spPr>
        <p:txBody>
          <a:bodyPr/>
          <a:lstStyle/>
          <a:p>
            <a:endParaRPr lang="en-GB"/>
          </a:p>
        </p:txBody>
      </p:sp>
      <p:sp>
        <p:nvSpPr>
          <p:cNvPr id="21" name="Shape 15"/>
          <p:cNvSpPr/>
          <p:nvPr/>
        </p:nvSpPr>
        <p:spPr>
          <a:xfrm>
            <a:off x="6373368" y="3995928"/>
            <a:ext cx="566928" cy="566928"/>
          </a:xfrm>
          <a:prstGeom prst="ellipse">
            <a:avLst/>
          </a:prstGeom>
          <a:solidFill>
            <a:srgbClr val="4E2A14"/>
          </a:solidFill>
          <a:ln/>
        </p:spPr>
        <p:txBody>
          <a:bodyPr/>
          <a:lstStyle/>
          <a:p>
            <a:endParaRPr lang="en-GB"/>
          </a:p>
        </p:txBody>
      </p:sp>
      <p:pic>
        <p:nvPicPr>
          <p:cNvPr id="22" name="Image 4" descr="preencoded.png"/>
          <p:cNvPicPr>
            <a:picLocks noChangeAspect="1"/>
          </p:cNvPicPr>
          <p:nvPr/>
        </p:nvPicPr>
        <p:blipFill>
          <a:blip r:embed="rId7"/>
          <a:stretch>
            <a:fillRect/>
          </a:stretch>
        </p:blipFill>
        <p:spPr>
          <a:xfrm>
            <a:off x="6519672" y="4142232"/>
            <a:ext cx="292608" cy="292608"/>
          </a:xfrm>
          <a:prstGeom prst="rect">
            <a:avLst/>
          </a:prstGeom>
        </p:spPr>
      </p:pic>
      <p:sp>
        <p:nvSpPr>
          <p:cNvPr id="23" name="Text 16"/>
          <p:cNvSpPr txBox="1"/>
          <p:nvPr/>
        </p:nvSpPr>
        <p:spPr>
          <a:xfrm>
            <a:off x="7086600" y="3959352"/>
            <a:ext cx="4389120" cy="548640"/>
          </a:xfrm>
          <a:prstGeom prst="rect">
            <a:avLst/>
          </a:prstGeom>
          <a:noFill/>
          <a:ln/>
        </p:spPr>
        <p:txBody>
          <a:bodyPr wrap="square" lIns="0" tIns="0" rIns="0" bIns="0" rtlCol="0" anchor="ctr"/>
          <a:lstStyle/>
          <a:p>
            <a:pPr marL="0" indent="0">
              <a:buNone/>
            </a:pPr>
            <a:r>
              <a:rPr lang="en-US" sz="1900" b="1" dirty="0">
                <a:solidFill>
                  <a:srgbClr val="4E2A14"/>
                </a:solidFill>
                <a:latin typeface="Bookman Old Style" pitchFamily="34" charset="0"/>
                <a:ea typeface="Bookman Old Style" pitchFamily="34" charset="-122"/>
                <a:cs typeface="Bookman Old Style" pitchFamily="34" charset="-120"/>
              </a:rPr>
              <a:t>Limitations</a:t>
            </a:r>
            <a:endParaRPr lang="en-US" sz="1900" dirty="0"/>
          </a:p>
        </p:txBody>
      </p:sp>
      <p:sp>
        <p:nvSpPr>
          <p:cNvPr id="24" name="Text 17"/>
          <p:cNvSpPr txBox="1"/>
          <p:nvPr/>
        </p:nvSpPr>
        <p:spPr>
          <a:xfrm>
            <a:off x="6446520" y="4636008"/>
            <a:ext cx="4937760" cy="1325880"/>
          </a:xfrm>
          <a:prstGeom prst="rect">
            <a:avLst/>
          </a:prstGeom>
          <a:noFill/>
          <a:ln/>
        </p:spPr>
        <p:txBody>
          <a:bodyPr wrap="square" lIns="0" tIns="0" rIns="0" bIns="0" rtlCol="0" anchor="t"/>
          <a:lstStyle/>
          <a:p>
            <a:pPr marL="0" indent="0">
              <a:buNone/>
            </a:pPr>
            <a:r>
              <a:rPr lang="en-GB" sz="1600" dirty="0">
                <a:solidFill>
                  <a:srgbClr val="3A2A1E"/>
                </a:solidFill>
                <a:latin typeface="Calibri" pitchFamily="34" charset="0"/>
                <a:ea typeface="Calibri" pitchFamily="34" charset="-122"/>
                <a:cs typeface="Calibri" pitchFamily="34" charset="-120"/>
              </a:rPr>
              <a:t>This method relies on people's opinions. Causes are not ranked or weighted. Some problems are so complicated that it may be necessary to create a diagram for each of the root causes.</a:t>
            </a:r>
            <a:r>
              <a:rPr lang="en-US" sz="1600" dirty="0">
                <a:solidFill>
                  <a:srgbClr val="3A2A1E"/>
                </a:solidFill>
                <a:latin typeface="Calibri" pitchFamily="34" charset="0"/>
                <a:ea typeface="Calibri" pitchFamily="34" charset="-122"/>
                <a:cs typeface="Calibri" pitchFamily="34" charset="-120"/>
              </a:rPr>
              <a:t> </a:t>
            </a:r>
            <a:endParaRPr lang="en-US" sz="1600" dirty="0"/>
          </a:p>
        </p:txBody>
      </p:sp>
      <p:sp>
        <p:nvSpPr>
          <p:cNvPr id="25" name="Text 18"/>
          <p:cNvSpPr txBox="1"/>
          <p:nvPr/>
        </p:nvSpPr>
        <p:spPr>
          <a:xfrm>
            <a:off x="548640" y="6382512"/>
            <a:ext cx="11064240" cy="329184"/>
          </a:xfrm>
          <a:prstGeom prst="rect">
            <a:avLst/>
          </a:prstGeom>
          <a:noFill/>
          <a:ln/>
        </p:spPr>
        <p:txBody>
          <a:bodyPr wrap="square" lIns="0" tIns="0" rIns="0" bIns="0" rtlCol="0" anchor="ctr"/>
          <a:lstStyle/>
          <a:p>
            <a:pPr marL="0" indent="0">
              <a:buNone/>
            </a:pPr>
            <a:r>
              <a:rPr lang="en-US" sz="1200" i="1" dirty="0">
                <a:solidFill>
                  <a:srgbClr val="7A6A5A"/>
                </a:solidFill>
                <a:latin typeface="Calibri" pitchFamily="34" charset="0"/>
                <a:ea typeface="Calibri" pitchFamily="34" charset="-122"/>
                <a:cs typeface="Calibri" pitchFamily="34" charset="-120"/>
              </a:rPr>
              <a:t>Source: Kumah et al. (2024)</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02920" y="384048"/>
            <a:ext cx="658368" cy="658368"/>
          </a:xfrm>
          <a:prstGeom prst="ellipse">
            <a:avLst/>
          </a:prstGeom>
          <a:solidFill>
            <a:srgbClr val="D9822B"/>
          </a:solidFill>
          <a:ln/>
        </p:spPr>
        <p:txBody>
          <a:bodyPr/>
          <a:lstStyle/>
          <a:p>
            <a:endParaRPr lang="en-GB"/>
          </a:p>
        </p:txBody>
      </p:sp>
      <p:pic>
        <p:nvPicPr>
          <p:cNvPr id="3" name="Image 0" descr="preencoded.png"/>
          <p:cNvPicPr>
            <a:picLocks noChangeAspect="1"/>
          </p:cNvPicPr>
          <p:nvPr/>
        </p:nvPicPr>
        <p:blipFill>
          <a:blip r:embed="rId3"/>
          <a:stretch>
            <a:fillRect/>
          </a:stretch>
        </p:blipFill>
        <p:spPr>
          <a:xfrm>
            <a:off x="649224" y="530352"/>
            <a:ext cx="365760" cy="365760"/>
          </a:xfrm>
          <a:prstGeom prst="rect">
            <a:avLst/>
          </a:prstGeom>
        </p:spPr>
      </p:pic>
      <p:sp>
        <p:nvSpPr>
          <p:cNvPr id="4" name="Text 1"/>
          <p:cNvSpPr txBox="1"/>
          <p:nvPr/>
        </p:nvSpPr>
        <p:spPr>
          <a:xfrm>
            <a:off x="1325880" y="292608"/>
            <a:ext cx="10332720" cy="868680"/>
          </a:xfrm>
          <a:prstGeom prst="rect">
            <a:avLst/>
          </a:prstGeom>
          <a:noFill/>
          <a:ln/>
        </p:spPr>
        <p:txBody>
          <a:bodyPr wrap="square" lIns="0" tIns="0" rIns="0" bIns="0" rtlCol="0" anchor="ctr"/>
          <a:lstStyle/>
          <a:p>
            <a:pPr marL="0" indent="0">
              <a:buNone/>
            </a:pPr>
            <a:r>
              <a:rPr lang="en-US" sz="3400" b="1" dirty="0">
                <a:solidFill>
                  <a:srgbClr val="4E2A14"/>
                </a:solidFill>
                <a:latin typeface="Bookman Old Style" pitchFamily="34" charset="0"/>
                <a:ea typeface="Bookman Old Style" pitchFamily="34" charset="-122"/>
                <a:cs typeface="Bookman Old Style" pitchFamily="34" charset="-120"/>
              </a:rPr>
              <a:t>Fishbone Applied to Basil's Bakery</a:t>
            </a:r>
            <a:endParaRPr lang="en-US" sz="3400" dirty="0"/>
          </a:p>
        </p:txBody>
      </p:sp>
      <p:sp>
        <p:nvSpPr>
          <p:cNvPr id="5" name="Shape 2"/>
          <p:cNvSpPr/>
          <p:nvPr/>
        </p:nvSpPr>
        <p:spPr>
          <a:xfrm>
            <a:off x="9509760" y="3200400"/>
            <a:ext cx="2148840" cy="1554480"/>
          </a:xfrm>
          <a:prstGeom prst="roundRect">
            <a:avLst>
              <a:gd name="adj" fmla="val 7059"/>
            </a:avLst>
          </a:prstGeom>
          <a:solidFill>
            <a:srgbClr val="9C2B2E"/>
          </a:solidFill>
          <a:ln/>
        </p:spPr>
        <p:txBody>
          <a:bodyPr/>
          <a:lstStyle/>
          <a:p>
            <a:endParaRPr lang="en-GB"/>
          </a:p>
        </p:txBody>
      </p:sp>
      <p:sp>
        <p:nvSpPr>
          <p:cNvPr id="6" name="Text 3"/>
          <p:cNvSpPr txBox="1"/>
          <p:nvPr/>
        </p:nvSpPr>
        <p:spPr>
          <a:xfrm>
            <a:off x="9509760" y="3200400"/>
            <a:ext cx="2148840" cy="1554480"/>
          </a:xfrm>
          <a:prstGeom prst="rect">
            <a:avLst/>
          </a:prstGeom>
          <a:noFill/>
          <a:ln/>
        </p:spPr>
        <p:txBody>
          <a:bodyPr wrap="square" lIns="0" tIns="0" rIns="0" bIns="0" rtlCol="0" anchor="ctr"/>
          <a:lstStyle/>
          <a:p>
            <a:pPr marL="0" indent="0" algn="ctr">
              <a:buNone/>
            </a:pPr>
            <a:r>
              <a:rPr lang="en-US" sz="1600" b="1" dirty="0">
                <a:solidFill>
                  <a:srgbClr val="FFFFFF"/>
                </a:solidFill>
                <a:latin typeface="Bookman Old Style" pitchFamily="34" charset="0"/>
                <a:ea typeface="Bookman Old Style" pitchFamily="34" charset="-122"/>
                <a:cs typeface="Bookman Old Style" pitchFamily="34" charset="-120"/>
              </a:rPr>
              <a:t>Sales stuck</a:t>
            </a:r>
            <a:endParaRPr lang="en-US" sz="1600" dirty="0"/>
          </a:p>
          <a:p>
            <a:pPr marL="0" indent="0" algn="ctr">
              <a:buNone/>
            </a:pPr>
            <a:r>
              <a:rPr lang="en-US" sz="1600" b="1" dirty="0">
                <a:solidFill>
                  <a:srgbClr val="FFFFFF"/>
                </a:solidFill>
                <a:latin typeface="Bookman Old Style" pitchFamily="34" charset="0"/>
                <a:ea typeface="Bookman Old Style" pitchFamily="34" charset="-122"/>
                <a:cs typeface="Bookman Old Style" pitchFamily="34" charset="-120"/>
              </a:rPr>
              <a:t>~25% below</a:t>
            </a:r>
            <a:endParaRPr lang="en-US" sz="1600" dirty="0"/>
          </a:p>
          <a:p>
            <a:pPr marL="0" indent="0" algn="ctr">
              <a:buNone/>
            </a:pPr>
            <a:r>
              <a:rPr lang="en-US" sz="1600" b="1" dirty="0">
                <a:solidFill>
                  <a:srgbClr val="FFFFFF"/>
                </a:solidFill>
                <a:latin typeface="Bookman Old Style" pitchFamily="34" charset="0"/>
                <a:ea typeface="Bookman Old Style" pitchFamily="34" charset="-122"/>
                <a:cs typeface="Bookman Old Style" pitchFamily="34" charset="-120"/>
              </a:rPr>
              <a:t>2019 levels</a:t>
            </a:r>
            <a:endParaRPr lang="en-US" sz="1600" dirty="0"/>
          </a:p>
        </p:txBody>
      </p:sp>
      <p:sp>
        <p:nvSpPr>
          <p:cNvPr id="7" name="Shape 4"/>
          <p:cNvSpPr/>
          <p:nvPr/>
        </p:nvSpPr>
        <p:spPr>
          <a:xfrm>
            <a:off x="685800" y="3977640"/>
            <a:ext cx="8778240" cy="0"/>
          </a:xfrm>
          <a:prstGeom prst="line">
            <a:avLst/>
          </a:prstGeom>
          <a:noFill/>
          <a:ln w="50800">
            <a:solidFill>
              <a:srgbClr val="4E2A14"/>
            </a:solidFill>
            <a:prstDash val="solid"/>
          </a:ln>
        </p:spPr>
        <p:txBody>
          <a:bodyPr/>
          <a:lstStyle/>
          <a:p>
            <a:endParaRPr lang="en-GB"/>
          </a:p>
        </p:txBody>
      </p:sp>
      <p:sp>
        <p:nvSpPr>
          <p:cNvPr id="8" name="Shape 5"/>
          <p:cNvSpPr/>
          <p:nvPr/>
        </p:nvSpPr>
        <p:spPr>
          <a:xfrm>
            <a:off x="2286000" y="1828800"/>
            <a:ext cx="777240" cy="2148840"/>
          </a:xfrm>
          <a:prstGeom prst="line">
            <a:avLst/>
          </a:prstGeom>
          <a:noFill/>
          <a:ln w="31750">
            <a:solidFill>
              <a:srgbClr val="D9822B"/>
            </a:solidFill>
            <a:prstDash val="solid"/>
          </a:ln>
        </p:spPr>
        <p:txBody>
          <a:bodyPr/>
          <a:lstStyle/>
          <a:p>
            <a:endParaRPr lang="en-GB"/>
          </a:p>
        </p:txBody>
      </p:sp>
      <p:sp>
        <p:nvSpPr>
          <p:cNvPr id="9" name="Shape 6"/>
          <p:cNvSpPr/>
          <p:nvPr/>
        </p:nvSpPr>
        <p:spPr>
          <a:xfrm>
            <a:off x="868680" y="1371600"/>
            <a:ext cx="1691640" cy="457200"/>
          </a:xfrm>
          <a:prstGeom prst="roundRect">
            <a:avLst>
              <a:gd name="adj" fmla="val 16000"/>
            </a:avLst>
          </a:prstGeom>
          <a:solidFill>
            <a:srgbClr val="D9822B"/>
          </a:solidFill>
          <a:ln/>
        </p:spPr>
        <p:txBody>
          <a:bodyPr/>
          <a:lstStyle/>
          <a:p>
            <a:endParaRPr lang="en-GB"/>
          </a:p>
        </p:txBody>
      </p:sp>
      <p:sp>
        <p:nvSpPr>
          <p:cNvPr id="10" name="Text 7"/>
          <p:cNvSpPr txBox="1"/>
          <p:nvPr/>
        </p:nvSpPr>
        <p:spPr>
          <a:xfrm>
            <a:off x="868680" y="1371600"/>
            <a:ext cx="169164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People</a:t>
            </a:r>
            <a:endParaRPr lang="en-US" sz="1600" dirty="0"/>
          </a:p>
        </p:txBody>
      </p:sp>
      <p:sp>
        <p:nvSpPr>
          <p:cNvPr id="11" name="Text 8"/>
          <p:cNvSpPr txBox="1"/>
          <p:nvPr/>
        </p:nvSpPr>
        <p:spPr>
          <a:xfrm>
            <a:off x="411480" y="2007650"/>
            <a:ext cx="1965960" cy="868680"/>
          </a:xfrm>
          <a:prstGeom prst="rect">
            <a:avLst/>
          </a:prstGeom>
          <a:noFill/>
          <a:ln/>
        </p:spPr>
        <p:txBody>
          <a:bodyPr wrap="square" lIns="0" tIns="0" rIns="0" bIns="0" rtlCol="0" anchor="ctr"/>
          <a:lstStyle/>
          <a:p>
            <a:pPr marL="342900" indent="-342900">
              <a:spcAft>
                <a:spcPts val="300"/>
              </a:spcAft>
              <a:buSzPct val="100000"/>
              <a:buChar char="•"/>
            </a:pPr>
            <a:r>
              <a:rPr lang="en-US" sz="1500" dirty="0">
                <a:solidFill>
                  <a:srgbClr val="3A2A1E"/>
                </a:solidFill>
                <a:latin typeface="Calibri" pitchFamily="34" charset="0"/>
                <a:ea typeface="Calibri" pitchFamily="34" charset="-122"/>
                <a:cs typeface="Calibri" pitchFamily="34" charset="-120"/>
              </a:rPr>
              <a:t>Customers lost local jobs</a:t>
            </a:r>
            <a:endParaRPr lang="en-US" sz="1500" dirty="0"/>
          </a:p>
          <a:p>
            <a:pPr marL="342900" indent="-342900">
              <a:spcAft>
                <a:spcPts val="300"/>
              </a:spcAft>
              <a:buSzPct val="100000"/>
              <a:buChar char="•"/>
            </a:pPr>
            <a:r>
              <a:rPr lang="en-US" sz="1500" dirty="0">
                <a:solidFill>
                  <a:srgbClr val="3A2A1E"/>
                </a:solidFill>
                <a:latin typeface="Calibri" pitchFamily="34" charset="0"/>
                <a:ea typeface="Calibri" pitchFamily="34" charset="-122"/>
                <a:cs typeface="Calibri" pitchFamily="34" charset="-120"/>
              </a:rPr>
              <a:t>Hybrid-working office staff</a:t>
            </a:r>
            <a:endParaRPr lang="en-US" sz="1500" dirty="0"/>
          </a:p>
        </p:txBody>
      </p:sp>
      <p:sp>
        <p:nvSpPr>
          <p:cNvPr id="12" name="Shape 9"/>
          <p:cNvSpPr/>
          <p:nvPr/>
        </p:nvSpPr>
        <p:spPr>
          <a:xfrm>
            <a:off x="5120640" y="1828800"/>
            <a:ext cx="777240" cy="2148840"/>
          </a:xfrm>
          <a:prstGeom prst="line">
            <a:avLst/>
          </a:prstGeom>
          <a:noFill/>
          <a:ln w="31750">
            <a:solidFill>
              <a:srgbClr val="6B7F3A"/>
            </a:solidFill>
            <a:prstDash val="solid"/>
          </a:ln>
        </p:spPr>
        <p:txBody>
          <a:bodyPr/>
          <a:lstStyle/>
          <a:p>
            <a:endParaRPr lang="en-GB"/>
          </a:p>
        </p:txBody>
      </p:sp>
      <p:sp>
        <p:nvSpPr>
          <p:cNvPr id="13" name="Shape 10"/>
          <p:cNvSpPr/>
          <p:nvPr/>
        </p:nvSpPr>
        <p:spPr>
          <a:xfrm>
            <a:off x="3703320" y="1371600"/>
            <a:ext cx="1691640" cy="457200"/>
          </a:xfrm>
          <a:prstGeom prst="roundRect">
            <a:avLst>
              <a:gd name="adj" fmla="val 16000"/>
            </a:avLst>
          </a:prstGeom>
          <a:solidFill>
            <a:srgbClr val="6B7F3A"/>
          </a:solidFill>
          <a:ln/>
        </p:spPr>
        <p:txBody>
          <a:bodyPr/>
          <a:lstStyle/>
          <a:p>
            <a:endParaRPr lang="en-GB"/>
          </a:p>
        </p:txBody>
      </p:sp>
      <p:sp>
        <p:nvSpPr>
          <p:cNvPr id="14" name="Text 11"/>
          <p:cNvSpPr txBox="1"/>
          <p:nvPr/>
        </p:nvSpPr>
        <p:spPr>
          <a:xfrm>
            <a:off x="3703320" y="1371600"/>
            <a:ext cx="169164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Methods</a:t>
            </a:r>
            <a:endParaRPr lang="en-US" sz="1600" dirty="0"/>
          </a:p>
        </p:txBody>
      </p:sp>
      <p:sp>
        <p:nvSpPr>
          <p:cNvPr id="15" name="Text 12"/>
          <p:cNvSpPr txBox="1"/>
          <p:nvPr/>
        </p:nvSpPr>
        <p:spPr>
          <a:xfrm>
            <a:off x="3246120" y="2007650"/>
            <a:ext cx="1965960" cy="868680"/>
          </a:xfrm>
          <a:prstGeom prst="rect">
            <a:avLst/>
          </a:prstGeom>
          <a:noFill/>
          <a:ln/>
        </p:spPr>
        <p:txBody>
          <a:bodyPr wrap="square" lIns="0" tIns="0" rIns="0" bIns="0" rtlCol="0" anchor="ctr"/>
          <a:lstStyle/>
          <a:p>
            <a:pPr marL="342900" indent="-342900">
              <a:spcAft>
                <a:spcPts val="300"/>
              </a:spcAft>
              <a:buSzPct val="100000"/>
              <a:buChar char="•"/>
            </a:pPr>
            <a:r>
              <a:rPr lang="en-US" sz="1500" dirty="0">
                <a:solidFill>
                  <a:srgbClr val="3A2A1E"/>
                </a:solidFill>
                <a:latin typeface="Calibri" pitchFamily="34" charset="0"/>
                <a:ea typeface="Calibri" pitchFamily="34" charset="-122"/>
                <a:cs typeface="Calibri" pitchFamily="34" charset="-120"/>
              </a:rPr>
              <a:t>No delivery service</a:t>
            </a:r>
            <a:endParaRPr lang="en-US" sz="1500" dirty="0"/>
          </a:p>
          <a:p>
            <a:pPr marL="342900" indent="-342900">
              <a:spcAft>
                <a:spcPts val="300"/>
              </a:spcAft>
              <a:buSzPct val="100000"/>
              <a:buChar char="•"/>
            </a:pPr>
            <a:r>
              <a:rPr lang="en-US" sz="1500" dirty="0">
                <a:solidFill>
                  <a:srgbClr val="3A2A1E"/>
                </a:solidFill>
                <a:latin typeface="Calibri" pitchFamily="34" charset="0"/>
                <a:ea typeface="Calibri" pitchFamily="34" charset="-122"/>
                <a:cs typeface="Calibri" pitchFamily="34" charset="-120"/>
              </a:rPr>
              <a:t>Phone-only pre-orders</a:t>
            </a:r>
            <a:endParaRPr lang="en-US" sz="1500" dirty="0"/>
          </a:p>
        </p:txBody>
      </p:sp>
      <p:sp>
        <p:nvSpPr>
          <p:cNvPr id="16" name="Shape 13"/>
          <p:cNvSpPr/>
          <p:nvPr/>
        </p:nvSpPr>
        <p:spPr>
          <a:xfrm>
            <a:off x="7955280" y="1828800"/>
            <a:ext cx="777240" cy="2148840"/>
          </a:xfrm>
          <a:prstGeom prst="line">
            <a:avLst/>
          </a:prstGeom>
          <a:noFill/>
          <a:ln w="31750">
            <a:solidFill>
              <a:srgbClr val="9C2B2E"/>
            </a:solidFill>
            <a:prstDash val="solid"/>
          </a:ln>
        </p:spPr>
        <p:txBody>
          <a:bodyPr/>
          <a:lstStyle/>
          <a:p>
            <a:endParaRPr lang="en-GB"/>
          </a:p>
        </p:txBody>
      </p:sp>
      <p:sp>
        <p:nvSpPr>
          <p:cNvPr id="17" name="Shape 14"/>
          <p:cNvSpPr/>
          <p:nvPr/>
        </p:nvSpPr>
        <p:spPr>
          <a:xfrm>
            <a:off x="6537960" y="1371600"/>
            <a:ext cx="1691640" cy="457200"/>
          </a:xfrm>
          <a:prstGeom prst="roundRect">
            <a:avLst>
              <a:gd name="adj" fmla="val 16000"/>
            </a:avLst>
          </a:prstGeom>
          <a:solidFill>
            <a:srgbClr val="9C2B2E"/>
          </a:solidFill>
          <a:ln/>
        </p:spPr>
        <p:txBody>
          <a:bodyPr/>
          <a:lstStyle/>
          <a:p>
            <a:endParaRPr lang="en-GB"/>
          </a:p>
        </p:txBody>
      </p:sp>
      <p:sp>
        <p:nvSpPr>
          <p:cNvPr id="18" name="Text 15"/>
          <p:cNvSpPr txBox="1"/>
          <p:nvPr/>
        </p:nvSpPr>
        <p:spPr>
          <a:xfrm>
            <a:off x="6537960" y="1371600"/>
            <a:ext cx="169164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Machines</a:t>
            </a:r>
            <a:endParaRPr lang="en-US" sz="1600" dirty="0"/>
          </a:p>
        </p:txBody>
      </p:sp>
      <p:sp>
        <p:nvSpPr>
          <p:cNvPr id="19" name="Text 16"/>
          <p:cNvSpPr txBox="1"/>
          <p:nvPr/>
        </p:nvSpPr>
        <p:spPr>
          <a:xfrm>
            <a:off x="6080760" y="2007650"/>
            <a:ext cx="1965960" cy="868680"/>
          </a:xfrm>
          <a:prstGeom prst="rect">
            <a:avLst/>
          </a:prstGeom>
          <a:noFill/>
          <a:ln/>
        </p:spPr>
        <p:txBody>
          <a:bodyPr wrap="square" lIns="0" tIns="0" rIns="0" bIns="0" rtlCol="0" anchor="ctr"/>
          <a:lstStyle/>
          <a:p>
            <a:pPr marL="342900" indent="-342900">
              <a:spcAft>
                <a:spcPts val="300"/>
              </a:spcAft>
              <a:buSzPct val="100000"/>
              <a:buChar char="•"/>
            </a:pPr>
            <a:r>
              <a:rPr lang="en-US" sz="1500" dirty="0">
                <a:solidFill>
                  <a:srgbClr val="3A2A1E"/>
                </a:solidFill>
                <a:latin typeface="Calibri" pitchFamily="34" charset="0"/>
                <a:ea typeface="Calibri" pitchFamily="34" charset="-122"/>
                <a:cs typeface="Calibri" pitchFamily="34" charset="-120"/>
              </a:rPr>
              <a:t>No online ordering tech</a:t>
            </a:r>
            <a:endParaRPr lang="en-US" sz="1500" dirty="0"/>
          </a:p>
          <a:p>
            <a:pPr marL="342900" indent="-342900">
              <a:spcAft>
                <a:spcPts val="300"/>
              </a:spcAft>
              <a:buSzPct val="100000"/>
              <a:buChar char="•"/>
            </a:pPr>
            <a:r>
              <a:rPr lang="en-US" sz="1500" dirty="0">
                <a:solidFill>
                  <a:srgbClr val="3A2A1E"/>
                </a:solidFill>
                <a:latin typeface="Calibri" pitchFamily="34" charset="0"/>
                <a:ea typeface="Calibri" pitchFamily="34" charset="-122"/>
                <a:cs typeface="Calibri" pitchFamily="34" charset="-120"/>
              </a:rPr>
              <a:t>Basil tied to the ovens</a:t>
            </a:r>
            <a:endParaRPr lang="en-US" sz="1500" dirty="0"/>
          </a:p>
        </p:txBody>
      </p:sp>
      <p:sp>
        <p:nvSpPr>
          <p:cNvPr id="20" name="Shape 17"/>
          <p:cNvSpPr/>
          <p:nvPr/>
        </p:nvSpPr>
        <p:spPr>
          <a:xfrm flipH="1">
            <a:off x="3063240" y="3977640"/>
            <a:ext cx="0" cy="1645920"/>
          </a:xfrm>
          <a:prstGeom prst="line">
            <a:avLst/>
          </a:prstGeom>
          <a:noFill/>
          <a:ln w="31750">
            <a:solidFill>
              <a:srgbClr val="8A6D1F"/>
            </a:solidFill>
            <a:prstDash val="solid"/>
          </a:ln>
        </p:spPr>
        <p:txBody>
          <a:bodyPr/>
          <a:lstStyle/>
          <a:p>
            <a:endParaRPr lang="en-GB"/>
          </a:p>
        </p:txBody>
      </p:sp>
      <p:sp>
        <p:nvSpPr>
          <p:cNvPr id="21" name="Shape 18"/>
          <p:cNvSpPr/>
          <p:nvPr/>
        </p:nvSpPr>
        <p:spPr>
          <a:xfrm>
            <a:off x="868680" y="5623560"/>
            <a:ext cx="1691640" cy="457200"/>
          </a:xfrm>
          <a:prstGeom prst="roundRect">
            <a:avLst>
              <a:gd name="adj" fmla="val 16000"/>
            </a:avLst>
          </a:prstGeom>
          <a:solidFill>
            <a:srgbClr val="8A6D1F"/>
          </a:solidFill>
          <a:ln/>
        </p:spPr>
        <p:txBody>
          <a:bodyPr/>
          <a:lstStyle/>
          <a:p>
            <a:endParaRPr lang="en-GB"/>
          </a:p>
        </p:txBody>
      </p:sp>
      <p:sp>
        <p:nvSpPr>
          <p:cNvPr id="22" name="Text 19"/>
          <p:cNvSpPr txBox="1"/>
          <p:nvPr/>
        </p:nvSpPr>
        <p:spPr>
          <a:xfrm>
            <a:off x="868680" y="5623560"/>
            <a:ext cx="169164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Materials</a:t>
            </a:r>
            <a:endParaRPr lang="en-US" sz="1600" dirty="0"/>
          </a:p>
        </p:txBody>
      </p:sp>
      <p:sp>
        <p:nvSpPr>
          <p:cNvPr id="23" name="Text 20"/>
          <p:cNvSpPr txBox="1"/>
          <p:nvPr/>
        </p:nvSpPr>
        <p:spPr>
          <a:xfrm>
            <a:off x="411480" y="4554177"/>
            <a:ext cx="1965960" cy="868680"/>
          </a:xfrm>
          <a:prstGeom prst="rect">
            <a:avLst/>
          </a:prstGeom>
          <a:noFill/>
          <a:ln/>
        </p:spPr>
        <p:txBody>
          <a:bodyPr wrap="square" lIns="0" tIns="0" rIns="0" bIns="0" rtlCol="0" anchor="ctr"/>
          <a:lstStyle/>
          <a:p>
            <a:pPr marL="342900" indent="-342900">
              <a:spcAft>
                <a:spcPts val="300"/>
              </a:spcAft>
              <a:buSzPct val="100000"/>
              <a:buChar char="•"/>
            </a:pPr>
            <a:r>
              <a:rPr lang="en-US" sz="1500" dirty="0">
                <a:solidFill>
                  <a:srgbClr val="3A2A1E"/>
                </a:solidFill>
                <a:latin typeface="Calibri" pitchFamily="34" charset="0"/>
                <a:ea typeface="Calibri" pitchFamily="34" charset="-122"/>
                <a:cs typeface="Calibri" pitchFamily="34" charset="-120"/>
              </a:rPr>
              <a:t>Volatile organic stock costs</a:t>
            </a:r>
            <a:endParaRPr lang="en-US" sz="1500" dirty="0"/>
          </a:p>
          <a:p>
            <a:pPr marL="342900" indent="-342900">
              <a:spcAft>
                <a:spcPts val="300"/>
              </a:spcAft>
              <a:buSzPct val="100000"/>
              <a:buChar char="•"/>
            </a:pPr>
            <a:r>
              <a:rPr lang="en-US" sz="1500" dirty="0">
                <a:solidFill>
                  <a:srgbClr val="3A2A1E"/>
                </a:solidFill>
                <a:latin typeface="Calibri" pitchFamily="34" charset="0"/>
                <a:ea typeface="Calibri" pitchFamily="34" charset="-122"/>
                <a:cs typeface="Calibri" pitchFamily="34" charset="-120"/>
              </a:rPr>
              <a:t>Crop-failure risk</a:t>
            </a:r>
            <a:endParaRPr lang="en-US" sz="1500" dirty="0"/>
          </a:p>
        </p:txBody>
      </p:sp>
      <p:sp>
        <p:nvSpPr>
          <p:cNvPr id="24" name="Shape 21"/>
          <p:cNvSpPr/>
          <p:nvPr/>
        </p:nvSpPr>
        <p:spPr>
          <a:xfrm flipH="1">
            <a:off x="5897880" y="3977640"/>
            <a:ext cx="0" cy="1645920"/>
          </a:xfrm>
          <a:prstGeom prst="line">
            <a:avLst/>
          </a:prstGeom>
          <a:noFill/>
          <a:ln w="31750">
            <a:solidFill>
              <a:srgbClr val="5B4636"/>
            </a:solidFill>
            <a:prstDash val="solid"/>
          </a:ln>
        </p:spPr>
        <p:txBody>
          <a:bodyPr/>
          <a:lstStyle/>
          <a:p>
            <a:endParaRPr lang="en-GB"/>
          </a:p>
        </p:txBody>
      </p:sp>
      <p:sp>
        <p:nvSpPr>
          <p:cNvPr id="25" name="Shape 22"/>
          <p:cNvSpPr/>
          <p:nvPr/>
        </p:nvSpPr>
        <p:spPr>
          <a:xfrm>
            <a:off x="3703320" y="5623560"/>
            <a:ext cx="1691640" cy="457200"/>
          </a:xfrm>
          <a:prstGeom prst="roundRect">
            <a:avLst>
              <a:gd name="adj" fmla="val 16000"/>
            </a:avLst>
          </a:prstGeom>
          <a:solidFill>
            <a:srgbClr val="5B4636"/>
          </a:solidFill>
          <a:ln/>
        </p:spPr>
        <p:txBody>
          <a:bodyPr/>
          <a:lstStyle/>
          <a:p>
            <a:endParaRPr lang="en-GB"/>
          </a:p>
        </p:txBody>
      </p:sp>
      <p:sp>
        <p:nvSpPr>
          <p:cNvPr id="26" name="Text 23"/>
          <p:cNvSpPr txBox="1"/>
          <p:nvPr/>
        </p:nvSpPr>
        <p:spPr>
          <a:xfrm>
            <a:off x="3703320" y="5623560"/>
            <a:ext cx="169164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Environment</a:t>
            </a:r>
            <a:endParaRPr lang="en-US" sz="1600" dirty="0"/>
          </a:p>
        </p:txBody>
      </p:sp>
      <p:sp>
        <p:nvSpPr>
          <p:cNvPr id="27" name="Text 24"/>
          <p:cNvSpPr txBox="1"/>
          <p:nvPr/>
        </p:nvSpPr>
        <p:spPr>
          <a:xfrm>
            <a:off x="3246120" y="4554177"/>
            <a:ext cx="1965960" cy="868680"/>
          </a:xfrm>
          <a:prstGeom prst="rect">
            <a:avLst/>
          </a:prstGeom>
          <a:noFill/>
          <a:ln/>
        </p:spPr>
        <p:txBody>
          <a:bodyPr wrap="square" lIns="0" tIns="0" rIns="0" bIns="0" rtlCol="0" anchor="ctr"/>
          <a:lstStyle/>
          <a:p>
            <a:pPr marL="342900" indent="-342900">
              <a:spcAft>
                <a:spcPts val="300"/>
              </a:spcAft>
              <a:buSzPct val="100000"/>
              <a:buChar char="•"/>
            </a:pPr>
            <a:r>
              <a:rPr lang="en-US" sz="1500" dirty="0">
                <a:solidFill>
                  <a:srgbClr val="3A2A1E"/>
                </a:solidFill>
                <a:latin typeface="Calibri" pitchFamily="34" charset="0"/>
                <a:ea typeface="Calibri" pitchFamily="34" charset="-122"/>
                <a:cs typeface="Calibri" pitchFamily="34" charset="-120"/>
              </a:rPr>
              <a:t>Quieter retail park</a:t>
            </a:r>
            <a:endParaRPr lang="en-US" sz="1500" dirty="0"/>
          </a:p>
          <a:p>
            <a:pPr marL="342900" indent="-342900">
              <a:spcAft>
                <a:spcPts val="300"/>
              </a:spcAft>
              <a:buSzPct val="100000"/>
              <a:buChar char="•"/>
            </a:pPr>
            <a:r>
              <a:rPr lang="en-US" sz="1500" dirty="0">
                <a:solidFill>
                  <a:srgbClr val="3A2A1E"/>
                </a:solidFill>
                <a:latin typeface="Calibri" pitchFamily="34" charset="0"/>
                <a:ea typeface="Calibri" pitchFamily="34" charset="-122"/>
                <a:cs typeface="Calibri" pitchFamily="34" charset="-120"/>
              </a:rPr>
              <a:t>Shop units closing</a:t>
            </a:r>
            <a:endParaRPr lang="en-US" sz="1500" dirty="0"/>
          </a:p>
        </p:txBody>
      </p:sp>
      <p:sp>
        <p:nvSpPr>
          <p:cNvPr id="28" name="Shape 25"/>
          <p:cNvSpPr/>
          <p:nvPr/>
        </p:nvSpPr>
        <p:spPr>
          <a:xfrm flipH="1">
            <a:off x="8732520" y="3977640"/>
            <a:ext cx="0" cy="1645920"/>
          </a:xfrm>
          <a:prstGeom prst="line">
            <a:avLst/>
          </a:prstGeom>
          <a:noFill/>
          <a:ln w="31750">
            <a:solidFill>
              <a:srgbClr val="4E2A14"/>
            </a:solidFill>
            <a:prstDash val="solid"/>
          </a:ln>
        </p:spPr>
        <p:txBody>
          <a:bodyPr/>
          <a:lstStyle/>
          <a:p>
            <a:endParaRPr lang="en-GB"/>
          </a:p>
        </p:txBody>
      </p:sp>
      <p:sp>
        <p:nvSpPr>
          <p:cNvPr id="29" name="Shape 26"/>
          <p:cNvSpPr/>
          <p:nvPr/>
        </p:nvSpPr>
        <p:spPr>
          <a:xfrm>
            <a:off x="6537960" y="5623560"/>
            <a:ext cx="1691640" cy="457200"/>
          </a:xfrm>
          <a:prstGeom prst="roundRect">
            <a:avLst>
              <a:gd name="adj" fmla="val 16000"/>
            </a:avLst>
          </a:prstGeom>
          <a:solidFill>
            <a:srgbClr val="4E2A14"/>
          </a:solidFill>
          <a:ln/>
        </p:spPr>
        <p:txBody>
          <a:bodyPr/>
          <a:lstStyle/>
          <a:p>
            <a:endParaRPr lang="en-GB"/>
          </a:p>
        </p:txBody>
      </p:sp>
      <p:sp>
        <p:nvSpPr>
          <p:cNvPr id="30" name="Text 27"/>
          <p:cNvSpPr txBox="1"/>
          <p:nvPr/>
        </p:nvSpPr>
        <p:spPr>
          <a:xfrm>
            <a:off x="6537960" y="5623560"/>
            <a:ext cx="169164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Measurement</a:t>
            </a:r>
            <a:endParaRPr lang="en-US" sz="1600" dirty="0"/>
          </a:p>
        </p:txBody>
      </p:sp>
      <p:sp>
        <p:nvSpPr>
          <p:cNvPr id="31" name="Text 28"/>
          <p:cNvSpPr txBox="1"/>
          <p:nvPr/>
        </p:nvSpPr>
        <p:spPr>
          <a:xfrm>
            <a:off x="6080760" y="4554177"/>
            <a:ext cx="1965960" cy="868680"/>
          </a:xfrm>
          <a:prstGeom prst="rect">
            <a:avLst/>
          </a:prstGeom>
          <a:noFill/>
          <a:ln/>
        </p:spPr>
        <p:txBody>
          <a:bodyPr wrap="square" lIns="0" tIns="0" rIns="0" bIns="0" rtlCol="0" anchor="ctr"/>
          <a:lstStyle/>
          <a:p>
            <a:pPr marL="342900" indent="-342900">
              <a:spcAft>
                <a:spcPts val="300"/>
              </a:spcAft>
              <a:buSzPct val="100000"/>
              <a:buChar char="•"/>
            </a:pPr>
            <a:r>
              <a:rPr lang="en-US" sz="1500" dirty="0">
                <a:solidFill>
                  <a:srgbClr val="3A2A1E"/>
                </a:solidFill>
                <a:latin typeface="Calibri" pitchFamily="34" charset="0"/>
                <a:ea typeface="Calibri" pitchFamily="34" charset="-122"/>
                <a:cs typeface="Calibri" pitchFamily="34" charset="-120"/>
              </a:rPr>
              <a:t>Rising overheads vs 2019</a:t>
            </a:r>
            <a:endParaRPr lang="en-US" sz="1500" dirty="0"/>
          </a:p>
          <a:p>
            <a:pPr marL="342900" indent="-342900">
              <a:spcAft>
                <a:spcPts val="300"/>
              </a:spcAft>
              <a:buSzPct val="100000"/>
              <a:buChar char="•"/>
            </a:pPr>
            <a:r>
              <a:rPr lang="en-US" sz="1500" dirty="0">
                <a:solidFill>
                  <a:srgbClr val="3A2A1E"/>
                </a:solidFill>
                <a:latin typeface="Calibri" pitchFamily="34" charset="0"/>
                <a:ea typeface="Calibri" pitchFamily="34" charset="-122"/>
                <a:cs typeface="Calibri" pitchFamily="34" charset="-120"/>
              </a:rPr>
              <a:t>Sales ~25% below 2019</a:t>
            </a:r>
            <a:endParaRPr lang="en-US" sz="1500" dirty="0"/>
          </a:p>
        </p:txBody>
      </p:sp>
      <p:sp>
        <p:nvSpPr>
          <p:cNvPr id="32" name="Text 29"/>
          <p:cNvSpPr txBox="1"/>
          <p:nvPr/>
        </p:nvSpPr>
        <p:spPr>
          <a:xfrm>
            <a:off x="548640" y="6382512"/>
            <a:ext cx="11064240" cy="329184"/>
          </a:xfrm>
          <a:prstGeom prst="rect">
            <a:avLst/>
          </a:prstGeom>
          <a:noFill/>
          <a:ln/>
        </p:spPr>
        <p:txBody>
          <a:bodyPr wrap="square" lIns="0" tIns="0" rIns="0" bIns="0" rtlCol="0" anchor="ctr"/>
          <a:lstStyle/>
          <a:p>
            <a:pPr marL="0" indent="0">
              <a:buNone/>
            </a:pPr>
            <a:r>
              <a:rPr lang="en-US" sz="1200" i="1" dirty="0">
                <a:solidFill>
                  <a:srgbClr val="7A6A5A"/>
                </a:solidFill>
                <a:latin typeface="Calibri" pitchFamily="34" charset="0"/>
                <a:ea typeface="Calibri" pitchFamily="34" charset="-122"/>
                <a:cs typeface="Calibri" pitchFamily="34" charset="-120"/>
              </a:rPr>
              <a:t>Fishbone (cause-and-effect) model: Kumah et al. (2024)</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02920" y="384048"/>
            <a:ext cx="658368" cy="658368"/>
          </a:xfrm>
          <a:prstGeom prst="ellipse">
            <a:avLst/>
          </a:prstGeom>
          <a:solidFill>
            <a:srgbClr val="D9822B"/>
          </a:solidFill>
          <a:ln/>
        </p:spPr>
        <p:txBody>
          <a:bodyPr/>
          <a:lstStyle/>
          <a:p>
            <a:endParaRPr lang="en-GB"/>
          </a:p>
        </p:txBody>
      </p:sp>
      <p:pic>
        <p:nvPicPr>
          <p:cNvPr id="3" name="Image 0" descr="preencoded.png"/>
          <p:cNvPicPr>
            <a:picLocks noChangeAspect="1"/>
          </p:cNvPicPr>
          <p:nvPr/>
        </p:nvPicPr>
        <p:blipFill>
          <a:blip r:embed="rId3"/>
          <a:stretch>
            <a:fillRect/>
          </a:stretch>
        </p:blipFill>
        <p:spPr>
          <a:xfrm>
            <a:off x="649224" y="530352"/>
            <a:ext cx="365760" cy="365760"/>
          </a:xfrm>
          <a:prstGeom prst="rect">
            <a:avLst/>
          </a:prstGeom>
        </p:spPr>
      </p:pic>
      <p:sp>
        <p:nvSpPr>
          <p:cNvPr id="4" name="Text 1"/>
          <p:cNvSpPr txBox="1"/>
          <p:nvPr/>
        </p:nvSpPr>
        <p:spPr>
          <a:xfrm>
            <a:off x="1325880" y="292608"/>
            <a:ext cx="10332720" cy="868680"/>
          </a:xfrm>
          <a:prstGeom prst="rect">
            <a:avLst/>
          </a:prstGeom>
          <a:noFill/>
          <a:ln/>
        </p:spPr>
        <p:txBody>
          <a:bodyPr wrap="square" lIns="0" tIns="0" rIns="0" bIns="0" rtlCol="0" anchor="ctr"/>
          <a:lstStyle/>
          <a:p>
            <a:pPr marL="0" indent="0">
              <a:buNone/>
            </a:pPr>
            <a:r>
              <a:rPr lang="en-US" sz="3400" b="1" dirty="0">
                <a:solidFill>
                  <a:srgbClr val="4E2A14"/>
                </a:solidFill>
                <a:latin typeface="Bookman Old Style" pitchFamily="34" charset="0"/>
                <a:ea typeface="Bookman Old Style" pitchFamily="34" charset="-122"/>
                <a:cs typeface="Bookman Old Style" pitchFamily="34" charset="-120"/>
              </a:rPr>
              <a:t>Key Findings</a:t>
            </a:r>
            <a:endParaRPr lang="en-US" sz="3400" dirty="0"/>
          </a:p>
        </p:txBody>
      </p:sp>
      <p:sp>
        <p:nvSpPr>
          <p:cNvPr id="5" name="Shape 2"/>
          <p:cNvSpPr/>
          <p:nvPr/>
        </p:nvSpPr>
        <p:spPr>
          <a:xfrm>
            <a:off x="731520" y="1508760"/>
            <a:ext cx="8229600" cy="1005840"/>
          </a:xfrm>
          <a:prstGeom prst="roundRect">
            <a:avLst>
              <a:gd name="adj" fmla="val 9091"/>
            </a:avLst>
          </a:prstGeom>
          <a:solidFill>
            <a:srgbClr val="F3EAD9"/>
          </a:solidFill>
          <a:ln/>
        </p:spPr>
        <p:txBody>
          <a:bodyPr/>
          <a:lstStyle/>
          <a:p>
            <a:endParaRPr lang="en-GB"/>
          </a:p>
        </p:txBody>
      </p:sp>
      <p:sp>
        <p:nvSpPr>
          <p:cNvPr id="6" name="Shape 3"/>
          <p:cNvSpPr/>
          <p:nvPr/>
        </p:nvSpPr>
        <p:spPr>
          <a:xfrm>
            <a:off x="932688" y="1691640"/>
            <a:ext cx="640080" cy="640080"/>
          </a:xfrm>
          <a:prstGeom prst="ellipse">
            <a:avLst/>
          </a:prstGeom>
          <a:solidFill>
            <a:srgbClr val="D9822B"/>
          </a:solidFill>
          <a:ln/>
        </p:spPr>
        <p:txBody>
          <a:bodyPr/>
          <a:lstStyle/>
          <a:p>
            <a:endParaRPr lang="en-GB"/>
          </a:p>
        </p:txBody>
      </p:sp>
      <p:sp>
        <p:nvSpPr>
          <p:cNvPr id="7" name="Text 4"/>
          <p:cNvSpPr txBox="1"/>
          <p:nvPr/>
        </p:nvSpPr>
        <p:spPr>
          <a:xfrm>
            <a:off x="932688" y="1691640"/>
            <a:ext cx="640080" cy="640080"/>
          </a:xfrm>
          <a:prstGeom prst="rect">
            <a:avLst/>
          </a:prstGeom>
          <a:noFill/>
          <a:ln/>
        </p:spPr>
        <p:txBody>
          <a:bodyPr wrap="square" lIns="0" tIns="0" rIns="0" bIns="0" rtlCol="0" anchor="ctr"/>
          <a:lstStyle/>
          <a:p>
            <a:pPr marL="0" indent="0" algn="ctr">
              <a:buNone/>
            </a:pPr>
            <a:r>
              <a:rPr lang="en-US" sz="2400" b="1" dirty="0">
                <a:solidFill>
                  <a:srgbClr val="FFFFFF"/>
                </a:solidFill>
                <a:latin typeface="Bookman Old Style" pitchFamily="34" charset="0"/>
                <a:ea typeface="Bookman Old Style" pitchFamily="34" charset="-122"/>
                <a:cs typeface="Bookman Old Style" pitchFamily="34" charset="-120"/>
              </a:rPr>
              <a:t>1</a:t>
            </a:r>
            <a:endParaRPr lang="en-US" sz="2400" dirty="0"/>
          </a:p>
        </p:txBody>
      </p:sp>
      <p:sp>
        <p:nvSpPr>
          <p:cNvPr id="8" name="Text 5"/>
          <p:cNvSpPr txBox="1"/>
          <p:nvPr/>
        </p:nvSpPr>
        <p:spPr>
          <a:xfrm>
            <a:off x="1783080" y="1554480"/>
            <a:ext cx="6995160" cy="914400"/>
          </a:xfrm>
          <a:prstGeom prst="rect">
            <a:avLst/>
          </a:prstGeom>
          <a:noFill/>
          <a:ln/>
        </p:spPr>
        <p:txBody>
          <a:bodyPr wrap="square" lIns="0" tIns="0" rIns="0" bIns="0" rtlCol="0" anchor="ctr"/>
          <a:lstStyle/>
          <a:p>
            <a:pPr marL="0" indent="0">
              <a:buNone/>
            </a:pPr>
            <a:r>
              <a:rPr lang="en-US" sz="1700" dirty="0">
                <a:solidFill>
                  <a:srgbClr val="3A2A1E"/>
                </a:solidFill>
                <a:latin typeface="Calibri" pitchFamily="34" charset="0"/>
                <a:ea typeface="Calibri" pitchFamily="34" charset="-122"/>
                <a:cs typeface="Calibri" pitchFamily="34" charset="-120"/>
              </a:rPr>
              <a:t>The root problem is sales stagnation —</a:t>
            </a:r>
            <a:r>
              <a:rPr lang="en-GB" sz="1700" dirty="0">
                <a:solidFill>
                  <a:srgbClr val="3A2A1E"/>
                </a:solidFill>
                <a:latin typeface="Calibri" pitchFamily="34" charset="0"/>
                <a:ea typeface="Calibri" pitchFamily="34" charset="-122"/>
                <a:cs typeface="Calibri" pitchFamily="34" charset="-120"/>
              </a:rPr>
              <a:t>Stagnant sales have caused a significant drop in revenue, about 25% from 2019 levels, from 2023 onwards.</a:t>
            </a:r>
            <a:r>
              <a:rPr lang="en-US" sz="1700" dirty="0">
                <a:solidFill>
                  <a:srgbClr val="3A2A1E"/>
                </a:solidFill>
                <a:latin typeface="Calibri" pitchFamily="34" charset="0"/>
                <a:ea typeface="Calibri" pitchFamily="34" charset="-122"/>
                <a:cs typeface="Calibri" pitchFamily="34" charset="-120"/>
              </a:rPr>
              <a:t> </a:t>
            </a:r>
            <a:endParaRPr lang="en-US" sz="1700" dirty="0"/>
          </a:p>
        </p:txBody>
      </p:sp>
      <p:sp>
        <p:nvSpPr>
          <p:cNvPr id="9" name="Shape 6"/>
          <p:cNvSpPr/>
          <p:nvPr/>
        </p:nvSpPr>
        <p:spPr>
          <a:xfrm>
            <a:off x="731520" y="2679192"/>
            <a:ext cx="8229600" cy="1005840"/>
          </a:xfrm>
          <a:prstGeom prst="roundRect">
            <a:avLst>
              <a:gd name="adj" fmla="val 9091"/>
            </a:avLst>
          </a:prstGeom>
          <a:solidFill>
            <a:srgbClr val="FBEEDD"/>
          </a:solidFill>
          <a:ln/>
        </p:spPr>
        <p:txBody>
          <a:bodyPr/>
          <a:lstStyle/>
          <a:p>
            <a:endParaRPr lang="en-GB"/>
          </a:p>
        </p:txBody>
      </p:sp>
      <p:sp>
        <p:nvSpPr>
          <p:cNvPr id="10" name="Shape 7"/>
          <p:cNvSpPr/>
          <p:nvPr/>
        </p:nvSpPr>
        <p:spPr>
          <a:xfrm>
            <a:off x="932688" y="2862072"/>
            <a:ext cx="640080" cy="640080"/>
          </a:xfrm>
          <a:prstGeom prst="ellipse">
            <a:avLst/>
          </a:prstGeom>
          <a:solidFill>
            <a:srgbClr val="9C2B2E"/>
          </a:solidFill>
          <a:ln/>
        </p:spPr>
        <p:txBody>
          <a:bodyPr/>
          <a:lstStyle/>
          <a:p>
            <a:endParaRPr lang="en-GB"/>
          </a:p>
        </p:txBody>
      </p:sp>
      <p:sp>
        <p:nvSpPr>
          <p:cNvPr id="11" name="Text 8"/>
          <p:cNvSpPr txBox="1"/>
          <p:nvPr/>
        </p:nvSpPr>
        <p:spPr>
          <a:xfrm>
            <a:off x="932688" y="2862072"/>
            <a:ext cx="640080" cy="640080"/>
          </a:xfrm>
          <a:prstGeom prst="rect">
            <a:avLst/>
          </a:prstGeom>
          <a:noFill/>
          <a:ln/>
        </p:spPr>
        <p:txBody>
          <a:bodyPr wrap="square" lIns="0" tIns="0" rIns="0" bIns="0" rtlCol="0" anchor="ctr"/>
          <a:lstStyle/>
          <a:p>
            <a:pPr marL="0" indent="0" algn="ctr">
              <a:buNone/>
            </a:pPr>
            <a:r>
              <a:rPr lang="en-US" sz="2400" b="1" dirty="0">
                <a:solidFill>
                  <a:srgbClr val="FFFFFF"/>
                </a:solidFill>
                <a:latin typeface="Bookman Old Style" pitchFamily="34" charset="0"/>
                <a:ea typeface="Bookman Old Style" pitchFamily="34" charset="-122"/>
                <a:cs typeface="Bookman Old Style" pitchFamily="34" charset="-120"/>
              </a:rPr>
              <a:t>2</a:t>
            </a:r>
            <a:endParaRPr lang="en-US" sz="2400" dirty="0"/>
          </a:p>
        </p:txBody>
      </p:sp>
      <p:sp>
        <p:nvSpPr>
          <p:cNvPr id="12" name="Text 9"/>
          <p:cNvSpPr txBox="1"/>
          <p:nvPr/>
        </p:nvSpPr>
        <p:spPr>
          <a:xfrm>
            <a:off x="1783080" y="2724912"/>
            <a:ext cx="6995160" cy="914400"/>
          </a:xfrm>
          <a:prstGeom prst="rect">
            <a:avLst/>
          </a:prstGeom>
          <a:noFill/>
          <a:ln/>
        </p:spPr>
        <p:txBody>
          <a:bodyPr wrap="square" lIns="0" tIns="0" rIns="0" bIns="0" rtlCol="0" anchor="ctr"/>
          <a:lstStyle/>
          <a:p>
            <a:pPr marL="0" indent="0">
              <a:buNone/>
            </a:pPr>
            <a:r>
              <a:rPr lang="en-US" sz="1700" dirty="0">
                <a:solidFill>
                  <a:srgbClr val="3A2A1E"/>
                </a:solidFill>
                <a:latin typeface="Calibri" pitchFamily="34" charset="0"/>
                <a:ea typeface="Calibri" pitchFamily="34" charset="-122"/>
                <a:cs typeface="Calibri" pitchFamily="34" charset="-120"/>
              </a:rPr>
              <a:t>The biggest drivers are external:</a:t>
            </a:r>
            <a:r>
              <a:rPr lang="en-GB" sz="1700" dirty="0">
                <a:solidFill>
                  <a:srgbClr val="3A2A1E"/>
                </a:solidFill>
                <a:latin typeface="Calibri" pitchFamily="34" charset="0"/>
                <a:ea typeface="Calibri" pitchFamily="34" charset="-122"/>
                <a:cs typeface="Calibri" pitchFamily="34" charset="-120"/>
              </a:rPr>
              <a:t>Declining retail park footfall, closure of high street shops and embedded hybrid working (ONS, 2023).</a:t>
            </a:r>
            <a:endParaRPr lang="en-US" sz="1700" dirty="0"/>
          </a:p>
        </p:txBody>
      </p:sp>
      <p:sp>
        <p:nvSpPr>
          <p:cNvPr id="13" name="Shape 10"/>
          <p:cNvSpPr/>
          <p:nvPr/>
        </p:nvSpPr>
        <p:spPr>
          <a:xfrm>
            <a:off x="731520" y="3849624"/>
            <a:ext cx="8229600" cy="1005840"/>
          </a:xfrm>
          <a:prstGeom prst="roundRect">
            <a:avLst>
              <a:gd name="adj" fmla="val 9091"/>
            </a:avLst>
          </a:prstGeom>
          <a:solidFill>
            <a:srgbClr val="F3EAD9"/>
          </a:solidFill>
          <a:ln/>
        </p:spPr>
        <p:txBody>
          <a:bodyPr/>
          <a:lstStyle/>
          <a:p>
            <a:endParaRPr lang="en-GB"/>
          </a:p>
        </p:txBody>
      </p:sp>
      <p:sp>
        <p:nvSpPr>
          <p:cNvPr id="14" name="Shape 11"/>
          <p:cNvSpPr/>
          <p:nvPr/>
        </p:nvSpPr>
        <p:spPr>
          <a:xfrm>
            <a:off x="932688" y="4032504"/>
            <a:ext cx="640080" cy="640080"/>
          </a:xfrm>
          <a:prstGeom prst="ellipse">
            <a:avLst/>
          </a:prstGeom>
          <a:solidFill>
            <a:srgbClr val="6B7F3A"/>
          </a:solidFill>
          <a:ln/>
        </p:spPr>
        <p:txBody>
          <a:bodyPr/>
          <a:lstStyle/>
          <a:p>
            <a:endParaRPr lang="en-GB"/>
          </a:p>
        </p:txBody>
      </p:sp>
      <p:sp>
        <p:nvSpPr>
          <p:cNvPr id="15" name="Text 12"/>
          <p:cNvSpPr txBox="1"/>
          <p:nvPr/>
        </p:nvSpPr>
        <p:spPr>
          <a:xfrm>
            <a:off x="932688" y="4032504"/>
            <a:ext cx="640080" cy="640080"/>
          </a:xfrm>
          <a:prstGeom prst="rect">
            <a:avLst/>
          </a:prstGeom>
          <a:noFill/>
          <a:ln/>
        </p:spPr>
        <p:txBody>
          <a:bodyPr wrap="square" lIns="0" tIns="0" rIns="0" bIns="0" rtlCol="0" anchor="ctr"/>
          <a:lstStyle/>
          <a:p>
            <a:pPr marL="0" indent="0" algn="ctr">
              <a:buNone/>
            </a:pPr>
            <a:r>
              <a:rPr lang="en-US" sz="2400" b="1" dirty="0">
                <a:solidFill>
                  <a:srgbClr val="FFFFFF"/>
                </a:solidFill>
                <a:latin typeface="Bookman Old Style" pitchFamily="34" charset="0"/>
                <a:ea typeface="Bookman Old Style" pitchFamily="34" charset="-122"/>
                <a:cs typeface="Bookman Old Style" pitchFamily="34" charset="-120"/>
              </a:rPr>
              <a:t>3</a:t>
            </a:r>
            <a:endParaRPr lang="en-US" sz="2400" dirty="0"/>
          </a:p>
        </p:txBody>
      </p:sp>
      <p:sp>
        <p:nvSpPr>
          <p:cNvPr id="16" name="Text 13"/>
          <p:cNvSpPr txBox="1"/>
          <p:nvPr/>
        </p:nvSpPr>
        <p:spPr>
          <a:xfrm>
            <a:off x="1783080" y="3895344"/>
            <a:ext cx="6995160" cy="914400"/>
          </a:xfrm>
          <a:prstGeom prst="rect">
            <a:avLst/>
          </a:prstGeom>
          <a:noFill/>
          <a:ln/>
        </p:spPr>
        <p:txBody>
          <a:bodyPr wrap="square" lIns="0" tIns="0" rIns="0" bIns="0" rtlCol="0" anchor="ctr"/>
          <a:lstStyle/>
          <a:p>
            <a:pPr marL="0" indent="0">
              <a:buNone/>
            </a:pPr>
            <a:r>
              <a:rPr lang="en-US" sz="1700" dirty="0">
                <a:solidFill>
                  <a:srgbClr val="3A2A1E"/>
                </a:solidFill>
                <a:latin typeface="Calibri" pitchFamily="34" charset="0"/>
                <a:ea typeface="Calibri" pitchFamily="34" charset="-122"/>
                <a:cs typeface="Calibri" pitchFamily="34" charset="-120"/>
              </a:rPr>
              <a:t>Internal weaknesses make it worse: </a:t>
            </a:r>
            <a:r>
              <a:rPr lang="en-GB" sz="1700" dirty="0">
                <a:solidFill>
                  <a:srgbClr val="3A2A1E"/>
                </a:solidFill>
                <a:latin typeface="Calibri" pitchFamily="34" charset="0"/>
                <a:ea typeface="Calibri" pitchFamily="34" charset="-122"/>
                <a:cs typeface="Calibri" pitchFamily="34" charset="-120"/>
              </a:rPr>
              <a:t>There are no deliveries, unpredictable pre-orders, and supply costs that constantly change organically.</a:t>
            </a:r>
            <a:endParaRPr lang="en-US" sz="1700" dirty="0"/>
          </a:p>
        </p:txBody>
      </p:sp>
      <p:sp>
        <p:nvSpPr>
          <p:cNvPr id="17" name="Shape 14"/>
          <p:cNvSpPr/>
          <p:nvPr/>
        </p:nvSpPr>
        <p:spPr>
          <a:xfrm>
            <a:off x="731520" y="5020056"/>
            <a:ext cx="8229600" cy="1005840"/>
          </a:xfrm>
          <a:prstGeom prst="roundRect">
            <a:avLst>
              <a:gd name="adj" fmla="val 9091"/>
            </a:avLst>
          </a:prstGeom>
          <a:solidFill>
            <a:srgbClr val="FBEEDD"/>
          </a:solidFill>
          <a:ln/>
        </p:spPr>
        <p:txBody>
          <a:bodyPr/>
          <a:lstStyle/>
          <a:p>
            <a:endParaRPr lang="en-GB"/>
          </a:p>
        </p:txBody>
      </p:sp>
      <p:sp>
        <p:nvSpPr>
          <p:cNvPr id="18" name="Shape 15"/>
          <p:cNvSpPr/>
          <p:nvPr/>
        </p:nvSpPr>
        <p:spPr>
          <a:xfrm>
            <a:off x="932688" y="5202936"/>
            <a:ext cx="640080" cy="640080"/>
          </a:xfrm>
          <a:prstGeom prst="ellipse">
            <a:avLst/>
          </a:prstGeom>
          <a:solidFill>
            <a:srgbClr val="4E2A14"/>
          </a:solidFill>
          <a:ln/>
        </p:spPr>
        <p:txBody>
          <a:bodyPr/>
          <a:lstStyle/>
          <a:p>
            <a:endParaRPr lang="en-GB"/>
          </a:p>
        </p:txBody>
      </p:sp>
      <p:sp>
        <p:nvSpPr>
          <p:cNvPr id="19" name="Text 16"/>
          <p:cNvSpPr txBox="1"/>
          <p:nvPr/>
        </p:nvSpPr>
        <p:spPr>
          <a:xfrm>
            <a:off x="932688" y="5202936"/>
            <a:ext cx="640080" cy="640080"/>
          </a:xfrm>
          <a:prstGeom prst="rect">
            <a:avLst/>
          </a:prstGeom>
          <a:noFill/>
          <a:ln/>
        </p:spPr>
        <p:txBody>
          <a:bodyPr wrap="square" lIns="0" tIns="0" rIns="0" bIns="0" rtlCol="0" anchor="ctr"/>
          <a:lstStyle/>
          <a:p>
            <a:pPr marL="0" indent="0" algn="ctr">
              <a:buNone/>
            </a:pPr>
            <a:r>
              <a:rPr lang="en-US" sz="2400" b="1" dirty="0">
                <a:solidFill>
                  <a:srgbClr val="FFFFFF"/>
                </a:solidFill>
                <a:latin typeface="Bookman Old Style" pitchFamily="34" charset="0"/>
                <a:ea typeface="Bookman Old Style" pitchFamily="34" charset="-122"/>
                <a:cs typeface="Bookman Old Style" pitchFamily="34" charset="-120"/>
              </a:rPr>
              <a:t>4</a:t>
            </a:r>
            <a:endParaRPr lang="en-US" sz="2400" dirty="0"/>
          </a:p>
        </p:txBody>
      </p:sp>
      <p:sp>
        <p:nvSpPr>
          <p:cNvPr id="20" name="Text 17"/>
          <p:cNvSpPr txBox="1"/>
          <p:nvPr/>
        </p:nvSpPr>
        <p:spPr>
          <a:xfrm>
            <a:off x="1783080" y="5065776"/>
            <a:ext cx="6995160" cy="914400"/>
          </a:xfrm>
          <a:prstGeom prst="rect">
            <a:avLst/>
          </a:prstGeom>
          <a:noFill/>
          <a:ln/>
        </p:spPr>
        <p:txBody>
          <a:bodyPr wrap="square" lIns="0" tIns="0" rIns="0" bIns="0" rtlCol="0" anchor="ctr"/>
          <a:lstStyle/>
          <a:p>
            <a:pPr marL="0" indent="0">
              <a:buNone/>
            </a:pPr>
            <a:r>
              <a:rPr lang="en-US" sz="1700" dirty="0">
                <a:solidFill>
                  <a:srgbClr val="3A2A1E"/>
                </a:solidFill>
                <a:latin typeface="Calibri" pitchFamily="34" charset="0"/>
                <a:ea typeface="Calibri" pitchFamily="34" charset="-122"/>
                <a:cs typeface="Calibri" pitchFamily="34" charset="-120"/>
              </a:rPr>
              <a:t>PESTEL and the Fishbone diagram together separate what Basil can control from what he cannot — the essential first step before any decision.</a:t>
            </a:r>
            <a:endParaRPr lang="en-US" sz="1700" dirty="0"/>
          </a:p>
        </p:txBody>
      </p:sp>
      <p:pic>
        <p:nvPicPr>
          <p:cNvPr id="21" name="Image 1" descr="img/pastry2.jpg"/>
          <p:cNvPicPr>
            <a:picLocks noChangeAspect="1"/>
          </p:cNvPicPr>
          <p:nvPr/>
        </p:nvPicPr>
        <p:blipFill>
          <a:blip r:embed="rId4"/>
          <a:srcRect/>
          <a:stretch/>
        </p:blipFill>
        <p:spPr>
          <a:xfrm>
            <a:off x="9235440" y="1508760"/>
            <a:ext cx="2423160" cy="45720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02920" y="384048"/>
            <a:ext cx="658368" cy="658368"/>
          </a:xfrm>
          <a:prstGeom prst="ellipse">
            <a:avLst/>
          </a:prstGeom>
          <a:solidFill>
            <a:srgbClr val="D9822B"/>
          </a:solidFill>
          <a:ln/>
        </p:spPr>
        <p:txBody>
          <a:bodyPr/>
          <a:lstStyle/>
          <a:p>
            <a:endParaRPr lang="en-GB"/>
          </a:p>
        </p:txBody>
      </p:sp>
      <p:pic>
        <p:nvPicPr>
          <p:cNvPr id="3" name="Image 0" descr="preencoded.png"/>
          <p:cNvPicPr>
            <a:picLocks noChangeAspect="1"/>
          </p:cNvPicPr>
          <p:nvPr/>
        </p:nvPicPr>
        <p:blipFill>
          <a:blip r:embed="rId3"/>
          <a:stretch>
            <a:fillRect/>
          </a:stretch>
        </p:blipFill>
        <p:spPr>
          <a:xfrm>
            <a:off x="649224" y="530352"/>
            <a:ext cx="365760" cy="365760"/>
          </a:xfrm>
          <a:prstGeom prst="rect">
            <a:avLst/>
          </a:prstGeom>
        </p:spPr>
      </p:pic>
      <p:sp>
        <p:nvSpPr>
          <p:cNvPr id="4" name="Text 1"/>
          <p:cNvSpPr txBox="1"/>
          <p:nvPr/>
        </p:nvSpPr>
        <p:spPr>
          <a:xfrm>
            <a:off x="1325880" y="292608"/>
            <a:ext cx="10332720" cy="868680"/>
          </a:xfrm>
          <a:prstGeom prst="rect">
            <a:avLst/>
          </a:prstGeom>
          <a:noFill/>
          <a:ln/>
        </p:spPr>
        <p:txBody>
          <a:bodyPr wrap="square" lIns="0" tIns="0" rIns="0" bIns="0" rtlCol="0" anchor="ctr"/>
          <a:lstStyle/>
          <a:p>
            <a:pPr marL="0" indent="0">
              <a:buNone/>
            </a:pPr>
            <a:r>
              <a:rPr lang="en-US" sz="3200" b="1" dirty="0">
                <a:solidFill>
                  <a:srgbClr val="4E2A14"/>
                </a:solidFill>
                <a:latin typeface="Bookman Old Style" pitchFamily="34" charset="0"/>
                <a:ea typeface="Bookman Old Style" pitchFamily="34" charset="-122"/>
                <a:cs typeface="Bookman Old Style" pitchFamily="34" charset="-120"/>
              </a:rPr>
              <a:t>Reference List</a:t>
            </a:r>
            <a:endParaRPr lang="en-US" sz="3200" dirty="0"/>
          </a:p>
        </p:txBody>
      </p:sp>
      <p:sp>
        <p:nvSpPr>
          <p:cNvPr id="5" name="Shape 2"/>
          <p:cNvSpPr/>
          <p:nvPr/>
        </p:nvSpPr>
        <p:spPr>
          <a:xfrm>
            <a:off x="640080" y="1170432"/>
            <a:ext cx="10972800" cy="960120"/>
          </a:xfrm>
          <a:prstGeom prst="roundRect">
            <a:avLst>
              <a:gd name="adj" fmla="val 7042"/>
            </a:avLst>
          </a:prstGeom>
          <a:solidFill>
            <a:srgbClr val="FFFFFF"/>
          </a:solidFill>
          <a:ln w="9525">
            <a:solidFill>
              <a:srgbClr val="DED9CC"/>
            </a:solidFill>
          </a:ln>
        </p:spPr>
        <p:txBody>
          <a:bodyPr/>
          <a:lstStyle/>
          <a:p>
            <a:endParaRPr lang="en-GB"/>
          </a:p>
        </p:txBody>
      </p:sp>
      <p:sp>
        <p:nvSpPr>
          <p:cNvPr id="6" name="Text 3"/>
          <p:cNvSpPr txBox="1"/>
          <p:nvPr/>
        </p:nvSpPr>
        <p:spPr>
          <a:xfrm>
            <a:off x="868680" y="1234440"/>
            <a:ext cx="10469880" cy="905256"/>
          </a:xfrm>
          <a:prstGeom prst="rect">
            <a:avLst/>
          </a:prstGeom>
          <a:noFill/>
          <a:ln/>
        </p:spPr>
        <p:txBody>
          <a:bodyPr wrap="square" lIns="0" tIns="0" rIns="0" bIns="0" rtlCol="0" anchor="ctr">
            <a:normAutofit/>
          </a:bodyPr>
          <a:lstStyle/>
          <a:p>
            <a:pPr marL="0" indent="0">
              <a:buNone/>
            </a:pPr>
            <a:r>
              <a:rPr sz="1500" dirty="0">
                <a:solidFill>
                  <a:srgbClr val="282828"/>
                </a:solidFill>
                <a:latin typeface="Aptos"/>
              </a:rPr>
              <a:t>Kumah, A., Nwogu, C.N., Issah, A.-R., Obot, E., </a:t>
            </a:r>
            <a:r>
              <a:rPr sz="1500" dirty="0" err="1">
                <a:solidFill>
                  <a:srgbClr val="282828"/>
                </a:solidFill>
                <a:latin typeface="Aptos"/>
              </a:rPr>
              <a:t>Kanamitie</a:t>
            </a:r>
            <a:r>
              <a:rPr sz="1500" dirty="0">
                <a:solidFill>
                  <a:srgbClr val="282828"/>
                </a:solidFill>
                <a:latin typeface="Aptos"/>
              </a:rPr>
              <a:t>, D.T., Sifa, J.S. and Aidoo, L.A. (2024) </a:t>
            </a:r>
            <a:r>
              <a:rPr sz="1500" dirty="0" err="1">
                <a:solidFill>
                  <a:srgbClr val="282828"/>
                </a:solidFill>
                <a:latin typeface="Aptos"/>
              </a:rPr>
              <a:t>‘Cause</a:t>
            </a:r>
            <a:r>
              <a:rPr sz="1500" dirty="0">
                <a:solidFill>
                  <a:srgbClr val="282828"/>
                </a:solidFill>
                <a:latin typeface="Aptos"/>
              </a:rPr>
              <a:t>-and-effect (fishbone) diagram: a tool for generating and organizing quality improvement ideas’, Global Journal on Quality and Safety in Healthcare, 7(2), pp. 85–87. Available at: https://doi.org/10.36401/JQSH-23-42</a:t>
            </a:r>
            <a:endParaRPr lang="en-US" sz="1500" dirty="0"/>
          </a:p>
        </p:txBody>
      </p:sp>
      <p:sp>
        <p:nvSpPr>
          <p:cNvPr id="7" name="Shape 4"/>
          <p:cNvSpPr/>
          <p:nvPr/>
        </p:nvSpPr>
        <p:spPr>
          <a:xfrm>
            <a:off x="640080" y="2240280"/>
            <a:ext cx="10972800" cy="960120"/>
          </a:xfrm>
          <a:prstGeom prst="roundRect">
            <a:avLst>
              <a:gd name="adj" fmla="val 7042"/>
            </a:avLst>
          </a:prstGeom>
          <a:solidFill>
            <a:srgbClr val="FFFFFF"/>
          </a:solidFill>
          <a:ln w="9525">
            <a:solidFill>
              <a:srgbClr val="DED9CC"/>
            </a:solidFill>
          </a:ln>
        </p:spPr>
        <p:txBody>
          <a:bodyPr/>
          <a:lstStyle/>
          <a:p>
            <a:endParaRPr lang="en-GB"/>
          </a:p>
        </p:txBody>
      </p:sp>
      <p:sp>
        <p:nvSpPr>
          <p:cNvPr id="8" name="Text 5"/>
          <p:cNvSpPr txBox="1"/>
          <p:nvPr/>
        </p:nvSpPr>
        <p:spPr>
          <a:xfrm>
            <a:off x="868680" y="2304288"/>
            <a:ext cx="10469880" cy="905256"/>
          </a:xfrm>
          <a:prstGeom prst="rect">
            <a:avLst/>
          </a:prstGeom>
          <a:noFill/>
          <a:ln/>
        </p:spPr>
        <p:txBody>
          <a:bodyPr wrap="square" lIns="0" tIns="0" rIns="0" bIns="0" rtlCol="0" anchor="ctr">
            <a:normAutofit/>
          </a:bodyPr>
          <a:lstStyle/>
          <a:p>
            <a:pPr marL="0" indent="0">
              <a:buNone/>
            </a:pPr>
            <a:r>
              <a:rPr sz="1500" dirty="0">
                <a:solidFill>
                  <a:srgbClr val="282828"/>
                </a:solidFill>
                <a:latin typeface="Aptos"/>
              </a:rPr>
              <a:t>Marinović </a:t>
            </a:r>
            <a:r>
              <a:rPr sz="1500" dirty="0" err="1">
                <a:solidFill>
                  <a:srgbClr val="282828"/>
                </a:solidFill>
                <a:latin typeface="Aptos"/>
              </a:rPr>
              <a:t>Matović</a:t>
            </a:r>
            <a:r>
              <a:rPr sz="1500" dirty="0">
                <a:solidFill>
                  <a:srgbClr val="282828"/>
                </a:solidFill>
                <a:latin typeface="Aptos"/>
              </a:rPr>
              <a:t>, I. and Arsić, L. (2020) ‘Ecological dimension of PESTEL analysis in small enterprises in the Republic of Serbia’, Recycling and Sustainable Development, 13(1), pp. 63–71. Available at: https://doi.org/10.5937/ror2001063M</a:t>
            </a:r>
            <a:endParaRPr lang="en-US" sz="1500" dirty="0"/>
          </a:p>
        </p:txBody>
      </p:sp>
      <p:sp>
        <p:nvSpPr>
          <p:cNvPr id="9" name="Shape 6"/>
          <p:cNvSpPr/>
          <p:nvPr/>
        </p:nvSpPr>
        <p:spPr>
          <a:xfrm>
            <a:off x="640080" y="3310128"/>
            <a:ext cx="10972800" cy="960120"/>
          </a:xfrm>
          <a:prstGeom prst="roundRect">
            <a:avLst>
              <a:gd name="adj" fmla="val 7042"/>
            </a:avLst>
          </a:prstGeom>
          <a:solidFill>
            <a:srgbClr val="FFFFFF"/>
          </a:solidFill>
          <a:ln w="9525">
            <a:solidFill>
              <a:srgbClr val="DED9CC"/>
            </a:solidFill>
          </a:ln>
        </p:spPr>
        <p:txBody>
          <a:bodyPr/>
          <a:lstStyle/>
          <a:p>
            <a:endParaRPr lang="en-GB"/>
          </a:p>
        </p:txBody>
      </p:sp>
      <p:sp>
        <p:nvSpPr>
          <p:cNvPr id="10" name="Text 7"/>
          <p:cNvSpPr txBox="1"/>
          <p:nvPr/>
        </p:nvSpPr>
        <p:spPr>
          <a:xfrm>
            <a:off x="868680" y="3374136"/>
            <a:ext cx="10469880" cy="905256"/>
          </a:xfrm>
          <a:prstGeom prst="rect">
            <a:avLst/>
          </a:prstGeom>
          <a:noFill/>
          <a:ln/>
        </p:spPr>
        <p:txBody>
          <a:bodyPr wrap="square" lIns="0" tIns="0" rIns="0" bIns="0" rtlCol="0" anchor="ctr">
            <a:noAutofit/>
          </a:bodyPr>
          <a:lstStyle/>
          <a:p>
            <a:pPr marL="0" indent="0">
              <a:buNone/>
            </a:pPr>
            <a:r>
              <a:rPr sz="1500" dirty="0">
                <a:solidFill>
                  <a:srgbClr val="282828"/>
                </a:solidFill>
                <a:latin typeface="Aptos"/>
              </a:rPr>
              <a:t>Office for National Statistics (ONS) (2023) Characteristics of homeworkers, Great Britain: September 2022 to January 2023. Available at: https://www.ons.gov.uk/employmentandlabourmarket/peopleinwork/employmentandemployeetypes/articles/characteristicsofhomeworkersgreatbritain/september2022tojanuary2023 (Accessed: 22 September 2026).</a:t>
            </a:r>
            <a:endParaRPr lang="en-US" sz="1500" dirty="0"/>
          </a:p>
        </p:txBody>
      </p:sp>
      <p:sp>
        <p:nvSpPr>
          <p:cNvPr id="11" name="Rounded Rectangle 10"/>
          <p:cNvSpPr/>
          <p:nvPr/>
        </p:nvSpPr>
        <p:spPr>
          <a:xfrm>
            <a:off x="640080" y="4379976"/>
            <a:ext cx="10972800" cy="960120"/>
          </a:xfrm>
          <a:prstGeom prst="roundRect">
            <a:avLst/>
          </a:prstGeom>
          <a:solidFill>
            <a:srgbClr val="FFFFFF"/>
          </a:solidFill>
          <a:ln w="9525">
            <a:solidFill>
              <a:srgbClr val="DED9C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400"/>
          </a:p>
        </p:txBody>
      </p:sp>
      <p:sp>
        <p:nvSpPr>
          <p:cNvPr id="12" name="TextBox 11"/>
          <p:cNvSpPr txBox="1"/>
          <p:nvPr/>
        </p:nvSpPr>
        <p:spPr>
          <a:xfrm>
            <a:off x="832104" y="4434840"/>
            <a:ext cx="10469880" cy="905256"/>
          </a:xfrm>
          <a:prstGeom prst="rect">
            <a:avLst/>
          </a:prstGeom>
          <a:noFill/>
        </p:spPr>
        <p:txBody>
          <a:bodyPr wrap="square">
            <a:noAutofit/>
          </a:bodyPr>
          <a:lstStyle/>
          <a:p>
            <a:r>
              <a:rPr sz="1500" dirty="0">
                <a:solidFill>
                  <a:srgbClr val="282828"/>
                </a:solidFill>
                <a:latin typeface="Aptos"/>
              </a:rPr>
              <a:t>Pantano, E., Pizzi, G., </a:t>
            </a:r>
            <a:r>
              <a:rPr sz="1500" dirty="0" err="1">
                <a:solidFill>
                  <a:srgbClr val="282828"/>
                </a:solidFill>
                <a:latin typeface="Aptos"/>
              </a:rPr>
              <a:t>Scarpi</a:t>
            </a:r>
            <a:r>
              <a:rPr sz="1500" dirty="0">
                <a:solidFill>
                  <a:srgbClr val="282828"/>
                </a:solidFill>
                <a:latin typeface="Aptos"/>
              </a:rPr>
              <a:t>, D. and Dennis, C. (2020) ‘Competing during a pandemic? Retailers’ ups and downs during the COVID-19 outbreak’, Journal of Business Research, 116, pp. 209–213. Available at: https://doi.org/10.1016/j.jbusres.2020.05.036</a:t>
            </a:r>
          </a:p>
        </p:txBody>
      </p:sp>
      <p:sp>
        <p:nvSpPr>
          <p:cNvPr id="13" name="Rounded Rectangle 12"/>
          <p:cNvSpPr/>
          <p:nvPr/>
        </p:nvSpPr>
        <p:spPr>
          <a:xfrm>
            <a:off x="640080" y="5449824"/>
            <a:ext cx="10972800" cy="960120"/>
          </a:xfrm>
          <a:prstGeom prst="roundRect">
            <a:avLst/>
          </a:prstGeom>
          <a:solidFill>
            <a:srgbClr val="FFFFFF"/>
          </a:solidFill>
          <a:ln w="9525">
            <a:solidFill>
              <a:srgbClr val="DED9C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400"/>
          </a:p>
        </p:txBody>
      </p:sp>
      <p:sp>
        <p:nvSpPr>
          <p:cNvPr id="14" name="TextBox 13"/>
          <p:cNvSpPr txBox="1"/>
          <p:nvPr/>
        </p:nvSpPr>
        <p:spPr>
          <a:xfrm>
            <a:off x="832104" y="5513832"/>
            <a:ext cx="10469880" cy="905256"/>
          </a:xfrm>
          <a:prstGeom prst="rect">
            <a:avLst/>
          </a:prstGeom>
          <a:noFill/>
        </p:spPr>
        <p:txBody>
          <a:bodyPr wrap="square">
            <a:noAutofit/>
          </a:bodyPr>
          <a:lstStyle/>
          <a:p>
            <a:r>
              <a:rPr sz="1500" dirty="0">
                <a:solidFill>
                  <a:srgbClr val="282828"/>
                </a:solidFill>
                <a:latin typeface="Aptos"/>
              </a:rPr>
              <a:t>Troise, C., O’Driscoll, A., Tani, M. and Prisco, A. (2021) ‘Online food delivery services and behavioural intention – a test of an integrated TAM and TPB framework’, British Food Journal, 123(2), pp. 664–683. Available at: https://doi.org/10.1108/BFJ-05-2020-0418</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4E2A14"/>
        </a:solidFill>
        <a:effectLst/>
      </p:bgPr>
    </p:bg>
    <p:spTree>
      <p:nvGrpSpPr>
        <p:cNvPr id="1" name=""/>
        <p:cNvGrpSpPr/>
        <p:nvPr/>
      </p:nvGrpSpPr>
      <p:grpSpPr>
        <a:xfrm>
          <a:off x="0" y="0"/>
          <a:ext cx="0" cy="0"/>
          <a:chOff x="0" y="0"/>
          <a:chExt cx="0" cy="0"/>
        </a:xfrm>
      </p:grpSpPr>
      <p:pic>
        <p:nvPicPr>
          <p:cNvPr id="2" name="Image 0" descr="img/bread.jpg"/>
          <p:cNvPicPr>
            <a:picLocks noChangeAspect="1"/>
          </p:cNvPicPr>
          <p:nvPr/>
        </p:nvPicPr>
        <p:blipFill>
          <a:blip r:embed="rId3"/>
          <a:srcRect/>
          <a:stretch/>
        </p:blipFill>
        <p:spPr>
          <a:xfrm>
            <a:off x="0" y="0"/>
            <a:ext cx="4572000" cy="6858000"/>
          </a:xfrm>
          <a:prstGeom prst="rect">
            <a:avLst/>
          </a:prstGeom>
        </p:spPr>
      </p:pic>
      <p:sp>
        <p:nvSpPr>
          <p:cNvPr id="3" name="Shape 0"/>
          <p:cNvSpPr/>
          <p:nvPr/>
        </p:nvSpPr>
        <p:spPr>
          <a:xfrm>
            <a:off x="4572000" y="0"/>
            <a:ext cx="182880" cy="6858000"/>
          </a:xfrm>
          <a:prstGeom prst="rect">
            <a:avLst/>
          </a:prstGeom>
          <a:solidFill>
            <a:srgbClr val="D9822B"/>
          </a:solidFill>
          <a:ln/>
        </p:spPr>
        <p:txBody>
          <a:bodyPr/>
          <a:lstStyle/>
          <a:p>
            <a:endParaRPr lang="en-GB"/>
          </a:p>
        </p:txBody>
      </p:sp>
      <p:pic>
        <p:nvPicPr>
          <p:cNvPr id="4" name="Image 1" descr="preencoded.png"/>
          <p:cNvPicPr>
            <a:picLocks noChangeAspect="1"/>
          </p:cNvPicPr>
          <p:nvPr/>
        </p:nvPicPr>
        <p:blipFill>
          <a:blip r:embed="rId4"/>
          <a:stretch>
            <a:fillRect/>
          </a:stretch>
        </p:blipFill>
        <p:spPr>
          <a:xfrm>
            <a:off x="5486400" y="1828800"/>
            <a:ext cx="731520" cy="731520"/>
          </a:xfrm>
          <a:prstGeom prst="rect">
            <a:avLst/>
          </a:prstGeom>
        </p:spPr>
      </p:pic>
      <p:sp>
        <p:nvSpPr>
          <p:cNvPr id="5" name="Text 1"/>
          <p:cNvSpPr txBox="1"/>
          <p:nvPr/>
        </p:nvSpPr>
        <p:spPr>
          <a:xfrm>
            <a:off x="5486400" y="2651760"/>
            <a:ext cx="6217920" cy="1097280"/>
          </a:xfrm>
          <a:prstGeom prst="rect">
            <a:avLst/>
          </a:prstGeom>
          <a:noFill/>
          <a:ln/>
        </p:spPr>
        <p:txBody>
          <a:bodyPr wrap="square" lIns="0" tIns="0" rIns="0" bIns="0" rtlCol="0" anchor="ctr"/>
          <a:lstStyle/>
          <a:p>
            <a:pPr marL="0" indent="0">
              <a:buNone/>
            </a:pPr>
            <a:r>
              <a:rPr lang="en-US" sz="4400" b="1" dirty="0">
                <a:solidFill>
                  <a:srgbClr val="FFFFFF"/>
                </a:solidFill>
                <a:latin typeface="Bookman Old Style" pitchFamily="34" charset="0"/>
                <a:ea typeface="Bookman Old Style" pitchFamily="34" charset="-122"/>
                <a:cs typeface="Bookman Old Style" pitchFamily="34" charset="-120"/>
              </a:rPr>
              <a:t>Thank you for listening</a:t>
            </a:r>
            <a:endParaRPr lang="en-US" sz="4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4E2A14"/>
        </a:solidFill>
        <a:effectLst/>
      </p:bgPr>
    </p:bg>
    <p:spTree>
      <p:nvGrpSpPr>
        <p:cNvPr id="1" name=""/>
        <p:cNvGrpSpPr/>
        <p:nvPr/>
      </p:nvGrpSpPr>
      <p:grpSpPr>
        <a:xfrm>
          <a:off x="0" y="0"/>
          <a:ext cx="0" cy="0"/>
          <a:chOff x="0" y="0"/>
          <a:chExt cx="0" cy="0"/>
        </a:xfrm>
      </p:grpSpPr>
      <p:pic>
        <p:nvPicPr>
          <p:cNvPr id="2" name="Image 0" descr="img/cakes.jpg"/>
          <p:cNvPicPr>
            <a:picLocks noChangeAspect="1"/>
          </p:cNvPicPr>
          <p:nvPr/>
        </p:nvPicPr>
        <p:blipFill>
          <a:blip r:embed="rId3"/>
          <a:srcRect/>
          <a:stretch/>
        </p:blipFill>
        <p:spPr>
          <a:xfrm>
            <a:off x="7616952" y="0"/>
            <a:ext cx="4572000" cy="6858000"/>
          </a:xfrm>
          <a:prstGeom prst="rect">
            <a:avLst/>
          </a:prstGeom>
        </p:spPr>
      </p:pic>
      <p:sp>
        <p:nvSpPr>
          <p:cNvPr id="3" name="Shape 0"/>
          <p:cNvSpPr/>
          <p:nvPr/>
        </p:nvSpPr>
        <p:spPr>
          <a:xfrm>
            <a:off x="7434072" y="0"/>
            <a:ext cx="182880" cy="6858000"/>
          </a:xfrm>
          <a:prstGeom prst="rect">
            <a:avLst/>
          </a:prstGeom>
          <a:solidFill>
            <a:srgbClr val="D9822B"/>
          </a:solidFill>
          <a:ln/>
        </p:spPr>
        <p:txBody>
          <a:bodyPr/>
          <a:lstStyle/>
          <a:p>
            <a:endParaRPr lang="en-GB"/>
          </a:p>
        </p:txBody>
      </p:sp>
      <p:pic>
        <p:nvPicPr>
          <p:cNvPr id="4" name="Image 1" descr="preencoded.png"/>
          <p:cNvPicPr>
            <a:picLocks noChangeAspect="1"/>
          </p:cNvPicPr>
          <p:nvPr/>
        </p:nvPicPr>
        <p:blipFill>
          <a:blip r:embed="rId4"/>
          <a:stretch>
            <a:fillRect/>
          </a:stretch>
        </p:blipFill>
        <p:spPr>
          <a:xfrm>
            <a:off x="777240" y="1828800"/>
            <a:ext cx="731520" cy="731520"/>
          </a:xfrm>
          <a:prstGeom prst="rect">
            <a:avLst/>
          </a:prstGeom>
        </p:spPr>
      </p:pic>
      <p:sp>
        <p:nvSpPr>
          <p:cNvPr id="5" name="Text 1"/>
          <p:cNvSpPr txBox="1"/>
          <p:nvPr/>
        </p:nvSpPr>
        <p:spPr>
          <a:xfrm>
            <a:off x="777240" y="2651760"/>
            <a:ext cx="6400800" cy="1005840"/>
          </a:xfrm>
          <a:prstGeom prst="rect">
            <a:avLst/>
          </a:prstGeom>
          <a:noFill/>
          <a:ln/>
        </p:spPr>
        <p:txBody>
          <a:bodyPr wrap="square" lIns="0" tIns="0" rIns="0" bIns="0" rtlCol="0" anchor="ctr"/>
          <a:lstStyle/>
          <a:p>
            <a:pPr marL="0" indent="0">
              <a:buNone/>
            </a:pPr>
            <a:r>
              <a:rPr lang="en-US" sz="4400" b="1" dirty="0">
                <a:solidFill>
                  <a:srgbClr val="FFFFFF"/>
                </a:solidFill>
                <a:latin typeface="Bookman Old Style" pitchFamily="34" charset="0"/>
                <a:ea typeface="Bookman Old Style" pitchFamily="34" charset="-122"/>
                <a:cs typeface="Bookman Old Style" pitchFamily="34" charset="-120"/>
              </a:rPr>
              <a:t>Questions &amp; Answers</a:t>
            </a:r>
            <a:endParaRPr lang="en-US" sz="4400" dirty="0"/>
          </a:p>
        </p:txBody>
      </p:sp>
      <p:sp>
        <p:nvSpPr>
          <p:cNvPr id="6" name="Text 2"/>
          <p:cNvSpPr txBox="1"/>
          <p:nvPr/>
        </p:nvSpPr>
        <p:spPr>
          <a:xfrm>
            <a:off x="777240" y="3703320"/>
            <a:ext cx="6309360" cy="548640"/>
          </a:xfrm>
          <a:prstGeom prst="rect">
            <a:avLst/>
          </a:prstGeom>
          <a:noFill/>
          <a:ln/>
        </p:spPr>
        <p:txBody>
          <a:bodyPr wrap="square" lIns="0" tIns="0" rIns="0" bIns="0" rtlCol="0" anchor="ctr"/>
          <a:lstStyle/>
          <a:p>
            <a:pPr marL="0" indent="0">
              <a:buNone/>
            </a:pPr>
            <a:r>
              <a:rPr lang="en-US" sz="2000" i="1" dirty="0">
                <a:solidFill>
                  <a:srgbClr val="D9822B"/>
                </a:solidFill>
                <a:latin typeface="Calibri" pitchFamily="34" charset="0"/>
                <a:ea typeface="Calibri" pitchFamily="34" charset="-122"/>
                <a:cs typeface="Calibri" pitchFamily="34" charset="-120"/>
              </a:rPr>
              <a:t>I welcome your questions on the analysis.</a:t>
            </a:r>
            <a:endParaRPr lang="en-US" sz="2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66</TotalTime>
  <Words>1345</Words>
  <Application>Microsoft Office PowerPoint</Application>
  <PresentationFormat>Widescreen</PresentationFormat>
  <Paragraphs>126</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Arial</vt:lpstr>
      <vt:lpstr>Bookman Old Style</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My PC</dc:creator>
  <cp:lastModifiedBy>Kamil Sroka</cp:lastModifiedBy>
  <cp:revision>10</cp:revision>
  <dcterms:created xsi:type="dcterms:W3CDTF">2026-09-22T16:14:20Z</dcterms:created>
  <dcterms:modified xsi:type="dcterms:W3CDTF">2026-10-11T09:28:05Z</dcterms:modified>
</cp:coreProperties>
</file>