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1" r:id="rId2"/>
    <p:sldId id="260" r:id="rId3"/>
    <p:sldId id="262" r:id="rId4"/>
    <p:sldId id="263" r:id="rId5"/>
    <p:sldId id="264" r:id="rId6"/>
    <p:sldId id="265" r:id="rId7"/>
    <p:sldId id="266"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5D9"/>
    <a:srgbClr val="FFFCF3"/>
    <a:srgbClr val="FFEDB9"/>
    <a:srgbClr val="FAEABE"/>
    <a:srgbClr val="F0F2A8"/>
    <a:srgbClr val="FBF6D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BEBF3F-2FA6-4921-A914-EFC08FECE817}" v="1" dt="2026-02-12T19:59:12.890"/>
    <p1510:client id="{7F3E9A64-5A3C-E044-DCF4-3B5D2B4EFC29}" v="17" dt="2026-02-13T00:08:20.384"/>
    <p1510:client id="{942D590A-C570-ADE8-FF4D-DFF14DD470D4}" v="4" dt="2026-02-12T19:57:41.442"/>
    <p1510:client id="{9E7C22FD-54F1-B86C-8D2E-07D20BA8E13B}" v="239" dt="2026-02-13T09:14:33.431"/>
    <p1510:client id="{F2985C5F-1510-DA2E-0581-25B501762FC3}" v="78" dt="2026-02-12T21:06:14.3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5" d="100"/>
          <a:sy n="75" d="100"/>
        </p:scale>
        <p:origin x="1224" y="7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5788F3-438E-456C-B524-E7225F913958}"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32A565-4EB7-4D83-8EFF-0D00CF7F9803}" type="slidenum">
              <a:rPr lang="en-GB" smtClean="0"/>
              <a:t>‹#›</a:t>
            </a:fld>
            <a:endParaRPr lang="en-GB"/>
          </a:p>
        </p:txBody>
      </p:sp>
    </p:spTree>
    <p:extLst>
      <p:ext uri="{BB962C8B-B14F-4D97-AF65-F5344CB8AC3E}">
        <p14:creationId xmlns:p14="http://schemas.microsoft.com/office/powerpoint/2010/main" val="3345678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CN" dirty="0"/>
              <a:t>The main objective of our project is to create an accessibility map of a city that helps disabled people choose safer and more suitable routes.</a:t>
            </a:r>
          </a:p>
          <a:p>
            <a:endParaRPr lang="en-US" altLang="zh-CN" dirty="0"/>
          </a:p>
          <a:p>
            <a:r>
              <a:rPr lang="en-US" altLang="zh-CN" dirty="0"/>
              <a:t>Firstly, the map aims to identify and visualize which roads are accessible and which are not, based on real accessibility factors such as steps, slopes, and surface conditions.</a:t>
            </a:r>
          </a:p>
          <a:p>
            <a:endParaRPr lang="en-US" altLang="zh-CN" dirty="0"/>
          </a:p>
          <a:p>
            <a:r>
              <a:rPr lang="en-US" altLang="zh-CN" dirty="0"/>
              <a:t>Secondly, our project is not limited to wheelchair users. We aim to support a wider range of disabilities, including visually impaired users and people with limited mobility.</a:t>
            </a:r>
          </a:p>
          <a:p>
            <a:r>
              <a:rPr lang="en-US" altLang="zh-CN" dirty="0"/>
              <a:t>Overall, the goal is to make urban navigation clearer, more inclusive, and easier for disabled people.</a:t>
            </a:r>
          </a:p>
          <a:p>
            <a:endParaRPr lang="zh-CN" altLang="en-US" dirty="0"/>
          </a:p>
        </p:txBody>
      </p:sp>
      <p:sp>
        <p:nvSpPr>
          <p:cNvPr id="4" name="Slide Number Placeholder 3"/>
          <p:cNvSpPr>
            <a:spLocks noGrp="1"/>
          </p:cNvSpPr>
          <p:nvPr>
            <p:ph type="sldNum" sz="quarter" idx="5"/>
          </p:nvPr>
        </p:nvSpPr>
        <p:spPr/>
        <p:txBody>
          <a:bodyPr/>
          <a:lstStyle/>
          <a:p>
            <a:fld id="{2A32A565-4EB7-4D83-8EFF-0D00CF7F9803}" type="slidenum">
              <a:rPr lang="en-GB" smtClean="0"/>
              <a:t>4</a:t>
            </a:fld>
            <a:endParaRPr lang="en-GB"/>
          </a:p>
        </p:txBody>
      </p:sp>
    </p:spTree>
    <p:extLst>
      <p:ext uri="{BB962C8B-B14F-4D97-AF65-F5344CB8AC3E}">
        <p14:creationId xmlns:p14="http://schemas.microsoft.com/office/powerpoint/2010/main" val="2360974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C6F43-05D0-02FD-67D2-F432B89CF7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7D0892-DD75-CFEB-4C31-E8CAABA0B4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3625E5-DCB2-51BA-727B-8964298F9636}"/>
              </a:ext>
            </a:extLst>
          </p:cNvPr>
          <p:cNvSpPr>
            <a:spLocks noGrp="1"/>
          </p:cNvSpPr>
          <p:nvPr>
            <p:ph type="dt" sz="half" idx="10"/>
          </p:nvPr>
        </p:nvSpPr>
        <p:spPr/>
        <p:txBody>
          <a:bodyPr/>
          <a:lstStyle/>
          <a:p>
            <a:fld id="{D400012A-7277-4B13-9E86-38AE52A5A36B}" type="datetimeFigureOut">
              <a:rPr lang="en-GB" smtClean="0"/>
              <a:t>13/02/2026</a:t>
            </a:fld>
            <a:endParaRPr lang="en-GB"/>
          </a:p>
        </p:txBody>
      </p:sp>
      <p:sp>
        <p:nvSpPr>
          <p:cNvPr id="5" name="Footer Placeholder 4">
            <a:extLst>
              <a:ext uri="{FF2B5EF4-FFF2-40B4-BE49-F238E27FC236}">
                <a16:creationId xmlns:a16="http://schemas.microsoft.com/office/drawing/2014/main" id="{5AB3FB1D-AD28-9F23-2D45-AC8910AAB0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EDC153-131D-2213-8529-F7788D6CABB9}"/>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204559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70E5D-2D62-C32C-A1AC-E614577AD5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1F677C-933D-2DBB-F6ED-68567B0A5F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C91C8E-AC36-E1C3-1A6C-E06106206068}"/>
              </a:ext>
            </a:extLst>
          </p:cNvPr>
          <p:cNvSpPr>
            <a:spLocks noGrp="1"/>
          </p:cNvSpPr>
          <p:nvPr>
            <p:ph type="dt" sz="half" idx="10"/>
          </p:nvPr>
        </p:nvSpPr>
        <p:spPr/>
        <p:txBody>
          <a:bodyPr/>
          <a:lstStyle/>
          <a:p>
            <a:fld id="{D400012A-7277-4B13-9E86-38AE52A5A36B}" type="datetimeFigureOut">
              <a:rPr lang="en-GB" smtClean="0"/>
              <a:t>13/02/2026</a:t>
            </a:fld>
            <a:endParaRPr lang="en-GB"/>
          </a:p>
        </p:txBody>
      </p:sp>
      <p:sp>
        <p:nvSpPr>
          <p:cNvPr id="5" name="Footer Placeholder 4">
            <a:extLst>
              <a:ext uri="{FF2B5EF4-FFF2-40B4-BE49-F238E27FC236}">
                <a16:creationId xmlns:a16="http://schemas.microsoft.com/office/drawing/2014/main" id="{7E0C9241-3E69-0165-2043-C1850A3B6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7B1C18-6613-3CEA-F1F6-CF9280E29032}"/>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816961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A053A-03CA-4EFD-C47D-ED4099743A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3560BB-F19E-FF23-2F49-F6205018CA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8667B6-F9A1-BAA0-3004-1F756D0E632B}"/>
              </a:ext>
            </a:extLst>
          </p:cNvPr>
          <p:cNvSpPr>
            <a:spLocks noGrp="1"/>
          </p:cNvSpPr>
          <p:nvPr>
            <p:ph type="dt" sz="half" idx="10"/>
          </p:nvPr>
        </p:nvSpPr>
        <p:spPr/>
        <p:txBody>
          <a:bodyPr/>
          <a:lstStyle/>
          <a:p>
            <a:fld id="{D400012A-7277-4B13-9E86-38AE52A5A36B}" type="datetimeFigureOut">
              <a:rPr lang="en-GB" smtClean="0"/>
              <a:t>13/02/2026</a:t>
            </a:fld>
            <a:endParaRPr lang="en-GB"/>
          </a:p>
        </p:txBody>
      </p:sp>
      <p:sp>
        <p:nvSpPr>
          <p:cNvPr id="5" name="Footer Placeholder 4">
            <a:extLst>
              <a:ext uri="{FF2B5EF4-FFF2-40B4-BE49-F238E27FC236}">
                <a16:creationId xmlns:a16="http://schemas.microsoft.com/office/drawing/2014/main" id="{7DA7C98E-F226-C431-9208-ADF14138C4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77574C-0D9E-5696-F465-057A1BC90F80}"/>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1087991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F40D6-E8F7-FD1D-00E7-0A380B097E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CBB42F-6C7D-DB43-D391-CFD33EF8D2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88232A-69D7-A6E1-3ABB-77E9FCE2A5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335D6F-7533-6103-6930-9DA0B9415AE2}"/>
              </a:ext>
            </a:extLst>
          </p:cNvPr>
          <p:cNvSpPr>
            <a:spLocks noGrp="1"/>
          </p:cNvSpPr>
          <p:nvPr>
            <p:ph type="dt" sz="half" idx="10"/>
          </p:nvPr>
        </p:nvSpPr>
        <p:spPr/>
        <p:txBody>
          <a:bodyPr/>
          <a:lstStyle/>
          <a:p>
            <a:fld id="{D400012A-7277-4B13-9E86-38AE52A5A36B}" type="datetimeFigureOut">
              <a:rPr lang="en-GB" smtClean="0"/>
              <a:t>13/02/2026</a:t>
            </a:fld>
            <a:endParaRPr lang="en-GB"/>
          </a:p>
        </p:txBody>
      </p:sp>
      <p:sp>
        <p:nvSpPr>
          <p:cNvPr id="6" name="Footer Placeholder 5">
            <a:extLst>
              <a:ext uri="{FF2B5EF4-FFF2-40B4-BE49-F238E27FC236}">
                <a16:creationId xmlns:a16="http://schemas.microsoft.com/office/drawing/2014/main" id="{06D6F1D7-C47F-523D-904E-8E68782DB2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A0B3F0-B55A-44CC-645B-AA4AAF488E0A}"/>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2596149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4BE5C-1BFD-D006-C7D6-531F671D42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49328C-6F42-6FC3-A5EE-CFBC780294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53B9F0-00D0-E4FC-CCEC-E812628CB0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FD451C-A56B-37A4-38DC-B34478328E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ECE7B9-91E1-D3E1-2F27-D14E45A05D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A2C9A90-CD05-EB89-C81E-E515CDC55C23}"/>
              </a:ext>
            </a:extLst>
          </p:cNvPr>
          <p:cNvSpPr>
            <a:spLocks noGrp="1"/>
          </p:cNvSpPr>
          <p:nvPr>
            <p:ph type="dt" sz="half" idx="10"/>
          </p:nvPr>
        </p:nvSpPr>
        <p:spPr/>
        <p:txBody>
          <a:bodyPr/>
          <a:lstStyle/>
          <a:p>
            <a:fld id="{D400012A-7277-4B13-9E86-38AE52A5A36B}" type="datetimeFigureOut">
              <a:rPr lang="en-GB" smtClean="0"/>
              <a:t>13/02/2026</a:t>
            </a:fld>
            <a:endParaRPr lang="en-GB"/>
          </a:p>
        </p:txBody>
      </p:sp>
      <p:sp>
        <p:nvSpPr>
          <p:cNvPr id="8" name="Footer Placeholder 7">
            <a:extLst>
              <a:ext uri="{FF2B5EF4-FFF2-40B4-BE49-F238E27FC236}">
                <a16:creationId xmlns:a16="http://schemas.microsoft.com/office/drawing/2014/main" id="{C5551A37-1278-AC2B-01F7-649CC4445E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386465-E9E0-CB0D-9ED8-6A54FBB87744}"/>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1546907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683BB-76AA-3037-52EA-84EFFADBD7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FAE389-980C-8B0F-752C-8712569FFCE1}"/>
              </a:ext>
            </a:extLst>
          </p:cNvPr>
          <p:cNvSpPr>
            <a:spLocks noGrp="1"/>
          </p:cNvSpPr>
          <p:nvPr>
            <p:ph type="dt" sz="half" idx="10"/>
          </p:nvPr>
        </p:nvSpPr>
        <p:spPr/>
        <p:txBody>
          <a:bodyPr/>
          <a:lstStyle/>
          <a:p>
            <a:fld id="{D400012A-7277-4B13-9E86-38AE52A5A36B}" type="datetimeFigureOut">
              <a:rPr lang="en-GB" smtClean="0"/>
              <a:t>13/02/2026</a:t>
            </a:fld>
            <a:endParaRPr lang="en-GB"/>
          </a:p>
        </p:txBody>
      </p:sp>
      <p:sp>
        <p:nvSpPr>
          <p:cNvPr id="4" name="Footer Placeholder 3">
            <a:extLst>
              <a:ext uri="{FF2B5EF4-FFF2-40B4-BE49-F238E27FC236}">
                <a16:creationId xmlns:a16="http://schemas.microsoft.com/office/drawing/2014/main" id="{D47C64E1-580B-9196-E965-0B8D95268B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F5C0AD-11FC-B0B5-CE5A-4D02F75BDF30}"/>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4103015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F55F2D-CF7D-F76A-15A4-B272EAD039CF}"/>
              </a:ext>
            </a:extLst>
          </p:cNvPr>
          <p:cNvSpPr>
            <a:spLocks noGrp="1"/>
          </p:cNvSpPr>
          <p:nvPr>
            <p:ph type="dt" sz="half" idx="10"/>
          </p:nvPr>
        </p:nvSpPr>
        <p:spPr/>
        <p:txBody>
          <a:bodyPr/>
          <a:lstStyle/>
          <a:p>
            <a:fld id="{D400012A-7277-4B13-9E86-38AE52A5A36B}" type="datetimeFigureOut">
              <a:rPr lang="en-GB" smtClean="0"/>
              <a:t>13/02/2026</a:t>
            </a:fld>
            <a:endParaRPr lang="en-GB"/>
          </a:p>
        </p:txBody>
      </p:sp>
      <p:sp>
        <p:nvSpPr>
          <p:cNvPr id="3" name="Footer Placeholder 2">
            <a:extLst>
              <a:ext uri="{FF2B5EF4-FFF2-40B4-BE49-F238E27FC236}">
                <a16:creationId xmlns:a16="http://schemas.microsoft.com/office/drawing/2014/main" id="{98D63F7B-C6DE-6F98-DD4F-326D0BE104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282673-4C56-0427-CFF9-18157BB9A5ED}"/>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25033816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14FB9-A289-73AD-B097-95F86E58AD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D3DFCB-A198-8F80-05C5-08DB39345F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F9956C-DC22-368B-34B2-7B34244E14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9767D8-0DF2-69B5-F3BF-ECC1827C49B2}"/>
              </a:ext>
            </a:extLst>
          </p:cNvPr>
          <p:cNvSpPr>
            <a:spLocks noGrp="1"/>
          </p:cNvSpPr>
          <p:nvPr>
            <p:ph type="dt" sz="half" idx="10"/>
          </p:nvPr>
        </p:nvSpPr>
        <p:spPr/>
        <p:txBody>
          <a:bodyPr/>
          <a:lstStyle/>
          <a:p>
            <a:fld id="{D400012A-7277-4B13-9E86-38AE52A5A36B}" type="datetimeFigureOut">
              <a:rPr lang="en-GB" smtClean="0"/>
              <a:t>13/02/2026</a:t>
            </a:fld>
            <a:endParaRPr lang="en-GB"/>
          </a:p>
        </p:txBody>
      </p:sp>
      <p:sp>
        <p:nvSpPr>
          <p:cNvPr id="6" name="Footer Placeholder 5">
            <a:extLst>
              <a:ext uri="{FF2B5EF4-FFF2-40B4-BE49-F238E27FC236}">
                <a16:creationId xmlns:a16="http://schemas.microsoft.com/office/drawing/2014/main" id="{E2AEEDA2-D753-D071-4B11-2FB195C2F0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7C3899-BAEC-FB38-FF9A-BEB6F7574E9C}"/>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590450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9B2CE-5D28-F743-8AA4-2C3886C11B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34F3E0-BA78-3788-30F9-8576703DC1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44A7B4-98A6-0D68-8DBA-870C772066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952CF3-5FA9-11BC-ACA1-49D6CDC26342}"/>
              </a:ext>
            </a:extLst>
          </p:cNvPr>
          <p:cNvSpPr>
            <a:spLocks noGrp="1"/>
          </p:cNvSpPr>
          <p:nvPr>
            <p:ph type="dt" sz="half" idx="10"/>
          </p:nvPr>
        </p:nvSpPr>
        <p:spPr/>
        <p:txBody>
          <a:bodyPr/>
          <a:lstStyle/>
          <a:p>
            <a:fld id="{D400012A-7277-4B13-9E86-38AE52A5A36B}" type="datetimeFigureOut">
              <a:rPr lang="en-GB" smtClean="0"/>
              <a:t>13/02/2026</a:t>
            </a:fld>
            <a:endParaRPr lang="en-GB"/>
          </a:p>
        </p:txBody>
      </p:sp>
      <p:sp>
        <p:nvSpPr>
          <p:cNvPr id="6" name="Footer Placeholder 5">
            <a:extLst>
              <a:ext uri="{FF2B5EF4-FFF2-40B4-BE49-F238E27FC236}">
                <a16:creationId xmlns:a16="http://schemas.microsoft.com/office/drawing/2014/main" id="{515E2C1B-320F-9A97-5673-1C03FAEDAF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EA153F-FFD2-1EEF-4772-35D6D11C82A3}"/>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944373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80659-9646-3F09-EE09-627BA26DFD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7A31BE-818B-5B8B-9421-6EB24F47D3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DED739-7F0B-6B66-F6C0-6E71B053CA85}"/>
              </a:ext>
            </a:extLst>
          </p:cNvPr>
          <p:cNvSpPr>
            <a:spLocks noGrp="1"/>
          </p:cNvSpPr>
          <p:nvPr>
            <p:ph type="dt" sz="half" idx="10"/>
          </p:nvPr>
        </p:nvSpPr>
        <p:spPr/>
        <p:txBody>
          <a:bodyPr/>
          <a:lstStyle/>
          <a:p>
            <a:fld id="{D400012A-7277-4B13-9E86-38AE52A5A36B}" type="datetimeFigureOut">
              <a:rPr lang="en-GB" smtClean="0"/>
              <a:t>13/02/2026</a:t>
            </a:fld>
            <a:endParaRPr lang="en-GB"/>
          </a:p>
        </p:txBody>
      </p:sp>
      <p:sp>
        <p:nvSpPr>
          <p:cNvPr id="5" name="Footer Placeholder 4">
            <a:extLst>
              <a:ext uri="{FF2B5EF4-FFF2-40B4-BE49-F238E27FC236}">
                <a16:creationId xmlns:a16="http://schemas.microsoft.com/office/drawing/2014/main" id="{F2C58985-0FBA-DDBD-EB3A-DDB57C1CD0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E87C6B-822F-1A1D-5891-C34AD0B5EE19}"/>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3529626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BEE74E-47FA-394F-A703-120672820D3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8447FD-B156-85EC-3C1F-B31EFF4F4E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34EE24-A086-9A5D-0255-CF4EA64CBBFA}"/>
              </a:ext>
            </a:extLst>
          </p:cNvPr>
          <p:cNvSpPr>
            <a:spLocks noGrp="1"/>
          </p:cNvSpPr>
          <p:nvPr>
            <p:ph type="dt" sz="half" idx="10"/>
          </p:nvPr>
        </p:nvSpPr>
        <p:spPr/>
        <p:txBody>
          <a:bodyPr/>
          <a:lstStyle/>
          <a:p>
            <a:fld id="{D400012A-7277-4B13-9E86-38AE52A5A36B}" type="datetimeFigureOut">
              <a:rPr lang="en-GB" smtClean="0"/>
              <a:t>13/02/2026</a:t>
            </a:fld>
            <a:endParaRPr lang="en-GB"/>
          </a:p>
        </p:txBody>
      </p:sp>
      <p:sp>
        <p:nvSpPr>
          <p:cNvPr id="5" name="Footer Placeholder 4">
            <a:extLst>
              <a:ext uri="{FF2B5EF4-FFF2-40B4-BE49-F238E27FC236}">
                <a16:creationId xmlns:a16="http://schemas.microsoft.com/office/drawing/2014/main" id="{92D2AD70-E63A-C0A5-4FBA-52F37883B1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F5090-61CC-147E-60E5-5B2CE18E19FB}"/>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444120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0EE27-6887-4CAD-194F-0701499EA9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2FCDB1-1910-A8BE-2481-B9DEC10831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E59DF7-9452-9DEF-A216-F22539218E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400012A-7277-4B13-9E86-38AE52A5A36B}" type="datetimeFigureOut">
              <a:rPr lang="en-GB" smtClean="0"/>
              <a:t>13/02/2026</a:t>
            </a:fld>
            <a:endParaRPr lang="en-GB"/>
          </a:p>
        </p:txBody>
      </p:sp>
      <p:sp>
        <p:nvSpPr>
          <p:cNvPr id="5" name="Footer Placeholder 4">
            <a:extLst>
              <a:ext uri="{FF2B5EF4-FFF2-40B4-BE49-F238E27FC236}">
                <a16:creationId xmlns:a16="http://schemas.microsoft.com/office/drawing/2014/main" id="{6EB264BE-FE22-3D84-DBBA-A514423D70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68062D5-F532-86BA-B515-1AFA5B21B2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0ADCE6-F6C3-494F-B4A3-D4E8C36E35FD}" type="slidenum">
              <a:rPr lang="en-GB" smtClean="0"/>
              <a:t>‹#›</a:t>
            </a:fld>
            <a:endParaRPr lang="en-GB"/>
          </a:p>
        </p:txBody>
      </p:sp>
    </p:spTree>
    <p:extLst>
      <p:ext uri="{BB962C8B-B14F-4D97-AF65-F5344CB8AC3E}">
        <p14:creationId xmlns:p14="http://schemas.microsoft.com/office/powerpoint/2010/main" val="994827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wrike.com" TargetMode="External"/><Relationship Id="rId2" Type="http://schemas.openxmlformats.org/officeDocument/2006/relationships/hyperlink" Target="https://cpdonline.co.uk/knowledge-base/care/different-types-of-disabilities/" TargetMode="External"/><Relationship Id="rId1" Type="http://schemas.openxmlformats.org/officeDocument/2006/relationships/slideLayout" Target="../slideLayouts/slideLayout2.xml"/><Relationship Id="rId4" Type="http://schemas.openxmlformats.org/officeDocument/2006/relationships/hyperlink" Target="https://www.wrike.com/agile-guide/faq/what-is-a-milestone-in-agi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793436-E29B-D50B-993A-DA275D62DFF4}"/>
            </a:ext>
          </a:extLst>
        </p:cNvPr>
        <p:cNvGrpSpPr/>
        <p:nvPr/>
      </p:nvGrpSpPr>
      <p:grpSpPr>
        <a:xfrm>
          <a:off x="0" y="0"/>
          <a:ext cx="0" cy="0"/>
          <a:chOff x="0" y="0"/>
          <a:chExt cx="0" cy="0"/>
        </a:xfrm>
      </p:grpSpPr>
      <p:cxnSp>
        <p:nvCxnSpPr>
          <p:cNvPr id="61" name="Straight Connector 60">
            <a:extLst>
              <a:ext uri="{FF2B5EF4-FFF2-40B4-BE49-F238E27FC236}">
                <a16:creationId xmlns:a16="http://schemas.microsoft.com/office/drawing/2014/main" id="{3528882D-8856-12C3-33F8-F164D29F4B4E}"/>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3E63611D-4DFE-FFDE-F89E-6BAE7DF6B2D3}"/>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72BA134C-7936-AFD9-8C26-317EB8A664D6}"/>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FF9C01D0-24B2-9F72-C526-AF2666807783}"/>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1135831E-4C21-65EC-899E-092DCF3CF2DD}"/>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0F66E06C-C4B8-7C6C-BE3A-8FCCB681D17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EB85C6B2-A4EC-B13C-B428-766D55602885}"/>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F43D07AE-93C0-399F-6A3B-3418E05E663A}"/>
              </a:ext>
            </a:extLst>
          </p:cNvPr>
          <p:cNvSpPr txBox="1"/>
          <p:nvPr/>
        </p:nvSpPr>
        <p:spPr>
          <a:xfrm>
            <a:off x="2484720" y="1873619"/>
            <a:ext cx="7471614" cy="2308324"/>
          </a:xfrm>
          <a:prstGeom prst="rect">
            <a:avLst/>
          </a:prstGeom>
          <a:noFill/>
        </p:spPr>
        <p:txBody>
          <a:bodyPr wrap="square" rtlCol="0">
            <a:spAutoFit/>
          </a:bodyPr>
          <a:lstStyle/>
          <a:p>
            <a:pPr algn="ctr"/>
            <a:r>
              <a:rPr lang="en-GB" sz="4800" b="1" dirty="0">
                <a:latin typeface="Arial Rounded MT Bold" panose="020F0704030504030204" pitchFamily="34" charset="0"/>
              </a:rPr>
              <a:t>Accessibility map and navigation tool to aid with disabled travel</a:t>
            </a:r>
          </a:p>
        </p:txBody>
      </p:sp>
      <p:sp>
        <p:nvSpPr>
          <p:cNvPr id="22" name="TextBox 21">
            <a:extLst>
              <a:ext uri="{FF2B5EF4-FFF2-40B4-BE49-F238E27FC236}">
                <a16:creationId xmlns:a16="http://schemas.microsoft.com/office/drawing/2014/main" id="{385087F7-0FB5-4BDF-303C-500D504D5892}"/>
              </a:ext>
            </a:extLst>
          </p:cNvPr>
          <p:cNvSpPr txBox="1"/>
          <p:nvPr/>
        </p:nvSpPr>
        <p:spPr>
          <a:xfrm>
            <a:off x="10204726" y="2531759"/>
            <a:ext cx="1946910" cy="523220"/>
          </a:xfrm>
          <a:prstGeom prst="rect">
            <a:avLst/>
          </a:prstGeom>
          <a:noFill/>
        </p:spPr>
        <p:txBody>
          <a:bodyPr wrap="square">
            <a:spAutoFit/>
          </a:bodyPr>
          <a:lstStyle/>
          <a:p>
            <a:pPr algn="ctr"/>
            <a:r>
              <a:rPr lang="en-GB" sz="2800" dirty="0">
                <a:latin typeface="Arial Narrow" panose="020B0606020202030204" pitchFamily="34" charset="0"/>
              </a:rPr>
              <a:t>Team NULL</a:t>
            </a:r>
            <a:endParaRPr lang="en-GB" sz="2800" dirty="0"/>
          </a:p>
        </p:txBody>
      </p:sp>
      <p:sp>
        <p:nvSpPr>
          <p:cNvPr id="23" name="TextBox 22">
            <a:extLst>
              <a:ext uri="{FF2B5EF4-FFF2-40B4-BE49-F238E27FC236}">
                <a16:creationId xmlns:a16="http://schemas.microsoft.com/office/drawing/2014/main" id="{AAF44E2D-514B-DF93-E629-ACE87701F1A4}"/>
              </a:ext>
            </a:extLst>
          </p:cNvPr>
          <p:cNvSpPr txBox="1"/>
          <p:nvPr/>
        </p:nvSpPr>
        <p:spPr>
          <a:xfrm>
            <a:off x="4302211" y="4384284"/>
            <a:ext cx="3836631" cy="58477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Emerging Trends</a:t>
            </a:r>
          </a:p>
        </p:txBody>
      </p:sp>
      <p:cxnSp>
        <p:nvCxnSpPr>
          <p:cNvPr id="33" name="Connector: Elbow 32">
            <a:extLst>
              <a:ext uri="{FF2B5EF4-FFF2-40B4-BE49-F238E27FC236}">
                <a16:creationId xmlns:a16="http://schemas.microsoft.com/office/drawing/2014/main" id="{5F72B91D-C875-BCF5-EDFC-73C74A9909C0}"/>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44" name="Rectangle 43">
            <a:extLst>
              <a:ext uri="{FF2B5EF4-FFF2-40B4-BE49-F238E27FC236}">
                <a16:creationId xmlns:a16="http://schemas.microsoft.com/office/drawing/2014/main" id="{425C38D4-C32D-D209-CAFE-524C609F3935}"/>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2E6B9C66-20A1-7C39-5378-A551E57ED684}"/>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6F416FAB-5C48-844C-1865-B9825663D0CA}"/>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3CA58D6C-E963-E761-D799-37655D8C94C6}"/>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828756D4-D63E-E455-01BB-CD12B5D2ED49}"/>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6B97A169-47D0-5058-FA12-13199EC27178}"/>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1E2A0B3A-799A-CF52-C0CC-AC345D32709F}"/>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FA24189-A23C-4AAA-C2A1-698B7951C5EF}"/>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203DEE93-4D9D-AE74-D8D0-B97B4532DD9F}"/>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5F714BA9-60D0-E652-476E-200102A9A328}"/>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232CD193-50AF-A934-0386-F654DA8EEB7F}"/>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D0169B03-1B2B-032F-9811-84F65A4CD435}"/>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45D72CDB-11AC-1D74-720C-4F832BA58BEC}"/>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1" name="TextBox 20">
            <a:extLst>
              <a:ext uri="{FF2B5EF4-FFF2-40B4-BE49-F238E27FC236}">
                <a16:creationId xmlns:a16="http://schemas.microsoft.com/office/drawing/2014/main" id="{17A8F999-1296-C132-7AFE-BE571B66508B}"/>
              </a:ext>
            </a:extLst>
          </p:cNvPr>
          <p:cNvSpPr txBox="1"/>
          <p:nvPr/>
        </p:nvSpPr>
        <p:spPr>
          <a:xfrm>
            <a:off x="6239591" y="596071"/>
            <a:ext cx="3423974" cy="523220"/>
          </a:xfrm>
          <a:prstGeom prst="rect">
            <a:avLst/>
          </a:prstGeom>
          <a:noFill/>
        </p:spPr>
        <p:txBody>
          <a:bodyPr wrap="square">
            <a:spAutoFit/>
          </a:bodyPr>
          <a:lstStyle/>
          <a:p>
            <a:pPr algn="r" rtl="0" fontAlgn="base">
              <a:buNone/>
            </a:pPr>
            <a:r>
              <a:rPr lang="en-US" sz="1400" i="0" u="none" strike="noStrike" dirty="0">
                <a:solidFill>
                  <a:schemeClr val="accent2"/>
                </a:solidFill>
                <a:effectLst/>
                <a:latin typeface="Arial" panose="020B0604020202020204" pitchFamily="34" charset="0"/>
                <a:cs typeface="Arial" panose="020B0604020202020204" pitchFamily="34" charset="0"/>
              </a:rPr>
              <a:t>Aliu </a:t>
            </a:r>
            <a:r>
              <a:rPr lang="en-US" sz="1400" i="0" u="none" strike="noStrike" dirty="0" err="1">
                <a:solidFill>
                  <a:schemeClr val="accent2"/>
                </a:solidFill>
                <a:effectLst/>
                <a:latin typeface="Arial" panose="020B0604020202020204" pitchFamily="34" charset="0"/>
                <a:cs typeface="Arial" panose="020B0604020202020204" pitchFamily="34" charset="0"/>
              </a:rPr>
              <a:t>Djalo</a:t>
            </a:r>
            <a:r>
              <a:rPr lang="en-US" sz="1400" i="0" u="none" strike="noStrike" dirty="0">
                <a:solidFill>
                  <a:schemeClr val="accent2"/>
                </a:solidFill>
                <a:effectLst/>
                <a:latin typeface="Arial" panose="020B0604020202020204" pitchFamily="34" charset="0"/>
                <a:cs typeface="Arial" panose="020B0604020202020204" pitchFamily="34" charset="0"/>
              </a:rPr>
              <a:t>, Matthew Hatherly, </a:t>
            </a:r>
            <a:r>
              <a:rPr lang="en-US" sz="1400" i="0" dirty="0">
                <a:solidFill>
                  <a:schemeClr val="accent2"/>
                </a:solidFill>
                <a:effectLst/>
                <a:latin typeface="Arial" panose="020B0604020202020204" pitchFamily="34" charset="0"/>
                <a:cs typeface="Arial" panose="020B0604020202020204" pitchFamily="34" charset="0"/>
              </a:rPr>
              <a:t>​</a:t>
            </a:r>
            <a:r>
              <a:rPr lang="en-US" sz="1400" i="0" u="none" strike="noStrike" dirty="0">
                <a:solidFill>
                  <a:schemeClr val="accent2"/>
                </a:solidFill>
                <a:effectLst/>
                <a:latin typeface="Arial" panose="020B0604020202020204" pitchFamily="34" charset="0"/>
                <a:cs typeface="Arial" panose="020B0604020202020204" pitchFamily="34" charset="0"/>
              </a:rPr>
              <a:t>Cheng CHEN, </a:t>
            </a:r>
            <a:r>
              <a:rPr lang="en-US" sz="1400" i="0" u="none" strike="noStrike" dirty="0" err="1">
                <a:solidFill>
                  <a:schemeClr val="accent2"/>
                </a:solidFill>
                <a:effectLst/>
                <a:latin typeface="Arial" panose="020B0604020202020204" pitchFamily="34" charset="0"/>
                <a:cs typeface="Arial" panose="020B0604020202020204" pitchFamily="34" charset="0"/>
              </a:rPr>
              <a:t>Zeyu</a:t>
            </a:r>
            <a:r>
              <a:rPr lang="en-US" sz="1400" i="0" u="none" strike="noStrike" dirty="0">
                <a:solidFill>
                  <a:schemeClr val="accent2"/>
                </a:solidFill>
                <a:effectLst/>
                <a:latin typeface="Arial" panose="020B0604020202020204" pitchFamily="34" charset="0"/>
                <a:cs typeface="Arial" panose="020B0604020202020204" pitchFamily="34" charset="0"/>
              </a:rPr>
              <a:t> Xie, Cai Perry, Joshua Platt</a:t>
            </a:r>
            <a:r>
              <a:rPr lang="en-US" sz="1400" i="0" dirty="0">
                <a:solidFill>
                  <a:schemeClr val="accent2"/>
                </a:solidFill>
                <a:effectLst/>
                <a:latin typeface="Arial" panose="020B0604020202020204" pitchFamily="34" charset="0"/>
                <a:cs typeface="Arial" panose="020B0604020202020204" pitchFamily="34" charset="0"/>
              </a:rPr>
              <a:t>​​</a:t>
            </a:r>
          </a:p>
        </p:txBody>
      </p:sp>
      <p:sp>
        <p:nvSpPr>
          <p:cNvPr id="67" name="TextBox 66">
            <a:extLst>
              <a:ext uri="{FF2B5EF4-FFF2-40B4-BE49-F238E27FC236}">
                <a16:creationId xmlns:a16="http://schemas.microsoft.com/office/drawing/2014/main" id="{5E04C45B-A139-D116-A2AC-7DB808FB483C}"/>
              </a:ext>
            </a:extLst>
          </p:cNvPr>
          <p:cNvSpPr txBox="1"/>
          <p:nvPr/>
        </p:nvSpPr>
        <p:spPr>
          <a:xfrm>
            <a:off x="7489904" y="236240"/>
            <a:ext cx="2165317" cy="461665"/>
          </a:xfrm>
          <a:prstGeom prst="rect">
            <a:avLst/>
          </a:prstGeom>
          <a:noFill/>
        </p:spPr>
        <p:txBody>
          <a:bodyPr wrap="square">
            <a:spAutoFit/>
          </a:bodyPr>
          <a:lstStyle/>
          <a:p>
            <a:pPr algn="r" rtl="0" fontAlgn="base">
              <a:buNone/>
            </a:pPr>
            <a:r>
              <a:rPr lang="en-US" sz="2400" b="1" i="0" u="none" strike="noStrike" dirty="0">
                <a:solidFill>
                  <a:schemeClr val="accent2"/>
                </a:solidFill>
                <a:effectLst/>
                <a:latin typeface="Arial Rounded MT Bold" panose="020F0704030504030204" pitchFamily="34" charset="0"/>
                <a:cs typeface="Arial" panose="020B0604020202020204" pitchFamily="34" charset="0"/>
              </a:rPr>
              <a:t>Team NULL</a:t>
            </a:r>
            <a:endParaRPr lang="en-US" sz="2400" b="1" i="0" dirty="0">
              <a:solidFill>
                <a:schemeClr val="accent2"/>
              </a:solidFill>
              <a:effectLst/>
              <a:latin typeface="Arial Rounded MT Bold" panose="020F0704030504030204" pitchFamily="34" charset="0"/>
              <a:cs typeface="Arial" panose="020B0604020202020204" pitchFamily="34" charset="0"/>
            </a:endParaRPr>
          </a:p>
        </p:txBody>
      </p:sp>
      <p:cxnSp>
        <p:nvCxnSpPr>
          <p:cNvPr id="69" name="Straight Connector 68">
            <a:extLst>
              <a:ext uri="{FF2B5EF4-FFF2-40B4-BE49-F238E27FC236}">
                <a16:creationId xmlns:a16="http://schemas.microsoft.com/office/drawing/2014/main" id="{F1F7F7F2-B033-1F3A-9F2C-C8B8F9E04427}"/>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9502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D312366-0F74-ADCA-DA99-06ADA038897B}"/>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CCAE5E87-682F-484D-7936-11C70C354526}"/>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 name="Group 10">
            <a:extLst>
              <a:ext uri="{FF2B5EF4-FFF2-40B4-BE49-F238E27FC236}">
                <a16:creationId xmlns:a16="http://schemas.microsoft.com/office/drawing/2014/main" id="{90C37BB2-2360-C797-93B3-CFADF099426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3CD7473D-B98B-8331-1941-381195E4B22D}"/>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73196AFF-9C96-B6E1-7FC3-485E26E66141}"/>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4" name="Rectangle: Rounded Corners 43">
            <a:extLst>
              <a:ext uri="{FF2B5EF4-FFF2-40B4-BE49-F238E27FC236}">
                <a16:creationId xmlns:a16="http://schemas.microsoft.com/office/drawing/2014/main" id="{CC843D99-0E58-C260-EEE6-DA5D7BB5BA22}"/>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4D5E1714-A84D-2FF2-A1E7-EF2B140FE121}"/>
              </a:ext>
            </a:extLst>
          </p:cNvPr>
          <p:cNvSpPr txBox="1"/>
          <p:nvPr/>
        </p:nvSpPr>
        <p:spPr>
          <a:xfrm>
            <a:off x="1225588" y="243065"/>
            <a:ext cx="3801041" cy="923330"/>
          </a:xfrm>
          <a:prstGeom prst="rect">
            <a:avLst/>
          </a:prstGeom>
          <a:noFill/>
        </p:spPr>
        <p:txBody>
          <a:bodyPr wrap="none" rtlCol="0">
            <a:spAutoFit/>
          </a:bodyPr>
          <a:lstStyle/>
          <a:p>
            <a:r>
              <a:rPr lang="en-GB" sz="5400" dirty="0">
                <a:solidFill>
                  <a:schemeClr val="tx1">
                    <a:lumMod val="50000"/>
                    <a:lumOff val="50000"/>
                  </a:schemeClr>
                </a:solidFill>
                <a:latin typeface="Arial" panose="020B0604020202020204" pitchFamily="34" charset="0"/>
                <a:cs typeface="Arial" panose="020B0604020202020204" pitchFamily="34" charset="0"/>
              </a:rPr>
              <a:t>Introduction</a:t>
            </a:r>
          </a:p>
        </p:txBody>
      </p:sp>
      <p:sp>
        <p:nvSpPr>
          <p:cNvPr id="17" name="TextBox 16">
            <a:extLst>
              <a:ext uri="{FF2B5EF4-FFF2-40B4-BE49-F238E27FC236}">
                <a16:creationId xmlns:a16="http://schemas.microsoft.com/office/drawing/2014/main" id="{0F154A54-5656-1BE9-8306-22F4C582FFA7}"/>
              </a:ext>
            </a:extLst>
          </p:cNvPr>
          <p:cNvSpPr txBox="1"/>
          <p:nvPr/>
        </p:nvSpPr>
        <p:spPr>
          <a:xfrm>
            <a:off x="669944" y="2136338"/>
            <a:ext cx="10975956" cy="3785652"/>
          </a:xfrm>
          <a:prstGeom prst="rect">
            <a:avLst/>
          </a:prstGeom>
          <a:noFill/>
        </p:spPr>
        <p:txBody>
          <a:bodyPr wrap="square">
            <a:spAutoFit/>
          </a:bodyPr>
          <a:lstStyle/>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This project focuses on an accessibility map highlighting routes suitable for travel for those with accessibility issues.</a:t>
            </a:r>
            <a:r>
              <a:rPr lang="en-US" sz="2000" b="0" i="0" dirty="0">
                <a:effectLst/>
                <a:latin typeface="Arial" panose="020B0604020202020204" pitchFamily="34" charset="0"/>
              </a:rPr>
              <a:t>​</a:t>
            </a:r>
          </a:p>
          <a:p>
            <a:pPr algn="l" rtl="0" fontAlgn="base"/>
            <a:endParaRPr lang="en-US" sz="2000" b="0" i="0" dirty="0">
              <a:effectLst/>
              <a:latin typeface="Arial" panose="020B0604020202020204" pitchFamily="34" charset="0"/>
            </a:endParaRP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Creating and maintaining an accessible public realm is crucial for ensuring that disabled people are not excluded from playing a full role in society. [1]</a:t>
            </a:r>
            <a:r>
              <a:rPr lang="en-US" sz="2000" b="0" i="0" dirty="0">
                <a:effectLst/>
                <a:latin typeface="Arial" panose="020B0604020202020204" pitchFamily="34" charset="0"/>
              </a:rPr>
              <a:t>​</a:t>
            </a:r>
          </a:p>
          <a:p>
            <a:pPr algn="l" rtl="0" fontAlgn="base"/>
            <a:endParaRPr lang="en-US" sz="2000" b="0" i="0" dirty="0">
              <a:effectLst/>
              <a:latin typeface="Arial" panose="020B0604020202020204" pitchFamily="34" charset="0"/>
            </a:endParaRP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This map focuses on factors such as surface quality, gradients, crossings, and obstacles.</a:t>
            </a:r>
            <a:r>
              <a:rPr lang="en-US" sz="2000" b="0" i="0" dirty="0">
                <a:effectLst/>
                <a:latin typeface="Arial" panose="020B0604020202020204" pitchFamily="34" charset="0"/>
              </a:rPr>
              <a:t>​</a:t>
            </a:r>
          </a:p>
          <a:p>
            <a:pPr algn="l" rtl="0" fontAlgn="base"/>
            <a:endParaRPr lang="en-US" sz="2000" b="0" i="0" dirty="0">
              <a:effectLst/>
              <a:latin typeface="Arial" panose="020B0604020202020204" pitchFamily="34" charset="0"/>
            </a:endParaRP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Our goal is to help identify accessible routes for users and highlight areas needing improvement.</a:t>
            </a:r>
            <a:r>
              <a:rPr lang="en-US" sz="2000" b="0" i="0" dirty="0">
                <a:effectLst/>
                <a:latin typeface="Arial" panose="020B0604020202020204" pitchFamily="34" charset="0"/>
              </a:rPr>
              <a:t>​</a:t>
            </a:r>
          </a:p>
          <a:p>
            <a:pPr algn="l" rtl="0" fontAlgn="base"/>
            <a:endParaRPr lang="en-US" sz="2000" b="0" i="0" dirty="0">
              <a:effectLst/>
              <a:latin typeface="Arial" panose="020B0604020202020204" pitchFamily="34" charset="0"/>
            </a:endParaRP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This tool can support better planning, navigation, and inclusive urban design.</a:t>
            </a:r>
            <a:endParaRPr lang="en-US" sz="2000" b="0" i="0" dirty="0">
              <a:effectLst/>
              <a:latin typeface="Arial" panose="020B0604020202020204" pitchFamily="34" charset="0"/>
            </a:endParaRPr>
          </a:p>
        </p:txBody>
      </p:sp>
      <p:sp>
        <p:nvSpPr>
          <p:cNvPr id="18" name="Oval 17">
            <a:extLst>
              <a:ext uri="{FF2B5EF4-FFF2-40B4-BE49-F238E27FC236}">
                <a16:creationId xmlns:a16="http://schemas.microsoft.com/office/drawing/2014/main" id="{DD809C1D-3108-80B6-C446-B27BA6CB02A8}"/>
              </a:ext>
            </a:extLst>
          </p:cNvPr>
          <p:cNvSpPr/>
          <p:nvPr/>
        </p:nvSpPr>
        <p:spPr>
          <a:xfrm>
            <a:off x="657679" y="225259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A0DBD075-A849-FED0-3BDD-B5FE4BB681F9}"/>
              </a:ext>
            </a:extLst>
          </p:cNvPr>
          <p:cNvCxnSpPr>
            <a:cxnSpLocks/>
          </p:cNvCxnSpPr>
          <p:nvPr/>
        </p:nvCxnSpPr>
        <p:spPr>
          <a:xfrm>
            <a:off x="1050925" y="2933700"/>
            <a:ext cx="11534775"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235B1E16-CADE-D8C8-1D3C-DBF5FF5688D9}"/>
              </a:ext>
            </a:extLst>
          </p:cNvPr>
          <p:cNvSpPr/>
          <p:nvPr/>
        </p:nvSpPr>
        <p:spPr>
          <a:xfrm>
            <a:off x="651405" y="318987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54A0160C-994A-810D-A793-99219C2EDEB6}"/>
              </a:ext>
            </a:extLst>
          </p:cNvPr>
          <p:cNvSpPr/>
          <p:nvPr/>
        </p:nvSpPr>
        <p:spPr>
          <a:xfrm>
            <a:off x="651405" y="407220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E146408D-DE91-BE78-2DF3-8CA0F05363DC}"/>
              </a:ext>
            </a:extLst>
          </p:cNvPr>
          <p:cNvSpPr/>
          <p:nvPr/>
        </p:nvSpPr>
        <p:spPr>
          <a:xfrm>
            <a:off x="657679" y="468015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2F6374D5-3553-2379-558E-0B246BEC8308}"/>
              </a:ext>
            </a:extLst>
          </p:cNvPr>
          <p:cNvSpPr/>
          <p:nvPr/>
        </p:nvSpPr>
        <p:spPr>
          <a:xfrm>
            <a:off x="651405" y="5557513"/>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580C34FA-7330-1976-A352-83F4DF0FC521}"/>
              </a:ext>
            </a:extLst>
          </p:cNvPr>
          <p:cNvCxnSpPr>
            <a:cxnSpLocks/>
          </p:cNvCxnSpPr>
          <p:nvPr/>
        </p:nvCxnSpPr>
        <p:spPr>
          <a:xfrm>
            <a:off x="1050924" y="3873500"/>
            <a:ext cx="112299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28168BA6-B790-F6AA-1EA4-12D2BF87C00A}"/>
              </a:ext>
            </a:extLst>
          </p:cNvPr>
          <p:cNvCxnSpPr>
            <a:cxnSpLocks/>
          </p:cNvCxnSpPr>
          <p:nvPr/>
        </p:nvCxnSpPr>
        <p:spPr>
          <a:xfrm>
            <a:off x="1050924" y="4483100"/>
            <a:ext cx="11268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7A4E7529-D6F8-1470-A067-CB0C4BAB7839}"/>
              </a:ext>
            </a:extLst>
          </p:cNvPr>
          <p:cNvCxnSpPr>
            <a:cxnSpLocks/>
          </p:cNvCxnSpPr>
          <p:nvPr/>
        </p:nvCxnSpPr>
        <p:spPr>
          <a:xfrm>
            <a:off x="1050924" y="53848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3A3FBA03-A44D-617B-6659-18C18ED2E037}"/>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71F215F4-A490-77C7-A999-E8CEEA2F61D7}"/>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DC8A756F-A7FA-58FC-3227-464D63C22FB9}"/>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D7C23895-13A2-6986-197D-8BD029AA2DA9}"/>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0F704045-513F-6E9E-1697-728B0CFF0B05}"/>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E86E32E1-736F-6023-03F6-D00EA1588E08}"/>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Freeform: Shape 65">
              <a:extLst>
                <a:ext uri="{FF2B5EF4-FFF2-40B4-BE49-F238E27FC236}">
                  <a16:creationId xmlns:a16="http://schemas.microsoft.com/office/drawing/2014/main" id="{74F01823-F640-9C3C-0CBC-66585968AD38}"/>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2" name="Straight Connector 61">
              <a:extLst>
                <a:ext uri="{FF2B5EF4-FFF2-40B4-BE49-F238E27FC236}">
                  <a16:creationId xmlns:a16="http://schemas.microsoft.com/office/drawing/2014/main" id="{1341E7A4-F5AD-3016-F177-B2CCBC5C1BB9}"/>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CC103660-5FDF-F887-6BE6-1B6F6F19740F}"/>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715148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FAFA2-0351-AD09-E14F-E75CE8044BBF}"/>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B9646326-BC9E-C667-66D8-9ED7FCB5AC3E}"/>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095A4F9E-59AA-97E3-BDDA-441B6C4B231C}"/>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 name="Group 10">
            <a:extLst>
              <a:ext uri="{FF2B5EF4-FFF2-40B4-BE49-F238E27FC236}">
                <a16:creationId xmlns:a16="http://schemas.microsoft.com/office/drawing/2014/main" id="{EC60F48E-AEAD-1802-8B84-9D91EC3165E5}"/>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16505392-EE05-A101-62A7-B577CE874B2E}"/>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06589DB5-A3C1-A6AF-8D33-97BF37C0541F}"/>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4" name="Rectangle: Rounded Corners 43">
            <a:extLst>
              <a:ext uri="{FF2B5EF4-FFF2-40B4-BE49-F238E27FC236}">
                <a16:creationId xmlns:a16="http://schemas.microsoft.com/office/drawing/2014/main" id="{20EE05E7-3285-73DC-4E81-7F6F7207F6ED}"/>
              </a:ext>
            </a:extLst>
          </p:cNvPr>
          <p:cNvSpPr/>
          <p:nvPr/>
        </p:nvSpPr>
        <p:spPr>
          <a:xfrm rot="10800000">
            <a:off x="-1257300" y="1619008"/>
            <a:ext cx="14871700" cy="6864589"/>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64BB32F1-DD26-F5B3-A990-4860CCA3B73A}"/>
              </a:ext>
            </a:extLst>
          </p:cNvPr>
          <p:cNvSpPr txBox="1"/>
          <p:nvPr/>
        </p:nvSpPr>
        <p:spPr>
          <a:xfrm>
            <a:off x="1225588" y="243065"/>
            <a:ext cx="6224781" cy="923330"/>
          </a:xfrm>
          <a:prstGeom prst="rect">
            <a:avLst/>
          </a:prstGeom>
          <a:noFill/>
        </p:spPr>
        <p:txBody>
          <a:bodyPr wrap="none" rtlCol="0">
            <a:spAutoFit/>
          </a:bodyPr>
          <a:lstStyle/>
          <a:p>
            <a:r>
              <a:rPr lang="en-GB" sz="5400" dirty="0">
                <a:solidFill>
                  <a:schemeClr val="tx1">
                    <a:lumMod val="50000"/>
                    <a:lumOff val="50000"/>
                  </a:schemeClr>
                </a:solidFill>
                <a:latin typeface="Arial" panose="020B0604020202020204" pitchFamily="34" charset="0"/>
                <a:cs typeface="Arial" panose="020B0604020202020204" pitchFamily="34" charset="0"/>
              </a:rPr>
              <a:t>Project Background</a:t>
            </a:r>
          </a:p>
        </p:txBody>
      </p:sp>
      <p:sp>
        <p:nvSpPr>
          <p:cNvPr id="17" name="TextBox 16">
            <a:extLst>
              <a:ext uri="{FF2B5EF4-FFF2-40B4-BE49-F238E27FC236}">
                <a16:creationId xmlns:a16="http://schemas.microsoft.com/office/drawing/2014/main" id="{3F9C6CC6-71B8-FFC0-5CDF-FE4058AD2B54}"/>
              </a:ext>
            </a:extLst>
          </p:cNvPr>
          <p:cNvSpPr txBox="1"/>
          <p:nvPr/>
        </p:nvSpPr>
        <p:spPr>
          <a:xfrm>
            <a:off x="669944" y="2136338"/>
            <a:ext cx="10975956" cy="4401205"/>
          </a:xfrm>
          <a:prstGeom prst="rect">
            <a:avLst/>
          </a:prstGeom>
          <a:noFill/>
        </p:spPr>
        <p:txBody>
          <a:bodyPr wrap="square">
            <a:spAutoFit/>
          </a:bodyPr>
          <a:lstStyle/>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During initial research and discussions, we found Wheelmap.org [2]. It is a website which classifies locations based on how accessible users deem them to be. Highlighting areas such as steps to a location or if a location has an accessible toilet. </a:t>
            </a:r>
          </a:p>
          <a:p>
            <a:pPr algn="l" rtl="0" fontAlgn="base"/>
            <a:endParaRPr lang="en-US" sz="2000" b="0" i="0" dirty="0">
              <a:effectLst/>
              <a:latin typeface="Arial" panose="020B0604020202020204" pitchFamily="34" charset="0"/>
            </a:endParaRP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This in itself is a good idea, but we identified a gaps which could improve on its base intentions:​</a:t>
            </a:r>
          </a:p>
          <a:p>
            <a:pPr marL="742950" lvl="1" indent="-285750" fontAlgn="base">
              <a:buFont typeface="Courier New" panose="02070309020205020404" pitchFamily="49" charset="0"/>
              <a:buChar char="o"/>
            </a:pPr>
            <a:r>
              <a:rPr lang="en-US" sz="2000" b="0" i="0" dirty="0">
                <a:effectLst/>
                <a:latin typeface="Arial" panose="020B0604020202020204" pitchFamily="34" charset="0"/>
              </a:rPr>
              <a:t> No route planning between locations​</a:t>
            </a:r>
          </a:p>
          <a:p>
            <a:pPr marL="742950" lvl="1" indent="-285750" fontAlgn="base">
              <a:buFont typeface="Courier New" panose="02070309020205020404" pitchFamily="49" charset="0"/>
              <a:buChar char="o"/>
            </a:pPr>
            <a:r>
              <a:rPr lang="en-US" sz="2000" b="0" i="0" dirty="0">
                <a:effectLst/>
                <a:latin typeface="Arial" panose="020B0604020202020204" pitchFamily="34" charset="0"/>
              </a:rPr>
              <a:t> No information on pavement accessibility, </a:t>
            </a:r>
            <a:r>
              <a:rPr lang="en-US" sz="2000" b="0" i="0" dirty="0" err="1">
                <a:effectLst/>
                <a:latin typeface="Arial" panose="020B0604020202020204" pitchFamily="34" charset="0"/>
              </a:rPr>
              <a:t>kerb</a:t>
            </a:r>
            <a:r>
              <a:rPr lang="en-US" sz="2000" b="0" i="0" dirty="0">
                <a:effectLst/>
                <a:latin typeface="Arial" panose="020B0604020202020204" pitchFamily="34" charset="0"/>
              </a:rPr>
              <a:t> drops or crossings or steep slopes​</a:t>
            </a:r>
          </a:p>
          <a:p>
            <a:pPr marL="742950" lvl="1" indent="-285750" fontAlgn="base">
              <a:buFont typeface="Courier New" panose="02070309020205020404" pitchFamily="49" charset="0"/>
              <a:buChar char="o"/>
            </a:pPr>
            <a:r>
              <a:rPr lang="en-US" sz="2000" b="0" i="0" dirty="0">
                <a:effectLst/>
                <a:latin typeface="Arial" panose="020B0604020202020204" pitchFamily="34" charset="0"/>
              </a:rPr>
              <a:t> Step-free routes</a:t>
            </a:r>
          </a:p>
          <a:p>
            <a:pPr marL="285750" indent="-285750" fontAlgn="base">
              <a:buFont typeface="Courier New" panose="02070309020205020404" pitchFamily="49" charset="0"/>
              <a:buChar char="o"/>
            </a:pPr>
            <a:endParaRPr lang="en-US" sz="2000" dirty="0">
              <a:latin typeface="Arial" panose="020B0604020202020204" pitchFamily="34" charset="0"/>
            </a:endParaRPr>
          </a:p>
          <a:p>
            <a:pPr marL="285750" indent="-285750" fontAlgn="base">
              <a:buFont typeface="Courier New" panose="02070309020205020404" pitchFamily="49" charset="0"/>
              <a:buChar char="o"/>
            </a:pPr>
            <a:r>
              <a:rPr lang="en-US" sz="2000" b="0" i="0" dirty="0">
                <a:effectLst/>
                <a:latin typeface="Arial" panose="020B0604020202020204" pitchFamily="34" charset="0"/>
              </a:rPr>
              <a:t>Having a lack of accessible route planning on the site will force users to look for routes themselves, or to use a map which doesn’t have accessibility integrated into its core functions, which may lead to users following an inaccessible route. This may lead to some undermining their trust in accessibility platforms, if they cannot adhere to their needs.</a:t>
            </a:r>
          </a:p>
        </p:txBody>
      </p:sp>
      <p:sp>
        <p:nvSpPr>
          <p:cNvPr id="18" name="Oval 17">
            <a:extLst>
              <a:ext uri="{FF2B5EF4-FFF2-40B4-BE49-F238E27FC236}">
                <a16:creationId xmlns:a16="http://schemas.microsoft.com/office/drawing/2014/main" id="{2EB6201F-3D91-5AC5-30B3-7D4D18E4C84C}"/>
              </a:ext>
            </a:extLst>
          </p:cNvPr>
          <p:cNvSpPr/>
          <p:nvPr/>
        </p:nvSpPr>
        <p:spPr>
          <a:xfrm>
            <a:off x="657679" y="225259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79E52410-04A2-D5D5-E633-2E3AFB6D4320}"/>
              </a:ext>
            </a:extLst>
          </p:cNvPr>
          <p:cNvCxnSpPr>
            <a:cxnSpLocks/>
          </p:cNvCxnSpPr>
          <p:nvPr/>
        </p:nvCxnSpPr>
        <p:spPr>
          <a:xfrm>
            <a:off x="1050924" y="3240672"/>
            <a:ext cx="11534775"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07BAEA16-05F9-AEF4-9E66-AFCA4EF657DF}"/>
              </a:ext>
            </a:extLst>
          </p:cNvPr>
          <p:cNvSpPr/>
          <p:nvPr/>
        </p:nvSpPr>
        <p:spPr>
          <a:xfrm>
            <a:off x="651405" y="344179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05DF6F75-87E7-D5B6-C48E-C610BDFE0C47}"/>
              </a:ext>
            </a:extLst>
          </p:cNvPr>
          <p:cNvSpPr/>
          <p:nvPr/>
        </p:nvSpPr>
        <p:spPr>
          <a:xfrm>
            <a:off x="669944" y="530487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7" name="Straight Connector 26">
            <a:extLst>
              <a:ext uri="{FF2B5EF4-FFF2-40B4-BE49-F238E27FC236}">
                <a16:creationId xmlns:a16="http://schemas.microsoft.com/office/drawing/2014/main" id="{6AEB02B3-7846-321E-F02B-E9B2D50F2462}"/>
              </a:ext>
            </a:extLst>
          </p:cNvPr>
          <p:cNvCxnSpPr>
            <a:cxnSpLocks/>
          </p:cNvCxnSpPr>
          <p:nvPr/>
        </p:nvCxnSpPr>
        <p:spPr>
          <a:xfrm>
            <a:off x="975131" y="5064003"/>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27AD034C-A6EC-DB19-2C79-18046E4B0909}"/>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9883A1F3-F497-24E1-3ABF-D7AEBBBBEE7F}"/>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B80FAC75-A5C2-FADF-65CE-F8E6D75C46C4}"/>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66DE1984-AED7-6E64-1610-67A4B323E074}"/>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DBFB911F-827D-5174-D829-6AA6145A35A9}"/>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3B43692E-939D-421C-C113-7723FB37B0B6}"/>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Freeform: Shape 65">
              <a:extLst>
                <a:ext uri="{FF2B5EF4-FFF2-40B4-BE49-F238E27FC236}">
                  <a16:creationId xmlns:a16="http://schemas.microsoft.com/office/drawing/2014/main" id="{69A1C257-2A8F-4F89-2758-47021200E9B8}"/>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2" name="Straight Connector 61">
              <a:extLst>
                <a:ext uri="{FF2B5EF4-FFF2-40B4-BE49-F238E27FC236}">
                  <a16:creationId xmlns:a16="http://schemas.microsoft.com/office/drawing/2014/main" id="{00E47787-04A8-026E-C245-3577D0E42CE5}"/>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7952CCE3-E7FE-6E8A-12DD-B2031BF7D7E7}"/>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182217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10DFB-7D7F-4445-DC43-C8DFAF4F72E2}"/>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68F8664-F64A-638B-11D4-219939C4AE37}"/>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306B9DD9-5968-9F48-210F-0D908904D13F}"/>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 name="Group 10">
            <a:extLst>
              <a:ext uri="{FF2B5EF4-FFF2-40B4-BE49-F238E27FC236}">
                <a16:creationId xmlns:a16="http://schemas.microsoft.com/office/drawing/2014/main" id="{2CC12E81-9099-76D9-024B-816DF9E41365}"/>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E14A3708-6BDC-4712-17D6-932A6C3FEE2E}"/>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A6112F6D-7BED-E42D-2069-1F181F4CF3D2}"/>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4" name="Rectangle: Rounded Corners 43">
            <a:extLst>
              <a:ext uri="{FF2B5EF4-FFF2-40B4-BE49-F238E27FC236}">
                <a16:creationId xmlns:a16="http://schemas.microsoft.com/office/drawing/2014/main" id="{AD30E28E-4C68-396B-ABFD-37F950521DE5}"/>
              </a:ext>
            </a:extLst>
          </p:cNvPr>
          <p:cNvSpPr/>
          <p:nvPr/>
        </p:nvSpPr>
        <p:spPr>
          <a:xfrm rot="10800000">
            <a:off x="-1257300" y="1619006"/>
            <a:ext cx="14871700" cy="5365993"/>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D2220380-A723-9876-5DA7-A04FACFFA2E8}"/>
              </a:ext>
            </a:extLst>
          </p:cNvPr>
          <p:cNvSpPr txBox="1"/>
          <p:nvPr/>
        </p:nvSpPr>
        <p:spPr>
          <a:xfrm>
            <a:off x="1225588" y="243065"/>
            <a:ext cx="5763116" cy="923330"/>
          </a:xfrm>
          <a:prstGeom prst="rect">
            <a:avLst/>
          </a:prstGeom>
          <a:noFill/>
        </p:spPr>
        <p:txBody>
          <a:bodyPr wrap="none" rtlCol="0">
            <a:spAutoFit/>
          </a:bodyPr>
          <a:lstStyle/>
          <a:p>
            <a:r>
              <a:rPr lang="en-GB" sz="5400" dirty="0">
                <a:solidFill>
                  <a:schemeClr val="tx1">
                    <a:lumMod val="50000"/>
                    <a:lumOff val="50000"/>
                  </a:schemeClr>
                </a:solidFill>
                <a:latin typeface="Arial" panose="020B0604020202020204" pitchFamily="34" charset="0"/>
                <a:cs typeface="Arial" panose="020B0604020202020204" pitchFamily="34" charset="0"/>
              </a:rPr>
              <a:t>Project Objectives</a:t>
            </a:r>
          </a:p>
        </p:txBody>
      </p:sp>
      <p:sp>
        <p:nvSpPr>
          <p:cNvPr id="17" name="TextBox 16">
            <a:extLst>
              <a:ext uri="{FF2B5EF4-FFF2-40B4-BE49-F238E27FC236}">
                <a16:creationId xmlns:a16="http://schemas.microsoft.com/office/drawing/2014/main" id="{CC32A0F2-E922-6C4A-B025-8B08E7C97FED}"/>
              </a:ext>
            </a:extLst>
          </p:cNvPr>
          <p:cNvSpPr txBox="1"/>
          <p:nvPr/>
        </p:nvSpPr>
        <p:spPr>
          <a:xfrm>
            <a:off x="669944" y="2136338"/>
            <a:ext cx="11522056" cy="2677656"/>
          </a:xfrm>
          <a:prstGeom prst="rect">
            <a:avLst/>
          </a:prstGeom>
          <a:noFill/>
        </p:spPr>
        <p:txBody>
          <a:bodyPr wrap="square">
            <a:spAutoFit/>
          </a:bodyPr>
          <a:lstStyle/>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Develop an accessibility map to support disabled users' mobility in the city​</a:t>
            </a:r>
          </a:p>
          <a:p>
            <a:pPr marL="285750" indent="-285750" algn="l" rtl="0" fontAlgn="base">
              <a:buFont typeface="Courier New" panose="02070309020205020404" pitchFamily="49" charset="0"/>
              <a:buChar char="o"/>
            </a:pPr>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Identify and </a:t>
            </a:r>
            <a:r>
              <a:rPr lang="en-US" sz="2400" b="0" i="0" u="none" strike="noStrike" dirty="0" err="1">
                <a:solidFill>
                  <a:srgbClr val="000000"/>
                </a:solidFill>
                <a:effectLst/>
                <a:latin typeface="Arial" panose="020B0604020202020204" pitchFamily="34" charset="0"/>
              </a:rPr>
              <a:t>visualise</a:t>
            </a:r>
            <a:r>
              <a:rPr lang="en-US" sz="2400" b="0" i="0" u="none" strike="noStrike" dirty="0">
                <a:solidFill>
                  <a:srgbClr val="000000"/>
                </a:solidFill>
                <a:effectLst/>
                <a:latin typeface="Arial" panose="020B0604020202020204" pitchFamily="34" charset="0"/>
              </a:rPr>
              <a:t> roads that are suitable or unsuitable for disabled travel​</a:t>
            </a:r>
          </a:p>
          <a:p>
            <a:pPr marL="285750" indent="-285750" algn="l" rtl="0" fontAlgn="base">
              <a:buFont typeface="Courier New" panose="02070309020205020404" pitchFamily="49" charset="0"/>
              <a:buChar char="o"/>
            </a:pPr>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Support different types of disabilities (not only wheelchair users)​</a:t>
            </a:r>
          </a:p>
          <a:p>
            <a:pPr marL="285750" indent="-285750" algn="l" rtl="0" fontAlgn="base">
              <a:buFont typeface="Courier New" panose="02070309020205020404" pitchFamily="49" charset="0"/>
              <a:buChar char="o"/>
            </a:pPr>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Improve route planning and independence for disabled people</a:t>
            </a:r>
            <a:endParaRPr lang="en-US" sz="2400" b="0" i="0" dirty="0">
              <a:effectLst/>
              <a:latin typeface="Arial" panose="020B0604020202020204" pitchFamily="34" charset="0"/>
            </a:endParaRPr>
          </a:p>
        </p:txBody>
      </p:sp>
      <p:sp>
        <p:nvSpPr>
          <p:cNvPr id="18" name="Oval 17">
            <a:extLst>
              <a:ext uri="{FF2B5EF4-FFF2-40B4-BE49-F238E27FC236}">
                <a16:creationId xmlns:a16="http://schemas.microsoft.com/office/drawing/2014/main" id="{C6D465E0-96D9-EF8D-49D9-EAABAC0B4776}"/>
              </a:ext>
            </a:extLst>
          </p:cNvPr>
          <p:cNvSpPr/>
          <p:nvPr/>
        </p:nvSpPr>
        <p:spPr>
          <a:xfrm>
            <a:off x="676748" y="225027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62F7A673-7BFA-A784-9553-480AABDF371B}"/>
              </a:ext>
            </a:extLst>
          </p:cNvPr>
          <p:cNvCxnSpPr>
            <a:cxnSpLocks/>
          </p:cNvCxnSpPr>
          <p:nvPr/>
        </p:nvCxnSpPr>
        <p:spPr>
          <a:xfrm>
            <a:off x="1038225" y="2717800"/>
            <a:ext cx="11534775"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26FF3745-CC33-10EE-1A85-1F4C720BCA91}"/>
              </a:ext>
            </a:extLst>
          </p:cNvPr>
          <p:cNvSpPr/>
          <p:nvPr/>
        </p:nvSpPr>
        <p:spPr>
          <a:xfrm>
            <a:off x="677221" y="297620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01428AB5-FBB1-CCE6-B871-1F2778C4C366}"/>
              </a:ext>
            </a:extLst>
          </p:cNvPr>
          <p:cNvSpPr/>
          <p:nvPr/>
        </p:nvSpPr>
        <p:spPr>
          <a:xfrm>
            <a:off x="674141" y="372965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AEBED6D4-CE7F-975E-9ED0-0C1F5018126C}"/>
              </a:ext>
            </a:extLst>
          </p:cNvPr>
          <p:cNvSpPr/>
          <p:nvPr/>
        </p:nvSpPr>
        <p:spPr>
          <a:xfrm>
            <a:off x="674141" y="444658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C75C61B7-8666-86A4-A774-E3C8C34058F5}"/>
              </a:ext>
            </a:extLst>
          </p:cNvPr>
          <p:cNvCxnSpPr>
            <a:cxnSpLocks/>
          </p:cNvCxnSpPr>
          <p:nvPr/>
        </p:nvCxnSpPr>
        <p:spPr>
          <a:xfrm>
            <a:off x="1050924" y="3487866"/>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F324803F-9054-DB54-1AE7-9AAAB70827C2}"/>
              </a:ext>
            </a:extLst>
          </p:cNvPr>
          <p:cNvCxnSpPr>
            <a:cxnSpLocks/>
          </p:cNvCxnSpPr>
          <p:nvPr/>
        </p:nvCxnSpPr>
        <p:spPr>
          <a:xfrm>
            <a:off x="1050924" y="42418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E8B2FE5B-37D3-8919-E9BB-0D8ECAEA7A30}"/>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5B88FC00-670E-40C0-72FE-E5D85C1C880F}"/>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4F31259E-BBDD-D5E2-C089-1B704EB06D15}"/>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DC6DA7BC-DB20-40F9-1A97-D8C794021ED8}"/>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973F5510-8A0C-4904-6EEC-966AF1B46A47}"/>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CA69385E-9DC1-3A32-8DC0-9374ABBD0921}"/>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Freeform: Shape 65">
              <a:extLst>
                <a:ext uri="{FF2B5EF4-FFF2-40B4-BE49-F238E27FC236}">
                  <a16:creationId xmlns:a16="http://schemas.microsoft.com/office/drawing/2014/main" id="{0A53CAA9-E502-F2D6-1E9E-9962FD7206BF}"/>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2" name="Straight Connector 61">
              <a:extLst>
                <a:ext uri="{FF2B5EF4-FFF2-40B4-BE49-F238E27FC236}">
                  <a16:creationId xmlns:a16="http://schemas.microsoft.com/office/drawing/2014/main" id="{E6AA2B2F-3A9E-EEA3-5CC0-8719AC09DFAA}"/>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52ED74CF-7836-B8AF-B161-E61468F17EF7}"/>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835882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BB3927-BCC4-5E87-7C5B-AB0B8C77375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A5C66D21-685E-51FD-9346-D4EE462A39CC}"/>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32BBC90-C59B-3F89-655C-18442D12582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 name="Group 10">
            <a:extLst>
              <a:ext uri="{FF2B5EF4-FFF2-40B4-BE49-F238E27FC236}">
                <a16:creationId xmlns:a16="http://schemas.microsoft.com/office/drawing/2014/main" id="{68A59522-B1CA-6B7E-ABEF-A426B871DC79}"/>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222B872B-FBC6-0363-93CD-327068367A0B}"/>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CB4D0BA0-D117-1326-6E6D-BA9D597BAE74}"/>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4" name="Rectangle: Rounded Corners 43">
            <a:extLst>
              <a:ext uri="{FF2B5EF4-FFF2-40B4-BE49-F238E27FC236}">
                <a16:creationId xmlns:a16="http://schemas.microsoft.com/office/drawing/2014/main" id="{FD008D13-B324-61A0-AF85-E485287467EB}"/>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C1E2FF6E-7B90-71ED-94C9-39A454A6E797}"/>
              </a:ext>
            </a:extLst>
          </p:cNvPr>
          <p:cNvSpPr txBox="1"/>
          <p:nvPr/>
        </p:nvSpPr>
        <p:spPr>
          <a:xfrm>
            <a:off x="1225588" y="243065"/>
            <a:ext cx="5801588" cy="923330"/>
          </a:xfrm>
          <a:prstGeom prst="rect">
            <a:avLst/>
          </a:prstGeom>
          <a:noFill/>
        </p:spPr>
        <p:txBody>
          <a:bodyPr wrap="none" rtlCol="0">
            <a:spAutoFit/>
          </a:bodyPr>
          <a:lstStyle/>
          <a:p>
            <a:r>
              <a:rPr lang="en-GB" sz="5400" dirty="0">
                <a:solidFill>
                  <a:schemeClr val="tx1">
                    <a:lumMod val="50000"/>
                    <a:lumOff val="50000"/>
                  </a:schemeClr>
                </a:solidFill>
                <a:latin typeface="Arial" panose="020B0604020202020204" pitchFamily="34" charset="0"/>
                <a:cs typeface="Arial" panose="020B0604020202020204" pitchFamily="34" charset="0"/>
              </a:rPr>
              <a:t>Potential Features</a:t>
            </a:r>
          </a:p>
        </p:txBody>
      </p:sp>
      <p:sp>
        <p:nvSpPr>
          <p:cNvPr id="17" name="TextBox 16">
            <a:extLst>
              <a:ext uri="{FF2B5EF4-FFF2-40B4-BE49-F238E27FC236}">
                <a16:creationId xmlns:a16="http://schemas.microsoft.com/office/drawing/2014/main" id="{5477E1EA-08FE-668B-66CD-424B6D57DA1F}"/>
              </a:ext>
            </a:extLst>
          </p:cNvPr>
          <p:cNvSpPr txBox="1"/>
          <p:nvPr/>
        </p:nvSpPr>
        <p:spPr>
          <a:xfrm>
            <a:off x="558365" y="1579764"/>
            <a:ext cx="10975956" cy="4708981"/>
          </a:xfrm>
          <a:prstGeom prst="rect">
            <a:avLst/>
          </a:prstGeom>
          <a:noFill/>
        </p:spPr>
        <p:txBody>
          <a:bodyPr wrap="square">
            <a:spAutoFit/>
          </a:bodyPr>
          <a:lstStyle/>
          <a:p>
            <a:pPr algn="l" rtl="0" fontAlgn="base"/>
            <a:endParaRPr lang="en-US" sz="20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Accessibility features for non-wheelchair disabilities[4]​</a:t>
            </a:r>
          </a:p>
          <a:p>
            <a:pPr marL="742950" lvl="1"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Blind/visually impaired​</a:t>
            </a:r>
          </a:p>
          <a:p>
            <a:pPr marL="1200150" lvl="2"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Optional Text-to-Speech directions​</a:t>
            </a:r>
          </a:p>
          <a:p>
            <a:pPr marL="1200150" lvl="2"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Adjustable UI scale/font​</a:t>
            </a:r>
          </a:p>
          <a:p>
            <a:pPr marL="742950" lvl="1" indent="-285750" fontAlgn="base">
              <a:buFont typeface="Courier New" panose="02070309020205020404" pitchFamily="49" charset="0"/>
              <a:buChar char="o"/>
            </a:pPr>
            <a:endParaRPr lang="en-US" sz="2000" b="0" i="0" u="none" strike="noStrike" dirty="0">
              <a:solidFill>
                <a:srgbClr val="000000"/>
              </a:solidFill>
              <a:effectLst/>
              <a:latin typeface="Arial" panose="020B0604020202020204" pitchFamily="34" charset="0"/>
            </a:endParaRPr>
          </a:p>
          <a:p>
            <a:pPr marL="742950" lvl="1"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Deaf/Hard of hearing​</a:t>
            </a:r>
          </a:p>
          <a:p>
            <a:pPr marL="1200150" lvl="2"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Vibration alerts?​</a:t>
            </a:r>
          </a:p>
          <a:p>
            <a:pPr marL="742950" lvl="1" indent="-285750" fontAlgn="base">
              <a:buFont typeface="Courier New" panose="02070309020205020404" pitchFamily="49" charset="0"/>
              <a:buChar char="o"/>
            </a:pPr>
            <a:endParaRPr lang="en-US" sz="2000" b="0" i="0" u="none" strike="noStrike" dirty="0">
              <a:solidFill>
                <a:srgbClr val="000000"/>
              </a:solidFill>
              <a:effectLst/>
              <a:latin typeface="Arial" panose="020B0604020202020204" pitchFamily="34" charset="0"/>
            </a:endParaRPr>
          </a:p>
          <a:p>
            <a:pPr marL="742950" lvl="1"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Joint weakness (EDS, arthritis etc.)​</a:t>
            </a:r>
          </a:p>
          <a:p>
            <a:pPr marL="1200150" lvl="2"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Be able to filter by number of stairs, or road steepness​</a:t>
            </a:r>
          </a:p>
          <a:p>
            <a:pPr marL="742950" lvl="1" indent="-285750" fontAlgn="base">
              <a:buFont typeface="Courier New" panose="02070309020205020404" pitchFamily="49" charset="0"/>
              <a:buChar char="o"/>
            </a:pPr>
            <a:endParaRPr lang="en-US" sz="2000" b="0" i="0" u="none" strike="noStrike" dirty="0">
              <a:solidFill>
                <a:srgbClr val="000000"/>
              </a:solidFill>
              <a:effectLst/>
              <a:latin typeface="Arial" panose="020B0604020202020204" pitchFamily="34" charset="0"/>
            </a:endParaRPr>
          </a:p>
          <a:p>
            <a:pPr marL="742950" lvl="1"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Learning/reading disorders​</a:t>
            </a:r>
          </a:p>
          <a:p>
            <a:pPr marL="1200150" lvl="2" indent="-28575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The interface and directions will be supplemented with icons and symbols to help with visual clarity and understandability</a:t>
            </a:r>
            <a:endParaRPr lang="en-US" sz="2000" b="0" i="0" dirty="0">
              <a:effectLst/>
              <a:latin typeface="Arial" panose="020B0604020202020204" pitchFamily="34" charset="0"/>
            </a:endParaRPr>
          </a:p>
        </p:txBody>
      </p:sp>
      <p:sp>
        <p:nvSpPr>
          <p:cNvPr id="18" name="Oval 17">
            <a:extLst>
              <a:ext uri="{FF2B5EF4-FFF2-40B4-BE49-F238E27FC236}">
                <a16:creationId xmlns:a16="http://schemas.microsoft.com/office/drawing/2014/main" id="{C349D848-D202-EAB4-06E6-F46750028BDD}"/>
              </a:ext>
            </a:extLst>
          </p:cNvPr>
          <p:cNvSpPr/>
          <p:nvPr/>
        </p:nvSpPr>
        <p:spPr>
          <a:xfrm>
            <a:off x="566210" y="1958863"/>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576389CC-0A5D-C378-18EE-ECD642263CB0}"/>
              </a:ext>
            </a:extLst>
          </p:cNvPr>
          <p:cNvCxnSpPr>
            <a:cxnSpLocks/>
          </p:cNvCxnSpPr>
          <p:nvPr/>
        </p:nvCxnSpPr>
        <p:spPr>
          <a:xfrm>
            <a:off x="1050924" y="3238500"/>
            <a:ext cx="11534775"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6E8D0497-60E5-A630-155C-0EAF8A402B3C}"/>
              </a:ext>
            </a:extLst>
          </p:cNvPr>
          <p:cNvSpPr/>
          <p:nvPr/>
        </p:nvSpPr>
        <p:spPr>
          <a:xfrm>
            <a:off x="1050924" y="225421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F2A63894-4C33-5413-85B7-25743FEFB86A}"/>
              </a:ext>
            </a:extLst>
          </p:cNvPr>
          <p:cNvSpPr/>
          <p:nvPr/>
        </p:nvSpPr>
        <p:spPr>
          <a:xfrm>
            <a:off x="1042459" y="3479765"/>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86F8616C-9E3D-3809-21C2-88B69EC81030}"/>
              </a:ext>
            </a:extLst>
          </p:cNvPr>
          <p:cNvSpPr/>
          <p:nvPr/>
        </p:nvSpPr>
        <p:spPr>
          <a:xfrm>
            <a:off x="1050924" y="439066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A96D1E0F-5250-E7E8-C660-B03B922B6B0A}"/>
              </a:ext>
            </a:extLst>
          </p:cNvPr>
          <p:cNvSpPr/>
          <p:nvPr/>
        </p:nvSpPr>
        <p:spPr>
          <a:xfrm>
            <a:off x="1050924" y="535636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4DCCEE47-6778-74B0-1C47-16EB96C18579}"/>
              </a:ext>
            </a:extLst>
          </p:cNvPr>
          <p:cNvCxnSpPr>
            <a:cxnSpLocks/>
          </p:cNvCxnSpPr>
          <p:nvPr/>
        </p:nvCxnSpPr>
        <p:spPr>
          <a:xfrm>
            <a:off x="1042459" y="4238504"/>
            <a:ext cx="112299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A51A4A55-2721-914D-D430-31E417705ACE}"/>
              </a:ext>
            </a:extLst>
          </p:cNvPr>
          <p:cNvCxnSpPr>
            <a:cxnSpLocks/>
          </p:cNvCxnSpPr>
          <p:nvPr/>
        </p:nvCxnSpPr>
        <p:spPr>
          <a:xfrm>
            <a:off x="993774" y="5080000"/>
            <a:ext cx="11268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67C5E272-F360-A9DD-ADBA-097898CDEE7A}"/>
              </a:ext>
            </a:extLst>
          </p:cNvPr>
          <p:cNvCxnSpPr>
            <a:cxnSpLocks/>
          </p:cNvCxnSpPr>
          <p:nvPr/>
        </p:nvCxnSpPr>
        <p:spPr>
          <a:xfrm>
            <a:off x="993774" y="6288745"/>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29E0989D-C4B5-BCB5-3816-B288FFA4B5C7}"/>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5628858F-9DCC-8762-7469-DE6B3F97697B}"/>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A4EB7F95-F8E4-EAD8-4505-9D114CD63885}"/>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44B22BC4-D9EB-3F60-3899-441D26951C1B}"/>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83C33419-1F0C-7AE3-1A95-730902ED3F2D}"/>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3C1BDC92-4A46-C29F-AB6B-A6A34CB0182B}"/>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Freeform: Shape 65">
              <a:extLst>
                <a:ext uri="{FF2B5EF4-FFF2-40B4-BE49-F238E27FC236}">
                  <a16:creationId xmlns:a16="http://schemas.microsoft.com/office/drawing/2014/main" id="{1E08E15D-7E46-40EC-50BD-C807A18F826C}"/>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2" name="Straight Connector 61">
              <a:extLst>
                <a:ext uri="{FF2B5EF4-FFF2-40B4-BE49-F238E27FC236}">
                  <a16:creationId xmlns:a16="http://schemas.microsoft.com/office/drawing/2014/main" id="{31BE31A0-5093-9810-CF53-F8D28DD18546}"/>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05D03040-8E8D-F931-10E6-275E3D610A2C}"/>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075282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F13615-F42A-D5CC-8B08-5C72FD9CC4F8}"/>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C83D1CA-3AFE-0B82-50D7-59C01BA2FE57}"/>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000843BC-2E7D-470F-2266-ABA22FB1AF72}"/>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 name="Group 10">
            <a:extLst>
              <a:ext uri="{FF2B5EF4-FFF2-40B4-BE49-F238E27FC236}">
                <a16:creationId xmlns:a16="http://schemas.microsoft.com/office/drawing/2014/main" id="{0532E138-81AC-E546-CD1D-758B1EFB015D}"/>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228E9CCD-C944-0B8A-02C7-55CF5E6C17FD}"/>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12DEA772-F71E-5AF1-D828-5186C31602ED}"/>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4" name="Rectangle: Rounded Corners 43">
            <a:extLst>
              <a:ext uri="{FF2B5EF4-FFF2-40B4-BE49-F238E27FC236}">
                <a16:creationId xmlns:a16="http://schemas.microsoft.com/office/drawing/2014/main" id="{495575D8-9498-A1EF-CB31-805B706C4598}"/>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DE210E10-BDC0-60A2-AD1B-690D19409F14}"/>
              </a:ext>
            </a:extLst>
          </p:cNvPr>
          <p:cNvSpPr txBox="1"/>
          <p:nvPr/>
        </p:nvSpPr>
        <p:spPr>
          <a:xfrm>
            <a:off x="1225588" y="243065"/>
            <a:ext cx="3839705" cy="923330"/>
          </a:xfrm>
          <a:prstGeom prst="rect">
            <a:avLst/>
          </a:prstGeom>
          <a:noFill/>
        </p:spPr>
        <p:txBody>
          <a:bodyPr wrap="none" rtlCol="0">
            <a:spAutoFit/>
          </a:bodyPr>
          <a:lstStyle/>
          <a:p>
            <a:r>
              <a:rPr lang="en-GB" sz="5400" dirty="0">
                <a:solidFill>
                  <a:schemeClr val="tx1">
                    <a:lumMod val="50000"/>
                    <a:lumOff val="50000"/>
                  </a:schemeClr>
                </a:solidFill>
                <a:latin typeface="Arial" panose="020B0604020202020204" pitchFamily="34" charset="0"/>
                <a:cs typeface="Arial" panose="020B0604020202020204" pitchFamily="34" charset="0"/>
              </a:rPr>
              <a:t>Team Roles</a:t>
            </a:r>
          </a:p>
        </p:txBody>
      </p:sp>
      <p:sp>
        <p:nvSpPr>
          <p:cNvPr id="17" name="TextBox 16">
            <a:extLst>
              <a:ext uri="{FF2B5EF4-FFF2-40B4-BE49-F238E27FC236}">
                <a16:creationId xmlns:a16="http://schemas.microsoft.com/office/drawing/2014/main" id="{DFEA8850-136F-4419-C8FE-A85AF8D54E5C}"/>
              </a:ext>
            </a:extLst>
          </p:cNvPr>
          <p:cNvSpPr txBox="1"/>
          <p:nvPr/>
        </p:nvSpPr>
        <p:spPr>
          <a:xfrm>
            <a:off x="690571" y="1988132"/>
            <a:ext cx="10975956" cy="4524315"/>
          </a:xfrm>
          <a:prstGeom prst="rect">
            <a:avLst/>
          </a:prstGeom>
          <a:noFill/>
        </p:spPr>
        <p:txBody>
          <a:bodyPr wrap="square" lIns="91440" tIns="45720" rIns="91440" bIns="45720" anchor="t">
            <a:spAutoFit/>
          </a:bodyPr>
          <a:lstStyle/>
          <a:p>
            <a:pPr marL="285750" indent="-285750" fontAlgn="base">
              <a:buFont typeface="Courier New" panose="02070309020205020404" pitchFamily="49" charset="0"/>
              <a:buChar char="o"/>
            </a:pPr>
            <a:r>
              <a:rPr lang="en-US" sz="2400" b="0" i="0" u="none" strike="noStrike" dirty="0" err="1">
                <a:solidFill>
                  <a:srgbClr val="000000"/>
                </a:solidFill>
                <a:effectLst/>
                <a:latin typeface="Arial" panose="020B0604020202020204" pitchFamily="34" charset="0"/>
              </a:rPr>
              <a:t>Zeyu</a:t>
            </a:r>
            <a:r>
              <a:rPr lang="en-US" sz="2400" b="0" i="0" u="none" strike="noStrike" dirty="0">
                <a:solidFill>
                  <a:srgbClr val="000000"/>
                </a:solidFill>
                <a:effectLst/>
                <a:latin typeface="Arial" panose="020B0604020202020204" pitchFamily="34" charset="0"/>
              </a:rPr>
              <a:t> Xie – Digital data security member</a:t>
            </a:r>
            <a:endParaRPr lang="en-US" sz="2400" b="0" i="0" dirty="0">
              <a:effectLst/>
              <a:latin typeface="Arial" panose="020B0604020202020204" pitchFamily="34" charset="0"/>
            </a:endParaRPr>
          </a:p>
          <a:p>
            <a:pPr marL="285750" indent="-285750" algn="l" rtl="0" fontAlgn="base">
              <a:buFont typeface="Courier New" panose="02070309020205020404" pitchFamily="49" charset="0"/>
              <a:buChar char="o"/>
            </a:pPr>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Joshua Platt – Art (App visual design &amp; UI), Research</a:t>
            </a:r>
          </a:p>
          <a:p>
            <a:pPr marL="285750" indent="-285750" algn="l" rtl="0" fontAlgn="base">
              <a:buFont typeface="Courier New" panose="02070309020205020404" pitchFamily="49" charset="0"/>
              <a:buChar char="o"/>
            </a:pPr>
            <a:endParaRPr lang="en-US" sz="2400" dirty="0">
              <a:solidFill>
                <a:srgbClr val="000000"/>
              </a:solidFill>
              <a:latin typeface="Arial" panose="020B0604020202020204" pitchFamily="34" charset="0"/>
            </a:endParaRPr>
          </a:p>
          <a:p>
            <a:pPr marL="285750" indent="-285750" fontAlgn="base">
              <a:buFont typeface="Courier New" panose="02070309020205020404" pitchFamily="49" charset="0"/>
              <a:buChar char="o"/>
            </a:pPr>
            <a:r>
              <a:rPr lang="en-US" sz="2400" b="0" i="0" u="none" strike="noStrike" dirty="0">
                <a:solidFill>
                  <a:srgbClr val="000000"/>
                </a:solidFill>
                <a:effectLst/>
                <a:latin typeface="Arial"/>
                <a:cs typeface="Arial"/>
              </a:rPr>
              <a:t>Aliu </a:t>
            </a:r>
            <a:r>
              <a:rPr lang="en-US" sz="2400" b="0" i="0" u="none" strike="noStrike" dirty="0" err="1">
                <a:solidFill>
                  <a:srgbClr val="000000"/>
                </a:solidFill>
                <a:effectLst/>
                <a:latin typeface="Arial"/>
                <a:cs typeface="Arial"/>
              </a:rPr>
              <a:t>Djalo</a:t>
            </a:r>
            <a:r>
              <a:rPr lang="en-US" sz="2400" dirty="0">
                <a:solidFill>
                  <a:srgbClr val="000000"/>
                </a:solidFill>
                <a:latin typeface="Arial"/>
                <a:cs typeface="Arial"/>
              </a:rPr>
              <a:t> – Navigation and Algorithm designer</a:t>
            </a:r>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endParaRPr lang="en-US" sz="2400" dirty="0">
              <a:solidFill>
                <a:srgbClr val="000000"/>
              </a:solidFill>
              <a:latin typeface="Arial" panose="020B0604020202020204" pitchFamily="34" charset="0"/>
            </a:endParaRPr>
          </a:p>
          <a:p>
            <a:pPr marL="285750" indent="-285750" fontAlgn="base">
              <a:buFont typeface="Courier New" panose="02070309020205020404" pitchFamily="49" charset="0"/>
              <a:buChar char="o"/>
            </a:pPr>
            <a:r>
              <a:rPr lang="en-US" sz="2400" b="0" i="0" u="none" strike="noStrike" dirty="0">
                <a:solidFill>
                  <a:srgbClr val="000000"/>
                </a:solidFill>
                <a:effectLst/>
                <a:latin typeface="Arial"/>
                <a:cs typeface="Arial"/>
              </a:rPr>
              <a:t>Cheng CHEN</a:t>
            </a:r>
            <a:r>
              <a:rPr lang="en-US" sz="2400" dirty="0">
                <a:solidFill>
                  <a:srgbClr val="000000"/>
                </a:solidFill>
                <a:latin typeface="Arial"/>
                <a:cs typeface="Arial"/>
              </a:rPr>
              <a:t> – Research and background lead</a:t>
            </a:r>
            <a:endParaRPr lang="en-US" sz="2400" b="0" i="0" u="none" strike="noStrike" dirty="0">
              <a:solidFill>
                <a:srgbClr val="000000"/>
              </a:solidFill>
              <a:effectLst/>
              <a:latin typeface="Arial" panose="020B0604020202020204" pitchFamily="34" charset="0"/>
              <a:cs typeface="Arial"/>
            </a:endParaRPr>
          </a:p>
          <a:p>
            <a:pPr marL="285750" indent="-285750" algn="l" rtl="0" fontAlgn="base">
              <a:buFont typeface="Courier New" panose="02070309020205020404" pitchFamily="49" charset="0"/>
              <a:buChar char="o"/>
            </a:pPr>
            <a:endParaRPr lang="en-US" sz="2400" dirty="0">
              <a:solidFill>
                <a:srgbClr val="000000"/>
              </a:solidFill>
              <a:latin typeface="Arial" panose="020B0604020202020204" pitchFamily="34" charset="0"/>
            </a:endParaRPr>
          </a:p>
          <a:p>
            <a:pPr marL="285750" indent="-285750" fontAlgn="base">
              <a:buFont typeface="Courier New" panose="02070309020205020404" pitchFamily="49" charset="0"/>
              <a:buChar char="o"/>
            </a:pPr>
            <a:r>
              <a:rPr lang="en-US" sz="2400" b="0" i="0" u="none" strike="noStrike" dirty="0">
                <a:solidFill>
                  <a:srgbClr val="000000"/>
                </a:solidFill>
                <a:effectLst/>
                <a:latin typeface="Arial"/>
                <a:cs typeface="Arial"/>
              </a:rPr>
              <a:t>Cai Perry</a:t>
            </a:r>
            <a:r>
              <a:rPr lang="en-US" sz="2400" dirty="0">
                <a:solidFill>
                  <a:srgbClr val="000000"/>
                </a:solidFill>
                <a:latin typeface="Arial"/>
                <a:cs typeface="Arial"/>
              </a:rPr>
              <a:t> – Data gathering &amp; Mapping </a:t>
            </a:r>
            <a:endParaRPr lang="en-US" sz="2400" b="0" i="0" u="none" strike="noStrike" dirty="0">
              <a:solidFill>
                <a:srgbClr val="000000"/>
              </a:solidFill>
              <a:effectLst/>
              <a:latin typeface="Arial" panose="020B0604020202020204" pitchFamily="34" charset="0"/>
              <a:cs typeface="Arial"/>
            </a:endParaRPr>
          </a:p>
          <a:p>
            <a:pPr marL="285750" indent="-285750" algn="l" rtl="0" fontAlgn="base">
              <a:buFont typeface="Courier New" panose="02070309020205020404" pitchFamily="49" charset="0"/>
              <a:buChar char="o"/>
            </a:pPr>
            <a:endParaRPr lang="en-US" sz="2400" dirty="0">
              <a:solidFill>
                <a:srgbClr val="000000"/>
              </a:solidFill>
              <a:latin typeface="Arial" panose="020B0604020202020204" pitchFamily="34" charset="0"/>
            </a:endParaRPr>
          </a:p>
          <a:p>
            <a:pPr marL="285750" indent="-285750" fontAlgn="base">
              <a:buFont typeface="Courier New" panose="02070309020205020404" pitchFamily="49" charset="0"/>
              <a:buChar char="o"/>
            </a:pPr>
            <a:r>
              <a:rPr lang="en-US" sz="2400" b="0" i="0" u="none" strike="noStrike" dirty="0">
                <a:solidFill>
                  <a:srgbClr val="000000"/>
                </a:solidFill>
                <a:effectLst/>
                <a:latin typeface="Arial"/>
                <a:cs typeface="Arial"/>
              </a:rPr>
              <a:t>Matthew Hatherly</a:t>
            </a:r>
            <a:r>
              <a:rPr lang="en-US" sz="2400" dirty="0">
                <a:solidFill>
                  <a:srgbClr val="000000"/>
                </a:solidFill>
                <a:latin typeface="Arial"/>
                <a:cs typeface="Arial"/>
              </a:rPr>
              <a:t> – Project Manager</a:t>
            </a:r>
            <a:endParaRPr lang="en-US" sz="2400" b="0" i="0" u="none" strike="noStrike" dirty="0">
              <a:solidFill>
                <a:srgbClr val="000000"/>
              </a:solidFill>
              <a:effectLst/>
              <a:latin typeface="Arial" panose="020B0604020202020204" pitchFamily="34" charset="0"/>
              <a:cs typeface="Arial"/>
            </a:endParaRPr>
          </a:p>
          <a:p>
            <a:pPr algn="l" rtl="0" fontAlgn="base"/>
            <a:r>
              <a:rPr lang="en-US" sz="2400" b="0" i="0" u="none" strike="noStrike" dirty="0">
                <a:solidFill>
                  <a:srgbClr val="000000"/>
                </a:solidFill>
                <a:effectLst/>
                <a:latin typeface="Arial" panose="020B0604020202020204" pitchFamily="34" charset="0"/>
              </a:rPr>
              <a:t>​</a:t>
            </a:r>
          </a:p>
        </p:txBody>
      </p:sp>
      <p:sp>
        <p:nvSpPr>
          <p:cNvPr id="18" name="Oval 17">
            <a:extLst>
              <a:ext uri="{FF2B5EF4-FFF2-40B4-BE49-F238E27FC236}">
                <a16:creationId xmlns:a16="http://schemas.microsoft.com/office/drawing/2014/main" id="{D28DF293-B077-D62E-1B8A-6856D4F1AFBA}"/>
              </a:ext>
            </a:extLst>
          </p:cNvPr>
          <p:cNvSpPr/>
          <p:nvPr/>
        </p:nvSpPr>
        <p:spPr>
          <a:xfrm>
            <a:off x="722340" y="210614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69DE2B5A-1ECB-982E-FCE6-F094D143AE9D}"/>
              </a:ext>
            </a:extLst>
          </p:cNvPr>
          <p:cNvSpPr/>
          <p:nvPr/>
        </p:nvSpPr>
        <p:spPr>
          <a:xfrm>
            <a:off x="722340" y="2837108"/>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E8EEEA1A-BF2D-1F65-1406-68D1D0618DE4}"/>
              </a:ext>
            </a:extLst>
          </p:cNvPr>
          <p:cNvSpPr/>
          <p:nvPr/>
        </p:nvSpPr>
        <p:spPr>
          <a:xfrm>
            <a:off x="716009" y="354643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7" name="Straight Connector 26">
            <a:extLst>
              <a:ext uri="{FF2B5EF4-FFF2-40B4-BE49-F238E27FC236}">
                <a16:creationId xmlns:a16="http://schemas.microsoft.com/office/drawing/2014/main" id="{36E59DC1-D503-95D1-C852-CE07FC71BDA0}"/>
              </a:ext>
            </a:extLst>
          </p:cNvPr>
          <p:cNvCxnSpPr>
            <a:cxnSpLocks/>
          </p:cNvCxnSpPr>
          <p:nvPr/>
        </p:nvCxnSpPr>
        <p:spPr>
          <a:xfrm>
            <a:off x="989059" y="55372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D59B1359-24F7-8799-14CF-258776835B1D}"/>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337BD114-1571-A12D-7418-A668131C534B}"/>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0A0A5887-254B-4F11-63A1-96F2AEA9662D}"/>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81AFC96D-A5AC-F3F7-D12B-18613B9582E3}"/>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98315123-723D-9E43-6680-99F87BA27079}"/>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EFF8E4E0-9FA8-EAEC-D6D8-58661475FC3D}"/>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Freeform: Shape 65">
              <a:extLst>
                <a:ext uri="{FF2B5EF4-FFF2-40B4-BE49-F238E27FC236}">
                  <a16:creationId xmlns:a16="http://schemas.microsoft.com/office/drawing/2014/main" id="{58CFF5D5-B06A-810A-5E83-DDBB2ECAFBF3}"/>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2" name="Straight Connector 61">
              <a:extLst>
                <a:ext uri="{FF2B5EF4-FFF2-40B4-BE49-F238E27FC236}">
                  <a16:creationId xmlns:a16="http://schemas.microsoft.com/office/drawing/2014/main" id="{D156CA2F-9139-FEE4-1B02-7AA231565537}"/>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532F2F13-57AF-DDB3-5020-54707053DBEB}"/>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Oval 1">
            <a:extLst>
              <a:ext uri="{FF2B5EF4-FFF2-40B4-BE49-F238E27FC236}">
                <a16:creationId xmlns:a16="http://schemas.microsoft.com/office/drawing/2014/main" id="{4A39ED1E-5586-5FC4-1767-7689DA9B5DE0}"/>
              </a:ext>
            </a:extLst>
          </p:cNvPr>
          <p:cNvSpPr/>
          <p:nvPr/>
        </p:nvSpPr>
        <p:spPr>
          <a:xfrm>
            <a:off x="690571" y="430895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D70B6171-F854-DC9B-C70A-7069DDBD52AF}"/>
              </a:ext>
            </a:extLst>
          </p:cNvPr>
          <p:cNvSpPr/>
          <p:nvPr/>
        </p:nvSpPr>
        <p:spPr>
          <a:xfrm>
            <a:off x="690571" y="506236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E85B977-577E-6BA1-B508-7D2C34616BD3}"/>
              </a:ext>
            </a:extLst>
          </p:cNvPr>
          <p:cNvSpPr/>
          <p:nvPr/>
        </p:nvSpPr>
        <p:spPr>
          <a:xfrm>
            <a:off x="690571" y="5780800"/>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AE695D09-C69D-A268-FF4C-FA0BC22770A4}"/>
              </a:ext>
            </a:extLst>
          </p:cNvPr>
          <p:cNvCxnSpPr>
            <a:cxnSpLocks/>
          </p:cNvCxnSpPr>
          <p:nvPr/>
        </p:nvCxnSpPr>
        <p:spPr>
          <a:xfrm>
            <a:off x="989059" y="47752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CAA89571-9B37-D764-E031-E4AEF5FD65FD}"/>
              </a:ext>
            </a:extLst>
          </p:cNvPr>
          <p:cNvCxnSpPr>
            <a:cxnSpLocks/>
          </p:cNvCxnSpPr>
          <p:nvPr/>
        </p:nvCxnSpPr>
        <p:spPr>
          <a:xfrm>
            <a:off x="989059" y="40513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FC666A0C-CB6F-EEF3-B738-3F17EC9C4066}"/>
              </a:ext>
            </a:extLst>
          </p:cNvPr>
          <p:cNvCxnSpPr>
            <a:cxnSpLocks/>
          </p:cNvCxnSpPr>
          <p:nvPr/>
        </p:nvCxnSpPr>
        <p:spPr>
          <a:xfrm>
            <a:off x="989059" y="32639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0F8B20DB-1FA1-7E56-67EE-639761F02EDF}"/>
              </a:ext>
            </a:extLst>
          </p:cNvPr>
          <p:cNvCxnSpPr>
            <a:cxnSpLocks/>
          </p:cNvCxnSpPr>
          <p:nvPr/>
        </p:nvCxnSpPr>
        <p:spPr>
          <a:xfrm>
            <a:off x="989059" y="25908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5133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E93FA1-C630-B84D-5BDC-2314B3C4D44F}"/>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2E0030B-27A2-6F0C-F7A8-A320DB5487A3}"/>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76DBBDB-4E73-E2B5-8185-9506D4C0B6EA}"/>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 name="Group 10">
            <a:extLst>
              <a:ext uri="{FF2B5EF4-FFF2-40B4-BE49-F238E27FC236}">
                <a16:creationId xmlns:a16="http://schemas.microsoft.com/office/drawing/2014/main" id="{080A1522-2E24-E4EF-62F2-E253A3298CB9}"/>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474B3D35-8A85-E6D1-0F32-8240A9EDBD23}"/>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8C4A7147-705F-3C9B-E1A3-273B93431162}"/>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4" name="Rectangle: Rounded Corners 43">
            <a:extLst>
              <a:ext uri="{FF2B5EF4-FFF2-40B4-BE49-F238E27FC236}">
                <a16:creationId xmlns:a16="http://schemas.microsoft.com/office/drawing/2014/main" id="{15C0968C-ED1A-1E74-C64D-E452354B86FE}"/>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A395524B-2648-57DF-AF07-DDE1BBFBF433}"/>
              </a:ext>
            </a:extLst>
          </p:cNvPr>
          <p:cNvSpPr txBox="1"/>
          <p:nvPr/>
        </p:nvSpPr>
        <p:spPr>
          <a:xfrm>
            <a:off x="1225588" y="243065"/>
            <a:ext cx="7417415" cy="923330"/>
          </a:xfrm>
          <a:prstGeom prst="rect">
            <a:avLst/>
          </a:prstGeom>
          <a:noFill/>
        </p:spPr>
        <p:txBody>
          <a:bodyPr wrap="none" rtlCol="0">
            <a:spAutoFit/>
          </a:bodyPr>
          <a:lstStyle/>
          <a:p>
            <a:r>
              <a:rPr lang="en-GB" sz="5400" dirty="0">
                <a:solidFill>
                  <a:schemeClr val="tx1">
                    <a:lumMod val="50000"/>
                    <a:lumOff val="50000"/>
                  </a:schemeClr>
                </a:solidFill>
                <a:latin typeface="Arial" panose="020B0604020202020204" pitchFamily="34" charset="0"/>
                <a:cs typeface="Arial" panose="020B0604020202020204" pitchFamily="34" charset="0"/>
              </a:rPr>
              <a:t>Collaboration &amp; Method</a:t>
            </a:r>
          </a:p>
        </p:txBody>
      </p:sp>
      <p:sp>
        <p:nvSpPr>
          <p:cNvPr id="17" name="TextBox 16">
            <a:extLst>
              <a:ext uri="{FF2B5EF4-FFF2-40B4-BE49-F238E27FC236}">
                <a16:creationId xmlns:a16="http://schemas.microsoft.com/office/drawing/2014/main" id="{16DEE951-C5F0-AF6C-9B5F-454AB1807A5C}"/>
              </a:ext>
            </a:extLst>
          </p:cNvPr>
          <p:cNvSpPr txBox="1"/>
          <p:nvPr/>
        </p:nvSpPr>
        <p:spPr>
          <a:xfrm>
            <a:off x="669944" y="2136338"/>
            <a:ext cx="10975956" cy="3416320"/>
          </a:xfrm>
          <a:prstGeom prst="rect">
            <a:avLst/>
          </a:prstGeom>
          <a:noFill/>
        </p:spPr>
        <p:txBody>
          <a:bodyPr wrap="square">
            <a:spAutoFit/>
          </a:bodyPr>
          <a:lstStyle/>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Continuous online communication for quick discussion and coordination​</a:t>
            </a:r>
          </a:p>
          <a:p>
            <a:pPr algn="l" rtl="0" fontAlgn="base"/>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Weekly milestones and deliverables​</a:t>
            </a:r>
          </a:p>
          <a:p>
            <a:pPr algn="l" rtl="0" fontAlgn="base"/>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Regular progress reporting and review​</a:t>
            </a:r>
          </a:p>
          <a:p>
            <a:pPr algn="l" rtl="0" fontAlgn="base"/>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Task allocation based on weekly goals​</a:t>
            </a:r>
          </a:p>
          <a:p>
            <a:pPr marL="285750" indent="-285750" algn="l" rtl="0" fontAlgn="base">
              <a:buFont typeface="Courier New" panose="02070309020205020404" pitchFamily="49" charset="0"/>
              <a:buChar char="o"/>
            </a:pPr>
            <a:endParaRPr lang="en-US" sz="2400"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400" b="0" i="0" u="none" strike="noStrike" dirty="0">
                <a:solidFill>
                  <a:srgbClr val="000000"/>
                </a:solidFill>
                <a:effectLst/>
                <a:latin typeface="Arial" panose="020B0604020202020204" pitchFamily="34" charset="0"/>
              </a:rPr>
              <a:t>Shared documents for collaborative work</a:t>
            </a:r>
            <a:endParaRPr lang="en-US" sz="2400" b="0" i="0" dirty="0">
              <a:effectLst/>
              <a:latin typeface="Arial" panose="020B0604020202020204" pitchFamily="34" charset="0"/>
            </a:endParaRPr>
          </a:p>
        </p:txBody>
      </p:sp>
      <p:sp>
        <p:nvSpPr>
          <p:cNvPr id="18" name="Oval 17">
            <a:extLst>
              <a:ext uri="{FF2B5EF4-FFF2-40B4-BE49-F238E27FC236}">
                <a16:creationId xmlns:a16="http://schemas.microsoft.com/office/drawing/2014/main" id="{C0421C9D-3B94-1F02-0980-417857CBA950}"/>
              </a:ext>
            </a:extLst>
          </p:cNvPr>
          <p:cNvSpPr/>
          <p:nvPr/>
        </p:nvSpPr>
        <p:spPr>
          <a:xfrm>
            <a:off x="692226" y="226349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CFDA16AB-ABAA-FAB9-DD9A-E7F6EF3F58C9}"/>
              </a:ext>
            </a:extLst>
          </p:cNvPr>
          <p:cNvCxnSpPr>
            <a:cxnSpLocks/>
          </p:cNvCxnSpPr>
          <p:nvPr/>
        </p:nvCxnSpPr>
        <p:spPr>
          <a:xfrm>
            <a:off x="1038225" y="2667000"/>
            <a:ext cx="11534775"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D7F0183D-120F-83E7-CE36-AE592C815259}"/>
              </a:ext>
            </a:extLst>
          </p:cNvPr>
          <p:cNvSpPr/>
          <p:nvPr/>
        </p:nvSpPr>
        <p:spPr>
          <a:xfrm>
            <a:off x="688973" y="298528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B93BB4F3-FC35-44E9-623D-131E87E49104}"/>
              </a:ext>
            </a:extLst>
          </p:cNvPr>
          <p:cNvSpPr/>
          <p:nvPr/>
        </p:nvSpPr>
        <p:spPr>
          <a:xfrm>
            <a:off x="688973" y="3743129"/>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CF6B5B32-438A-989F-177B-B0615EF7ED48}"/>
              </a:ext>
            </a:extLst>
          </p:cNvPr>
          <p:cNvSpPr/>
          <p:nvPr/>
        </p:nvSpPr>
        <p:spPr>
          <a:xfrm>
            <a:off x="688973" y="443437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B084C891-80D2-5F63-6594-951848B75DFD}"/>
              </a:ext>
            </a:extLst>
          </p:cNvPr>
          <p:cNvSpPr/>
          <p:nvPr/>
        </p:nvSpPr>
        <p:spPr>
          <a:xfrm>
            <a:off x="690033" y="518544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CB1797C1-3B9D-0EAA-BAC4-F889F4BE1C7D}"/>
              </a:ext>
            </a:extLst>
          </p:cNvPr>
          <p:cNvCxnSpPr>
            <a:cxnSpLocks/>
          </p:cNvCxnSpPr>
          <p:nvPr/>
        </p:nvCxnSpPr>
        <p:spPr>
          <a:xfrm>
            <a:off x="1038225" y="3467100"/>
            <a:ext cx="112299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BBF02E2-FE03-7711-2248-012994B258AF}"/>
              </a:ext>
            </a:extLst>
          </p:cNvPr>
          <p:cNvCxnSpPr>
            <a:cxnSpLocks/>
          </p:cNvCxnSpPr>
          <p:nvPr/>
        </p:nvCxnSpPr>
        <p:spPr>
          <a:xfrm>
            <a:off x="1019175" y="4238504"/>
            <a:ext cx="11268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493B7D16-13FC-B509-2BED-E94DBFEA6B5E}"/>
              </a:ext>
            </a:extLst>
          </p:cNvPr>
          <p:cNvCxnSpPr>
            <a:cxnSpLocks/>
          </p:cNvCxnSpPr>
          <p:nvPr/>
        </p:nvCxnSpPr>
        <p:spPr>
          <a:xfrm>
            <a:off x="1019175" y="4965700"/>
            <a:ext cx="11522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63FC9216-4429-4CC4-DC08-908756EF37FC}"/>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494B5742-67DC-2D0A-C27D-31BD970C9826}"/>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DDA0C06A-67BF-772F-ADDE-4B3FF5EBC5BA}"/>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92105EDE-E7F3-F9E1-B977-198A60B649D2}"/>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DB87A349-30A0-0FE3-C9FF-D071CD6B6D73}"/>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1D9A1B1-885F-D9BB-05CD-9551786F6A75}"/>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Freeform: Shape 65">
              <a:extLst>
                <a:ext uri="{FF2B5EF4-FFF2-40B4-BE49-F238E27FC236}">
                  <a16:creationId xmlns:a16="http://schemas.microsoft.com/office/drawing/2014/main" id="{EB733AF7-39EB-58B0-45A3-42666CEF8C7A}"/>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2" name="Straight Connector 61">
              <a:extLst>
                <a:ext uri="{FF2B5EF4-FFF2-40B4-BE49-F238E27FC236}">
                  <a16:creationId xmlns:a16="http://schemas.microsoft.com/office/drawing/2014/main" id="{BA76A366-E23B-A4A4-3587-A6A839999117}"/>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74843AA9-0C44-CFB5-853E-EEA27571ADCC}"/>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BF7E27F1-DB6C-9D73-174B-337E75BA31F0}"/>
              </a:ext>
            </a:extLst>
          </p:cNvPr>
          <p:cNvSpPr txBox="1"/>
          <p:nvPr/>
        </p:nvSpPr>
        <p:spPr>
          <a:xfrm>
            <a:off x="-814518" y="6485086"/>
            <a:ext cx="44769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PS: [5]</a:t>
            </a:r>
          </a:p>
        </p:txBody>
      </p:sp>
    </p:spTree>
    <p:extLst>
      <p:ext uri="{BB962C8B-B14F-4D97-AF65-F5344CB8AC3E}">
        <p14:creationId xmlns:p14="http://schemas.microsoft.com/office/powerpoint/2010/main" val="1327860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C6A13A-776E-FB77-36D5-30246BA9EC7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9599492-31D1-0AB2-99A7-79321C2DE6C4}"/>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CF40BE73-282E-4603-CD97-DA056F47FBAF}"/>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 name="Group 10">
            <a:extLst>
              <a:ext uri="{FF2B5EF4-FFF2-40B4-BE49-F238E27FC236}">
                <a16:creationId xmlns:a16="http://schemas.microsoft.com/office/drawing/2014/main" id="{D2921C09-5EAF-498B-D9A6-0CCD6929A54E}"/>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FDF97403-675A-E5AA-D7EA-5B7565CCCC55}"/>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78C85F9F-1FA7-3C00-7412-B7E04F43F72A}"/>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4" name="Rectangle: Rounded Corners 43">
            <a:extLst>
              <a:ext uri="{FF2B5EF4-FFF2-40B4-BE49-F238E27FC236}">
                <a16:creationId xmlns:a16="http://schemas.microsoft.com/office/drawing/2014/main" id="{46BE5D14-E094-E854-326D-D91A5A27CF49}"/>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3538380C-3C05-9CD3-43B0-6F4EE5F54920}"/>
              </a:ext>
            </a:extLst>
          </p:cNvPr>
          <p:cNvSpPr txBox="1"/>
          <p:nvPr/>
        </p:nvSpPr>
        <p:spPr>
          <a:xfrm>
            <a:off x="1225588" y="243065"/>
            <a:ext cx="3724096" cy="923330"/>
          </a:xfrm>
          <a:prstGeom prst="rect">
            <a:avLst/>
          </a:prstGeom>
          <a:noFill/>
        </p:spPr>
        <p:txBody>
          <a:bodyPr wrap="none" rtlCol="0">
            <a:spAutoFit/>
          </a:bodyPr>
          <a:lstStyle/>
          <a:p>
            <a:r>
              <a:rPr lang="en-GB" sz="5400" dirty="0">
                <a:solidFill>
                  <a:schemeClr val="tx1">
                    <a:lumMod val="50000"/>
                    <a:lumOff val="50000"/>
                  </a:schemeClr>
                </a:solidFill>
                <a:latin typeface="Arial" panose="020B0604020202020204" pitchFamily="34" charset="0"/>
                <a:cs typeface="Arial" panose="020B0604020202020204" pitchFamily="34" charset="0"/>
              </a:rPr>
              <a:t>References</a:t>
            </a:r>
          </a:p>
        </p:txBody>
      </p:sp>
      <p:sp>
        <p:nvSpPr>
          <p:cNvPr id="17" name="TextBox 16">
            <a:extLst>
              <a:ext uri="{FF2B5EF4-FFF2-40B4-BE49-F238E27FC236}">
                <a16:creationId xmlns:a16="http://schemas.microsoft.com/office/drawing/2014/main" id="{6AF011A6-9CF5-738F-BED9-E27E0A9FFB4C}"/>
              </a:ext>
            </a:extLst>
          </p:cNvPr>
          <p:cNvSpPr txBox="1"/>
          <p:nvPr/>
        </p:nvSpPr>
        <p:spPr>
          <a:xfrm>
            <a:off x="669944" y="2136338"/>
            <a:ext cx="10975956" cy="4401205"/>
          </a:xfrm>
          <a:prstGeom prst="rect">
            <a:avLst/>
          </a:prstGeom>
          <a:noFill/>
        </p:spPr>
        <p:txBody>
          <a:bodyPr wrap="square" lIns="91440" tIns="45720" rIns="91440" bIns="45720" anchor="t">
            <a:spAutoFit/>
          </a:bodyPr>
          <a:lstStyle/>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 [1]    Inclusive Mobility – Guidance on Access to Pedestrian &amp; Transport Infrastructure. https://assets.publishing.service.gov.uk/media/68ef5ff482670806f9d5e0a6/inclusive-mobility-a-guide-to-best-practice-on-access-to-pedestrian-and-transport-infrastructure-large-print.pdf?​</a:t>
            </a: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[2]   “FAQ,” Wheelmap.org. https://news.wheelmap.org/en/FAQ/ ​</a:t>
            </a: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panose="020B0604020202020204" pitchFamily="34" charset="0"/>
              </a:rPr>
              <a:t>[3]   American Society of Landscape Architects – Universal Design: Neighborhoods. https://www.asla.org/focus-areas/diversity%2C-equity%2C-inclusion/universal-design-guide/universal-design-guide-neighborhoods?​</a:t>
            </a:r>
          </a:p>
          <a:p>
            <a:pPr marL="285750" indent="-285750" algn="l" rtl="0" fontAlgn="base">
              <a:buFont typeface="Courier New" panose="02070309020205020404" pitchFamily="49" charset="0"/>
              <a:buChar char="o"/>
            </a:pPr>
            <a:r>
              <a:rPr lang="en-US" sz="2000" b="0" i="0" u="none" strike="noStrike" dirty="0">
                <a:solidFill>
                  <a:srgbClr val="000000"/>
                </a:solidFill>
                <a:effectLst/>
                <a:latin typeface="Arial"/>
                <a:cs typeface="Arial"/>
              </a:rPr>
              <a:t>[4]  CPD Online College – Different Types of Disabilities. </a:t>
            </a:r>
            <a:r>
              <a:rPr lang="en-US" sz="2000" b="0" i="0" u="none" strike="noStrike" dirty="0">
                <a:solidFill>
                  <a:srgbClr val="000000"/>
                </a:solidFill>
                <a:effectLst/>
                <a:latin typeface="Arial"/>
                <a:cs typeface="Arial"/>
                <a:hlinkClick r:id="rId2"/>
              </a:rPr>
              <a:t>https://cpdonline.co.uk/knowledge-base/care/different-types-of-disabilities/</a:t>
            </a:r>
            <a:endParaRPr lang="en-US" b="0" i="0" u="none" strike="noStrike">
              <a:solidFill>
                <a:srgbClr val="000000"/>
              </a:solidFill>
              <a:effectLst/>
              <a:latin typeface="Aptos"/>
            </a:endParaRPr>
          </a:p>
          <a:p>
            <a:r>
              <a:rPr lang="en-US" sz="2000" dirty="0">
                <a:highlight>
                  <a:srgbClr val="FFFFFF"/>
                </a:highlight>
                <a:latin typeface="Calibri"/>
                <a:ea typeface="Calibri"/>
                <a:cs typeface="Calibri"/>
              </a:rPr>
              <a:t>“   </a:t>
            </a:r>
            <a:r>
              <a:rPr lang="en-US" sz="2000" dirty="0">
                <a:solidFill>
                  <a:srgbClr val="000000"/>
                </a:solidFill>
                <a:highlight>
                  <a:srgbClr val="FFFFFF"/>
                </a:highlight>
                <a:latin typeface="Calibri"/>
                <a:ea typeface="Calibri"/>
                <a:cs typeface="Calibri"/>
              </a:rPr>
              <a:t>[5]</a:t>
            </a:r>
            <a:r>
              <a:rPr lang="en-US" sz="2000" dirty="0">
                <a:highlight>
                  <a:srgbClr val="FFFFFF"/>
                </a:highlight>
                <a:latin typeface="Calibri"/>
                <a:ea typeface="Calibri"/>
                <a:cs typeface="Calibri"/>
              </a:rPr>
              <a:t>    What Is a Milestone in Agile? | Wrike Agile Guide,” </a:t>
            </a:r>
            <a:r>
              <a:rPr lang="en-US" sz="2000" i="1" dirty="0">
                <a:highlight>
                  <a:srgbClr val="FFFFFF"/>
                </a:highlight>
                <a:latin typeface="Calibri"/>
                <a:ea typeface="Calibri"/>
                <a:cs typeface="Calibri"/>
                <a:hlinkClick r:id="rId3"/>
              </a:rPr>
              <a:t>www.wrike.com</a:t>
            </a:r>
            <a:r>
              <a:rPr lang="en-US" sz="2000" dirty="0">
                <a:highlight>
                  <a:srgbClr val="FFFFFF"/>
                </a:highlight>
                <a:latin typeface="Calibri"/>
                <a:ea typeface="Calibri"/>
                <a:cs typeface="Calibri"/>
              </a:rPr>
              <a:t>. </a:t>
            </a:r>
            <a:r>
              <a:rPr lang="en-US" sz="2000" dirty="0">
                <a:highlight>
                  <a:srgbClr val="FFFFFF"/>
                </a:highlight>
                <a:latin typeface="Calibri"/>
                <a:ea typeface="Calibri"/>
                <a:cs typeface="Calibri"/>
                <a:hlinkClick r:id="rId4"/>
              </a:rPr>
              <a:t>https://www.wrike.com/agile-guide/faq/what-is-a-milestone-in-agile/</a:t>
            </a:r>
            <a:endParaRPr lang="en-US"/>
          </a:p>
          <a:p>
            <a:endParaRPr lang="en-US" sz="2000" dirty="0">
              <a:highlight>
                <a:srgbClr val="FFFFFF"/>
              </a:highlight>
              <a:latin typeface="Calibri"/>
              <a:ea typeface="Calibri"/>
              <a:cs typeface="Calibri"/>
            </a:endParaRPr>
          </a:p>
          <a:p>
            <a:pPr marL="285750" indent="-285750">
              <a:buFont typeface="Courier New" panose="02070309020205020404" pitchFamily="49" charset="0"/>
              <a:buChar char="o"/>
            </a:pPr>
            <a:endParaRPr lang="en-US" sz="2000" dirty="0">
              <a:latin typeface="Arial" panose="020B0604020202020204" pitchFamily="34" charset="0"/>
              <a:cs typeface="Arial"/>
            </a:endParaRPr>
          </a:p>
          <a:p>
            <a:pPr marL="285750" indent="-285750">
              <a:buFont typeface="Courier New" panose="02070309020205020404" pitchFamily="49" charset="0"/>
              <a:buChar char="o"/>
            </a:pPr>
            <a:endParaRPr lang="en-US" sz="2000" dirty="0">
              <a:latin typeface="Arial" panose="020B0604020202020204" pitchFamily="34" charset="0"/>
              <a:cs typeface="Arial"/>
            </a:endParaRPr>
          </a:p>
        </p:txBody>
      </p:sp>
      <p:sp>
        <p:nvSpPr>
          <p:cNvPr id="18" name="Oval 17">
            <a:extLst>
              <a:ext uri="{FF2B5EF4-FFF2-40B4-BE49-F238E27FC236}">
                <a16:creationId xmlns:a16="http://schemas.microsoft.com/office/drawing/2014/main" id="{ADADA5D2-6835-61E2-9313-BDE41FC0C4CF}"/>
              </a:ext>
            </a:extLst>
          </p:cNvPr>
          <p:cNvSpPr/>
          <p:nvPr/>
        </p:nvSpPr>
        <p:spPr>
          <a:xfrm>
            <a:off x="657679" y="225259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C575ED76-97B2-1614-6FFE-A2D8BAA7898A}"/>
              </a:ext>
            </a:extLst>
          </p:cNvPr>
          <p:cNvSpPr/>
          <p:nvPr/>
        </p:nvSpPr>
        <p:spPr>
          <a:xfrm>
            <a:off x="651405" y="314759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F2368E30-CF90-CE41-7190-077A54FF6D7C}"/>
              </a:ext>
            </a:extLst>
          </p:cNvPr>
          <p:cNvSpPr/>
          <p:nvPr/>
        </p:nvSpPr>
        <p:spPr>
          <a:xfrm>
            <a:off x="666788" y="3448995"/>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C1F2F268-C4AF-978C-CBF1-BDB5B52B4499}"/>
              </a:ext>
            </a:extLst>
          </p:cNvPr>
          <p:cNvSpPr/>
          <p:nvPr/>
        </p:nvSpPr>
        <p:spPr>
          <a:xfrm>
            <a:off x="666788" y="440110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9" name="Group 68">
            <a:extLst>
              <a:ext uri="{FF2B5EF4-FFF2-40B4-BE49-F238E27FC236}">
                <a16:creationId xmlns:a16="http://schemas.microsoft.com/office/drawing/2014/main" id="{B2E06077-CCBF-736B-C4D7-942E918B7F7E}"/>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789E02E9-3EF5-7B67-5047-810FE98A1D54}"/>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423BCD06-AD82-B233-81E9-1B07D78CBB99}"/>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13E532CA-B036-80CF-2B94-8F5C21F710C3}"/>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9F11F675-B6ED-6425-6300-C1C2EFDFC29B}"/>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48D2283-4B63-E8D1-57F8-95DFF7B94D36}"/>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Freeform: Shape 65">
              <a:extLst>
                <a:ext uri="{FF2B5EF4-FFF2-40B4-BE49-F238E27FC236}">
                  <a16:creationId xmlns:a16="http://schemas.microsoft.com/office/drawing/2014/main" id="{239C2924-530D-D09B-8A5D-522954A00665}"/>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2" name="Straight Connector 61">
              <a:extLst>
                <a:ext uri="{FF2B5EF4-FFF2-40B4-BE49-F238E27FC236}">
                  <a16:creationId xmlns:a16="http://schemas.microsoft.com/office/drawing/2014/main" id="{A361A648-D43F-B766-F3F9-58DAB72B6F1D}"/>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D965759C-CC1E-6FD5-B9C2-3BC82EE15FEA}"/>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Oval 1">
            <a:extLst>
              <a:ext uri="{FF2B5EF4-FFF2-40B4-BE49-F238E27FC236}">
                <a16:creationId xmlns:a16="http://schemas.microsoft.com/office/drawing/2014/main" id="{4DAD6E57-AD1F-1BC3-50AF-797672957A82}"/>
              </a:ext>
            </a:extLst>
          </p:cNvPr>
          <p:cNvSpPr/>
          <p:nvPr/>
        </p:nvSpPr>
        <p:spPr>
          <a:xfrm>
            <a:off x="666788" y="499377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999774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364</TotalTime>
  <Words>611</Words>
  <Application>Microsoft Office PowerPoint</Application>
  <PresentationFormat>Widescreen</PresentationFormat>
  <Paragraphs>75</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Joshua Platt</dc:creator>
  <cp:lastModifiedBy>Joshua Platt (2304399)</cp:lastModifiedBy>
  <cp:revision>103</cp:revision>
  <dcterms:created xsi:type="dcterms:W3CDTF">2026-02-12T12:36:28Z</dcterms:created>
  <dcterms:modified xsi:type="dcterms:W3CDTF">2026-02-13T09:32:52Z</dcterms:modified>
</cp:coreProperties>
</file>