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352" r:id="rId3"/>
    <p:sldId id="353" r:id="rId4"/>
    <p:sldId id="354" r:id="rId5"/>
    <p:sldId id="355" r:id="rId6"/>
    <p:sldId id="356" r:id="rId7"/>
    <p:sldId id="358" r:id="rId8"/>
    <p:sldId id="357" r:id="rId9"/>
    <p:sldId id="359" r:id="rId10"/>
    <p:sldId id="363" r:id="rId11"/>
    <p:sldId id="360" r:id="rId12"/>
    <p:sldId id="361" r:id="rId13"/>
    <p:sldId id="362" r:id="rId14"/>
    <p:sldId id="3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5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287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493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78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56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975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951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656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3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85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15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703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670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6067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584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562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665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914400" y="1536192"/>
            <a:ext cx="48768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6400800" y="1536192"/>
            <a:ext cx="48768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7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35363-E950-44C5-8DE6-6A0AC988F8B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90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mark-question-icon-blue-31010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rrow.tudublin.ie/cgi/viewcontent.cgi?article=1062&amp;context=jsoc" TargetMode="External"/><Relationship Id="rId2" Type="http://schemas.openxmlformats.org/officeDocument/2006/relationships/hyperlink" Target="https://safeguarding.wales/en/chi-i/chi-i-cp/c1p-p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3B075-91C5-107C-0118-4913370C4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539" y="1458180"/>
            <a:ext cx="3100522" cy="3941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b="1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ECES6019C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BB1777-4D9A-3FB9-D56C-399BA2924F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01851" y="1458180"/>
            <a:ext cx="5337242" cy="3941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 err="1"/>
              <a:t>Sesiwn</a:t>
            </a:r>
            <a:r>
              <a:rPr lang="en-US" sz="2800" b="1" dirty="0"/>
              <a:t> 6</a:t>
            </a:r>
          </a:p>
          <a:p>
            <a:pPr algn="l"/>
            <a:r>
              <a:rPr lang="en-US" sz="2800" b="1" dirty="0"/>
              <a:t>CCU </a:t>
            </a:r>
            <a:r>
              <a:rPr lang="en-US" sz="2800" b="1" dirty="0" err="1"/>
              <a:t>mewn</a:t>
            </a:r>
            <a:r>
              <a:rPr lang="en-US" sz="2800" b="1" dirty="0"/>
              <a:t> </a:t>
            </a:r>
            <a:r>
              <a:rPr lang="en-US" sz="2800" b="1" dirty="0" err="1"/>
              <a:t>diogelu</a:t>
            </a:r>
            <a:r>
              <a:rPr lang="en-US" sz="2800" b="1" dirty="0"/>
              <a:t> </a:t>
            </a:r>
            <a:br>
              <a:rPr lang="en-US" sz="2800" b="1" dirty="0"/>
            </a:br>
            <a:r>
              <a:rPr lang="en-US" sz="2800" b="1" dirty="0"/>
              <a:t>CCP in safeguarding</a:t>
            </a:r>
            <a:endParaRPr lang="en-US" sz="2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90251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CB33C-359B-97E8-C796-530E766E6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90" y="1412488"/>
            <a:ext cx="3197700" cy="4363844"/>
          </a:xfrm>
        </p:spPr>
        <p:txBody>
          <a:bodyPr anchor="t">
            <a:normAutofit/>
          </a:bodyPr>
          <a:lstStyle/>
          <a:p>
            <a:r>
              <a:rPr lang="cy-GB" sz="4000" b="1" dirty="0">
                <a:solidFill>
                  <a:schemeClr val="accent2"/>
                </a:solidFill>
              </a:rPr>
              <a:t>CCU mewn diogelu</a:t>
            </a:r>
            <a:br>
              <a:rPr lang="cy-GB" sz="4000" b="1" dirty="0">
                <a:solidFill>
                  <a:schemeClr val="accent2"/>
                </a:solidFill>
              </a:rPr>
            </a:br>
            <a:r>
              <a:rPr lang="cy-GB" sz="4000" b="1" dirty="0">
                <a:solidFill>
                  <a:schemeClr val="accent2"/>
                </a:solidFill>
              </a:rPr>
              <a:t> </a:t>
            </a:r>
            <a:br>
              <a:rPr lang="en-GB" sz="4000" b="1" dirty="0">
                <a:solidFill>
                  <a:schemeClr val="accent2"/>
                </a:solidFill>
              </a:rPr>
            </a:br>
            <a:r>
              <a:rPr lang="en-GB" sz="4000" b="1" dirty="0">
                <a:solidFill>
                  <a:schemeClr val="accent2"/>
                </a:solidFill>
              </a:rPr>
              <a:t>CCP in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B7968-5188-B916-B17A-695EBB8CE9D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8973" y="1412488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 err="1">
                <a:cs typeface="Arial" panose="020B0604020202020204" pitchFamily="34" charset="0"/>
              </a:rPr>
              <a:t>Deddf</a:t>
            </a:r>
            <a:r>
              <a:rPr lang="en-US" sz="2000" b="1" dirty="0">
                <a:cs typeface="Arial" panose="020B0604020202020204" pitchFamily="34" charset="0"/>
              </a:rPr>
              <a:t> </a:t>
            </a:r>
            <a:r>
              <a:rPr lang="en-US" sz="2000" b="1" dirty="0" err="1">
                <a:cs typeface="Arial" panose="020B0604020202020204" pitchFamily="34" charset="0"/>
              </a:rPr>
              <a:t>Gwasanaethau</a:t>
            </a:r>
            <a:r>
              <a:rPr lang="en-US" sz="2000" b="1" dirty="0">
                <a:cs typeface="Arial" panose="020B0604020202020204" pitchFamily="34" charset="0"/>
              </a:rPr>
              <a:t> </a:t>
            </a:r>
            <a:r>
              <a:rPr lang="en-US" sz="2000" b="1" dirty="0" err="1">
                <a:cs typeface="Arial" panose="020B0604020202020204" pitchFamily="34" charset="0"/>
              </a:rPr>
              <a:t>Cymdeithasol</a:t>
            </a:r>
            <a:r>
              <a:rPr lang="en-US" sz="2000" b="1" dirty="0">
                <a:cs typeface="Arial" panose="020B0604020202020204" pitchFamily="34" charset="0"/>
              </a:rPr>
              <a:t> a </a:t>
            </a:r>
            <a:r>
              <a:rPr lang="en-US" sz="2000" b="1" dirty="0" err="1">
                <a:cs typeface="Arial" panose="020B0604020202020204" pitchFamily="34" charset="0"/>
              </a:rPr>
              <a:t>Llesiant</a:t>
            </a:r>
            <a:r>
              <a:rPr lang="en-US" sz="2000" b="1" dirty="0">
                <a:cs typeface="Arial" panose="020B0604020202020204" pitchFamily="34" charset="0"/>
              </a:rPr>
              <a:t> (Cymru) 2014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 dirty="0" err="1">
                <a:cs typeface="Arial" panose="020B0604020202020204" pitchFamily="34" charset="0"/>
              </a:rPr>
              <a:t>Unrhyw</a:t>
            </a:r>
            <a:r>
              <a:rPr lang="en-US" sz="2000" b="1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ymarferydd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sy’n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gweithio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gydag</a:t>
            </a:r>
            <a:r>
              <a:rPr lang="en-US" sz="2000" dirty="0">
                <a:cs typeface="Arial" panose="020B0604020202020204" pitchFamily="34" charset="0"/>
              </a:rPr>
              <a:t>: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 err="1">
                <a:cs typeface="Arial" panose="020B0604020202020204" pitchFamily="34" charset="0"/>
              </a:rPr>
              <a:t>unigolyn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sydd</a:t>
            </a:r>
            <a:r>
              <a:rPr lang="en-US" sz="2000" dirty="0">
                <a:cs typeface="Arial" panose="020B0604020202020204" pitchFamily="34" charset="0"/>
              </a:rPr>
              <a:t> ag </a:t>
            </a:r>
            <a:r>
              <a:rPr lang="en-US" sz="2000" dirty="0" err="1">
                <a:cs typeface="Arial" panose="020B0604020202020204" pitchFamily="34" charset="0"/>
              </a:rPr>
              <a:t>anghenion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gofal</a:t>
            </a:r>
            <a:r>
              <a:rPr lang="en-US" sz="2000" dirty="0">
                <a:cs typeface="Arial" panose="020B0604020202020204" pitchFamily="34" charset="0"/>
              </a:rPr>
              <a:t> a </a:t>
            </a:r>
            <a:r>
              <a:rPr lang="en-US" sz="2000" dirty="0" err="1">
                <a:cs typeface="Arial" panose="020B0604020202020204" pitchFamily="34" charset="0"/>
              </a:rPr>
              <a:t>chymorth</a:t>
            </a:r>
            <a:r>
              <a:rPr lang="en-US" sz="2000" dirty="0">
                <a:cs typeface="Arial" panose="020B0604020202020204" pitchFamily="34" charset="0"/>
              </a:rPr>
              <a:t>, neu a </a:t>
            </a:r>
            <a:r>
              <a:rPr lang="en-US" sz="2000" dirty="0" err="1">
                <a:cs typeface="Arial" panose="020B0604020202020204" pitchFamily="34" charset="0"/>
              </a:rPr>
              <a:t>allai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fod</a:t>
            </a:r>
            <a:r>
              <a:rPr lang="en-US" sz="2000" dirty="0">
                <a:cs typeface="Arial" panose="020B0604020202020204" pitchFamily="34" charset="0"/>
              </a:rPr>
              <a:t> â </a:t>
            </a:r>
            <a:r>
              <a:rPr lang="en-US" sz="2000" dirty="0" err="1">
                <a:cs typeface="Arial" panose="020B0604020202020204" pitchFamily="34" charset="0"/>
              </a:rPr>
              <a:t>gofal</a:t>
            </a:r>
            <a:r>
              <a:rPr lang="en-US" sz="2000" dirty="0">
                <a:cs typeface="Arial" panose="020B0604020202020204" pitchFamily="34" charset="0"/>
              </a:rPr>
              <a:t>
</a:t>
            </a:r>
            <a:r>
              <a:rPr lang="en-US" sz="2000" dirty="0" err="1">
                <a:cs typeface="Arial" panose="020B0604020202020204" pitchFamily="34" charset="0"/>
              </a:rPr>
              <a:t>gofalwr</a:t>
            </a:r>
            <a:r>
              <a:rPr lang="en-US" sz="2000" dirty="0">
                <a:cs typeface="Arial" panose="020B0604020202020204" pitchFamily="34" charset="0"/>
              </a:rPr>
              <a:t> y </a:t>
            </a:r>
            <a:r>
              <a:rPr lang="en-US" sz="2000" dirty="0" err="1">
                <a:cs typeface="Arial" panose="020B0604020202020204" pitchFamily="34" charset="0"/>
              </a:rPr>
              <a:t>mae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arnynt</a:t>
            </a:r>
            <a:r>
              <a:rPr lang="en-US" sz="2000" dirty="0">
                <a:cs typeface="Arial" panose="020B0604020202020204" pitchFamily="34" charset="0"/>
              </a:rPr>
              <a:t>, neu y </a:t>
            </a:r>
            <a:r>
              <a:rPr lang="en-US" sz="2000" dirty="0" err="1">
                <a:cs typeface="Arial" panose="020B0604020202020204" pitchFamily="34" charset="0"/>
              </a:rPr>
              <a:t>gallai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fod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arnynt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anghenion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cymorth</a:t>
            </a:r>
            <a:endParaRPr lang="en-US" sz="20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>
                <a:cs typeface="Arial" panose="020B0604020202020204" pitchFamily="34" charset="0"/>
              </a:rPr>
              <a:t>plant </a:t>
            </a:r>
            <a:r>
              <a:rPr lang="en-US" sz="2000" dirty="0" err="1">
                <a:cs typeface="Arial" panose="020B0604020202020204" pitchFamily="34" charset="0"/>
              </a:rPr>
              <a:t>sy'n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derbyn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gofal</a:t>
            </a:r>
            <a:endParaRPr lang="en-US" sz="2000" dirty="0"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CB8108-69F4-CEB6-706A-51476D4B6D7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2208" y="1522492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Social Services and Well-being (Wales) Act 2014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 dirty="0"/>
              <a:t>Any </a:t>
            </a:r>
            <a:r>
              <a:rPr lang="en-US" sz="2000" dirty="0"/>
              <a:t>practitioner working with: </a:t>
            </a:r>
            <a:endParaRPr lang="en-US" sz="2000" dirty="0"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/>
              <a:t>an individual who has, or may have, care and support needs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/>
              <a:t>a carer who has, or may have, support needs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/>
              <a:t>children who are looked after</a:t>
            </a:r>
          </a:p>
        </p:txBody>
      </p:sp>
    </p:spTree>
    <p:extLst>
      <p:ext uri="{BB962C8B-B14F-4D97-AF65-F5344CB8AC3E}">
        <p14:creationId xmlns:p14="http://schemas.microsoft.com/office/powerpoint/2010/main" val="409369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98209-9A74-F6A4-B1D9-C83660AE3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687" y="979351"/>
            <a:ext cx="3197701" cy="4363844"/>
          </a:xfrm>
        </p:spPr>
        <p:txBody>
          <a:bodyPr anchor="t">
            <a:normAutofit/>
          </a:bodyPr>
          <a:lstStyle/>
          <a:p>
            <a:r>
              <a:rPr lang="cy-GB" sz="4000" b="1" dirty="0">
                <a:solidFill>
                  <a:schemeClr val="accent2"/>
                </a:solidFill>
              </a:rPr>
              <a:t>CCU mewn diogelu</a:t>
            </a:r>
            <a:br>
              <a:rPr lang="cy-GB" sz="4000" b="1" dirty="0">
                <a:solidFill>
                  <a:schemeClr val="accent2"/>
                </a:solidFill>
              </a:rPr>
            </a:br>
            <a:r>
              <a:rPr lang="cy-GB" sz="4000" b="1" dirty="0">
                <a:solidFill>
                  <a:schemeClr val="accent2"/>
                </a:solidFill>
              </a:rPr>
              <a:t> </a:t>
            </a:r>
            <a:br>
              <a:rPr lang="en-GB" sz="4000" b="1" dirty="0">
                <a:solidFill>
                  <a:schemeClr val="accent2"/>
                </a:solidFill>
              </a:rPr>
            </a:br>
            <a:r>
              <a:rPr lang="en-GB" sz="4000" b="1" dirty="0">
                <a:solidFill>
                  <a:schemeClr val="accent2"/>
                </a:solidFill>
              </a:rPr>
              <a:t>CCP in safeguarding</a:t>
            </a:r>
            <a:endParaRPr lang="en-GB" sz="40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59187-62B2-67B7-A746-63542D4C881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68388" y="1412489"/>
            <a:ext cx="3427283" cy="4363844"/>
          </a:xfrm>
        </p:spPr>
        <p:txBody>
          <a:bodyPr>
            <a:normAutofit fontScale="85000" lnSpcReduction="10000"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 dirty="0" err="1">
                <a:cs typeface="Arial" panose="020B0604020202020204" pitchFamily="34" charset="0"/>
              </a:rPr>
              <a:t>Rhaid</a:t>
            </a:r>
            <a:r>
              <a:rPr lang="en-US" sz="2000" b="1" dirty="0">
                <a:cs typeface="Arial" panose="020B0604020202020204" pitchFamily="34" charset="0"/>
              </a:rPr>
              <a:t> </a:t>
            </a:r>
            <a:r>
              <a:rPr lang="en-US" sz="2000" b="1" dirty="0" err="1">
                <a:cs typeface="Arial" panose="020B0604020202020204" pitchFamily="34" charset="0"/>
              </a:rPr>
              <a:t>i</a:t>
            </a:r>
            <a:r>
              <a:rPr lang="en-US" sz="2000" b="1" dirty="0">
                <a:cs typeface="Arial" panose="020B0604020202020204" pitchFamily="34" charset="0"/>
              </a:rPr>
              <a:t> CCU </a:t>
            </a:r>
            <a:r>
              <a:rPr lang="en-US" sz="2000" b="1" dirty="0" err="1">
                <a:cs typeface="Arial" panose="020B0604020202020204" pitchFamily="34" charset="0"/>
              </a:rPr>
              <a:t>wneud</a:t>
            </a:r>
            <a:r>
              <a:rPr lang="en-US" sz="2000" b="1" dirty="0">
                <a:cs typeface="Arial" panose="020B0604020202020204" pitchFamily="34" charset="0"/>
              </a:rPr>
              <a:t> y </a:t>
            </a:r>
            <a:r>
              <a:rPr lang="en-US" sz="2000" b="1" dirty="0" err="1">
                <a:cs typeface="Arial" panose="020B0604020202020204" pitchFamily="34" charset="0"/>
              </a:rPr>
              <a:t>canlynol</a:t>
            </a:r>
            <a:r>
              <a:rPr lang="en-US" sz="2000" b="1" dirty="0">
                <a:cs typeface="Arial" panose="020B0604020202020204" pitchFamily="34" charset="0"/>
              </a:rPr>
              <a:t>: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dirty="0" err="1">
                <a:cs typeface="Arial" panose="020B0604020202020204" pitchFamily="34" charset="0"/>
              </a:rPr>
              <a:t>rhoi</a:t>
            </a:r>
            <a:r>
              <a:rPr lang="en-US" sz="2000" b="1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hawliau'r</a:t>
            </a:r>
            <a:r>
              <a:rPr lang="en-US" sz="2000" dirty="0">
                <a:cs typeface="Arial" panose="020B0604020202020204" pitchFamily="34" charset="0"/>
              </a:rPr>
              <a:t> person </a:t>
            </a:r>
            <a:r>
              <a:rPr lang="en-US" sz="2000" dirty="0" err="1">
                <a:cs typeface="Arial" panose="020B0604020202020204" pitchFamily="34" charset="0"/>
              </a:rPr>
              <a:t>a'r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diddordebau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gorau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yn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gyntaf</a:t>
            </a:r>
            <a:r>
              <a:rPr lang="en-US" sz="2000" b="1" dirty="0">
                <a:cs typeface="Arial" panose="020B0604020202020204" pitchFamily="34" charset="0"/>
              </a:rPr>
              <a:t>
</a:t>
            </a:r>
            <a:r>
              <a:rPr lang="en-GB" sz="2000" b="1" dirty="0" err="1">
                <a:cs typeface="Arial" panose="020B0604020202020204" pitchFamily="34" charset="0"/>
              </a:rPr>
              <a:t>ystyried</a:t>
            </a:r>
            <a:r>
              <a:rPr lang="en-GB" sz="2000" b="1" dirty="0">
                <a:cs typeface="Arial" panose="020B0604020202020204" pitchFamily="34" charset="0"/>
              </a:rPr>
              <a:t> barn, </a:t>
            </a:r>
            <a:r>
              <a:rPr lang="en-GB" sz="2000" b="1" dirty="0" err="1">
                <a:cs typeface="Arial" panose="020B0604020202020204" pitchFamily="34" charset="0"/>
              </a:rPr>
              <a:t>dymuniadau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>
                <a:cs typeface="Arial" panose="020B0604020202020204" pitchFamily="34" charset="0"/>
              </a:rPr>
              <a:t>a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theimladau'r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>
                <a:cs typeface="Arial" panose="020B0604020202020204" pitchFamily="34" charset="0"/>
              </a:rPr>
              <a:t>person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s-ES" sz="2000" b="1" dirty="0" err="1">
                <a:cs typeface="Arial" panose="020B0604020202020204" pitchFamily="34" charset="0"/>
              </a:rPr>
              <a:t>hybu</a:t>
            </a:r>
            <a:r>
              <a:rPr lang="es-ES" sz="2000" b="1" dirty="0">
                <a:cs typeface="Arial" panose="020B0604020202020204" pitchFamily="34" charset="0"/>
              </a:rPr>
              <a:t> a </a:t>
            </a:r>
            <a:r>
              <a:rPr lang="es-ES" sz="2000" b="1" dirty="0" err="1">
                <a:cs typeface="Arial" panose="020B0604020202020204" pitchFamily="34" charset="0"/>
              </a:rPr>
              <a:t>pharchu</a:t>
            </a:r>
            <a:r>
              <a:rPr lang="es-ES" sz="2000" b="1" dirty="0">
                <a:cs typeface="Arial" panose="020B0604020202020204" pitchFamily="34" charset="0"/>
              </a:rPr>
              <a:t> </a:t>
            </a:r>
            <a:r>
              <a:rPr lang="es-ES" sz="2000" b="1" dirty="0" err="1">
                <a:cs typeface="Arial" panose="020B0604020202020204" pitchFamily="34" charset="0"/>
              </a:rPr>
              <a:t>urddas</a:t>
            </a:r>
            <a:r>
              <a:rPr lang="es-ES" sz="2000" b="1" dirty="0">
                <a:cs typeface="Arial" panose="020B0604020202020204" pitchFamily="34" charset="0"/>
              </a:rPr>
              <a:t> </a:t>
            </a:r>
            <a:r>
              <a:rPr lang="es-ES" sz="2000" dirty="0">
                <a:cs typeface="Arial" panose="020B0604020202020204" pitchFamily="34" charset="0"/>
              </a:rPr>
              <a:t>y </a:t>
            </a:r>
            <a:r>
              <a:rPr lang="es-ES" sz="2000" dirty="0" err="1">
                <a:cs typeface="Arial" panose="020B0604020202020204" pitchFamily="34" charset="0"/>
              </a:rPr>
              <a:t>person</a:t>
            </a:r>
            <a:r>
              <a:rPr lang="es-ES" sz="2000" b="1" dirty="0">
                <a:cs typeface="Arial" panose="020B0604020202020204" pitchFamily="34" charset="0"/>
              </a:rPr>
              <a:t>
</a:t>
            </a:r>
            <a:r>
              <a:rPr lang="en-GB" sz="2000" b="1" dirty="0" err="1">
                <a:cs typeface="Arial" panose="020B0604020202020204" pitchFamily="34" charset="0"/>
              </a:rPr>
              <a:t>parchu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 err="1">
                <a:cs typeface="Arial" panose="020B0604020202020204" pitchFamily="34" charset="0"/>
              </a:rPr>
              <a:t>nodweddion</a:t>
            </a:r>
            <a:r>
              <a:rPr lang="en-GB" sz="2000" dirty="0">
                <a:cs typeface="Arial" panose="020B0604020202020204" pitchFamily="34" charset="0"/>
              </a:rPr>
              <a:t>, </a:t>
            </a:r>
            <a:r>
              <a:rPr lang="en-GB" sz="2000" dirty="0" err="1">
                <a:cs typeface="Arial" panose="020B0604020202020204" pitchFamily="34" charset="0"/>
              </a:rPr>
              <a:t>diwylliant</a:t>
            </a:r>
            <a:r>
              <a:rPr lang="en-GB" sz="2000" dirty="0">
                <a:cs typeface="Arial" panose="020B0604020202020204" pitchFamily="34" charset="0"/>
              </a:rPr>
              <a:t> a </a:t>
            </a:r>
            <a:r>
              <a:rPr lang="en-GB" sz="2000" dirty="0" err="1">
                <a:cs typeface="Arial" panose="020B0604020202020204" pitchFamily="34" charset="0"/>
              </a:rPr>
              <a:t>chred</a:t>
            </a:r>
            <a:r>
              <a:rPr lang="en-GB" sz="2000" dirty="0">
                <a:cs typeface="Arial" panose="020B0604020202020204" pitchFamily="34" charset="0"/>
              </a:rPr>
              <a:t> y person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 err="1">
                <a:cs typeface="Arial" panose="020B0604020202020204" pitchFamily="34" charset="0"/>
              </a:rPr>
              <a:t>cefnogi'r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 err="1">
                <a:cs typeface="Arial" panose="020B0604020202020204" pitchFamily="34" charset="0"/>
              </a:rPr>
              <a:t>unigolyn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i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gymryd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rhan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cy-GB" sz="2000" dirty="0">
                <a:cs typeface="Arial" panose="020B0604020202020204" pitchFamily="34" charset="0"/>
              </a:rPr>
              <a:t>mewn penderfyniadau sy'n effeithio arnyn nhw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FD6BD3-B1AC-EDC9-90A3-484FA35D3E2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5950" y="1412489"/>
            <a:ext cx="3197701" cy="4363844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 dirty="0"/>
              <a:t>CCP must: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dirty="0"/>
              <a:t>put</a:t>
            </a:r>
            <a:r>
              <a:rPr lang="en-US" sz="2000" dirty="0"/>
              <a:t> the </a:t>
            </a:r>
            <a:r>
              <a:rPr lang="en-GB" sz="2000" dirty="0"/>
              <a:t>person’s </a:t>
            </a:r>
            <a:r>
              <a:rPr lang="en-US" sz="2000" dirty="0"/>
              <a:t>rights and best interests first</a:t>
            </a:r>
            <a:endParaRPr lang="en-US" sz="20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consider </a:t>
            </a:r>
            <a:r>
              <a:rPr lang="en-GB" sz="2000" dirty="0"/>
              <a:t>the person’s </a:t>
            </a:r>
            <a:r>
              <a:rPr lang="en-GB" sz="2000" b="1" dirty="0"/>
              <a:t>views</a:t>
            </a:r>
            <a:r>
              <a:rPr lang="en-GB" sz="2000" dirty="0"/>
              <a:t>, </a:t>
            </a:r>
            <a:r>
              <a:rPr lang="en-GB" sz="2000" b="1" dirty="0"/>
              <a:t>wishes</a:t>
            </a:r>
            <a:r>
              <a:rPr lang="en-GB" sz="2000" dirty="0"/>
              <a:t> and </a:t>
            </a:r>
            <a:r>
              <a:rPr lang="en-GB" sz="2000" b="1" dirty="0"/>
              <a:t>feelings</a:t>
            </a:r>
            <a:endParaRPr lang="en-GB" sz="20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promote and respect </a:t>
            </a:r>
            <a:r>
              <a:rPr lang="en-GB" sz="2000" dirty="0"/>
              <a:t>the person’s </a:t>
            </a:r>
            <a:r>
              <a:rPr lang="en-GB" sz="2000" b="1" dirty="0"/>
              <a:t>dignity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respect</a:t>
            </a:r>
            <a:r>
              <a:rPr lang="en-GB" sz="2000" dirty="0"/>
              <a:t> the person’s characteristics, culture and beliefs</a:t>
            </a:r>
            <a:endParaRPr lang="en-GB" sz="2000" dirty="0"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support </a:t>
            </a:r>
            <a:r>
              <a:rPr lang="en-GB" sz="2000" dirty="0"/>
              <a:t>the person to </a:t>
            </a:r>
            <a:r>
              <a:rPr lang="en-GB" sz="2000" b="1" dirty="0"/>
              <a:t>be involved </a:t>
            </a:r>
            <a:r>
              <a:rPr lang="en-GB" sz="2000" dirty="0"/>
              <a:t>in decisions that affect them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75618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E5A6D-9BE2-0401-20CA-61D7D698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058" y="1109980"/>
            <a:ext cx="3197701" cy="4363844"/>
          </a:xfrm>
        </p:spPr>
        <p:txBody>
          <a:bodyPr anchor="t">
            <a:normAutofit/>
          </a:bodyPr>
          <a:lstStyle/>
          <a:p>
            <a:r>
              <a:rPr lang="cy-GB" sz="4000" dirty="0">
                <a:solidFill>
                  <a:schemeClr val="accent2"/>
                </a:solidFill>
              </a:rPr>
              <a:t>CCP mewn diogelu</a:t>
            </a:r>
            <a:br>
              <a:rPr lang="cy-GB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CCP in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78C87-9C4F-133C-BDA2-BC2FC72EBC0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37759" y="1343737"/>
            <a:ext cx="3427283" cy="4363844"/>
          </a:xfrm>
        </p:spPr>
        <p:txBody>
          <a:bodyPr>
            <a:normAutofit/>
          </a:bodyPr>
          <a:lstStyle/>
          <a:p>
            <a:r>
              <a:rPr lang="cy-GB" sz="2000" dirty="0">
                <a:solidFill>
                  <a:srgbClr val="FF0000"/>
                </a:solidFill>
              </a:rPr>
              <a:t>dull gweithredu sy'n canolbwyntio ar blant</a:t>
            </a:r>
            <a:r>
              <a:rPr lang="cy-GB" sz="2000" dirty="0"/>
              <a:t>
Dylai ymgysylltu â beth sydd gan blant a phobl ifanc i’w ddweud am yr hyn sy'n digwydd iddyn nhw, a gwrando ar hynny, fod </a:t>
            </a:r>
            <a:r>
              <a:rPr lang="cy-GB" sz="2000" b="1" dirty="0"/>
              <a:t>yn gonglfaen ymyrraeth a chefnogaeth effeithiol</a:t>
            </a:r>
            <a:endParaRPr lang="cy-GB" sz="2000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81FCED-B040-448D-4BC9-ACE883D822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65944" y="1343737"/>
            <a:ext cx="3197701" cy="436384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a child-centred approach</a:t>
            </a:r>
          </a:p>
          <a:p>
            <a:r>
              <a:rPr lang="en-GB" sz="2000" dirty="0"/>
              <a:t>Engaging with, and listening to, what children </a:t>
            </a:r>
            <a:br>
              <a:rPr lang="en-GB" sz="2000" dirty="0"/>
            </a:br>
            <a:r>
              <a:rPr lang="en-GB" sz="2000" dirty="0"/>
              <a:t>and young people say about what is happening to them should be </a:t>
            </a:r>
            <a:r>
              <a:rPr lang="en-GB" sz="2000" b="1" dirty="0"/>
              <a:t>the cornerstone of effective intervention and support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04421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0E88-A67D-9A9B-CE06-B5AA49580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560" y="903724"/>
            <a:ext cx="3149408" cy="4363844"/>
          </a:xfrm>
        </p:spPr>
        <p:txBody>
          <a:bodyPr anchor="t">
            <a:normAutofit/>
          </a:bodyPr>
          <a:lstStyle/>
          <a:p>
            <a:r>
              <a:rPr lang="de-DE" sz="4000" dirty="0">
                <a:solidFill>
                  <a:schemeClr val="accent2"/>
                </a:solidFill>
              </a:rPr>
              <a:t>Sut yr oeddem ni'n arfer ei wneud</a:t>
            </a:r>
            <a:br>
              <a:rPr lang="de-DE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How we used to do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09191-DD00-01D0-6DF6-0FCA4ADE1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69583" y="1412489"/>
            <a:ext cx="3427283" cy="436384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cy-GB" sz="2000" b="1" dirty="0"/>
              <a:t>Hen ddull
</a:t>
            </a:r>
            <a:r>
              <a:rPr lang="cy-GB" sz="2000" dirty="0"/>
              <a:t>agwedd: ‘</a:t>
            </a:r>
            <a:r>
              <a:rPr lang="cy-GB" sz="2000" b="1" dirty="0"/>
              <a:t>ni </a:t>
            </a:r>
            <a:r>
              <a:rPr lang="cy-GB" sz="2000" dirty="0"/>
              <a:t>sy'n gwybod orau’
wedi'i arwain gan </a:t>
            </a:r>
            <a:r>
              <a:rPr lang="cy-GB" sz="2000" b="1" dirty="0"/>
              <a:t>broses</a:t>
            </a:r>
            <a:endParaRPr lang="cy-GB" sz="2000" dirty="0"/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cy-GB" sz="2000" dirty="0"/>
              <a:t>canolbwyntio ar </a:t>
            </a:r>
            <a:r>
              <a:rPr lang="cy-GB" sz="2000" b="1" dirty="0"/>
              <a:t>systemau
</a:t>
            </a:r>
            <a:r>
              <a:rPr lang="cy-GB" sz="2000" dirty="0"/>
              <a:t>gwneud pethau </a:t>
            </a:r>
            <a:r>
              <a:rPr lang="cy-GB" sz="2000" b="1" dirty="0"/>
              <a:t>ar gyfer/i'r </a:t>
            </a:r>
            <a:r>
              <a:rPr lang="cy-GB" sz="2000" dirty="0"/>
              <a:t>plentyn/teulu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cy-GB" sz="2000" b="1" dirty="0"/>
              <a:t>dim llais clir </a:t>
            </a:r>
            <a:r>
              <a:rPr lang="cy-GB" sz="2000" dirty="0"/>
              <a:t>y plentyn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9E3E59-1F5B-87BC-50D9-C244DC5C5DE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30948" y="1247078"/>
            <a:ext cx="3197701" cy="436384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b="1" dirty="0"/>
              <a:t>Old approach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000" dirty="0"/>
              <a:t>attitude: </a:t>
            </a:r>
            <a:r>
              <a:rPr lang="en-GB" sz="2000" dirty="0">
                <a:ea typeface="+mn-lt"/>
                <a:cs typeface="+mn-lt"/>
              </a:rPr>
              <a:t>‘</a:t>
            </a:r>
            <a:r>
              <a:rPr lang="en-GB" sz="2000" b="1" dirty="0"/>
              <a:t>we</a:t>
            </a:r>
            <a:r>
              <a:rPr lang="en-GB" sz="2000" dirty="0"/>
              <a:t> know best</a:t>
            </a:r>
            <a:r>
              <a:rPr lang="en-GB" sz="2000" dirty="0">
                <a:ea typeface="+mn-lt"/>
                <a:cs typeface="+mn-lt"/>
              </a:rPr>
              <a:t>’</a:t>
            </a:r>
            <a:endParaRPr lang="en-GB" sz="2000" dirty="0">
              <a:cs typeface="Arial"/>
            </a:endParaRP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000" b="1" dirty="0"/>
              <a:t>process</a:t>
            </a:r>
            <a:r>
              <a:rPr lang="en-US" sz="2000" dirty="0"/>
              <a:t>-led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000" b="1" dirty="0"/>
              <a:t>system</a:t>
            </a:r>
            <a:r>
              <a:rPr lang="en-US" sz="2000" dirty="0"/>
              <a:t>-focused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000" dirty="0"/>
              <a:t>doing things </a:t>
            </a:r>
            <a:r>
              <a:rPr lang="en-US" sz="2000" b="1" dirty="0"/>
              <a:t>for/to </a:t>
            </a:r>
            <a:r>
              <a:rPr lang="en-US" sz="2000" dirty="0"/>
              <a:t>the child/family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000" b="1" dirty="0"/>
              <a:t>no clear voice </a:t>
            </a:r>
            <a:r>
              <a:rPr lang="en-GB" sz="2000" dirty="0"/>
              <a:t>of</a:t>
            </a:r>
            <a:r>
              <a:rPr lang="en-GB" sz="2000" b="1" dirty="0"/>
              <a:t> </a:t>
            </a:r>
            <a:r>
              <a:rPr lang="en-GB" sz="2000" dirty="0"/>
              <a:t>the child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7202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0A832-10EB-951C-82EA-ECC363D00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8" y="1109980"/>
            <a:ext cx="2899189" cy="4363844"/>
          </a:xfrm>
        </p:spPr>
        <p:txBody>
          <a:bodyPr anchor="t">
            <a:normAutofit/>
          </a:bodyPr>
          <a:lstStyle/>
          <a:p>
            <a:r>
              <a:rPr lang="cy-GB" sz="4000" dirty="0">
                <a:solidFill>
                  <a:schemeClr val="accent2"/>
                </a:solidFill>
              </a:rPr>
              <a:t>Yr arfer presennol</a:t>
            </a:r>
            <a:br>
              <a:rPr lang="cy-GB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Current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E3AA8-34D1-A71C-15CC-679825B5A6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27063" y="1109980"/>
            <a:ext cx="3427283" cy="4363844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cy-GB" sz="2000" b="1"/>
              <a:t>Dull gweithredu sy'n canolbwyntio ar blant
</a:t>
            </a:r>
            <a:r>
              <a:rPr lang="cy-GB" sz="2000"/>
              <a:t>agwedd: '</a:t>
            </a:r>
            <a:r>
              <a:rPr lang="cy-GB" sz="2000" b="1"/>
              <a:t>nhw</a:t>
            </a:r>
            <a:r>
              <a:rPr lang="cy-GB" sz="2000"/>
              <a:t> sy'n gwybod orau’
dan arweiniad </a:t>
            </a:r>
            <a:r>
              <a:rPr lang="cy-GB" sz="2000" b="1"/>
              <a:t>plentyn/teulu</a:t>
            </a:r>
            <a:endParaRPr lang="cy-GB" sz="2000" dirty="0"/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cy-GB" sz="2000"/>
              <a:t>yn gweld y plentyn yn </a:t>
            </a:r>
            <a:r>
              <a:rPr lang="cy-GB" sz="2000" b="1"/>
              <a:t>unigolyn</a:t>
            </a:r>
            <a:r>
              <a:rPr lang="cy-GB" sz="2000"/>
              <a:t>
canolbwyntio ar ganlyniadau</a:t>
            </a:r>
            <a:endParaRPr lang="cy-GB" sz="2000" dirty="0"/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cy-GB" sz="2000"/>
              <a:t>llais a rheolaeth amlwg i'r plentyn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CBE52F-C552-4979-D983-AE300C2EEB9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18437" y="1109980"/>
            <a:ext cx="3197701" cy="436384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b="1" dirty="0"/>
              <a:t>Child-</a:t>
            </a:r>
            <a:r>
              <a:rPr lang="en-US" sz="2000" b="1" dirty="0" err="1"/>
              <a:t>centred</a:t>
            </a:r>
            <a:r>
              <a:rPr lang="en-US" sz="2000" b="1" dirty="0"/>
              <a:t> approach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000" dirty="0"/>
              <a:t>attitude: </a:t>
            </a:r>
            <a:r>
              <a:rPr lang="en-GB" sz="2000" dirty="0">
                <a:ea typeface="+mn-lt"/>
                <a:cs typeface="+mn-lt"/>
              </a:rPr>
              <a:t>‘</a:t>
            </a:r>
            <a:r>
              <a:rPr lang="en-GB" sz="2000" b="1" dirty="0"/>
              <a:t>they</a:t>
            </a:r>
            <a:r>
              <a:rPr lang="en-GB" sz="2000" dirty="0"/>
              <a:t> know best</a:t>
            </a:r>
            <a:r>
              <a:rPr lang="en-GB" sz="2000" dirty="0">
                <a:ea typeface="+mn-lt"/>
                <a:cs typeface="+mn-lt"/>
              </a:rPr>
              <a:t>’</a:t>
            </a:r>
            <a:endParaRPr lang="en-GB" sz="2000" dirty="0">
              <a:cs typeface="Arial"/>
            </a:endParaRP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000" b="1" dirty="0"/>
              <a:t>child/family</a:t>
            </a:r>
            <a:r>
              <a:rPr lang="en-US" sz="2000" dirty="0"/>
              <a:t>-led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000" dirty="0"/>
              <a:t>sees the child as an </a:t>
            </a:r>
            <a:r>
              <a:rPr lang="en-GB" sz="2000" b="1" dirty="0"/>
              <a:t>individual</a:t>
            </a:r>
            <a:endParaRPr lang="en-US" sz="2000" b="1" dirty="0"/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000" dirty="0"/>
              <a:t>outcome-focused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000" dirty="0"/>
              <a:t>obvious voice and control of the child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43481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C32E-A924-4E29-491D-48CB997A7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308" y="924350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Beth </a:t>
            </a:r>
            <a:r>
              <a:rPr lang="en-GB" sz="4000" dirty="0" err="1">
                <a:solidFill>
                  <a:schemeClr val="accent2"/>
                </a:solidFill>
              </a:rPr>
              <a:t>mae</a:t>
            </a:r>
            <a:r>
              <a:rPr lang="en-GB" sz="4000" dirty="0">
                <a:solidFill>
                  <a:schemeClr val="accent2"/>
                </a:solidFill>
              </a:rPr>
              <a:t> plant </a:t>
            </a:r>
            <a:r>
              <a:rPr lang="en-GB" sz="4000" dirty="0" err="1">
                <a:solidFill>
                  <a:schemeClr val="accent2"/>
                </a:solidFill>
              </a:rPr>
              <a:t>eisiau</a:t>
            </a:r>
            <a:r>
              <a:rPr lang="en-GB" sz="4000" dirty="0">
                <a:solidFill>
                  <a:schemeClr val="accent2"/>
                </a:solidFill>
              </a:rPr>
              <a:t>?</a:t>
            </a:r>
            <a:br>
              <a:rPr lang="en-GB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What do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CEB25-1CD5-0120-964D-F8A3D4043E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25497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cy-GB" sz="2000" b="1" dirty="0"/>
              <a:t>Ymwybyddiaeth</a:t>
            </a:r>
            <a:br>
              <a:rPr lang="cy-GB" sz="2000" b="1" dirty="0"/>
            </a:br>
            <a:r>
              <a:rPr lang="cy-GB" sz="2000" dirty="0"/>
              <a:t>gwybod bod oedolion yn sylwi pan fo pethau'n eu gofidio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cy-GB" sz="2000" b="1" dirty="0"/>
              <a:t>Dealltwriaeth</a:t>
            </a:r>
            <a:br>
              <a:rPr lang="cy-GB" sz="2000" b="1" dirty="0"/>
            </a:br>
            <a:r>
              <a:rPr lang="cy-GB" sz="2000" dirty="0"/>
              <a:t>deall yr hyn sy'n digwydd, i'w glywed a'i ddeall </a:t>
            </a:r>
            <a:endParaRPr lang="cy-GB" sz="2000" dirty="0">
              <a:cs typeface="Arial"/>
            </a:endParaRP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cy-GB" sz="2000" b="1" dirty="0"/>
              <a:t>Camau gweithredu</a:t>
            </a:r>
            <a:br>
              <a:rPr lang="cy-GB" sz="2000" b="1" dirty="0"/>
            </a:br>
            <a:r>
              <a:rPr lang="cy-GB" sz="2000" dirty="0"/>
              <a:t>sicrhau bod pobl yn gweithredu ar y ddealltwriaeth honno</a:t>
            </a:r>
            <a:endParaRPr lang="cy-GB" sz="2000" b="1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09161A-6C9A-D6DA-106B-09213B3B773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15309" y="1404301"/>
            <a:ext cx="3197701" cy="436384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2000" b="1" dirty="0"/>
              <a:t>Awareness</a:t>
            </a:r>
            <a:br>
              <a:rPr lang="en-US" sz="2000" b="1" dirty="0"/>
            </a:br>
            <a:r>
              <a:rPr lang="en-US" sz="2000" dirty="0"/>
              <a:t>to have adults notice when things are troubling them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2000" b="1" dirty="0"/>
              <a:t>Understanding</a:t>
            </a:r>
            <a:br>
              <a:rPr lang="en-US" sz="2000" b="1" dirty="0"/>
            </a:br>
            <a:r>
              <a:rPr lang="en-US" sz="2000" dirty="0"/>
              <a:t>to understand what is happening, to be heard and understood </a:t>
            </a:r>
            <a:endParaRPr lang="en-US" sz="2000" dirty="0">
              <a:cs typeface="Arial"/>
            </a:endParaRP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2000" b="1" dirty="0"/>
              <a:t>Action</a:t>
            </a:r>
            <a:br>
              <a:rPr lang="en-US" sz="2000" b="1" dirty="0"/>
            </a:br>
            <a:r>
              <a:rPr lang="en-US" sz="2000" dirty="0"/>
              <a:t>to have people act on that understanding</a:t>
            </a:r>
            <a:endParaRPr lang="en-US" sz="2000" b="1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42517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C32E-A924-4E29-491D-48CB997A7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186" y="124707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Beth </a:t>
            </a:r>
            <a:r>
              <a:rPr lang="en-GB" sz="4000" dirty="0" err="1">
                <a:solidFill>
                  <a:schemeClr val="accent2"/>
                </a:solidFill>
              </a:rPr>
              <a:t>mae</a:t>
            </a:r>
            <a:r>
              <a:rPr lang="en-GB" sz="4000" dirty="0">
                <a:solidFill>
                  <a:schemeClr val="accent2"/>
                </a:solidFill>
              </a:rPr>
              <a:t> plant </a:t>
            </a:r>
            <a:r>
              <a:rPr lang="en-GB" sz="4000" dirty="0" err="1">
                <a:solidFill>
                  <a:schemeClr val="accent2"/>
                </a:solidFill>
              </a:rPr>
              <a:t>eisiau</a:t>
            </a:r>
            <a:r>
              <a:rPr lang="en-GB" sz="4000" dirty="0">
                <a:solidFill>
                  <a:schemeClr val="accent2"/>
                </a:solidFill>
              </a:rPr>
              <a:t>?</a:t>
            </a:r>
            <a:br>
              <a:rPr lang="en-GB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What do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CEB25-1CD5-0120-964D-F8A3D4043E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42375" y="1412489"/>
            <a:ext cx="3427283" cy="436384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 dirty="0"/>
              <a:t>Sefydlogrwydd</a:t>
            </a:r>
            <a:br>
              <a:rPr lang="cy-GB" sz="2000" b="1" dirty="0"/>
            </a:br>
            <a:r>
              <a:rPr lang="cy-GB" sz="2000" dirty="0"/>
              <a:t>i allu datblygu perthynas ymddiried â'r bobl sy'n eu helpu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 dirty="0"/>
              <a:t>Parch</a:t>
            </a:r>
            <a:br>
              <a:rPr lang="cy-GB" sz="2000" b="1" dirty="0"/>
            </a:br>
            <a:r>
              <a:rPr lang="cy-GB" sz="2000" dirty="0"/>
              <a:t>i'w drin â pharch bob amser 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 dirty="0"/>
              <a:t>Gwybodaeth ac ymgysylltu</a:t>
            </a:r>
            <a:br>
              <a:rPr lang="cy-GB" sz="2000" b="1" dirty="0"/>
            </a:br>
            <a:r>
              <a:rPr lang="cy-GB" sz="2000" dirty="0"/>
              <a:t>cael gwybod am unrhyw benderfyniadau sy'n effeithio ar eu bywydau a bod yn rhan o’r penderfyniadau hyn</a:t>
            </a:r>
            <a:r>
              <a:rPr lang="en-US" sz="2000" dirty="0"/>
              <a:t>
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09161A-6C9A-D6DA-106B-09213B3B773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97192" y="1412489"/>
            <a:ext cx="3197701" cy="436384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 dirty="0"/>
              <a:t>Stability</a:t>
            </a:r>
            <a:br>
              <a:rPr lang="en-US" sz="2000" b="1" dirty="0"/>
            </a:br>
            <a:r>
              <a:rPr lang="en-US" sz="2000" dirty="0"/>
              <a:t>to be able to develop a trusting relationship with the people helping them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 dirty="0"/>
              <a:t>Respect</a:t>
            </a:r>
            <a:br>
              <a:rPr lang="en-US" sz="2000" b="1" dirty="0"/>
            </a:br>
            <a:r>
              <a:rPr lang="en-US" sz="2000" dirty="0"/>
              <a:t>to be treated with respect at all times 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 dirty="0"/>
              <a:t>Information and engagement</a:t>
            </a:r>
            <a:br>
              <a:rPr lang="en-US" sz="2000" b="1" dirty="0"/>
            </a:br>
            <a:r>
              <a:rPr lang="en-US" sz="2000" dirty="0"/>
              <a:t>to be informed about and involved in any decisions that affect their lives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64371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25D10-1AAE-BE74-B769-1010C1805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935" y="124707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Beth </a:t>
            </a:r>
            <a:r>
              <a:rPr lang="en-GB" sz="4000" dirty="0" err="1">
                <a:solidFill>
                  <a:schemeClr val="accent2"/>
                </a:solidFill>
              </a:rPr>
              <a:t>mae</a:t>
            </a:r>
            <a:r>
              <a:rPr lang="en-GB" sz="4000" dirty="0">
                <a:solidFill>
                  <a:schemeClr val="accent2"/>
                </a:solidFill>
              </a:rPr>
              <a:t> plant </a:t>
            </a:r>
            <a:r>
              <a:rPr lang="en-GB" sz="4000" dirty="0" err="1">
                <a:solidFill>
                  <a:schemeClr val="accent2"/>
                </a:solidFill>
              </a:rPr>
              <a:t>eisiau</a:t>
            </a:r>
            <a:r>
              <a:rPr lang="en-GB" sz="4000" dirty="0">
                <a:solidFill>
                  <a:schemeClr val="accent2"/>
                </a:solidFill>
              </a:rPr>
              <a:t>?</a:t>
            </a:r>
            <a:br>
              <a:rPr lang="en-GB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What do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6590F-741A-00C3-05E0-10C8F082BB8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29570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 dirty="0"/>
              <a:t>Esboniad</a:t>
            </a:r>
            <a:br>
              <a:rPr lang="cy-GB" sz="2000" b="1" dirty="0"/>
            </a:br>
            <a:r>
              <a:rPr lang="cy-GB" sz="2000" dirty="0"/>
              <a:t>esbonio pethau iddyn nhw, yn enwedig pan nad dyna maen nhw ei eisiau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 dirty="0"/>
              <a:t>Cymorth</a:t>
            </a:r>
            <a:br>
              <a:rPr lang="cy-GB" sz="2000" b="1" dirty="0"/>
            </a:br>
            <a:r>
              <a:rPr lang="cy-GB" sz="2000" dirty="0"/>
              <a:t>cael eu cymorth eu hunain, yn ogystal â chymorth teuluoedd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 dirty="0"/>
              <a:t>Eiriolaeth</a:t>
            </a:r>
            <a:br>
              <a:rPr lang="cy-GB" sz="2000" b="1" dirty="0"/>
            </a:br>
            <a:r>
              <a:rPr lang="cy-GB" sz="2000" dirty="0"/>
              <a:t>cael cymorth eiriolaeth i'w helpu i fynegi eu barn</a:t>
            </a:r>
            <a:endParaRPr lang="cy-GB" sz="2000" dirty="0">
              <a:cs typeface="Arial"/>
            </a:endParaRP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2E0D1-7FEA-C705-21DE-203C4E14C35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37824" y="1488116"/>
            <a:ext cx="3197701" cy="436384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 dirty="0"/>
              <a:t>Explanation</a:t>
            </a:r>
            <a:br>
              <a:rPr lang="en-US" sz="2000" b="1" dirty="0"/>
            </a:br>
            <a:r>
              <a:rPr lang="en-US" sz="2000" dirty="0"/>
              <a:t>to explain things to them, especially when it is not what they want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 dirty="0"/>
              <a:t>Support</a:t>
            </a:r>
            <a:br>
              <a:rPr lang="en-US" sz="2000" b="1" dirty="0"/>
            </a:br>
            <a:r>
              <a:rPr lang="en-US" sz="2000" dirty="0"/>
              <a:t>to have their own support, as well as family support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 dirty="0"/>
              <a:t>Advocacy</a:t>
            </a:r>
            <a:br>
              <a:rPr lang="en-US" sz="2000" b="1" dirty="0"/>
            </a:br>
            <a:r>
              <a:rPr lang="en-US" sz="2000" dirty="0"/>
              <a:t>to have advocacy support to help them express their views</a:t>
            </a:r>
            <a:endParaRPr lang="en-US" sz="2000" dirty="0">
              <a:cs typeface="Arial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1002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D0DB5-F3BB-B178-ABE4-9EE5CD2C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11" y="1247078"/>
            <a:ext cx="2899189" cy="4363844"/>
          </a:xfrm>
        </p:spPr>
        <p:txBody>
          <a:bodyPr anchor="t">
            <a:normAutofit/>
          </a:bodyPr>
          <a:lstStyle/>
          <a:p>
            <a:r>
              <a:rPr lang="cy-GB" sz="4000" dirty="0">
                <a:solidFill>
                  <a:schemeClr val="accent2"/>
                </a:solidFill>
              </a:rPr>
              <a:t>Ymgysylltu â'r teulu</a:t>
            </a:r>
            <a:br>
              <a:rPr lang="cy-GB" sz="4000" dirty="0">
                <a:solidFill>
                  <a:schemeClr val="accent2"/>
                </a:solidFill>
              </a:rPr>
            </a:br>
            <a:br>
              <a:rPr lang="en-GB" sz="4000" dirty="0">
                <a:solidFill>
                  <a:schemeClr val="accent2"/>
                </a:solidFill>
              </a:rPr>
            </a:br>
            <a:r>
              <a:rPr lang="en-GB" sz="4000" dirty="0">
                <a:solidFill>
                  <a:schemeClr val="accent2"/>
                </a:solidFill>
              </a:rPr>
              <a:t>Engaging with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59A6A-CC13-B44E-4D79-0E1BBE8D6D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67075" y="1192483"/>
            <a:ext cx="3427283" cy="4363844"/>
          </a:xfrm>
        </p:spPr>
        <p:txBody>
          <a:bodyPr>
            <a:normAutofit fontScale="92500" lnSpcReduction="20000"/>
          </a:bodyPr>
          <a:lstStyle/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cy-GB" sz="2000" dirty="0"/>
              <a:t>Ymgysylltu'n gynnar i greu perthynas o ymddiriedaeth 
Trafod ymyriadau posibl gyda'r teulu</a:t>
            </a:r>
            <a:endParaRPr lang="cy-GB" sz="20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cy-GB" sz="2000" dirty="0"/>
              <a:t>Eu hannog i helpu i ddatblygu eu hatebion eu hunain 
Cynnig cymorth mewn ffordd y gallan nhw uniaethu â hi</a:t>
            </a:r>
            <a:endParaRPr lang="cy-GB" sz="20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cy-GB" sz="2000" dirty="0"/>
              <a:t>Sicrhewch eich bod yn cyfathrebu â nhw mewn ffordd glir a dealladwy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F8877-2504-5A6A-9A8F-0A351DB39D9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5321" y="1247078"/>
            <a:ext cx="3197701" cy="4363844"/>
          </a:xfrm>
        </p:spPr>
        <p:txBody>
          <a:bodyPr>
            <a:normAutofit lnSpcReduction="10000"/>
          </a:bodyPr>
          <a:lstStyle/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Engage early to build a trusting relationship 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Discuss possible interventions with the family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Encourage them to help develop their own solutions 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Offer support in a way they can relate to 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Ensure you communicate with them in a clear and accessible way</a:t>
            </a:r>
            <a:endParaRPr lang="en-GB" sz="1700" dirty="0">
              <a:cs typeface="Arial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683101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0F401-F2C6-106C-A1E3-4B2EFA7EE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ADFYFYRIO           Reflect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A6E2A-86E3-BBFE-5410-7E92CB8EF3C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604994"/>
            <a:ext cx="3427283" cy="4363844"/>
          </a:xfrm>
        </p:spPr>
        <p:txBody>
          <a:bodyPr>
            <a:normAutofit/>
          </a:bodyPr>
          <a:lstStyle/>
          <a:p>
            <a:r>
              <a:rPr lang="cy-GB" sz="2000" dirty="0"/>
              <a:t>Pam dylen ni ddefnyddio dull sy'n canolbwyntio ar y plentyn wrth ddiogelu plant?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D1BC1-2A78-6381-FDB7-3D5E81AE284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10912" y="1649320"/>
            <a:ext cx="3197701" cy="4363844"/>
          </a:xfrm>
        </p:spPr>
        <p:txBody>
          <a:bodyPr>
            <a:normAutofit/>
          </a:bodyPr>
          <a:lstStyle/>
          <a:p>
            <a:r>
              <a:rPr lang="en-GB" sz="2000" dirty="0"/>
              <a:t>Why should we use a child centred approach when safeguarding children?</a:t>
            </a:r>
          </a:p>
        </p:txBody>
      </p:sp>
      <p:pic>
        <p:nvPicPr>
          <p:cNvPr id="6" name="Picture 5" descr="A blue circle with a white question mark in it&#10;&#10;Description automatically generated">
            <a:extLst>
              <a:ext uri="{FF2B5EF4-FFF2-40B4-BE49-F238E27FC236}">
                <a16:creationId xmlns:a16="http://schemas.microsoft.com/office/drawing/2014/main" id="{41A7ADAE-AAB3-91EC-EF74-80017F3AF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92022" y="3431321"/>
            <a:ext cx="2730023" cy="273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977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CB740-FED9-4300-4313-9AEA3B44F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564" y="1247078"/>
            <a:ext cx="2899189" cy="4363844"/>
          </a:xfrm>
        </p:spPr>
        <p:txBody>
          <a:bodyPr anchor="t">
            <a:normAutofit fontScale="90000"/>
          </a:bodyPr>
          <a:lstStyle/>
          <a:p>
            <a:r>
              <a:rPr lang="cy-GB" sz="3700" dirty="0">
                <a:solidFill>
                  <a:schemeClr val="accent2"/>
                </a:solidFill>
              </a:rPr>
              <a:t>Sut mae defnyddio'r dull hwn o ddiogelu</a:t>
            </a:r>
            <a:r>
              <a:rPr lang="en-GB" sz="3700" dirty="0">
                <a:solidFill>
                  <a:schemeClr val="accent2"/>
                </a:solidFill>
              </a:rPr>
              <a:t>?</a:t>
            </a:r>
            <a:br>
              <a:rPr lang="en-GB" sz="3700" dirty="0">
                <a:solidFill>
                  <a:schemeClr val="accent2"/>
                </a:solidFill>
              </a:rPr>
            </a:br>
            <a:br>
              <a:rPr lang="en-GB" sz="3700" dirty="0">
                <a:solidFill>
                  <a:schemeClr val="accent2"/>
                </a:solidFill>
              </a:rPr>
            </a:br>
            <a:r>
              <a:rPr lang="en-GB" sz="3700" dirty="0">
                <a:solidFill>
                  <a:schemeClr val="accent2"/>
                </a:solidFill>
              </a:rPr>
              <a:t>How do we use this approach in safeguarding?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D7E51-E21B-8F1B-9556-DBA8E03414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31753" y="1735622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/>
              <a:t>Gweld a siarad â'r plentyn
Nod – sefydlu ymddiriedaeth fel bod y plentyn yn gallu bod yn agored a gonest</a:t>
            </a:r>
            <a:endParaRPr lang="cy-GB" sz="2000" dirty="0">
              <a:cs typeface="Arial"/>
            </a:endParaRPr>
          </a:p>
          <a:p>
            <a:pPr marL="0" indent="0">
              <a:buNone/>
            </a:pPr>
            <a:r>
              <a:rPr lang="cy-GB" sz="2000" dirty="0"/>
              <a:t>Deall eu profiad bywyd bob dydd
Nod – deall sut beth yw diwrnod arferol</a:t>
            </a:r>
            <a:r>
              <a:rPr lang="en-US" sz="2000" dirty="0"/>
              <a:t>
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BB5793-EC63-A761-745C-DAC02BD3D34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86569" y="1735622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See and speak to the child</a:t>
            </a:r>
          </a:p>
          <a:p>
            <a:pPr marL="0" indent="0">
              <a:buNone/>
            </a:pPr>
            <a:r>
              <a:rPr lang="en-GB" sz="2000" dirty="0"/>
              <a:t>Aim </a:t>
            </a:r>
            <a:r>
              <a:rPr lang="en-US" sz="2000" dirty="0">
                <a:ea typeface="+mn-lt"/>
                <a:cs typeface="+mn-lt"/>
              </a:rPr>
              <a:t>–</a:t>
            </a:r>
            <a:r>
              <a:rPr lang="en-GB" sz="2000" dirty="0"/>
              <a:t> to establish trust so that the child can be open and honest</a:t>
            </a:r>
            <a:endParaRPr lang="en-GB" sz="2000" dirty="0">
              <a:cs typeface="Arial"/>
            </a:endParaRPr>
          </a:p>
          <a:p>
            <a:pPr marL="0" indent="0">
              <a:buNone/>
            </a:pPr>
            <a:r>
              <a:rPr lang="en-US" sz="2000"/>
              <a:t>Understand their daily life experience</a:t>
            </a:r>
          </a:p>
          <a:p>
            <a:pPr marL="0" indent="0">
              <a:buNone/>
            </a:pPr>
            <a:r>
              <a:rPr lang="en-US" sz="2000" dirty="0"/>
              <a:t>Aim – </a:t>
            </a:r>
            <a:r>
              <a:rPr lang="en-GB" sz="2000" dirty="0"/>
              <a:t>to understand what a typical day looks like</a:t>
            </a:r>
            <a:endParaRPr lang="en-GB" sz="2000" dirty="0">
              <a:cs typeface="Arial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307119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28C20-CC52-7958-B9B1-A70366A80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188" y="1061854"/>
            <a:ext cx="2899189" cy="4363844"/>
          </a:xfrm>
        </p:spPr>
        <p:txBody>
          <a:bodyPr anchor="t">
            <a:normAutofit fontScale="90000"/>
          </a:bodyPr>
          <a:lstStyle/>
          <a:p>
            <a:r>
              <a:rPr lang="cy-GB" sz="3700" dirty="0">
                <a:solidFill>
                  <a:schemeClr val="accent2"/>
                </a:solidFill>
              </a:rPr>
              <a:t>Sut mae defnyddio'r dull hwn o ddiogelu</a:t>
            </a:r>
            <a:r>
              <a:rPr lang="en-GB" sz="3700" dirty="0">
                <a:solidFill>
                  <a:schemeClr val="accent2"/>
                </a:solidFill>
              </a:rPr>
              <a:t>?</a:t>
            </a:r>
            <a:br>
              <a:rPr lang="en-GB" sz="3700" dirty="0">
                <a:solidFill>
                  <a:schemeClr val="accent2"/>
                </a:solidFill>
              </a:rPr>
            </a:br>
            <a:br>
              <a:rPr lang="en-GB" sz="3700" dirty="0">
                <a:solidFill>
                  <a:schemeClr val="accent2"/>
                </a:solidFill>
              </a:rPr>
            </a:br>
            <a:r>
              <a:rPr lang="en-GB" sz="3700" dirty="0">
                <a:solidFill>
                  <a:schemeClr val="accent2"/>
                </a:solidFill>
              </a:rPr>
              <a:t>How do we use this approach in safeguarding?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5ABD4-A4C6-ED00-CCAF-A1E1B6C103D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59580" y="1474366"/>
            <a:ext cx="3427283" cy="4363844"/>
          </a:xfrm>
        </p:spPr>
        <p:txBody>
          <a:bodyPr>
            <a:normAutofit/>
          </a:bodyPr>
          <a:lstStyle/>
          <a:p>
            <a:r>
              <a:rPr lang="cy-GB" sz="2000" dirty="0"/>
              <a:t>Dod i wybod beth yr </a:t>
            </a:r>
            <a:r>
              <a:rPr lang="cy-GB" sz="2000" dirty="0" err="1"/>
              <a:t>hoffen</a:t>
            </a:r>
            <a:r>
              <a:rPr lang="cy-GB" sz="2000" dirty="0"/>
              <a:t> nhw ei weld yn newid yn eu bywydau bob dydd</a:t>
            </a:r>
            <a:br>
              <a:rPr lang="cy-GB" sz="2000" dirty="0"/>
            </a:br>
            <a:r>
              <a:rPr lang="cy-GB" sz="2000" dirty="0"/>
              <a:t>Nod – deall beth mae'r plentyn ei eisiau yn ddeilliant</a:t>
            </a:r>
          </a:p>
          <a:p>
            <a:pPr marL="0" indent="0">
              <a:buNone/>
            </a:pPr>
            <a:r>
              <a:rPr lang="cy-GB" sz="2000" dirty="0"/>
              <a:t>Rhowch fuddiannau diogelu'r plentyn cyn ei ddymuniadau pan fo angen
Nod – sicrhau beth sydd orau er lles y plentyn</a:t>
            </a:r>
            <a:endParaRPr lang="cy-GB" sz="2000" dirty="0">
              <a:cs typeface="Arial"/>
            </a:endParaRP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DA4A87-EBAF-9190-3058-09C85F13A2A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14070" y="1474366"/>
            <a:ext cx="3197701" cy="4363844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Establish what they would like to see change in their daily lives</a:t>
            </a:r>
            <a:br>
              <a:rPr lang="en-US" sz="2000" dirty="0"/>
            </a:br>
            <a:r>
              <a:rPr lang="en-GB" sz="2000" dirty="0"/>
              <a:t>Aim </a:t>
            </a:r>
            <a:r>
              <a:rPr lang="en-US" sz="2000" dirty="0">
                <a:ea typeface="+mn-lt"/>
                <a:cs typeface="+mn-lt"/>
              </a:rPr>
              <a:t>–</a:t>
            </a:r>
            <a:r>
              <a:rPr lang="en-GB" sz="2000" dirty="0"/>
              <a:t> to understand what the child wants as an outcome</a:t>
            </a:r>
          </a:p>
          <a:p>
            <a:pPr marL="0" indent="0">
              <a:buNone/>
            </a:pPr>
            <a:r>
              <a:rPr lang="en-GB" sz="2000" dirty="0"/>
              <a:t>Put the child’s safeguarding interests over their wishes when needed</a:t>
            </a:r>
          </a:p>
          <a:p>
            <a:pPr marL="0" indent="0">
              <a:buNone/>
            </a:pPr>
            <a:r>
              <a:rPr lang="en-GB" sz="2000" dirty="0"/>
              <a:t>Aim – to ensure what’s best for the child’s well-being</a:t>
            </a:r>
            <a:endParaRPr lang="en-GB" sz="2000" dirty="0">
              <a:cs typeface="Arial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2921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02494-61DF-5DA1-0D41-F9385C2ED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Darllen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Pellach</a:t>
            </a:r>
            <a:r>
              <a:rPr lang="en-GB" dirty="0">
                <a:solidFill>
                  <a:schemeClr val="tx1"/>
                </a:solidFill>
              </a:rPr>
              <a:t> /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0617A-5B60-9D70-CFFE-EF4581B39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Safeguarding Wales</a:t>
            </a:r>
            <a:endParaRPr lang="en-GB" dirty="0"/>
          </a:p>
          <a:p>
            <a:pPr algn="l"/>
            <a:r>
              <a:rPr lang="en-GB" dirty="0">
                <a:hlinkClick r:id="rId3"/>
              </a:rPr>
              <a:t>What Underpins Good Child-centred Practices in Children’s Social Services? (tudublin.ie)</a:t>
            </a:r>
            <a:endParaRPr lang="en-GB" dirty="0"/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</a:rPr>
              <a:t>Buckler, R. (2023) </a:t>
            </a:r>
            <a:r>
              <a:rPr lang="en-GB" b="0" i="1" dirty="0">
                <a:solidFill>
                  <a:srgbClr val="212529"/>
                </a:solidFill>
                <a:effectLst/>
              </a:rPr>
              <a:t>Developing Child-Centred Practice for Safeguarding and Child Protection Strategies for Every Early Years Setting</a:t>
            </a:r>
            <a:r>
              <a:rPr lang="en-GB" b="0" i="0" dirty="0">
                <a:solidFill>
                  <a:srgbClr val="212529"/>
                </a:solidFill>
                <a:effectLst/>
              </a:rPr>
              <a:t>. Oxon: Routledge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Race, T. and O </a:t>
            </a:r>
            <a:r>
              <a:rPr lang="en-GB" dirty="0">
                <a:solidFill>
                  <a:srgbClr val="222222"/>
                </a:solidFill>
              </a:rPr>
              <a:t>Keefe, R. (2017) </a:t>
            </a:r>
            <a:r>
              <a:rPr lang="en-GB" b="0" i="1" dirty="0">
                <a:solidFill>
                  <a:srgbClr val="222222"/>
                </a:solidFill>
                <a:effectLst/>
              </a:rPr>
              <a:t>Child-centred practice: a handbook for social work.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London: Palgrave</a:t>
            </a:r>
          </a:p>
          <a:p>
            <a:pPr algn="l"/>
            <a:endParaRPr lang="en-GB" b="0" i="0" dirty="0">
              <a:solidFill>
                <a:srgbClr val="212529"/>
              </a:solidFill>
              <a:effectLst/>
            </a:endParaRPr>
          </a:p>
          <a:p>
            <a:pPr algn="l"/>
            <a:endParaRPr lang="en-GB" b="0" i="0" dirty="0">
              <a:solidFill>
                <a:srgbClr val="3F3F3F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9191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153</TotalTime>
  <Words>1101</Words>
  <Application>Microsoft Office PowerPoint</Application>
  <PresentationFormat>Widescreen</PresentationFormat>
  <Paragraphs>100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open sans</vt:lpstr>
      <vt:lpstr>Trebuchet MS</vt:lpstr>
      <vt:lpstr>Wingdings 3</vt:lpstr>
      <vt:lpstr>Facet</vt:lpstr>
      <vt:lpstr>ECES6019C</vt:lpstr>
      <vt:lpstr>CCU mewn diogelu   CCP in safeguarding</vt:lpstr>
      <vt:lpstr>CCU mewn diogelu   CCP in safeguarding</vt:lpstr>
      <vt:lpstr>CCP mewn diogelu  CCP in safeguarding</vt:lpstr>
      <vt:lpstr>Sut yr oeddem ni'n arfer ei wneud  How we used to do it</vt:lpstr>
      <vt:lpstr>Yr arfer presennol  Current practice</vt:lpstr>
      <vt:lpstr>Beth mae plant eisiau?  What do children want?</vt:lpstr>
      <vt:lpstr>Beth mae plant eisiau?  What do children want?</vt:lpstr>
      <vt:lpstr>Beth mae plant eisiau?  What do children want?</vt:lpstr>
      <vt:lpstr>Ymgysylltu â'r teulu  Engaging with the family</vt:lpstr>
      <vt:lpstr>ADFYFYRIO           Reflect </vt:lpstr>
      <vt:lpstr>Sut mae defnyddio'r dull hwn o ddiogelu?  How do we use this approach in safeguarding?</vt:lpstr>
      <vt:lpstr>Sut mae defnyddio'r dull hwn o ddiogelu?  How do we use this approach in safeguarding?</vt:lpstr>
      <vt:lpstr>Darllen Pellach / 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ECES6019/C</dc:title>
  <dc:creator>Alison Murphy</dc:creator>
  <cp:lastModifiedBy>Helen A Griffiths</cp:lastModifiedBy>
  <cp:revision>2</cp:revision>
  <dcterms:created xsi:type="dcterms:W3CDTF">2023-11-07T11:36:35Z</dcterms:created>
  <dcterms:modified xsi:type="dcterms:W3CDTF">2024-10-23T18:01:00Z</dcterms:modified>
</cp:coreProperties>
</file>