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10"/>
  </p:notesMasterIdLst>
  <p:sldIdLst>
    <p:sldId id="256" r:id="rId5"/>
    <p:sldId id="259" r:id="rId6"/>
    <p:sldId id="258" r:id="rId7"/>
    <p:sldId id="257"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68" autoAdjust="0"/>
    <p:restoredTop sz="94660"/>
  </p:normalViewPr>
  <p:slideViewPr>
    <p:cSldViewPr snapToGrid="0">
      <p:cViewPr varScale="1">
        <p:scale>
          <a:sx n="105" d="100"/>
          <a:sy n="105" d="100"/>
        </p:scale>
        <p:origin x="12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262E20-036C-4E80-BA97-EB6A6DB71594}"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365936-CFE3-4D79-99AB-0C2AA58F8E55}" type="slidenum">
              <a:rPr lang="en-GB" smtClean="0"/>
              <a:t>‹#›</a:t>
            </a:fld>
            <a:endParaRPr lang="en-GB"/>
          </a:p>
        </p:txBody>
      </p:sp>
    </p:spTree>
    <p:extLst>
      <p:ext uri="{BB962C8B-B14F-4D97-AF65-F5344CB8AC3E}">
        <p14:creationId xmlns:p14="http://schemas.microsoft.com/office/powerpoint/2010/main" val="3501500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365936-CFE3-4D79-99AB-0C2AA58F8E55}" type="slidenum">
              <a:rPr lang="en-GB" smtClean="0"/>
              <a:t>3</a:t>
            </a:fld>
            <a:endParaRPr lang="en-GB"/>
          </a:p>
        </p:txBody>
      </p:sp>
    </p:spTree>
    <p:extLst>
      <p:ext uri="{BB962C8B-B14F-4D97-AF65-F5344CB8AC3E}">
        <p14:creationId xmlns:p14="http://schemas.microsoft.com/office/powerpoint/2010/main" val="1885558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D545FF3-23AA-4F9A-9E6E-B6E361BABB52}"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2875180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545FF3-23AA-4F9A-9E6E-B6E361BABB52}"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4165112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D545FF3-23AA-4F9A-9E6E-B6E361BABB52}"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11993318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D545FF3-23AA-4F9A-9E6E-B6E361BABB52}" type="datetimeFigureOut">
              <a:rPr lang="en-GB" smtClean="0"/>
              <a:t>12/07/2026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2000616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D545FF3-23AA-4F9A-9E6E-B6E361BABB52}"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47C78-E6C4-4DA6-BF18-BE50631B89EA}"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000069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545FF3-23AA-4F9A-9E6E-B6E361BABB52}"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2115526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545FF3-23AA-4F9A-9E6E-B6E361BABB52}"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4031317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545FF3-23AA-4F9A-9E6E-B6E361BABB52}" type="datetimeFigureOut">
              <a:rPr lang="en-GB" smtClean="0"/>
              <a:t>12/07/2026</a:t>
            </a:fld>
            <a:endParaRPr lang="en-GB"/>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GB"/>
          </a:p>
        </p:txBody>
      </p:sp>
      <p:sp>
        <p:nvSpPr>
          <p:cNvPr id="7" name="Slide Number Placeholder 6"/>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497038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9D545FF3-23AA-4F9A-9E6E-B6E361BABB52}" type="datetimeFigureOut">
              <a:rPr lang="en-GB" smtClean="0"/>
              <a:t>12/07/2026</a:t>
            </a:fld>
            <a:endParaRPr lang="en-GB"/>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GB"/>
          </a:p>
        </p:txBody>
      </p:sp>
      <p:sp>
        <p:nvSpPr>
          <p:cNvPr id="7" name="Slide Number Placeholder 6"/>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464026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545FF3-23AA-4F9A-9E6E-B6E361BABB52}"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353894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545FF3-23AA-4F9A-9E6E-B6E361BABB52}"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47C78-E6C4-4DA6-BF18-BE50631B89EA}" type="slidenum">
              <a:rPr lang="en-GB" smtClean="0"/>
              <a:t>‹#›</a:t>
            </a:fld>
            <a:endParaRPr lang="en-GB"/>
          </a:p>
        </p:txBody>
      </p:sp>
    </p:spTree>
    <p:extLst>
      <p:ext uri="{BB962C8B-B14F-4D97-AF65-F5344CB8AC3E}">
        <p14:creationId xmlns:p14="http://schemas.microsoft.com/office/powerpoint/2010/main" val="4247192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D545FF3-23AA-4F9A-9E6E-B6E361BABB52}" type="datetimeFigureOut">
              <a:rPr lang="en-GB" smtClean="0"/>
              <a:t>12/07/2026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5447C78-E6C4-4DA6-BF18-BE50631B89EA}" type="slidenum">
              <a:rPr lang="en-GB" smtClean="0"/>
              <a:t>‹#›</a:t>
            </a:fld>
            <a:endParaRPr lang="en-GB"/>
          </a:p>
        </p:txBody>
      </p:sp>
    </p:spTree>
    <p:extLst>
      <p:ext uri="{BB962C8B-B14F-4D97-AF65-F5344CB8AC3E}">
        <p14:creationId xmlns:p14="http://schemas.microsoft.com/office/powerpoint/2010/main" val="58873125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1.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5A40833-BB9B-7B79-A188-4BD1E9BFBAFB}"/>
              </a:ext>
            </a:extLst>
          </p:cNvPr>
          <p:cNvSpPr>
            <a:spLocks noGrp="1"/>
          </p:cNvSpPr>
          <p:nvPr>
            <p:ph type="subTitle" idx="1"/>
          </p:nvPr>
        </p:nvSpPr>
        <p:spPr>
          <a:xfrm>
            <a:off x="577595" y="5468693"/>
            <a:ext cx="11123867" cy="1279578"/>
          </a:xfrm>
        </p:spPr>
        <p:txBody>
          <a:bodyPr>
            <a:normAutofit/>
          </a:bodyPr>
          <a:lstStyle/>
          <a:p>
            <a:pPr algn="l"/>
            <a:r>
              <a:rPr lang="en-GB" sz="1400" dirty="0">
                <a:solidFill>
                  <a:schemeClr val="tx1"/>
                </a:solidFill>
              </a:rPr>
              <a:t>The penetration testing environment was created using </a:t>
            </a:r>
            <a:r>
              <a:rPr lang="en-GB" sz="1400" b="1" dirty="0">
                <a:solidFill>
                  <a:schemeClr val="tx1"/>
                </a:solidFill>
              </a:rPr>
              <a:t>Oracle VirtualBox</a:t>
            </a:r>
            <a:r>
              <a:rPr lang="en-GB" sz="1400" dirty="0">
                <a:solidFill>
                  <a:schemeClr val="tx1"/>
                </a:solidFill>
              </a:rPr>
              <a:t> with an isolated </a:t>
            </a:r>
            <a:r>
              <a:rPr lang="en-GB" sz="1400" b="1" dirty="0">
                <a:solidFill>
                  <a:schemeClr val="tx1"/>
                </a:solidFill>
              </a:rPr>
              <a:t>Host-Only Network</a:t>
            </a:r>
            <a:r>
              <a:rPr lang="en-GB" sz="1400" dirty="0">
                <a:solidFill>
                  <a:schemeClr val="tx1"/>
                </a:solidFill>
              </a:rPr>
              <a:t> to ensure a secure testing environment. The lab consisted of two virtual machines: </a:t>
            </a:r>
            <a:r>
              <a:rPr lang="en-GB" sz="1400" b="1" dirty="0">
                <a:solidFill>
                  <a:schemeClr val="tx1"/>
                </a:solidFill>
              </a:rPr>
              <a:t>Kali Linux</a:t>
            </a:r>
            <a:r>
              <a:rPr lang="en-GB" sz="1400" dirty="0">
                <a:solidFill>
                  <a:schemeClr val="tx1"/>
                </a:solidFill>
              </a:rPr>
              <a:t>, configured as the attack machine with IP address </a:t>
            </a:r>
            <a:r>
              <a:rPr lang="en-GB" sz="1400" b="1" dirty="0">
                <a:solidFill>
                  <a:schemeClr val="tx1"/>
                </a:solidFill>
              </a:rPr>
              <a:t>192.168.56.101</a:t>
            </a:r>
            <a:r>
              <a:rPr lang="en-GB" sz="1400" dirty="0">
                <a:solidFill>
                  <a:schemeClr val="tx1"/>
                </a:solidFill>
              </a:rPr>
              <a:t>, and </a:t>
            </a:r>
            <a:r>
              <a:rPr lang="en-GB" sz="1400" b="1" dirty="0">
                <a:solidFill>
                  <a:schemeClr val="tx1"/>
                </a:solidFill>
              </a:rPr>
              <a:t>Metasploitable2</a:t>
            </a:r>
            <a:r>
              <a:rPr lang="en-GB" sz="1400" dirty="0">
                <a:solidFill>
                  <a:schemeClr val="tx1"/>
                </a:solidFill>
              </a:rPr>
              <a:t>, configured as the vulnerable target with IP address </a:t>
            </a:r>
            <a:r>
              <a:rPr lang="en-GB" sz="1400" b="1" dirty="0">
                <a:solidFill>
                  <a:schemeClr val="tx1"/>
                </a:solidFill>
              </a:rPr>
              <a:t>192.168.56.102</a:t>
            </a:r>
            <a:r>
              <a:rPr lang="en-GB" sz="1400" dirty="0">
                <a:solidFill>
                  <a:schemeClr val="tx1"/>
                </a:solidFill>
              </a:rPr>
              <a:t>. Network connectivity between both systems was verified using the </a:t>
            </a:r>
            <a:r>
              <a:rPr lang="en-GB" sz="1400" b="1" dirty="0">
                <a:solidFill>
                  <a:schemeClr val="tx1"/>
                </a:solidFill>
              </a:rPr>
              <a:t>ip a</a:t>
            </a:r>
            <a:r>
              <a:rPr lang="en-GB" sz="1400" dirty="0">
                <a:solidFill>
                  <a:schemeClr val="tx1"/>
                </a:solidFill>
              </a:rPr>
              <a:t> command to confirm IP configuration and the </a:t>
            </a:r>
            <a:r>
              <a:rPr lang="en-GB" sz="1400" b="1" dirty="0">
                <a:solidFill>
                  <a:schemeClr val="tx1"/>
                </a:solidFill>
              </a:rPr>
              <a:t>ping</a:t>
            </a:r>
            <a:r>
              <a:rPr lang="en-GB" sz="1400" dirty="0">
                <a:solidFill>
                  <a:schemeClr val="tx1"/>
                </a:solidFill>
              </a:rPr>
              <a:t> command to test successful communication. The successful exchange of ICMP packets confirmed that both virtual machines were correctly configured and ready for vulnerability assessment and penetration testing activities.</a:t>
            </a:r>
          </a:p>
          <a:p>
            <a:pPr algn="l"/>
            <a:endParaRPr lang="en-GB" sz="1400" dirty="0">
              <a:solidFill>
                <a:schemeClr val="bg1"/>
              </a:solidFill>
            </a:endParaRPr>
          </a:p>
        </p:txBody>
      </p:sp>
      <p:sp>
        <p:nvSpPr>
          <p:cNvPr id="29" name="TextBox 28">
            <a:extLst>
              <a:ext uri="{FF2B5EF4-FFF2-40B4-BE49-F238E27FC236}">
                <a16:creationId xmlns:a16="http://schemas.microsoft.com/office/drawing/2014/main" id="{1F2B0C43-47B4-F9C6-FA8A-A13815355393}"/>
              </a:ext>
            </a:extLst>
          </p:cNvPr>
          <p:cNvSpPr txBox="1"/>
          <p:nvPr/>
        </p:nvSpPr>
        <p:spPr>
          <a:xfrm>
            <a:off x="1328057" y="82000"/>
            <a:ext cx="10014857" cy="646331"/>
          </a:xfrm>
          <a:prstGeom prst="rect">
            <a:avLst/>
          </a:prstGeom>
          <a:noFill/>
        </p:spPr>
        <p:txBody>
          <a:bodyPr wrap="square" rtlCol="0">
            <a:spAutoFit/>
          </a:bodyPr>
          <a:lstStyle/>
          <a:p>
            <a:r>
              <a:rPr lang="en-US" sz="3600" b="1" u="sng" dirty="0"/>
              <a:t>Network Setup and Connectivity Verification</a:t>
            </a:r>
            <a:endParaRPr lang="en-GB" sz="3600" b="1" u="sng" dirty="0"/>
          </a:p>
        </p:txBody>
      </p:sp>
      <p:sp>
        <p:nvSpPr>
          <p:cNvPr id="2" name="TextBox 1">
            <a:extLst>
              <a:ext uri="{FF2B5EF4-FFF2-40B4-BE49-F238E27FC236}">
                <a16:creationId xmlns:a16="http://schemas.microsoft.com/office/drawing/2014/main" id="{6FAAF9A9-F17F-5233-1E8E-40C9F5A4BD34}"/>
              </a:ext>
            </a:extLst>
          </p:cNvPr>
          <p:cNvSpPr txBox="1"/>
          <p:nvPr/>
        </p:nvSpPr>
        <p:spPr>
          <a:xfrm>
            <a:off x="89806" y="815538"/>
            <a:ext cx="3540362" cy="276999"/>
          </a:xfrm>
          <a:prstGeom prst="rect">
            <a:avLst/>
          </a:prstGeom>
          <a:noFill/>
        </p:spPr>
        <p:txBody>
          <a:bodyPr wrap="square" rtlCol="0">
            <a:spAutoFit/>
          </a:bodyPr>
          <a:lstStyle/>
          <a:p>
            <a:r>
              <a:rPr lang="en-GB" sz="1200" dirty="0"/>
              <a:t>	Metasploitable2 IP A conf:192.168.56.102</a:t>
            </a:r>
          </a:p>
        </p:txBody>
      </p:sp>
      <p:sp>
        <p:nvSpPr>
          <p:cNvPr id="4" name="TextBox 3">
            <a:extLst>
              <a:ext uri="{FF2B5EF4-FFF2-40B4-BE49-F238E27FC236}">
                <a16:creationId xmlns:a16="http://schemas.microsoft.com/office/drawing/2014/main" id="{F675EB34-0568-DFC8-A1ED-9678F747834F}"/>
              </a:ext>
            </a:extLst>
          </p:cNvPr>
          <p:cNvSpPr txBox="1"/>
          <p:nvPr/>
        </p:nvSpPr>
        <p:spPr>
          <a:xfrm>
            <a:off x="495299" y="5104487"/>
            <a:ext cx="3198877" cy="276999"/>
          </a:xfrm>
          <a:prstGeom prst="rect">
            <a:avLst/>
          </a:prstGeom>
          <a:noFill/>
        </p:spPr>
        <p:txBody>
          <a:bodyPr wrap="square" rtlCol="0">
            <a:spAutoFit/>
          </a:bodyPr>
          <a:lstStyle/>
          <a:p>
            <a:r>
              <a:rPr lang="en-GB" sz="1200" dirty="0"/>
              <a:t>Metasploitable2 –ping test kali: 192.168.56101</a:t>
            </a:r>
            <a:endParaRPr lang="en-GB" sz="1100" dirty="0"/>
          </a:p>
        </p:txBody>
      </p:sp>
      <p:sp>
        <p:nvSpPr>
          <p:cNvPr id="5" name="TextBox 4">
            <a:extLst>
              <a:ext uri="{FF2B5EF4-FFF2-40B4-BE49-F238E27FC236}">
                <a16:creationId xmlns:a16="http://schemas.microsoft.com/office/drawing/2014/main" id="{307A5C08-8335-B33D-F4D1-954489769118}"/>
              </a:ext>
            </a:extLst>
          </p:cNvPr>
          <p:cNvSpPr txBox="1"/>
          <p:nvPr/>
        </p:nvSpPr>
        <p:spPr>
          <a:xfrm>
            <a:off x="6096000" y="815538"/>
            <a:ext cx="2965704" cy="276999"/>
          </a:xfrm>
          <a:prstGeom prst="rect">
            <a:avLst/>
          </a:prstGeom>
          <a:noFill/>
        </p:spPr>
        <p:txBody>
          <a:bodyPr wrap="square" rtlCol="0">
            <a:spAutoFit/>
          </a:bodyPr>
          <a:lstStyle/>
          <a:p>
            <a:r>
              <a:rPr lang="en-GB" sz="1200" dirty="0">
                <a:solidFill>
                  <a:srgbClr val="FFFF00"/>
                </a:solidFill>
              </a:rPr>
              <a:t>Kali- Ip a config: 192.168.56.101</a:t>
            </a:r>
          </a:p>
        </p:txBody>
      </p:sp>
      <p:sp>
        <p:nvSpPr>
          <p:cNvPr id="6" name="TextBox 5">
            <a:extLst>
              <a:ext uri="{FF2B5EF4-FFF2-40B4-BE49-F238E27FC236}">
                <a16:creationId xmlns:a16="http://schemas.microsoft.com/office/drawing/2014/main" id="{6E56DEC4-1BC7-2D74-9463-1474438BB5C6}"/>
              </a:ext>
            </a:extLst>
          </p:cNvPr>
          <p:cNvSpPr txBox="1"/>
          <p:nvPr/>
        </p:nvSpPr>
        <p:spPr>
          <a:xfrm>
            <a:off x="6096000" y="5111306"/>
            <a:ext cx="3276600" cy="276999"/>
          </a:xfrm>
          <a:prstGeom prst="rect">
            <a:avLst/>
          </a:prstGeom>
          <a:noFill/>
        </p:spPr>
        <p:txBody>
          <a:bodyPr wrap="square" rtlCol="0">
            <a:spAutoFit/>
          </a:bodyPr>
          <a:lstStyle/>
          <a:p>
            <a:r>
              <a:rPr lang="en-GB" sz="1200" dirty="0">
                <a:solidFill>
                  <a:srgbClr val="FFFF00"/>
                </a:solidFill>
              </a:rPr>
              <a:t>Kali - ping test Metasploitable2: 192.168.56.102</a:t>
            </a:r>
          </a:p>
        </p:txBody>
      </p:sp>
      <p:pic>
        <p:nvPicPr>
          <p:cNvPr id="10" name="Picture 9">
            <a:extLst>
              <a:ext uri="{FF2B5EF4-FFF2-40B4-BE49-F238E27FC236}">
                <a16:creationId xmlns:a16="http://schemas.microsoft.com/office/drawing/2014/main" id="{1C10A8F0-4F28-8127-775E-91EB97FA89D2}"/>
              </a:ext>
            </a:extLst>
          </p:cNvPr>
          <p:cNvPicPr>
            <a:picLocks noChangeAspect="1"/>
          </p:cNvPicPr>
          <p:nvPr/>
        </p:nvPicPr>
        <p:blipFill>
          <a:blip r:embed="rId2"/>
          <a:stretch>
            <a:fillRect/>
          </a:stretch>
        </p:blipFill>
        <p:spPr>
          <a:xfrm>
            <a:off x="577595" y="1041885"/>
            <a:ext cx="4375402" cy="1870170"/>
          </a:xfrm>
          <a:prstGeom prst="rect">
            <a:avLst/>
          </a:prstGeom>
        </p:spPr>
      </p:pic>
      <p:pic>
        <p:nvPicPr>
          <p:cNvPr id="12" name="Picture 11">
            <a:extLst>
              <a:ext uri="{FF2B5EF4-FFF2-40B4-BE49-F238E27FC236}">
                <a16:creationId xmlns:a16="http://schemas.microsoft.com/office/drawing/2014/main" id="{258EDEE4-6245-2D30-9138-FACE49067780}"/>
              </a:ext>
            </a:extLst>
          </p:cNvPr>
          <p:cNvPicPr>
            <a:picLocks noChangeAspect="1"/>
          </p:cNvPicPr>
          <p:nvPr/>
        </p:nvPicPr>
        <p:blipFill>
          <a:blip r:embed="rId3"/>
          <a:stretch>
            <a:fillRect/>
          </a:stretch>
        </p:blipFill>
        <p:spPr>
          <a:xfrm>
            <a:off x="577596" y="2987561"/>
            <a:ext cx="4375402" cy="2123746"/>
          </a:xfrm>
          <a:prstGeom prst="rect">
            <a:avLst/>
          </a:prstGeom>
        </p:spPr>
      </p:pic>
      <p:pic>
        <p:nvPicPr>
          <p:cNvPr id="14" name="Picture 13">
            <a:extLst>
              <a:ext uri="{FF2B5EF4-FFF2-40B4-BE49-F238E27FC236}">
                <a16:creationId xmlns:a16="http://schemas.microsoft.com/office/drawing/2014/main" id="{3ED997F9-4880-9661-B01B-1F345EC78193}"/>
              </a:ext>
            </a:extLst>
          </p:cNvPr>
          <p:cNvPicPr>
            <a:picLocks noChangeAspect="1"/>
          </p:cNvPicPr>
          <p:nvPr/>
        </p:nvPicPr>
        <p:blipFill>
          <a:blip r:embed="rId4"/>
          <a:stretch>
            <a:fillRect/>
          </a:stretch>
        </p:blipFill>
        <p:spPr>
          <a:xfrm>
            <a:off x="6095999" y="1041885"/>
            <a:ext cx="4375403" cy="1912959"/>
          </a:xfrm>
          <a:prstGeom prst="rect">
            <a:avLst/>
          </a:prstGeom>
        </p:spPr>
      </p:pic>
      <p:pic>
        <p:nvPicPr>
          <p:cNvPr id="17" name="Picture 16">
            <a:extLst>
              <a:ext uri="{FF2B5EF4-FFF2-40B4-BE49-F238E27FC236}">
                <a16:creationId xmlns:a16="http://schemas.microsoft.com/office/drawing/2014/main" id="{A5B00AD1-0D59-F8DD-6B4C-26FD74BDD7CA}"/>
              </a:ext>
            </a:extLst>
          </p:cNvPr>
          <p:cNvPicPr>
            <a:picLocks noChangeAspect="1"/>
          </p:cNvPicPr>
          <p:nvPr/>
        </p:nvPicPr>
        <p:blipFill>
          <a:blip r:embed="rId5"/>
          <a:stretch>
            <a:fillRect/>
          </a:stretch>
        </p:blipFill>
        <p:spPr>
          <a:xfrm>
            <a:off x="6095999" y="3061137"/>
            <a:ext cx="4375402" cy="2050169"/>
          </a:xfrm>
          <a:prstGeom prst="rect">
            <a:avLst/>
          </a:prstGeom>
        </p:spPr>
      </p:pic>
    </p:spTree>
    <p:extLst>
      <p:ext uri="{BB962C8B-B14F-4D97-AF65-F5344CB8AC3E}">
        <p14:creationId xmlns:p14="http://schemas.microsoft.com/office/powerpoint/2010/main" val="2671479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B57D44-CCE6-0B68-71C0-782FEBB4E8B6}"/>
              </a:ext>
            </a:extLst>
          </p:cNvPr>
          <p:cNvPicPr>
            <a:picLocks noChangeAspect="1"/>
          </p:cNvPicPr>
          <p:nvPr/>
        </p:nvPicPr>
        <p:blipFill>
          <a:blip r:embed="rId2"/>
          <a:stretch>
            <a:fillRect/>
          </a:stretch>
        </p:blipFill>
        <p:spPr>
          <a:xfrm>
            <a:off x="7747045" y="791527"/>
            <a:ext cx="4291588" cy="3871913"/>
          </a:xfrm>
          <a:prstGeom prst="rect">
            <a:avLst/>
          </a:prstGeom>
        </p:spPr>
      </p:pic>
      <p:pic>
        <p:nvPicPr>
          <p:cNvPr id="5" name="Picture 4">
            <a:extLst>
              <a:ext uri="{FF2B5EF4-FFF2-40B4-BE49-F238E27FC236}">
                <a16:creationId xmlns:a16="http://schemas.microsoft.com/office/drawing/2014/main" id="{B2B3A771-7CD8-E9BD-DAAA-505C7B68F963}"/>
              </a:ext>
            </a:extLst>
          </p:cNvPr>
          <p:cNvPicPr>
            <a:picLocks noChangeAspect="1"/>
          </p:cNvPicPr>
          <p:nvPr/>
        </p:nvPicPr>
        <p:blipFill>
          <a:blip r:embed="rId3"/>
          <a:stretch>
            <a:fillRect/>
          </a:stretch>
        </p:blipFill>
        <p:spPr>
          <a:xfrm>
            <a:off x="1590675" y="109536"/>
            <a:ext cx="5995987" cy="638175"/>
          </a:xfrm>
          <a:prstGeom prst="rect">
            <a:avLst/>
          </a:prstGeom>
        </p:spPr>
      </p:pic>
      <p:pic>
        <p:nvPicPr>
          <p:cNvPr id="7" name="Picture 6">
            <a:extLst>
              <a:ext uri="{FF2B5EF4-FFF2-40B4-BE49-F238E27FC236}">
                <a16:creationId xmlns:a16="http://schemas.microsoft.com/office/drawing/2014/main" id="{BFB0D527-0CB4-89D2-6774-12C2165A2836}"/>
              </a:ext>
            </a:extLst>
          </p:cNvPr>
          <p:cNvPicPr>
            <a:picLocks noChangeAspect="1"/>
          </p:cNvPicPr>
          <p:nvPr/>
        </p:nvPicPr>
        <p:blipFill>
          <a:blip r:embed="rId4"/>
          <a:stretch>
            <a:fillRect/>
          </a:stretch>
        </p:blipFill>
        <p:spPr>
          <a:xfrm>
            <a:off x="10753344" y="92583"/>
            <a:ext cx="1438656" cy="438912"/>
          </a:xfrm>
          <a:prstGeom prst="rect">
            <a:avLst/>
          </a:prstGeom>
        </p:spPr>
      </p:pic>
      <p:sp>
        <p:nvSpPr>
          <p:cNvPr id="8" name="TextBox 7">
            <a:extLst>
              <a:ext uri="{FF2B5EF4-FFF2-40B4-BE49-F238E27FC236}">
                <a16:creationId xmlns:a16="http://schemas.microsoft.com/office/drawing/2014/main" id="{AB970B89-94DA-8242-785B-9D0D6DC01234}"/>
              </a:ext>
            </a:extLst>
          </p:cNvPr>
          <p:cNvSpPr txBox="1"/>
          <p:nvPr/>
        </p:nvSpPr>
        <p:spPr>
          <a:xfrm>
            <a:off x="514350" y="747712"/>
            <a:ext cx="7072311" cy="646331"/>
          </a:xfrm>
          <a:prstGeom prst="rect">
            <a:avLst/>
          </a:prstGeom>
          <a:noFill/>
        </p:spPr>
        <p:txBody>
          <a:bodyPr wrap="square" rtlCol="0">
            <a:spAutoFit/>
          </a:bodyPr>
          <a:lstStyle/>
          <a:p>
            <a:r>
              <a:rPr lang="en-GB" b="1" dirty="0"/>
              <a:t>Network Reconnaissance using Nmap and Information Gathering</a:t>
            </a:r>
          </a:p>
        </p:txBody>
      </p:sp>
      <p:pic>
        <p:nvPicPr>
          <p:cNvPr id="10" name="Picture 9">
            <a:extLst>
              <a:ext uri="{FF2B5EF4-FFF2-40B4-BE49-F238E27FC236}">
                <a16:creationId xmlns:a16="http://schemas.microsoft.com/office/drawing/2014/main" id="{CB6720E7-FB86-EB58-EA1A-B5A4C81A4596}"/>
              </a:ext>
            </a:extLst>
          </p:cNvPr>
          <p:cNvPicPr>
            <a:picLocks noChangeAspect="1"/>
          </p:cNvPicPr>
          <p:nvPr/>
        </p:nvPicPr>
        <p:blipFill>
          <a:blip r:embed="rId5"/>
          <a:stretch>
            <a:fillRect/>
          </a:stretch>
        </p:blipFill>
        <p:spPr>
          <a:xfrm>
            <a:off x="514350" y="109536"/>
            <a:ext cx="1076325" cy="638175"/>
          </a:xfrm>
          <a:prstGeom prst="rect">
            <a:avLst/>
          </a:prstGeom>
        </p:spPr>
      </p:pic>
      <p:sp>
        <p:nvSpPr>
          <p:cNvPr id="18" name="TextBox 17">
            <a:extLst>
              <a:ext uri="{FF2B5EF4-FFF2-40B4-BE49-F238E27FC236}">
                <a16:creationId xmlns:a16="http://schemas.microsoft.com/office/drawing/2014/main" id="{DCAFA77F-89F3-4F37-8161-8A1BFC208F94}"/>
              </a:ext>
            </a:extLst>
          </p:cNvPr>
          <p:cNvSpPr txBox="1"/>
          <p:nvPr/>
        </p:nvSpPr>
        <p:spPr>
          <a:xfrm>
            <a:off x="510327" y="4528771"/>
            <a:ext cx="3504276" cy="2246769"/>
          </a:xfrm>
          <a:prstGeom prst="rect">
            <a:avLst/>
          </a:prstGeom>
          <a:noFill/>
        </p:spPr>
        <p:txBody>
          <a:bodyPr wrap="square" rtlCol="0">
            <a:spAutoFit/>
          </a:bodyPr>
          <a:lstStyle/>
          <a:p>
            <a:r>
              <a:rPr lang="en-US" sz="1400" b="1" dirty="0"/>
              <a:t>Nmap</a:t>
            </a:r>
            <a:r>
              <a:rPr lang="en-US" sz="1400" dirty="0"/>
              <a:t> was used to enumerate the Metasploitable2 host and gather information about the target system. The scan confirmed that the host was online and identified 22 open TCP ports running multiple services, including </a:t>
            </a:r>
            <a:r>
              <a:rPr lang="en-US" sz="1400" b="1" dirty="0"/>
              <a:t>FTP, SSH, HTTP, SMB </a:t>
            </a:r>
            <a:r>
              <a:rPr lang="en-US" sz="1400" dirty="0"/>
              <a:t>and </a:t>
            </a:r>
            <a:r>
              <a:rPr lang="en-US" sz="1400" b="1" dirty="0"/>
              <a:t>MySQL</a:t>
            </a:r>
            <a:r>
              <a:rPr lang="en-US" sz="1400" dirty="0"/>
              <a:t>. The service versions and operating system information collected during reconnaissance provided the basis for the Nessus vulnerability assessment.</a:t>
            </a:r>
            <a:endParaRPr lang="en-GB" sz="1400" dirty="0"/>
          </a:p>
        </p:txBody>
      </p:sp>
      <p:pic>
        <p:nvPicPr>
          <p:cNvPr id="20" name="Picture 19">
            <a:extLst>
              <a:ext uri="{FF2B5EF4-FFF2-40B4-BE49-F238E27FC236}">
                <a16:creationId xmlns:a16="http://schemas.microsoft.com/office/drawing/2014/main" id="{3DE78AF7-2CAA-A0A4-2E74-A7ADBDAB51CB}"/>
              </a:ext>
            </a:extLst>
          </p:cNvPr>
          <p:cNvPicPr>
            <a:picLocks noChangeAspect="1"/>
          </p:cNvPicPr>
          <p:nvPr/>
        </p:nvPicPr>
        <p:blipFill>
          <a:blip r:embed="rId6"/>
          <a:stretch>
            <a:fillRect/>
          </a:stretch>
        </p:blipFill>
        <p:spPr>
          <a:xfrm>
            <a:off x="7580944" y="4744592"/>
            <a:ext cx="4457689" cy="1987315"/>
          </a:xfrm>
          <a:prstGeom prst="rect">
            <a:avLst/>
          </a:prstGeom>
        </p:spPr>
      </p:pic>
      <p:pic>
        <p:nvPicPr>
          <p:cNvPr id="22" name="Picture 21">
            <a:extLst>
              <a:ext uri="{FF2B5EF4-FFF2-40B4-BE49-F238E27FC236}">
                <a16:creationId xmlns:a16="http://schemas.microsoft.com/office/drawing/2014/main" id="{0A517EDA-BF1E-8A6D-2208-09AA34697242}"/>
              </a:ext>
            </a:extLst>
          </p:cNvPr>
          <p:cNvPicPr>
            <a:picLocks noChangeAspect="1"/>
          </p:cNvPicPr>
          <p:nvPr/>
        </p:nvPicPr>
        <p:blipFill>
          <a:blip r:embed="rId7"/>
          <a:stretch>
            <a:fillRect/>
          </a:stretch>
        </p:blipFill>
        <p:spPr>
          <a:xfrm>
            <a:off x="4014602" y="4442819"/>
            <a:ext cx="3486150" cy="2296501"/>
          </a:xfrm>
          <a:prstGeom prst="rect">
            <a:avLst/>
          </a:prstGeom>
        </p:spPr>
      </p:pic>
      <p:pic>
        <p:nvPicPr>
          <p:cNvPr id="24" name="Picture 23">
            <a:extLst>
              <a:ext uri="{FF2B5EF4-FFF2-40B4-BE49-F238E27FC236}">
                <a16:creationId xmlns:a16="http://schemas.microsoft.com/office/drawing/2014/main" id="{4C09AED2-E8B1-D9FC-A5D1-EB209DFD3FEE}"/>
              </a:ext>
            </a:extLst>
          </p:cNvPr>
          <p:cNvPicPr>
            <a:picLocks noChangeAspect="1"/>
          </p:cNvPicPr>
          <p:nvPr/>
        </p:nvPicPr>
        <p:blipFill>
          <a:blip r:embed="rId8"/>
          <a:stretch>
            <a:fillRect/>
          </a:stretch>
        </p:blipFill>
        <p:spPr>
          <a:xfrm>
            <a:off x="510327" y="1103052"/>
            <a:ext cx="6073353" cy="3248861"/>
          </a:xfrm>
          <a:prstGeom prst="rect">
            <a:avLst/>
          </a:prstGeom>
        </p:spPr>
      </p:pic>
    </p:spTree>
    <p:extLst>
      <p:ext uri="{BB962C8B-B14F-4D97-AF65-F5344CB8AC3E}">
        <p14:creationId xmlns:p14="http://schemas.microsoft.com/office/powerpoint/2010/main" val="2431549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alpha val="81000"/>
          </a:schemeClr>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7CEEE7E-ACB8-C742-6CB6-55BEDE92ECAB}"/>
              </a:ext>
            </a:extLst>
          </p:cNvPr>
          <p:cNvSpPr>
            <a:spLocks noGrp="1"/>
          </p:cNvSpPr>
          <p:nvPr>
            <p:ph type="body" sz="half" idx="2"/>
          </p:nvPr>
        </p:nvSpPr>
        <p:spPr>
          <a:xfrm>
            <a:off x="96499" y="1124386"/>
            <a:ext cx="4159547" cy="3792877"/>
          </a:xfrm>
        </p:spPr>
        <p:txBody>
          <a:bodyPr vert="horz" lIns="91440" tIns="45720" rIns="91440" bIns="45720" rtlCol="0">
            <a:normAutofit fontScale="85000" lnSpcReduction="10000"/>
          </a:bodyPr>
          <a:lstStyle/>
          <a:p>
            <a:pPr indent="-228600" algn="l">
              <a:buFont typeface="Arial" panose="020B0604020202020204" pitchFamily="34" charset="0"/>
              <a:buChar char="•"/>
            </a:pPr>
            <a:r>
              <a:rPr lang="en-GB" sz="1700" dirty="0"/>
              <a:t>The Nessus Essentials vulnerability assessment identified six key vulnerabilities across the Metasploitable2 host, comprising two High, two Medium and two Low severity findings. High-severity vulnerabilities included the Samba Badlock vulnerability and world-readable NFS shares, both of which could allow unauthorized access to network resources and sensitive data. Medium-severity findings, including TLS 1.0 Protocol Detection and the SSL DROWN vulnerability, highlighted outdated encryption mechanisms that weaken secure communications. Low-severity vulnerabilities, namely X Server Detection and ICMP Timestamp Disclosure, exposed system information that could assist attackers during reconnaissance and system fingerprinting. Together, these findings demonstrate the importance of identifying and prioritising security weaknesses based on their potential impact and exploitability</a:t>
            </a:r>
            <a:r>
              <a:rPr lang="en-GB" sz="1400" dirty="0"/>
              <a:t>.</a:t>
            </a:r>
            <a:endParaRPr lang="en-US" sz="1400" dirty="0">
              <a:solidFill>
                <a:schemeClr val="tx1">
                  <a:lumMod val="85000"/>
                  <a:lumOff val="15000"/>
                </a:schemeClr>
              </a:solidFill>
            </a:endParaRPr>
          </a:p>
        </p:txBody>
      </p:sp>
      <p:graphicFrame>
        <p:nvGraphicFramePr>
          <p:cNvPr id="12" name="Table 11">
            <a:extLst>
              <a:ext uri="{FF2B5EF4-FFF2-40B4-BE49-F238E27FC236}">
                <a16:creationId xmlns:a16="http://schemas.microsoft.com/office/drawing/2014/main" id="{93D2F426-A4D5-E929-798B-C71902C1F69E}"/>
              </a:ext>
            </a:extLst>
          </p:cNvPr>
          <p:cNvGraphicFramePr>
            <a:graphicFrameLocks noGrp="1"/>
          </p:cNvGraphicFramePr>
          <p:nvPr>
            <p:extLst>
              <p:ext uri="{D42A27DB-BD31-4B8C-83A1-F6EECF244321}">
                <p14:modId xmlns:p14="http://schemas.microsoft.com/office/powerpoint/2010/main" val="447532268"/>
              </p:ext>
            </p:extLst>
          </p:nvPr>
        </p:nvGraphicFramePr>
        <p:xfrm>
          <a:off x="4453397" y="1600637"/>
          <a:ext cx="7598477" cy="4798648"/>
        </p:xfrm>
        <a:graphic>
          <a:graphicData uri="http://schemas.openxmlformats.org/drawingml/2006/table">
            <a:tbl>
              <a:tblPr firstRow="1" bandRow="1">
                <a:tableStyleId>{5C22544A-7EE6-4342-B048-85BDC9FD1C3A}</a:tableStyleId>
              </a:tblPr>
              <a:tblGrid>
                <a:gridCol w="1225567">
                  <a:extLst>
                    <a:ext uri="{9D8B030D-6E8A-4147-A177-3AD203B41FA5}">
                      <a16:colId xmlns:a16="http://schemas.microsoft.com/office/drawing/2014/main" val="52650634"/>
                    </a:ext>
                  </a:extLst>
                </a:gridCol>
                <a:gridCol w="2392524">
                  <a:extLst>
                    <a:ext uri="{9D8B030D-6E8A-4147-A177-3AD203B41FA5}">
                      <a16:colId xmlns:a16="http://schemas.microsoft.com/office/drawing/2014/main" val="4245823687"/>
                    </a:ext>
                  </a:extLst>
                </a:gridCol>
                <a:gridCol w="1169440">
                  <a:extLst>
                    <a:ext uri="{9D8B030D-6E8A-4147-A177-3AD203B41FA5}">
                      <a16:colId xmlns:a16="http://schemas.microsoft.com/office/drawing/2014/main" val="2137026028"/>
                    </a:ext>
                  </a:extLst>
                </a:gridCol>
                <a:gridCol w="2810946">
                  <a:extLst>
                    <a:ext uri="{9D8B030D-6E8A-4147-A177-3AD203B41FA5}">
                      <a16:colId xmlns:a16="http://schemas.microsoft.com/office/drawing/2014/main" val="2207735152"/>
                    </a:ext>
                  </a:extLst>
                </a:gridCol>
              </a:tblGrid>
              <a:tr h="510385">
                <a:tc>
                  <a:txBody>
                    <a:bodyPr/>
                    <a:lstStyle/>
                    <a:p>
                      <a:pPr>
                        <a:buNone/>
                      </a:pPr>
                      <a:endParaRPr lang="en-GB" sz="1200" b="1" dirty="0"/>
                    </a:p>
                  </a:txBody>
                  <a:tcPr anchor="ctr">
                    <a:solidFill>
                      <a:srgbClr val="00B0F0"/>
                    </a:solidFill>
                  </a:tcPr>
                </a:tc>
                <a:tc>
                  <a:txBody>
                    <a:bodyPr/>
                    <a:lstStyle/>
                    <a:p>
                      <a:r>
                        <a:rPr lang="en-GB" sz="1200" b="1" dirty="0"/>
                        <a:t>             Vulnerability</a:t>
                      </a:r>
                    </a:p>
                  </a:txBody>
                  <a:tcPr>
                    <a:solidFill>
                      <a:srgbClr val="00B0F0"/>
                    </a:solidFill>
                  </a:tcPr>
                </a:tc>
                <a:tc>
                  <a:txBody>
                    <a:bodyPr/>
                    <a:lstStyle/>
                    <a:p>
                      <a:r>
                        <a:rPr lang="en-GB" sz="1200" b="1" dirty="0"/>
                        <a:t>    CVSS</a:t>
                      </a:r>
                    </a:p>
                  </a:txBody>
                  <a:tcPr>
                    <a:solidFill>
                      <a:srgbClr val="00B0F0"/>
                    </a:solidFill>
                  </a:tcPr>
                </a:tc>
                <a:tc>
                  <a:txBody>
                    <a:bodyPr/>
                    <a:lstStyle/>
                    <a:p>
                      <a:r>
                        <a:rPr lang="en-GB" sz="1200" b="1" dirty="0"/>
                        <a:t>                 Impact</a:t>
                      </a:r>
                    </a:p>
                  </a:txBody>
                  <a:tcPr>
                    <a:solidFill>
                      <a:srgbClr val="00B0F0"/>
                    </a:solidFill>
                  </a:tcPr>
                </a:tc>
                <a:extLst>
                  <a:ext uri="{0D108BD9-81ED-4DB2-BD59-A6C34878D82A}">
                    <a16:rowId xmlns:a16="http://schemas.microsoft.com/office/drawing/2014/main" val="1909926823"/>
                  </a:ext>
                </a:extLst>
              </a:tr>
              <a:tr h="772981">
                <a:tc>
                  <a:txBody>
                    <a:bodyPr/>
                    <a:lstStyle/>
                    <a:p>
                      <a:r>
                        <a:rPr lang="en-GB" sz="1200" b="1" dirty="0">
                          <a:solidFill>
                            <a:schemeClr val="bg1"/>
                          </a:solidFill>
                        </a:rPr>
                        <a:t>High</a:t>
                      </a:r>
                    </a:p>
                  </a:txBody>
                  <a:tcPr>
                    <a:solidFill>
                      <a:srgbClr val="FF0000"/>
                    </a:solidFill>
                  </a:tcPr>
                </a:tc>
                <a:tc>
                  <a:txBody>
                    <a:bodyPr/>
                    <a:lstStyle/>
                    <a:p>
                      <a:r>
                        <a:rPr lang="en-GB" sz="1200" b="1" dirty="0"/>
                        <a:t>Samba Badlock Vulnerability</a:t>
                      </a:r>
                    </a:p>
                  </a:txBody>
                  <a:tcPr/>
                </a:tc>
                <a:tc>
                  <a:txBody>
                    <a:bodyPr/>
                    <a:lstStyle/>
                    <a:p>
                      <a:r>
                        <a:rPr lang="en-GB" sz="1200" b="1" dirty="0"/>
                        <a:t>7.5</a:t>
                      </a:r>
                    </a:p>
                  </a:txBody>
                  <a:tcPr/>
                </a:tc>
                <a:tc>
                  <a:txBody>
                    <a:bodyPr/>
                    <a:lstStyle/>
                    <a:p>
                      <a:r>
                        <a:rPr lang="en-GB" sz="1200" b="1" dirty="0">
                          <a:solidFill>
                            <a:schemeClr val="tx1"/>
                          </a:solidFill>
                        </a:rPr>
                        <a:t>May allow an attacker to execute malicious code or compromise SMB services</a:t>
                      </a:r>
                    </a:p>
                  </a:txBody>
                  <a:tcPr/>
                </a:tc>
                <a:extLst>
                  <a:ext uri="{0D108BD9-81ED-4DB2-BD59-A6C34878D82A}">
                    <a16:rowId xmlns:a16="http://schemas.microsoft.com/office/drawing/2014/main" val="804203403"/>
                  </a:ext>
                </a:extLst>
              </a:tr>
              <a:tr h="772981">
                <a:tc>
                  <a:txBody>
                    <a:bodyPr/>
                    <a:lstStyle/>
                    <a:p>
                      <a:r>
                        <a:rPr lang="en-GB" sz="1200" b="1" dirty="0">
                          <a:solidFill>
                            <a:schemeClr val="bg1"/>
                          </a:solidFill>
                        </a:rPr>
                        <a:t>High</a:t>
                      </a:r>
                    </a:p>
                  </a:txBody>
                  <a:tcPr>
                    <a:solidFill>
                      <a:srgbClr val="FF0000"/>
                    </a:solidFill>
                  </a:tcPr>
                </a:tc>
                <a:tc>
                  <a:txBody>
                    <a:bodyPr/>
                    <a:lstStyle/>
                    <a:p>
                      <a:r>
                        <a:rPr lang="en-GB" sz="1200" b="1" dirty="0"/>
                        <a:t>NFS Shares World Readable</a:t>
                      </a:r>
                    </a:p>
                  </a:txBody>
                  <a:tcPr/>
                </a:tc>
                <a:tc>
                  <a:txBody>
                    <a:bodyPr/>
                    <a:lstStyle/>
                    <a:p>
                      <a:r>
                        <a:rPr lang="en-GB" sz="1200" b="1" dirty="0"/>
                        <a:t>7.5</a:t>
                      </a:r>
                    </a:p>
                  </a:txBody>
                  <a:tcPr/>
                </a:tc>
                <a:tc>
                  <a:txBody>
                    <a:bodyPr/>
                    <a:lstStyle/>
                    <a:p>
                      <a:r>
                        <a:rPr lang="en-GB" sz="1200" b="1" dirty="0"/>
                        <a:t>Sensitive files can be accessed by unauthorized users across the network.</a:t>
                      </a:r>
                    </a:p>
                  </a:txBody>
                  <a:tcPr/>
                </a:tc>
                <a:extLst>
                  <a:ext uri="{0D108BD9-81ED-4DB2-BD59-A6C34878D82A}">
                    <a16:rowId xmlns:a16="http://schemas.microsoft.com/office/drawing/2014/main" val="3397479767"/>
                  </a:ext>
                </a:extLst>
              </a:tr>
              <a:tr h="772981">
                <a:tc>
                  <a:txBody>
                    <a:bodyPr/>
                    <a:lstStyle/>
                    <a:p>
                      <a:r>
                        <a:rPr lang="en-GB" sz="1200" b="1" dirty="0">
                          <a:solidFill>
                            <a:schemeClr val="bg1"/>
                          </a:solidFill>
                        </a:rPr>
                        <a:t>Medium</a:t>
                      </a:r>
                    </a:p>
                  </a:txBody>
                  <a:tcPr>
                    <a:solidFill>
                      <a:srgbClr val="FFC000"/>
                    </a:solidFill>
                  </a:tcPr>
                </a:tc>
                <a:tc>
                  <a:txBody>
                    <a:bodyPr/>
                    <a:lstStyle/>
                    <a:p>
                      <a:r>
                        <a:rPr lang="en-GB" sz="1200" b="1" dirty="0"/>
                        <a:t>TLS Version 1.0 Protocol</a:t>
                      </a:r>
                    </a:p>
                  </a:txBody>
                  <a:tcPr/>
                </a:tc>
                <a:tc>
                  <a:txBody>
                    <a:bodyPr/>
                    <a:lstStyle/>
                    <a:p>
                      <a:r>
                        <a:rPr lang="en-GB" sz="1200" b="1" dirty="0"/>
                        <a:t>6.5</a:t>
                      </a:r>
                    </a:p>
                  </a:txBody>
                  <a:tcPr/>
                </a:tc>
                <a:tc>
                  <a:txBody>
                    <a:bodyPr/>
                    <a:lstStyle/>
                    <a:p>
                      <a:r>
                        <a:rPr lang="en-GB" sz="1200" b="1" dirty="0"/>
                        <a:t>Uses outdated encryption that is vulnerable to modern cryptographic attacks.</a:t>
                      </a:r>
                    </a:p>
                  </a:txBody>
                  <a:tcPr/>
                </a:tc>
                <a:extLst>
                  <a:ext uri="{0D108BD9-81ED-4DB2-BD59-A6C34878D82A}">
                    <a16:rowId xmlns:a16="http://schemas.microsoft.com/office/drawing/2014/main" val="2019288484"/>
                  </a:ext>
                </a:extLst>
              </a:tr>
              <a:tr h="552129">
                <a:tc>
                  <a:txBody>
                    <a:bodyPr/>
                    <a:lstStyle/>
                    <a:p>
                      <a:r>
                        <a:rPr lang="en-GB" sz="1200" b="1" dirty="0">
                          <a:solidFill>
                            <a:schemeClr val="bg1"/>
                          </a:solidFill>
                        </a:rPr>
                        <a:t>Medium</a:t>
                      </a:r>
                    </a:p>
                  </a:txBody>
                  <a:tcPr>
                    <a:solidFill>
                      <a:srgbClr val="FFC000"/>
                    </a:solidFill>
                  </a:tcPr>
                </a:tc>
                <a:tc>
                  <a:txBody>
                    <a:bodyPr/>
                    <a:lstStyle/>
                    <a:p>
                      <a:r>
                        <a:rPr lang="en-GB" sz="1200" b="1" dirty="0"/>
                        <a:t>SSL DROWN Attack Vulnerability</a:t>
                      </a:r>
                    </a:p>
                  </a:txBody>
                  <a:tcPr/>
                </a:tc>
                <a:tc>
                  <a:txBody>
                    <a:bodyPr/>
                    <a:lstStyle/>
                    <a:p>
                      <a:r>
                        <a:rPr lang="en-GB" sz="1200" b="1" dirty="0"/>
                        <a:t>5.9</a:t>
                      </a:r>
                    </a:p>
                  </a:txBody>
                  <a:tcPr/>
                </a:tc>
                <a:tc>
                  <a:txBody>
                    <a:bodyPr/>
                    <a:lstStyle/>
                    <a:p>
                      <a:r>
                        <a:rPr lang="en-GB" sz="1200" b="1" dirty="0"/>
                        <a:t>Weak SSL configuration may allow encrypted traffic to be decrypted.</a:t>
                      </a:r>
                    </a:p>
                  </a:txBody>
                  <a:tcPr/>
                </a:tc>
                <a:extLst>
                  <a:ext uri="{0D108BD9-81ED-4DB2-BD59-A6C34878D82A}">
                    <a16:rowId xmlns:a16="http://schemas.microsoft.com/office/drawing/2014/main" val="2901773164"/>
                  </a:ext>
                </a:extLst>
              </a:tr>
              <a:tr h="772981">
                <a:tc>
                  <a:txBody>
                    <a:bodyPr/>
                    <a:lstStyle/>
                    <a:p>
                      <a:r>
                        <a:rPr lang="en-GB" sz="1200" b="1" dirty="0">
                          <a:solidFill>
                            <a:schemeClr val="bg1"/>
                          </a:solidFill>
                        </a:rPr>
                        <a:t>Low</a:t>
                      </a:r>
                    </a:p>
                  </a:txBody>
                  <a:tcPr>
                    <a:solidFill>
                      <a:srgbClr val="FFFF00"/>
                    </a:solidFill>
                  </a:tcPr>
                </a:tc>
                <a:tc>
                  <a:txBody>
                    <a:bodyPr/>
                    <a:lstStyle/>
                    <a:p>
                      <a:r>
                        <a:rPr lang="en-GB" sz="1200" b="1" dirty="0"/>
                        <a:t>X Server Detection</a:t>
                      </a:r>
                    </a:p>
                  </a:txBody>
                  <a:tcPr/>
                </a:tc>
                <a:tc>
                  <a:txBody>
                    <a:bodyPr/>
                    <a:lstStyle/>
                    <a:p>
                      <a:r>
                        <a:rPr lang="en-GB" sz="1200" b="1" dirty="0"/>
                        <a:t>2.6</a:t>
                      </a:r>
                    </a:p>
                  </a:txBody>
                  <a:tcPr/>
                </a:tc>
                <a:tc>
                  <a:txBody>
                    <a:bodyPr/>
                    <a:lstStyle/>
                    <a:p>
                      <a:r>
                        <a:rPr lang="en-GB" sz="1200" b="1" dirty="0"/>
                        <a:t>Reveals graphical service information that may assist attackers during reconnaissance</a:t>
                      </a:r>
                    </a:p>
                  </a:txBody>
                  <a:tcPr/>
                </a:tc>
                <a:extLst>
                  <a:ext uri="{0D108BD9-81ED-4DB2-BD59-A6C34878D82A}">
                    <a16:rowId xmlns:a16="http://schemas.microsoft.com/office/drawing/2014/main" val="2769641919"/>
                  </a:ext>
                </a:extLst>
              </a:tr>
              <a:tr h="644210">
                <a:tc>
                  <a:txBody>
                    <a:bodyPr/>
                    <a:lstStyle/>
                    <a:p>
                      <a:r>
                        <a:rPr lang="en-GB" sz="1200" b="1" dirty="0">
                          <a:solidFill>
                            <a:schemeClr val="bg1"/>
                          </a:solidFill>
                        </a:rPr>
                        <a:t>Low</a:t>
                      </a:r>
                    </a:p>
                  </a:txBody>
                  <a:tcPr>
                    <a:solidFill>
                      <a:srgbClr val="FFFF00"/>
                    </a:solidFill>
                  </a:tcPr>
                </a:tc>
                <a:tc>
                  <a:txBody>
                    <a:bodyPr/>
                    <a:lstStyle/>
                    <a:p>
                      <a:r>
                        <a:rPr lang="en-GB" sz="1200" b="1" dirty="0"/>
                        <a:t>ICMP Timestamp Request Remote Date Disclosure</a:t>
                      </a:r>
                    </a:p>
                  </a:txBody>
                  <a:tcPr/>
                </a:tc>
                <a:tc>
                  <a:txBody>
                    <a:bodyPr/>
                    <a:lstStyle/>
                    <a:p>
                      <a:r>
                        <a:rPr lang="en-GB" sz="1200" b="1" dirty="0"/>
                        <a:t>2.1</a:t>
                      </a:r>
                    </a:p>
                  </a:txBody>
                  <a:tcPr/>
                </a:tc>
                <a:tc>
                  <a:txBody>
                    <a:bodyPr/>
                    <a:lstStyle/>
                    <a:p>
                      <a:r>
                        <a:rPr lang="en-GB" sz="1200" b="1" dirty="0"/>
                        <a:t>Exposes system time information that can assist fingerprinting attacks.</a:t>
                      </a:r>
                    </a:p>
                  </a:txBody>
                  <a:tcPr/>
                </a:tc>
                <a:extLst>
                  <a:ext uri="{0D108BD9-81ED-4DB2-BD59-A6C34878D82A}">
                    <a16:rowId xmlns:a16="http://schemas.microsoft.com/office/drawing/2014/main" val="4147496637"/>
                  </a:ext>
                </a:extLst>
              </a:tr>
            </a:tbl>
          </a:graphicData>
        </a:graphic>
      </p:graphicFrame>
      <p:sp>
        <p:nvSpPr>
          <p:cNvPr id="20" name="TextBox 19">
            <a:extLst>
              <a:ext uri="{FF2B5EF4-FFF2-40B4-BE49-F238E27FC236}">
                <a16:creationId xmlns:a16="http://schemas.microsoft.com/office/drawing/2014/main" id="{0B3D80AD-52A2-ABC9-3DCE-B6D7A09D02D8}"/>
              </a:ext>
            </a:extLst>
          </p:cNvPr>
          <p:cNvSpPr txBox="1"/>
          <p:nvPr/>
        </p:nvSpPr>
        <p:spPr>
          <a:xfrm>
            <a:off x="4581158" y="1600636"/>
            <a:ext cx="1132114" cy="276999"/>
          </a:xfrm>
          <a:prstGeom prst="rect">
            <a:avLst/>
          </a:prstGeom>
          <a:noFill/>
        </p:spPr>
        <p:txBody>
          <a:bodyPr wrap="square">
            <a:spAutoFit/>
          </a:bodyPr>
          <a:lstStyle/>
          <a:p>
            <a:pPr>
              <a:buNone/>
            </a:pPr>
            <a:r>
              <a:rPr lang="en-GB" sz="1200" b="1" dirty="0">
                <a:solidFill>
                  <a:schemeClr val="bg1"/>
                </a:solidFill>
              </a:rPr>
              <a:t> Severity</a:t>
            </a:r>
            <a:endParaRPr lang="en-GB" sz="1200" dirty="0">
              <a:solidFill>
                <a:schemeClr val="bg1"/>
              </a:solidFill>
            </a:endParaRPr>
          </a:p>
        </p:txBody>
      </p:sp>
      <p:sp>
        <p:nvSpPr>
          <p:cNvPr id="21" name="TextBox 20">
            <a:extLst>
              <a:ext uri="{FF2B5EF4-FFF2-40B4-BE49-F238E27FC236}">
                <a16:creationId xmlns:a16="http://schemas.microsoft.com/office/drawing/2014/main" id="{DC42F14C-0FDE-B62E-9657-7713D4912C87}"/>
              </a:ext>
            </a:extLst>
          </p:cNvPr>
          <p:cNvSpPr txBox="1"/>
          <p:nvPr/>
        </p:nvSpPr>
        <p:spPr>
          <a:xfrm>
            <a:off x="0" y="155446"/>
            <a:ext cx="11165093" cy="584775"/>
          </a:xfrm>
          <a:prstGeom prst="rect">
            <a:avLst/>
          </a:prstGeom>
          <a:noFill/>
        </p:spPr>
        <p:txBody>
          <a:bodyPr wrap="square" rtlCol="0">
            <a:spAutoFit/>
          </a:bodyPr>
          <a:lstStyle/>
          <a:p>
            <a:r>
              <a:rPr lang="en-GB" sz="3200" b="1" dirty="0">
                <a:solidFill>
                  <a:schemeClr val="bg1"/>
                </a:solidFill>
                <a:latin typeface="Aptos Black" panose="020F0502020204030204" pitchFamily="34" charset="0"/>
              </a:rPr>
              <a:t>   </a:t>
            </a:r>
            <a:r>
              <a:rPr lang="en-GB" sz="3200" b="1" u="sng" dirty="0">
                <a:solidFill>
                  <a:schemeClr val="bg1"/>
                </a:solidFill>
                <a:latin typeface="Aptos Black" panose="020F0502020204030204" pitchFamily="34" charset="0"/>
              </a:rPr>
              <a:t>Vulnerability Assessment Results</a:t>
            </a:r>
          </a:p>
        </p:txBody>
      </p:sp>
      <p:sp>
        <p:nvSpPr>
          <p:cNvPr id="22" name="TextBox 21">
            <a:extLst>
              <a:ext uri="{FF2B5EF4-FFF2-40B4-BE49-F238E27FC236}">
                <a16:creationId xmlns:a16="http://schemas.microsoft.com/office/drawing/2014/main" id="{C9389C93-1E36-54A2-22EF-211B368E64A5}"/>
              </a:ext>
            </a:extLst>
          </p:cNvPr>
          <p:cNvSpPr txBox="1"/>
          <p:nvPr/>
        </p:nvSpPr>
        <p:spPr>
          <a:xfrm>
            <a:off x="10927080" y="80184"/>
            <a:ext cx="1517904" cy="461665"/>
          </a:xfrm>
          <a:prstGeom prst="rect">
            <a:avLst/>
          </a:prstGeom>
          <a:noFill/>
        </p:spPr>
        <p:txBody>
          <a:bodyPr wrap="square" rtlCol="0">
            <a:spAutoFit/>
          </a:bodyPr>
          <a:lstStyle/>
          <a:p>
            <a:r>
              <a:rPr lang="en-GB" sz="2400" b="1" dirty="0">
                <a:solidFill>
                  <a:schemeClr val="bg1"/>
                </a:solidFill>
                <a:highlight>
                  <a:srgbClr val="000080"/>
                </a:highlight>
              </a:rPr>
              <a:t>SLIDE 3</a:t>
            </a:r>
          </a:p>
        </p:txBody>
      </p:sp>
      <p:pic>
        <p:nvPicPr>
          <p:cNvPr id="24" name="Picture 23">
            <a:extLst>
              <a:ext uri="{FF2B5EF4-FFF2-40B4-BE49-F238E27FC236}">
                <a16:creationId xmlns:a16="http://schemas.microsoft.com/office/drawing/2014/main" id="{F1EFEC42-A037-8183-E95A-A194CC6A2235}"/>
              </a:ext>
            </a:extLst>
          </p:cNvPr>
          <p:cNvPicPr>
            <a:picLocks noChangeAspect="1"/>
          </p:cNvPicPr>
          <p:nvPr/>
        </p:nvPicPr>
        <p:blipFill>
          <a:blip r:embed="rId3">
            <a:extLst>
              <a:ext uri="{28A0092B-C50C-407E-A947-70E740481C1C}">
                <a14:useLocalDpi xmlns:a14="http://schemas.microsoft.com/office/drawing/2010/main" val="0"/>
              </a:ext>
            </a:extLst>
          </a:blip>
          <a:srcRect l="8046" t="9000" b="6144"/>
          <a:stretch>
            <a:fillRect/>
          </a:stretch>
        </p:blipFill>
        <p:spPr>
          <a:xfrm>
            <a:off x="54865" y="4819308"/>
            <a:ext cx="2121408" cy="1883246"/>
          </a:xfrm>
          <a:prstGeom prst="rect">
            <a:avLst/>
          </a:prstGeom>
        </p:spPr>
      </p:pic>
      <p:pic>
        <p:nvPicPr>
          <p:cNvPr id="32" name="Picture 31">
            <a:extLst>
              <a:ext uri="{FF2B5EF4-FFF2-40B4-BE49-F238E27FC236}">
                <a16:creationId xmlns:a16="http://schemas.microsoft.com/office/drawing/2014/main" id="{7A8CF7F3-0DC0-42FA-9B40-B802981E4165}"/>
              </a:ext>
            </a:extLst>
          </p:cNvPr>
          <p:cNvPicPr>
            <a:picLocks noChangeAspect="1"/>
          </p:cNvPicPr>
          <p:nvPr/>
        </p:nvPicPr>
        <p:blipFill>
          <a:blip r:embed="rId4"/>
          <a:stretch>
            <a:fillRect/>
          </a:stretch>
        </p:blipFill>
        <p:spPr>
          <a:xfrm>
            <a:off x="7004304" y="80780"/>
            <a:ext cx="3826954" cy="644038"/>
          </a:xfrm>
          <a:prstGeom prst="rect">
            <a:avLst/>
          </a:prstGeom>
        </p:spPr>
      </p:pic>
      <p:sp>
        <p:nvSpPr>
          <p:cNvPr id="34" name="TextBox 33">
            <a:extLst>
              <a:ext uri="{FF2B5EF4-FFF2-40B4-BE49-F238E27FC236}">
                <a16:creationId xmlns:a16="http://schemas.microsoft.com/office/drawing/2014/main" id="{655C8CA2-1830-42CA-D426-5C4E32584DE4}"/>
              </a:ext>
            </a:extLst>
          </p:cNvPr>
          <p:cNvSpPr txBox="1"/>
          <p:nvPr/>
        </p:nvSpPr>
        <p:spPr>
          <a:xfrm>
            <a:off x="10552714" y="805145"/>
            <a:ext cx="1639286" cy="369332"/>
          </a:xfrm>
          <a:prstGeom prst="rect">
            <a:avLst/>
          </a:prstGeom>
          <a:noFill/>
        </p:spPr>
        <p:txBody>
          <a:bodyPr wrap="square">
            <a:spAutoFit/>
          </a:bodyPr>
          <a:lstStyle/>
          <a:p>
            <a:r>
              <a:rPr lang="en-GB" dirty="0">
                <a:solidFill>
                  <a:schemeClr val="bg1"/>
                </a:solidFill>
              </a:rPr>
              <a:t>Metasploitable2</a:t>
            </a:r>
          </a:p>
        </p:txBody>
      </p:sp>
      <p:pic>
        <p:nvPicPr>
          <p:cNvPr id="36" name="Picture 35">
            <a:extLst>
              <a:ext uri="{FF2B5EF4-FFF2-40B4-BE49-F238E27FC236}">
                <a16:creationId xmlns:a16="http://schemas.microsoft.com/office/drawing/2014/main" id="{6D1CEFAC-18B8-C9A1-0CF5-055AECD2D85B}"/>
              </a:ext>
            </a:extLst>
          </p:cNvPr>
          <p:cNvPicPr>
            <a:picLocks noChangeAspect="1"/>
          </p:cNvPicPr>
          <p:nvPr/>
        </p:nvPicPr>
        <p:blipFill>
          <a:blip r:embed="rId5"/>
          <a:stretch>
            <a:fillRect/>
          </a:stretch>
        </p:blipFill>
        <p:spPr>
          <a:xfrm>
            <a:off x="4453397" y="1124386"/>
            <a:ext cx="7598477" cy="476250"/>
          </a:xfrm>
          <a:prstGeom prst="rect">
            <a:avLst/>
          </a:prstGeom>
        </p:spPr>
      </p:pic>
      <p:pic>
        <p:nvPicPr>
          <p:cNvPr id="38" name="Picture 37">
            <a:extLst>
              <a:ext uri="{FF2B5EF4-FFF2-40B4-BE49-F238E27FC236}">
                <a16:creationId xmlns:a16="http://schemas.microsoft.com/office/drawing/2014/main" id="{7B33F40E-E8C0-7B26-107C-862B08DA591A}"/>
              </a:ext>
            </a:extLst>
          </p:cNvPr>
          <p:cNvPicPr>
            <a:picLocks noChangeAspect="1"/>
          </p:cNvPicPr>
          <p:nvPr/>
        </p:nvPicPr>
        <p:blipFill>
          <a:blip r:embed="rId6"/>
          <a:stretch>
            <a:fillRect/>
          </a:stretch>
        </p:blipFill>
        <p:spPr>
          <a:xfrm>
            <a:off x="2176273" y="4819308"/>
            <a:ext cx="1969676" cy="1883246"/>
          </a:xfrm>
          <a:prstGeom prst="rect">
            <a:avLst/>
          </a:prstGeom>
        </p:spPr>
      </p:pic>
      <p:sp>
        <p:nvSpPr>
          <p:cNvPr id="43" name="TextBox 42">
            <a:extLst>
              <a:ext uri="{FF2B5EF4-FFF2-40B4-BE49-F238E27FC236}">
                <a16:creationId xmlns:a16="http://schemas.microsoft.com/office/drawing/2014/main" id="{58BBCB53-49F8-5DEA-97B7-60C5598F2E40}"/>
              </a:ext>
            </a:extLst>
          </p:cNvPr>
          <p:cNvSpPr txBox="1"/>
          <p:nvPr/>
        </p:nvSpPr>
        <p:spPr>
          <a:xfrm>
            <a:off x="7836408" y="5623560"/>
            <a:ext cx="1938528" cy="338554"/>
          </a:xfrm>
          <a:prstGeom prst="rect">
            <a:avLst/>
          </a:prstGeom>
          <a:noFill/>
        </p:spPr>
        <p:txBody>
          <a:bodyPr wrap="square" rtlCol="0">
            <a:spAutoFit/>
          </a:bodyPr>
          <a:lstStyle/>
          <a:p>
            <a:endParaRPr lang="en-GB" sz="1600" dirty="0"/>
          </a:p>
        </p:txBody>
      </p:sp>
      <p:graphicFrame>
        <p:nvGraphicFramePr>
          <p:cNvPr id="48" name="Table 47">
            <a:extLst>
              <a:ext uri="{FF2B5EF4-FFF2-40B4-BE49-F238E27FC236}">
                <a16:creationId xmlns:a16="http://schemas.microsoft.com/office/drawing/2014/main" id="{47970580-3CE7-5736-BD0C-92BB0B0A9463}"/>
              </a:ext>
            </a:extLst>
          </p:cNvPr>
          <p:cNvGraphicFramePr>
            <a:graphicFrameLocks noGrp="1"/>
          </p:cNvGraphicFramePr>
          <p:nvPr>
            <p:extLst>
              <p:ext uri="{D42A27DB-BD31-4B8C-83A1-F6EECF244321}">
                <p14:modId xmlns:p14="http://schemas.microsoft.com/office/powerpoint/2010/main" val="3477330586"/>
              </p:ext>
            </p:extLst>
          </p:nvPr>
        </p:nvGraphicFramePr>
        <p:xfrm>
          <a:off x="2532539" y="5521935"/>
          <a:ext cx="7731125" cy="304800"/>
        </p:xfrm>
        <a:graphic>
          <a:graphicData uri="http://schemas.openxmlformats.org/drawingml/2006/table">
            <a:tbl>
              <a:tblPr/>
              <a:tblGrid>
                <a:gridCol w="7731125">
                  <a:extLst>
                    <a:ext uri="{9D8B030D-6E8A-4147-A177-3AD203B41FA5}">
                      <a16:colId xmlns:a16="http://schemas.microsoft.com/office/drawing/2014/main" val="3668040240"/>
                    </a:ext>
                  </a:extLst>
                </a:gridCol>
              </a:tblGrid>
              <a:tr h="0">
                <a:tc>
                  <a:txBody>
                    <a:bodyPr/>
                    <a:lstStyle/>
                    <a:p>
                      <a:pPr>
                        <a:buNone/>
                      </a:pPr>
                      <a:r>
                        <a:rPr lang="en-GB" sz="1400" dirty="0"/>
                        <a:t>.</a:t>
                      </a:r>
                    </a:p>
                  </a:txBody>
                  <a:tcPr anchor="ctr">
                    <a:lnL>
                      <a:noFill/>
                    </a:lnL>
                    <a:lnR>
                      <a:noFill/>
                    </a:lnR>
                    <a:lnT>
                      <a:noFill/>
                    </a:lnT>
                    <a:lnB>
                      <a:noFill/>
                    </a:lnB>
                    <a:noFill/>
                  </a:tcPr>
                </a:tc>
                <a:extLst>
                  <a:ext uri="{0D108BD9-81ED-4DB2-BD59-A6C34878D82A}">
                    <a16:rowId xmlns:a16="http://schemas.microsoft.com/office/drawing/2014/main" val="1335432146"/>
                  </a:ext>
                </a:extLst>
              </a:tr>
            </a:tbl>
          </a:graphicData>
        </a:graphic>
      </p:graphicFrame>
    </p:spTree>
    <p:extLst>
      <p:ext uri="{BB962C8B-B14F-4D97-AF65-F5344CB8AC3E}">
        <p14:creationId xmlns:p14="http://schemas.microsoft.com/office/powerpoint/2010/main" val="1502274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10558A4-D1B5-90A5-FBBC-80DCF21A81BF}"/>
              </a:ext>
            </a:extLst>
          </p:cNvPr>
          <p:cNvSpPr txBox="1"/>
          <p:nvPr/>
        </p:nvSpPr>
        <p:spPr>
          <a:xfrm>
            <a:off x="7488635" y="245531"/>
            <a:ext cx="4944665" cy="2631407"/>
          </a:xfrm>
          <a:prstGeom prst="rect">
            <a:avLst/>
          </a:prstGeom>
        </p:spPr>
        <p:txBody>
          <a:bodyPr vert="horz" lIns="274320" tIns="182880" rIns="274320" bIns="182880" rtlCol="0" anchor="ctr" anchorCtr="1">
            <a:normAutofit/>
          </a:bodyPr>
          <a:lstStyle/>
          <a:p>
            <a:pPr algn="ctr" defTabSz="914400">
              <a:lnSpc>
                <a:spcPct val="90000"/>
              </a:lnSpc>
              <a:spcBef>
                <a:spcPct val="0"/>
              </a:spcBef>
              <a:spcAft>
                <a:spcPts val="600"/>
              </a:spcAft>
            </a:pPr>
            <a:endParaRPr lang="en-US" sz="3200" b="1" cap="all" spc="200" dirty="0">
              <a:solidFill>
                <a:srgbClr val="262626"/>
              </a:solidFill>
              <a:latin typeface="+mj-lt"/>
              <a:ea typeface="+mj-ea"/>
              <a:cs typeface="+mj-cs"/>
            </a:endParaRPr>
          </a:p>
        </p:txBody>
      </p:sp>
      <p:sp>
        <p:nvSpPr>
          <p:cNvPr id="22" name="TextBox 21">
            <a:extLst>
              <a:ext uri="{FF2B5EF4-FFF2-40B4-BE49-F238E27FC236}">
                <a16:creationId xmlns:a16="http://schemas.microsoft.com/office/drawing/2014/main" id="{781F77FC-C793-A41C-7F6B-FF41DFF7542E}"/>
              </a:ext>
            </a:extLst>
          </p:cNvPr>
          <p:cNvSpPr txBox="1"/>
          <p:nvPr/>
        </p:nvSpPr>
        <p:spPr>
          <a:xfrm>
            <a:off x="248355" y="132642"/>
            <a:ext cx="10855074" cy="1261884"/>
          </a:xfrm>
          <a:prstGeom prst="rect">
            <a:avLst/>
          </a:prstGeom>
          <a:noFill/>
        </p:spPr>
        <p:txBody>
          <a:bodyPr wrap="square" rtlCol="0">
            <a:spAutoFit/>
          </a:bodyPr>
          <a:lstStyle/>
          <a:p>
            <a:r>
              <a:rPr lang="en-GB" sz="2800" b="1" u="sng" dirty="0">
                <a:solidFill>
                  <a:schemeClr val="tx1">
                    <a:lumMod val="95000"/>
                  </a:schemeClr>
                </a:solidFill>
              </a:rPr>
              <a:t>Exploitation &amp; Post-Exploitation </a:t>
            </a:r>
            <a:r>
              <a:rPr lang="en-GB" sz="2800" b="1" u="sng" dirty="0"/>
              <a:t>Findings</a:t>
            </a:r>
            <a:endParaRPr lang="en-GB" sz="2800" b="1" u="sng" dirty="0">
              <a:solidFill>
                <a:schemeClr val="tx1">
                  <a:lumMod val="95000"/>
                </a:schemeClr>
              </a:solidFill>
            </a:endParaRPr>
          </a:p>
          <a:p>
            <a:r>
              <a:rPr lang="en-GB" sz="2000" dirty="0">
                <a:solidFill>
                  <a:schemeClr val="accent1">
                    <a:lumMod val="60000"/>
                    <a:lumOff val="40000"/>
                  </a:schemeClr>
                </a:solidFill>
              </a:rPr>
              <a:t>Validation of the vsFTPd 2.3.4 Vulnerability Using Metasploit Framework</a:t>
            </a:r>
            <a:endParaRPr lang="en-GB" sz="2800" dirty="0">
              <a:solidFill>
                <a:schemeClr val="accent1">
                  <a:lumMod val="60000"/>
                  <a:lumOff val="40000"/>
                </a:schemeClr>
              </a:solidFill>
            </a:endParaRPr>
          </a:p>
          <a:p>
            <a:endParaRPr lang="en-GB" sz="2800" b="1" dirty="0">
              <a:solidFill>
                <a:schemeClr val="tx1">
                  <a:lumMod val="95000"/>
                </a:schemeClr>
              </a:solidFill>
            </a:endParaRPr>
          </a:p>
        </p:txBody>
      </p:sp>
      <p:pic>
        <p:nvPicPr>
          <p:cNvPr id="24" name="Picture 23">
            <a:extLst>
              <a:ext uri="{FF2B5EF4-FFF2-40B4-BE49-F238E27FC236}">
                <a16:creationId xmlns:a16="http://schemas.microsoft.com/office/drawing/2014/main" id="{C5482879-3A2F-B1D2-BCAF-2CD9332727A4}"/>
              </a:ext>
            </a:extLst>
          </p:cNvPr>
          <p:cNvPicPr>
            <a:picLocks noChangeAspect="1"/>
          </p:cNvPicPr>
          <p:nvPr/>
        </p:nvPicPr>
        <p:blipFill>
          <a:blip r:embed="rId2"/>
          <a:stretch>
            <a:fillRect/>
          </a:stretch>
        </p:blipFill>
        <p:spPr>
          <a:xfrm>
            <a:off x="248354" y="1491760"/>
            <a:ext cx="4016375" cy="1905000"/>
          </a:xfrm>
          <a:prstGeom prst="rect">
            <a:avLst/>
          </a:prstGeom>
        </p:spPr>
      </p:pic>
      <p:pic>
        <p:nvPicPr>
          <p:cNvPr id="26" name="Picture 25">
            <a:extLst>
              <a:ext uri="{FF2B5EF4-FFF2-40B4-BE49-F238E27FC236}">
                <a16:creationId xmlns:a16="http://schemas.microsoft.com/office/drawing/2014/main" id="{1043B99A-5664-6453-C2A3-2ED437B5D02C}"/>
              </a:ext>
            </a:extLst>
          </p:cNvPr>
          <p:cNvPicPr>
            <a:picLocks noChangeAspect="1"/>
          </p:cNvPicPr>
          <p:nvPr/>
        </p:nvPicPr>
        <p:blipFill>
          <a:blip r:embed="rId3"/>
          <a:stretch>
            <a:fillRect/>
          </a:stretch>
        </p:blipFill>
        <p:spPr>
          <a:xfrm>
            <a:off x="248354" y="1013433"/>
            <a:ext cx="4016374" cy="409575"/>
          </a:xfrm>
          <a:prstGeom prst="rect">
            <a:avLst/>
          </a:prstGeom>
        </p:spPr>
      </p:pic>
      <p:pic>
        <p:nvPicPr>
          <p:cNvPr id="28" name="Picture 27">
            <a:extLst>
              <a:ext uri="{FF2B5EF4-FFF2-40B4-BE49-F238E27FC236}">
                <a16:creationId xmlns:a16="http://schemas.microsoft.com/office/drawing/2014/main" id="{1EDD328A-A332-17F7-E7DF-10F620CD820A}"/>
              </a:ext>
            </a:extLst>
          </p:cNvPr>
          <p:cNvPicPr>
            <a:picLocks noChangeAspect="1"/>
          </p:cNvPicPr>
          <p:nvPr/>
        </p:nvPicPr>
        <p:blipFill>
          <a:blip r:embed="rId4"/>
          <a:stretch>
            <a:fillRect/>
          </a:stretch>
        </p:blipFill>
        <p:spPr>
          <a:xfrm>
            <a:off x="4703365" y="1491760"/>
            <a:ext cx="4267200" cy="1905000"/>
          </a:xfrm>
          <a:prstGeom prst="rect">
            <a:avLst/>
          </a:prstGeom>
        </p:spPr>
      </p:pic>
      <p:pic>
        <p:nvPicPr>
          <p:cNvPr id="30" name="Picture 29">
            <a:extLst>
              <a:ext uri="{FF2B5EF4-FFF2-40B4-BE49-F238E27FC236}">
                <a16:creationId xmlns:a16="http://schemas.microsoft.com/office/drawing/2014/main" id="{1CB132EB-0C88-9840-A0AA-ABB69FF2A222}"/>
              </a:ext>
            </a:extLst>
          </p:cNvPr>
          <p:cNvPicPr>
            <a:picLocks noChangeAspect="1"/>
          </p:cNvPicPr>
          <p:nvPr/>
        </p:nvPicPr>
        <p:blipFill>
          <a:blip r:embed="rId5"/>
          <a:stretch>
            <a:fillRect/>
          </a:stretch>
        </p:blipFill>
        <p:spPr>
          <a:xfrm>
            <a:off x="4703366" y="1014587"/>
            <a:ext cx="4267199" cy="409575"/>
          </a:xfrm>
          <a:prstGeom prst="rect">
            <a:avLst/>
          </a:prstGeom>
        </p:spPr>
      </p:pic>
      <p:pic>
        <p:nvPicPr>
          <p:cNvPr id="32" name="Picture 31">
            <a:extLst>
              <a:ext uri="{FF2B5EF4-FFF2-40B4-BE49-F238E27FC236}">
                <a16:creationId xmlns:a16="http://schemas.microsoft.com/office/drawing/2014/main" id="{F8C8033E-313A-348D-1C74-1A01CA05138E}"/>
              </a:ext>
            </a:extLst>
          </p:cNvPr>
          <p:cNvPicPr>
            <a:picLocks noChangeAspect="1"/>
          </p:cNvPicPr>
          <p:nvPr/>
        </p:nvPicPr>
        <p:blipFill>
          <a:blip r:embed="rId6"/>
          <a:stretch>
            <a:fillRect/>
          </a:stretch>
        </p:blipFill>
        <p:spPr>
          <a:xfrm>
            <a:off x="248355" y="3978973"/>
            <a:ext cx="4016373" cy="1679762"/>
          </a:xfrm>
          <a:prstGeom prst="rect">
            <a:avLst/>
          </a:prstGeom>
        </p:spPr>
      </p:pic>
      <p:pic>
        <p:nvPicPr>
          <p:cNvPr id="34" name="Picture 33">
            <a:extLst>
              <a:ext uri="{FF2B5EF4-FFF2-40B4-BE49-F238E27FC236}">
                <a16:creationId xmlns:a16="http://schemas.microsoft.com/office/drawing/2014/main" id="{7AA35165-A7F0-CC72-FBEC-E14779FC707D}"/>
              </a:ext>
            </a:extLst>
          </p:cNvPr>
          <p:cNvPicPr>
            <a:picLocks noChangeAspect="1"/>
          </p:cNvPicPr>
          <p:nvPr/>
        </p:nvPicPr>
        <p:blipFill>
          <a:blip r:embed="rId7"/>
          <a:stretch>
            <a:fillRect/>
          </a:stretch>
        </p:blipFill>
        <p:spPr>
          <a:xfrm>
            <a:off x="248355" y="3473554"/>
            <a:ext cx="4016373" cy="428625"/>
          </a:xfrm>
          <a:prstGeom prst="rect">
            <a:avLst/>
          </a:prstGeom>
        </p:spPr>
      </p:pic>
      <p:pic>
        <p:nvPicPr>
          <p:cNvPr id="36" name="Picture 35">
            <a:extLst>
              <a:ext uri="{FF2B5EF4-FFF2-40B4-BE49-F238E27FC236}">
                <a16:creationId xmlns:a16="http://schemas.microsoft.com/office/drawing/2014/main" id="{E5BE7548-C006-95A0-2AFC-4EB715C589AA}"/>
              </a:ext>
            </a:extLst>
          </p:cNvPr>
          <p:cNvPicPr>
            <a:picLocks noChangeAspect="1"/>
          </p:cNvPicPr>
          <p:nvPr/>
        </p:nvPicPr>
        <p:blipFill>
          <a:blip r:embed="rId8"/>
          <a:stretch>
            <a:fillRect/>
          </a:stretch>
        </p:blipFill>
        <p:spPr>
          <a:xfrm>
            <a:off x="4703365" y="3993598"/>
            <a:ext cx="4267200" cy="1665137"/>
          </a:xfrm>
          <a:prstGeom prst="rect">
            <a:avLst/>
          </a:prstGeom>
        </p:spPr>
      </p:pic>
      <p:pic>
        <p:nvPicPr>
          <p:cNvPr id="38" name="Picture 37">
            <a:extLst>
              <a:ext uri="{FF2B5EF4-FFF2-40B4-BE49-F238E27FC236}">
                <a16:creationId xmlns:a16="http://schemas.microsoft.com/office/drawing/2014/main" id="{E910EE62-D067-8FF4-2822-E1541274F204}"/>
              </a:ext>
            </a:extLst>
          </p:cNvPr>
          <p:cNvPicPr>
            <a:picLocks noChangeAspect="1"/>
          </p:cNvPicPr>
          <p:nvPr/>
        </p:nvPicPr>
        <p:blipFill>
          <a:blip r:embed="rId9"/>
          <a:stretch>
            <a:fillRect/>
          </a:stretch>
        </p:blipFill>
        <p:spPr>
          <a:xfrm>
            <a:off x="4703365" y="3473553"/>
            <a:ext cx="4267200" cy="428625"/>
          </a:xfrm>
          <a:prstGeom prst="rect">
            <a:avLst/>
          </a:prstGeom>
        </p:spPr>
      </p:pic>
      <p:sp>
        <p:nvSpPr>
          <p:cNvPr id="40" name="TextBox 39">
            <a:extLst>
              <a:ext uri="{FF2B5EF4-FFF2-40B4-BE49-F238E27FC236}">
                <a16:creationId xmlns:a16="http://schemas.microsoft.com/office/drawing/2014/main" id="{120AEF1B-0006-FC01-8DC2-E131B0EFD6E5}"/>
              </a:ext>
            </a:extLst>
          </p:cNvPr>
          <p:cNvSpPr txBox="1"/>
          <p:nvPr/>
        </p:nvSpPr>
        <p:spPr>
          <a:xfrm rot="10800000" flipH="1" flipV="1">
            <a:off x="9114973" y="996959"/>
            <a:ext cx="3077028" cy="2277547"/>
          </a:xfrm>
          <a:prstGeom prst="rect">
            <a:avLst/>
          </a:prstGeom>
          <a:noFill/>
        </p:spPr>
        <p:txBody>
          <a:bodyPr wrap="square" rtlCol="0">
            <a:spAutoFit/>
          </a:bodyPr>
          <a:lstStyle/>
          <a:p>
            <a:r>
              <a:rPr lang="en-GB" sz="1600" b="1" dirty="0">
                <a:solidFill>
                  <a:schemeClr val="tx2">
                    <a:lumMod val="10000"/>
                  </a:schemeClr>
                </a:solidFill>
              </a:rPr>
              <a:t>Exploitation Highlights</a:t>
            </a:r>
          </a:p>
          <a:p>
            <a:pPr marL="285750" indent="-285750">
              <a:buFont typeface="Arial" panose="020B0604020202020204" pitchFamily="34" charset="0"/>
              <a:buChar char="•"/>
            </a:pPr>
            <a:r>
              <a:rPr lang="en-GB" sz="1400" b="1" dirty="0"/>
              <a:t>Target:</a:t>
            </a:r>
            <a:r>
              <a:rPr lang="en-GB" sz="1400" dirty="0"/>
              <a:t> Metasploitable2 (192.168.56.102)</a:t>
            </a:r>
          </a:p>
          <a:p>
            <a:pPr marL="285750" indent="-285750">
              <a:buFont typeface="Arial" panose="020B0604020202020204" pitchFamily="34" charset="0"/>
              <a:buChar char="•"/>
            </a:pPr>
            <a:r>
              <a:rPr lang="en-GB" sz="1400" b="1" dirty="0"/>
              <a:t>Vulnerability:</a:t>
            </a:r>
            <a:r>
              <a:rPr lang="en-GB" sz="1400" dirty="0"/>
              <a:t> vsFTPd 2.3.4 Backdoor (Port 21)</a:t>
            </a:r>
          </a:p>
          <a:p>
            <a:pPr marL="285750" indent="-285750">
              <a:buFont typeface="Arial" panose="020B0604020202020204" pitchFamily="34" charset="0"/>
              <a:buChar char="•"/>
            </a:pPr>
            <a:r>
              <a:rPr lang="en-GB" sz="1400" b="1" dirty="0"/>
              <a:t>Tool:</a:t>
            </a:r>
            <a:r>
              <a:rPr lang="en-GB" sz="1400" dirty="0"/>
              <a:t> Metasploit Framework</a:t>
            </a:r>
          </a:p>
          <a:p>
            <a:pPr marL="285750" indent="-285750">
              <a:buFont typeface="Arial" panose="020B0604020202020204" pitchFamily="34" charset="0"/>
              <a:buChar char="•"/>
            </a:pPr>
            <a:r>
              <a:rPr lang="en-GB" sz="1400" b="1" dirty="0"/>
              <a:t>Objective:</a:t>
            </a:r>
            <a:r>
              <a:rPr lang="en-GB" sz="1400" dirty="0"/>
              <a:t> Validate the identified FTP vulnerability</a:t>
            </a:r>
          </a:p>
          <a:p>
            <a:pPr marL="285750" indent="-285750">
              <a:buFont typeface="Arial" panose="020B0604020202020204" pitchFamily="34" charset="0"/>
              <a:buChar char="•"/>
            </a:pPr>
            <a:r>
              <a:rPr lang="en-GB" sz="1400" b="1" dirty="0"/>
              <a:t>Environment:</a:t>
            </a:r>
            <a:r>
              <a:rPr lang="en-GB" sz="1400" dirty="0"/>
              <a:t> Isolated Oracle VirtualBox laboratory</a:t>
            </a:r>
            <a:endParaRPr lang="en-GB" sz="1400" b="1" dirty="0"/>
          </a:p>
        </p:txBody>
      </p:sp>
      <p:sp>
        <p:nvSpPr>
          <p:cNvPr id="41" name="TextBox 40">
            <a:extLst>
              <a:ext uri="{FF2B5EF4-FFF2-40B4-BE49-F238E27FC236}">
                <a16:creationId xmlns:a16="http://schemas.microsoft.com/office/drawing/2014/main" id="{5E93ADE2-EB8D-F7E6-F134-15109B84905C}"/>
              </a:ext>
            </a:extLst>
          </p:cNvPr>
          <p:cNvSpPr txBox="1"/>
          <p:nvPr/>
        </p:nvSpPr>
        <p:spPr>
          <a:xfrm>
            <a:off x="9114972" y="3396760"/>
            <a:ext cx="3077028" cy="2585323"/>
          </a:xfrm>
          <a:prstGeom prst="rect">
            <a:avLst/>
          </a:prstGeom>
          <a:noFill/>
        </p:spPr>
        <p:txBody>
          <a:bodyPr wrap="square" rtlCol="0">
            <a:spAutoFit/>
          </a:bodyPr>
          <a:lstStyle/>
          <a:p>
            <a:r>
              <a:rPr lang="en-GB" sz="1600" b="1" dirty="0">
                <a:solidFill>
                  <a:schemeClr val="tx2">
                    <a:lumMod val="10000"/>
                  </a:schemeClr>
                </a:solidFill>
              </a:rPr>
              <a:t>Post-Exploitation Highlights</a:t>
            </a:r>
          </a:p>
          <a:p>
            <a:pPr marL="285750" indent="-285750">
              <a:buFont typeface="Arial" panose="020B0604020202020204" pitchFamily="34" charset="0"/>
              <a:buChar char="•"/>
            </a:pPr>
            <a:r>
              <a:rPr lang="en-GB" sz="1600" dirty="0"/>
              <a:t>Assess whether system access was successfully obtained</a:t>
            </a:r>
          </a:p>
          <a:p>
            <a:pPr marL="285750" indent="-285750">
              <a:buFont typeface="Arial" panose="020B0604020202020204" pitchFamily="34" charset="0"/>
              <a:buChar char="•"/>
            </a:pPr>
            <a:r>
              <a:rPr lang="en-GB" sz="1600" dirty="0"/>
              <a:t>Evaluate the security impact of the vulnerability.</a:t>
            </a:r>
          </a:p>
          <a:p>
            <a:pPr marL="285750" indent="-285750">
              <a:buFont typeface="Arial" panose="020B0604020202020204" pitchFamily="34" charset="0"/>
              <a:buChar char="•"/>
            </a:pPr>
            <a:r>
              <a:rPr lang="en-GB" sz="1600" dirty="0"/>
              <a:t>Record evidence and observations from the validation.</a:t>
            </a:r>
          </a:p>
          <a:p>
            <a:pPr marL="285750" indent="-285750">
              <a:buFont typeface="Arial" panose="020B0604020202020204" pitchFamily="34" charset="0"/>
              <a:buChar char="•"/>
            </a:pPr>
            <a:r>
              <a:rPr lang="en-GB" sz="1600" dirty="0"/>
              <a:t>Recommend appropriate remediation measures.</a:t>
            </a:r>
          </a:p>
        </p:txBody>
      </p:sp>
      <p:sp>
        <p:nvSpPr>
          <p:cNvPr id="42" name="TextBox 41">
            <a:extLst>
              <a:ext uri="{FF2B5EF4-FFF2-40B4-BE49-F238E27FC236}">
                <a16:creationId xmlns:a16="http://schemas.microsoft.com/office/drawing/2014/main" id="{AE504E69-2661-8652-5128-334D7CEA2416}"/>
              </a:ext>
            </a:extLst>
          </p:cNvPr>
          <p:cNvSpPr txBox="1"/>
          <p:nvPr/>
        </p:nvSpPr>
        <p:spPr>
          <a:xfrm>
            <a:off x="248354" y="5843413"/>
            <a:ext cx="8866618" cy="954107"/>
          </a:xfrm>
          <a:prstGeom prst="rect">
            <a:avLst/>
          </a:prstGeom>
          <a:noFill/>
        </p:spPr>
        <p:txBody>
          <a:bodyPr wrap="square" rtlCol="0">
            <a:spAutoFit/>
          </a:bodyPr>
          <a:lstStyle/>
          <a:p>
            <a:r>
              <a:rPr lang="en-GB" sz="1400" dirty="0"/>
              <a:t>Following reconnaissance, the vulnerable vsFTPd 2.3.4 service was selected for controlled validation using the Metasploit Framework. The exploit module was identified and configured against the target host within an isolated VirtualBox environment. The post-exploitation phase focused on assessing the potential security impact, documenting the findings, and supporting recommendations for remediation.</a:t>
            </a:r>
          </a:p>
        </p:txBody>
      </p:sp>
      <p:sp>
        <p:nvSpPr>
          <p:cNvPr id="2" name="TextBox 1">
            <a:extLst>
              <a:ext uri="{FF2B5EF4-FFF2-40B4-BE49-F238E27FC236}">
                <a16:creationId xmlns:a16="http://schemas.microsoft.com/office/drawing/2014/main" id="{0F652A32-1604-455D-9A9D-8DCBD4A5E2AE}"/>
              </a:ext>
            </a:extLst>
          </p:cNvPr>
          <p:cNvSpPr txBox="1"/>
          <p:nvPr/>
        </p:nvSpPr>
        <p:spPr>
          <a:xfrm>
            <a:off x="10927081" y="233"/>
            <a:ext cx="1506220" cy="461665"/>
          </a:xfrm>
          <a:prstGeom prst="rect">
            <a:avLst/>
          </a:prstGeom>
          <a:noFill/>
        </p:spPr>
        <p:txBody>
          <a:bodyPr wrap="square" rtlCol="0">
            <a:spAutoFit/>
          </a:bodyPr>
          <a:lstStyle/>
          <a:p>
            <a:r>
              <a:rPr lang="en-GB" sz="2400" b="1" dirty="0">
                <a:highlight>
                  <a:srgbClr val="000080"/>
                </a:highlight>
              </a:rPr>
              <a:t>SLIDE 4</a:t>
            </a:r>
          </a:p>
        </p:txBody>
      </p:sp>
    </p:spTree>
    <p:extLst>
      <p:ext uri="{BB962C8B-B14F-4D97-AF65-F5344CB8AC3E}">
        <p14:creationId xmlns:p14="http://schemas.microsoft.com/office/powerpoint/2010/main" val="3198190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78E6D55-1435-55E4-CB77-848C3C340F4D}"/>
              </a:ext>
            </a:extLst>
          </p:cNvPr>
          <p:cNvSpPr>
            <a:spLocks noGrp="1"/>
          </p:cNvSpPr>
          <p:nvPr>
            <p:ph type="subTitle" idx="1"/>
          </p:nvPr>
        </p:nvSpPr>
        <p:spPr>
          <a:xfrm>
            <a:off x="0" y="172429"/>
            <a:ext cx="10570464" cy="829058"/>
          </a:xfrm>
        </p:spPr>
        <p:txBody>
          <a:bodyPr>
            <a:noAutofit/>
          </a:bodyPr>
          <a:lstStyle/>
          <a:p>
            <a:r>
              <a:rPr lang="en-GB" sz="3600" b="1" dirty="0"/>
              <a:t> </a:t>
            </a:r>
            <a:r>
              <a:rPr lang="en-GB" sz="2800" b="1" u="sng" dirty="0"/>
              <a:t>Network Security Measures for SWANSEA.ACCA Network </a:t>
            </a:r>
            <a:endParaRPr lang="en-GB" sz="3200" b="1" u="sng" dirty="0"/>
          </a:p>
          <a:p>
            <a:endParaRPr lang="en-GB" sz="3600" b="1" dirty="0"/>
          </a:p>
        </p:txBody>
      </p:sp>
      <p:pic>
        <p:nvPicPr>
          <p:cNvPr id="6" name="Picture 5">
            <a:extLst>
              <a:ext uri="{FF2B5EF4-FFF2-40B4-BE49-F238E27FC236}">
                <a16:creationId xmlns:a16="http://schemas.microsoft.com/office/drawing/2014/main" id="{B4B57E7A-D2BB-82F8-0126-821CDE5A2E3D}"/>
              </a:ext>
            </a:extLst>
          </p:cNvPr>
          <p:cNvPicPr>
            <a:picLocks noChangeAspect="1"/>
          </p:cNvPicPr>
          <p:nvPr/>
        </p:nvPicPr>
        <p:blipFill>
          <a:blip r:embed="rId2"/>
          <a:stretch>
            <a:fillRect/>
          </a:stretch>
        </p:blipFill>
        <p:spPr>
          <a:xfrm>
            <a:off x="11036808" y="45720"/>
            <a:ext cx="1155192" cy="484632"/>
          </a:xfrm>
          <a:prstGeom prst="rect">
            <a:avLst/>
          </a:prstGeom>
        </p:spPr>
      </p:pic>
      <p:pic>
        <p:nvPicPr>
          <p:cNvPr id="10" name="Picture 9">
            <a:extLst>
              <a:ext uri="{FF2B5EF4-FFF2-40B4-BE49-F238E27FC236}">
                <a16:creationId xmlns:a16="http://schemas.microsoft.com/office/drawing/2014/main" id="{CE39CC0B-2DF0-B4BD-E1CE-8ECA6424F039}"/>
              </a:ext>
            </a:extLst>
          </p:cNvPr>
          <p:cNvPicPr>
            <a:picLocks noChangeAspect="1"/>
          </p:cNvPicPr>
          <p:nvPr/>
        </p:nvPicPr>
        <p:blipFill>
          <a:blip r:embed="rId3"/>
          <a:srcRect l="1718" t="2235" r="1083" b="10207"/>
          <a:stretch>
            <a:fillRect/>
          </a:stretch>
        </p:blipFill>
        <p:spPr>
          <a:xfrm>
            <a:off x="429768" y="1166431"/>
            <a:ext cx="4462272" cy="2915439"/>
          </a:xfrm>
          <a:prstGeom prst="rect">
            <a:avLst/>
          </a:prstGeom>
        </p:spPr>
      </p:pic>
      <p:pic>
        <p:nvPicPr>
          <p:cNvPr id="12" name="Picture 11">
            <a:extLst>
              <a:ext uri="{FF2B5EF4-FFF2-40B4-BE49-F238E27FC236}">
                <a16:creationId xmlns:a16="http://schemas.microsoft.com/office/drawing/2014/main" id="{0D4AA1EF-EC67-4505-B662-F2A6D98AB22F}"/>
              </a:ext>
            </a:extLst>
          </p:cNvPr>
          <p:cNvPicPr>
            <a:picLocks noChangeAspect="1"/>
          </p:cNvPicPr>
          <p:nvPr/>
        </p:nvPicPr>
        <p:blipFill>
          <a:blip r:embed="rId4"/>
          <a:stretch>
            <a:fillRect/>
          </a:stretch>
        </p:blipFill>
        <p:spPr>
          <a:xfrm>
            <a:off x="429768" y="4246814"/>
            <a:ext cx="4462272" cy="1276162"/>
          </a:xfrm>
          <a:prstGeom prst="rect">
            <a:avLst/>
          </a:prstGeom>
        </p:spPr>
      </p:pic>
      <p:pic>
        <p:nvPicPr>
          <p:cNvPr id="14" name="Picture 13">
            <a:extLst>
              <a:ext uri="{FF2B5EF4-FFF2-40B4-BE49-F238E27FC236}">
                <a16:creationId xmlns:a16="http://schemas.microsoft.com/office/drawing/2014/main" id="{75FC05E7-AE32-2C2B-CC37-5C5156368C9C}"/>
              </a:ext>
            </a:extLst>
          </p:cNvPr>
          <p:cNvPicPr>
            <a:picLocks noChangeAspect="1"/>
          </p:cNvPicPr>
          <p:nvPr/>
        </p:nvPicPr>
        <p:blipFill>
          <a:blip r:embed="rId5"/>
          <a:stretch>
            <a:fillRect/>
          </a:stretch>
        </p:blipFill>
        <p:spPr>
          <a:xfrm>
            <a:off x="5285233" y="1448371"/>
            <a:ext cx="6108192" cy="3251645"/>
          </a:xfrm>
          <a:prstGeom prst="rect">
            <a:avLst/>
          </a:prstGeom>
        </p:spPr>
      </p:pic>
      <p:sp>
        <p:nvSpPr>
          <p:cNvPr id="15" name="TextBox 14">
            <a:extLst>
              <a:ext uri="{FF2B5EF4-FFF2-40B4-BE49-F238E27FC236}">
                <a16:creationId xmlns:a16="http://schemas.microsoft.com/office/drawing/2014/main" id="{2E2F9538-5E12-7D24-4979-83207EC0B697}"/>
              </a:ext>
            </a:extLst>
          </p:cNvPr>
          <p:cNvSpPr txBox="1"/>
          <p:nvPr/>
        </p:nvSpPr>
        <p:spPr>
          <a:xfrm>
            <a:off x="5166361" y="1101865"/>
            <a:ext cx="6484428" cy="338554"/>
          </a:xfrm>
          <a:prstGeom prst="rect">
            <a:avLst/>
          </a:prstGeom>
          <a:noFill/>
        </p:spPr>
        <p:txBody>
          <a:bodyPr wrap="square" rtlCol="0">
            <a:spAutoFit/>
          </a:bodyPr>
          <a:lstStyle/>
          <a:p>
            <a:r>
              <a:rPr lang="en-GB" sz="1600" dirty="0">
                <a:highlight>
                  <a:srgbClr val="000080"/>
                </a:highlight>
              </a:rPr>
              <a:t> WIRESHARK NETWORK MONITORING   </a:t>
            </a:r>
          </a:p>
        </p:txBody>
      </p:sp>
      <p:sp>
        <p:nvSpPr>
          <p:cNvPr id="18" name="TextBox 17">
            <a:extLst>
              <a:ext uri="{FF2B5EF4-FFF2-40B4-BE49-F238E27FC236}">
                <a16:creationId xmlns:a16="http://schemas.microsoft.com/office/drawing/2014/main" id="{64E7814C-3A0B-66B1-A2F6-14B310FAC6B0}"/>
              </a:ext>
            </a:extLst>
          </p:cNvPr>
          <p:cNvSpPr txBox="1"/>
          <p:nvPr/>
        </p:nvSpPr>
        <p:spPr>
          <a:xfrm>
            <a:off x="6007608" y="4707968"/>
            <a:ext cx="5754624" cy="1061829"/>
          </a:xfrm>
          <a:prstGeom prst="rect">
            <a:avLst/>
          </a:prstGeom>
          <a:noFill/>
        </p:spPr>
        <p:txBody>
          <a:bodyPr wrap="square" rtlCol="0">
            <a:spAutoFit/>
          </a:bodyPr>
          <a:lstStyle/>
          <a:p>
            <a:r>
              <a:rPr lang="en-GB" sz="1050" b="1" dirty="0"/>
              <a:t>Wireshark captured </a:t>
            </a:r>
            <a:r>
              <a:rPr lang="en-GB" sz="1050" dirty="0"/>
              <a:t>live network traffic between the Kali Linux security workstation (192.168.56.101) and the Metasploitable2 target (192.168.56.102). The capture displays ICMP echo requests and replies (ping) together with TCP traffic on Port 21 (FTP), confirming successful communication between the two systems. This demonstrates that network monitoring was functioning correctly and provided evidence of traffic analysis during the security assessment.</a:t>
            </a:r>
          </a:p>
          <a:p>
            <a:endParaRPr lang="en-GB" sz="1050" dirty="0"/>
          </a:p>
        </p:txBody>
      </p:sp>
      <p:pic>
        <p:nvPicPr>
          <p:cNvPr id="20" name="Picture 19">
            <a:extLst>
              <a:ext uri="{FF2B5EF4-FFF2-40B4-BE49-F238E27FC236}">
                <a16:creationId xmlns:a16="http://schemas.microsoft.com/office/drawing/2014/main" id="{3D8894E6-1CEF-EB66-607B-D9CA6C336407}"/>
              </a:ext>
            </a:extLst>
          </p:cNvPr>
          <p:cNvPicPr>
            <a:picLocks noChangeAspect="1"/>
          </p:cNvPicPr>
          <p:nvPr/>
        </p:nvPicPr>
        <p:blipFill>
          <a:blip r:embed="rId6"/>
          <a:stretch>
            <a:fillRect/>
          </a:stretch>
        </p:blipFill>
        <p:spPr>
          <a:xfrm>
            <a:off x="5302758" y="4779053"/>
            <a:ext cx="704850" cy="743923"/>
          </a:xfrm>
          <a:prstGeom prst="rect">
            <a:avLst/>
          </a:prstGeom>
        </p:spPr>
      </p:pic>
      <p:pic>
        <p:nvPicPr>
          <p:cNvPr id="22" name="Picture 21">
            <a:extLst>
              <a:ext uri="{FF2B5EF4-FFF2-40B4-BE49-F238E27FC236}">
                <a16:creationId xmlns:a16="http://schemas.microsoft.com/office/drawing/2014/main" id="{211C4A01-04FD-3453-4A7F-C4125AE68FF4}"/>
              </a:ext>
            </a:extLst>
          </p:cNvPr>
          <p:cNvPicPr>
            <a:picLocks noChangeAspect="1"/>
          </p:cNvPicPr>
          <p:nvPr/>
        </p:nvPicPr>
        <p:blipFill>
          <a:blip r:embed="rId7"/>
          <a:srcRect l="4985" r="4878" b="9913"/>
          <a:stretch>
            <a:fillRect/>
          </a:stretch>
        </p:blipFill>
        <p:spPr>
          <a:xfrm>
            <a:off x="9354312" y="5661296"/>
            <a:ext cx="2245952" cy="1061829"/>
          </a:xfrm>
          <a:prstGeom prst="rect">
            <a:avLst/>
          </a:prstGeom>
        </p:spPr>
      </p:pic>
      <p:pic>
        <p:nvPicPr>
          <p:cNvPr id="24" name="Picture 23">
            <a:extLst>
              <a:ext uri="{FF2B5EF4-FFF2-40B4-BE49-F238E27FC236}">
                <a16:creationId xmlns:a16="http://schemas.microsoft.com/office/drawing/2014/main" id="{2C22D6D6-B47C-8496-A036-6936A0E84B85}"/>
              </a:ext>
            </a:extLst>
          </p:cNvPr>
          <p:cNvPicPr>
            <a:picLocks noChangeAspect="1"/>
          </p:cNvPicPr>
          <p:nvPr/>
        </p:nvPicPr>
        <p:blipFill>
          <a:blip r:embed="rId8"/>
          <a:stretch>
            <a:fillRect/>
          </a:stretch>
        </p:blipFill>
        <p:spPr>
          <a:xfrm>
            <a:off x="6629400" y="5661296"/>
            <a:ext cx="2245952" cy="1059557"/>
          </a:xfrm>
          <a:prstGeom prst="rect">
            <a:avLst/>
          </a:prstGeom>
        </p:spPr>
      </p:pic>
      <p:sp>
        <p:nvSpPr>
          <p:cNvPr id="25" name="TextBox 24">
            <a:extLst>
              <a:ext uri="{FF2B5EF4-FFF2-40B4-BE49-F238E27FC236}">
                <a16:creationId xmlns:a16="http://schemas.microsoft.com/office/drawing/2014/main" id="{5AD32D6F-1687-CE7B-2323-CBE23E54B868}"/>
              </a:ext>
            </a:extLst>
          </p:cNvPr>
          <p:cNvSpPr txBox="1"/>
          <p:nvPr/>
        </p:nvSpPr>
        <p:spPr>
          <a:xfrm>
            <a:off x="316823" y="5661296"/>
            <a:ext cx="6166992" cy="984885"/>
          </a:xfrm>
          <a:prstGeom prst="rect">
            <a:avLst/>
          </a:prstGeom>
          <a:noFill/>
        </p:spPr>
        <p:txBody>
          <a:bodyPr wrap="square" rtlCol="0">
            <a:spAutoFit/>
          </a:bodyPr>
          <a:lstStyle/>
          <a:p>
            <a:r>
              <a:rPr lang="en-GB" sz="1200" b="1" dirty="0">
                <a:solidFill>
                  <a:srgbClr val="FFFF00"/>
                </a:solidFill>
              </a:rPr>
              <a:t>SECURITY SUMMARY</a:t>
            </a:r>
          </a:p>
          <a:p>
            <a:r>
              <a:rPr lang="en-GB" sz="1100" dirty="0"/>
              <a:t>Following the vulnerability assessment, appropriate security controls were implemented to reduce the risks identified during testing. Server hardening, firewall rules, stronger encryption protocols, secure file-sharing permissions and continuous Wireshark monitoring improved the overall security posture of the SWANSEA.ACCA laboratory environment and reduced the likelihood of future exploitation.</a:t>
            </a:r>
          </a:p>
        </p:txBody>
      </p:sp>
    </p:spTree>
    <p:extLst>
      <p:ext uri="{BB962C8B-B14F-4D97-AF65-F5344CB8AC3E}">
        <p14:creationId xmlns:p14="http://schemas.microsoft.com/office/powerpoint/2010/main" val="93448772"/>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0" ma:contentTypeDescription="Create a new document." ma:contentTypeScope="" ma:versionID="50a2770fb667b06c05848dab72baf7cb">
  <xsd:schema xmlns:xsd="http://www.w3.org/2001/XMLSchema" xmlns:xs="http://www.w3.org/2001/XMLSchema" xmlns:p="http://schemas.microsoft.com/office/2006/metadata/properties" xmlns:ns3="6642d537-5170-4cd9-a3f2-9ec198ee3eac" targetNamespace="http://schemas.microsoft.com/office/2006/metadata/properties" ma:root="true" ma:fieldsID="86cd90b4230f221ceb109ed2eef938f9"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Props1.xml><?xml version="1.0" encoding="utf-8"?>
<ds:datastoreItem xmlns:ds="http://schemas.openxmlformats.org/officeDocument/2006/customXml" ds:itemID="{52C92802-F898-4D9D-A00E-3B47487945F8}">
  <ds:schemaRefs>
    <ds:schemaRef ds:uri="http://schemas.microsoft.com/sharepoint/v3/contenttype/forms"/>
  </ds:schemaRefs>
</ds:datastoreItem>
</file>

<file path=customXml/itemProps2.xml><?xml version="1.0" encoding="utf-8"?>
<ds:datastoreItem xmlns:ds="http://schemas.openxmlformats.org/officeDocument/2006/customXml" ds:itemID="{062E7E32-4BFD-4007-8C31-0C307AD574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7DCD50-11A9-4AB7-8C79-3265E81D4540}">
  <ds:schemaRefs>
    <ds:schemaRef ds:uri="http://schemas.microsoft.com/office/infopath/2007/PartnerControls"/>
    <ds:schemaRef ds:uri="http://purl.org/dc/elements/1.1/"/>
    <ds:schemaRef ds:uri="http://purl.org/dc/dcmitype/"/>
    <ds:schemaRef ds:uri="http://schemas.microsoft.com/office/2006/metadata/properties"/>
    <ds:schemaRef ds:uri="http://schemas.openxmlformats.org/package/2006/metadata/core-properties"/>
    <ds:schemaRef ds:uri="http://schemas.microsoft.com/office/2006/documentManagement/types"/>
    <ds:schemaRef ds:uri="6642d537-5170-4cd9-a3f2-9ec198ee3eac"/>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2267</TotalTime>
  <Words>721</Words>
  <Application>Microsoft Office PowerPoint</Application>
  <PresentationFormat>Widescreen</PresentationFormat>
  <Paragraphs>62</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Black</vt:lpstr>
      <vt:lpstr>Arial</vt:lpstr>
      <vt:lpstr>Gill Sans MT</vt:lpstr>
      <vt:lpstr>Parcel</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Fatih Ozturk (2330808)</dc:creator>
  <cp:lastModifiedBy>Fatih Ozturk (2330808)</cp:lastModifiedBy>
  <cp:revision>1</cp:revision>
  <dcterms:created xsi:type="dcterms:W3CDTF">2026-07-11T18:48:32Z</dcterms:created>
  <dcterms:modified xsi:type="dcterms:W3CDTF">2026-07-13T09:48:00Z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