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32"/>
  </p:notesMasterIdLst>
  <p:sldIdLst>
    <p:sldId id="260" r:id="rId3"/>
    <p:sldId id="267" r:id="rId4"/>
    <p:sldId id="266" r:id="rId5"/>
    <p:sldId id="395" r:id="rId6"/>
    <p:sldId id="296" r:id="rId7"/>
    <p:sldId id="286" r:id="rId8"/>
    <p:sldId id="273" r:id="rId9"/>
    <p:sldId id="274" r:id="rId10"/>
    <p:sldId id="269" r:id="rId11"/>
    <p:sldId id="339" r:id="rId12"/>
    <p:sldId id="288" r:id="rId13"/>
    <p:sldId id="340" r:id="rId14"/>
    <p:sldId id="283" r:id="rId15"/>
    <p:sldId id="322" r:id="rId16"/>
    <p:sldId id="257" r:id="rId17"/>
    <p:sldId id="258" r:id="rId18"/>
    <p:sldId id="717" r:id="rId19"/>
    <p:sldId id="718" r:id="rId20"/>
    <p:sldId id="259" r:id="rId21"/>
    <p:sldId id="720" r:id="rId22"/>
    <p:sldId id="264" r:id="rId23"/>
    <p:sldId id="297" r:id="rId24"/>
    <p:sldId id="307" r:id="rId25"/>
    <p:sldId id="721" r:id="rId26"/>
    <p:sldId id="719" r:id="rId27"/>
    <p:sldId id="308" r:id="rId28"/>
    <p:sldId id="469" r:id="rId29"/>
    <p:sldId id="324" r:id="rId30"/>
    <p:sldId id="3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E30BC6-7715-49CF-8937-6E2E503FD046}" v="400" dt="2023-09-21T13:40:17.8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0307" autoAdjust="0"/>
  </p:normalViewPr>
  <p:slideViewPr>
    <p:cSldViewPr snapToGrid="0">
      <p:cViewPr>
        <p:scale>
          <a:sx n="100" d="100"/>
          <a:sy n="100" d="100"/>
        </p:scale>
        <p:origin x="1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4CE30BC6-7715-49CF-8937-6E2E503FD046}"/>
    <pc:docChg chg="undo redo custSel addSld delSld modSld sldOrd">
      <pc:chgData name="Christopher Wilkin" userId="10363294-769d-46d1-9962-1839b2820248" providerId="ADAL" clId="{4CE30BC6-7715-49CF-8937-6E2E503FD046}" dt="2023-09-21T13:40:17.865" v="2663" actId="1076"/>
      <pc:docMkLst>
        <pc:docMk/>
      </pc:docMkLst>
      <pc:sldChg chg="addSp delSp modSp add mod addAnim delAnim modAnim">
        <pc:chgData name="Christopher Wilkin" userId="10363294-769d-46d1-9962-1839b2820248" providerId="ADAL" clId="{4CE30BC6-7715-49CF-8937-6E2E503FD046}" dt="2023-09-21T13:36:24.972" v="2625" actId="1076"/>
        <pc:sldMkLst>
          <pc:docMk/>
          <pc:sldMk cId="0" sldId="257"/>
        </pc:sldMkLst>
        <pc:spChg chg="add del">
          <ac:chgData name="Christopher Wilkin" userId="10363294-769d-46d1-9962-1839b2820248" providerId="ADAL" clId="{4CE30BC6-7715-49CF-8937-6E2E503FD046}" dt="2023-09-21T10:04:05.697" v="323" actId="478"/>
          <ac:spMkLst>
            <pc:docMk/>
            <pc:sldMk cId="0" sldId="257"/>
            <ac:spMk id="3" creationId="{1E7970BE-5E85-62D4-DDB4-7865AE47DDE2}"/>
          </ac:spMkLst>
        </pc:spChg>
        <pc:spChg chg="mod">
          <ac:chgData name="Christopher Wilkin" userId="10363294-769d-46d1-9962-1839b2820248" providerId="ADAL" clId="{4CE30BC6-7715-49CF-8937-6E2E503FD046}" dt="2023-09-21T13:35:48.089" v="2622" actId="20577"/>
          <ac:spMkLst>
            <pc:docMk/>
            <pc:sldMk cId="0" sldId="257"/>
            <ac:spMk id="5" creationId="{00000000-0000-0000-0000-000000000000}"/>
          </ac:spMkLst>
        </pc:spChg>
        <pc:spChg chg="mod">
          <ac:chgData name="Christopher Wilkin" userId="10363294-769d-46d1-9962-1839b2820248" providerId="ADAL" clId="{4CE30BC6-7715-49CF-8937-6E2E503FD046}" dt="2023-09-21T10:07:41.649" v="434" actId="20577"/>
          <ac:spMkLst>
            <pc:docMk/>
            <pc:sldMk cId="0" sldId="257"/>
            <ac:spMk id="6" creationId="{D8293C17-1F69-1E32-11FC-B096FE889E7B}"/>
          </ac:spMkLst>
        </pc:spChg>
        <pc:spChg chg="add del mod">
          <ac:chgData name="Christopher Wilkin" userId="10363294-769d-46d1-9962-1839b2820248" providerId="ADAL" clId="{4CE30BC6-7715-49CF-8937-6E2E503FD046}" dt="2023-09-21T10:05:34.898" v="393" actId="478"/>
          <ac:spMkLst>
            <pc:docMk/>
            <pc:sldMk cId="0" sldId="257"/>
            <ac:spMk id="8" creationId="{1233C2E9-02AF-E876-B3E2-D3DDDF69E6D9}"/>
          </ac:spMkLst>
        </pc:spChg>
        <pc:spChg chg="add del mod">
          <ac:chgData name="Christopher Wilkin" userId="10363294-769d-46d1-9962-1839b2820248" providerId="ADAL" clId="{4CE30BC6-7715-49CF-8937-6E2E503FD046}" dt="2023-09-21T10:05:44.737" v="395" actId="478"/>
          <ac:spMkLst>
            <pc:docMk/>
            <pc:sldMk cId="0" sldId="257"/>
            <ac:spMk id="9" creationId="{CDA9772F-1241-757A-D251-712AA00A163F}"/>
          </ac:spMkLst>
        </pc:spChg>
        <pc:spChg chg="add mod">
          <ac:chgData name="Christopher Wilkin" userId="10363294-769d-46d1-9962-1839b2820248" providerId="ADAL" clId="{4CE30BC6-7715-49CF-8937-6E2E503FD046}" dt="2023-09-21T10:06:59.532" v="406" actId="1076"/>
          <ac:spMkLst>
            <pc:docMk/>
            <pc:sldMk cId="0" sldId="257"/>
            <ac:spMk id="10" creationId="{0432DC22-F745-CD6F-ED30-1C1087649710}"/>
          </ac:spMkLst>
        </pc:spChg>
        <pc:grpChg chg="add mod">
          <ac:chgData name="Christopher Wilkin" userId="10363294-769d-46d1-9962-1839b2820248" providerId="ADAL" clId="{4CE30BC6-7715-49CF-8937-6E2E503FD046}" dt="2023-09-21T10:07:38.942" v="433" actId="1076"/>
          <ac:grpSpMkLst>
            <pc:docMk/>
            <pc:sldMk cId="0" sldId="257"/>
            <ac:grpSpMk id="4" creationId="{49FFD033-883A-97E6-0B17-601AE3A49F5B}"/>
          </ac:grpSpMkLst>
        </pc:grpChg>
        <pc:picChg chg="mod">
          <ac:chgData name="Christopher Wilkin" userId="10363294-769d-46d1-9962-1839b2820248" providerId="ADAL" clId="{4CE30BC6-7715-49CF-8937-6E2E503FD046}" dt="2023-09-21T10:07:38.942" v="433" actId="1076"/>
          <ac:picMkLst>
            <pc:docMk/>
            <pc:sldMk cId="0" sldId="257"/>
            <ac:picMk id="7" creationId="{938CBAA4-1F06-AE2D-0BBB-EED5803224DD}"/>
          </ac:picMkLst>
        </pc:picChg>
        <pc:picChg chg="del">
          <ac:chgData name="Christopher Wilkin" userId="10363294-769d-46d1-9962-1839b2820248" providerId="ADAL" clId="{4CE30BC6-7715-49CF-8937-6E2E503FD046}" dt="2023-09-21T09:46:33.909" v="95" actId="478"/>
          <ac:picMkLst>
            <pc:docMk/>
            <pc:sldMk cId="0" sldId="257"/>
            <ac:picMk id="7172" creationId="{00000000-0000-0000-0000-000000000000}"/>
          </ac:picMkLst>
        </pc:picChg>
        <pc:picChg chg="add mod">
          <ac:chgData name="Christopher Wilkin" userId="10363294-769d-46d1-9962-1839b2820248" providerId="ADAL" clId="{4CE30BC6-7715-49CF-8937-6E2E503FD046}" dt="2023-09-21T13:36:24.972" v="2625" actId="1076"/>
          <ac:picMkLst>
            <pc:docMk/>
            <pc:sldMk cId="0" sldId="257"/>
            <ac:picMk id="8194" creationId="{34924254-2B53-E0F9-96DB-636A0A43AFCD}"/>
          </ac:picMkLst>
        </pc:picChg>
      </pc:sldChg>
      <pc:sldChg chg="addSp delSp modSp add mod delAnim modAnim modNotesTx">
        <pc:chgData name="Christopher Wilkin" userId="10363294-769d-46d1-9962-1839b2820248" providerId="ADAL" clId="{4CE30BC6-7715-49CF-8937-6E2E503FD046}" dt="2023-09-21T10:03:15.146" v="320"/>
        <pc:sldMkLst>
          <pc:docMk/>
          <pc:sldMk cId="0" sldId="258"/>
        </pc:sldMkLst>
        <pc:spChg chg="add del mod">
          <ac:chgData name="Christopher Wilkin" userId="10363294-769d-46d1-9962-1839b2820248" providerId="ADAL" clId="{4CE30BC6-7715-49CF-8937-6E2E503FD046}" dt="2023-09-21T09:56:12.076" v="171" actId="478"/>
          <ac:spMkLst>
            <pc:docMk/>
            <pc:sldMk cId="0" sldId="258"/>
            <ac:spMk id="2" creationId="{6A431404-884E-2927-09CC-B1331B9FD060}"/>
          </ac:spMkLst>
        </pc:spChg>
        <pc:spChg chg="add mod">
          <ac:chgData name="Christopher Wilkin" userId="10363294-769d-46d1-9962-1839b2820248" providerId="ADAL" clId="{4CE30BC6-7715-49CF-8937-6E2E503FD046}" dt="2023-09-21T10:00:07.392" v="236" actId="1076"/>
          <ac:spMkLst>
            <pc:docMk/>
            <pc:sldMk cId="0" sldId="258"/>
            <ac:spMk id="3" creationId="{312F394A-0CBD-3D29-49D4-B7D180088C09}"/>
          </ac:spMkLst>
        </pc:spChg>
        <pc:spChg chg="add del mod">
          <ac:chgData name="Christopher Wilkin" userId="10363294-769d-46d1-9962-1839b2820248" providerId="ADAL" clId="{4CE30BC6-7715-49CF-8937-6E2E503FD046}" dt="2023-09-21T09:56:16.017" v="172" actId="478"/>
          <ac:spMkLst>
            <pc:docMk/>
            <pc:sldMk cId="0" sldId="258"/>
            <ac:spMk id="5" creationId="{7D6F49D9-F637-90C2-3A4D-5406C11C5970}"/>
          </ac:spMkLst>
        </pc:spChg>
        <pc:spChg chg="mod">
          <ac:chgData name="Christopher Wilkin" userId="10363294-769d-46d1-9962-1839b2820248" providerId="ADAL" clId="{4CE30BC6-7715-49CF-8937-6E2E503FD046}" dt="2023-09-21T10:02:54.464" v="317" actId="1076"/>
          <ac:spMkLst>
            <pc:docMk/>
            <pc:sldMk cId="0" sldId="258"/>
            <ac:spMk id="6" creationId="{00000000-0000-0000-0000-000000000000}"/>
          </ac:spMkLst>
        </pc:spChg>
        <pc:spChg chg="add del mod">
          <ac:chgData name="Christopher Wilkin" userId="10363294-769d-46d1-9962-1839b2820248" providerId="ADAL" clId="{4CE30BC6-7715-49CF-8937-6E2E503FD046}" dt="2023-09-21T09:59:06.650" v="214" actId="478"/>
          <ac:spMkLst>
            <pc:docMk/>
            <pc:sldMk cId="0" sldId="258"/>
            <ac:spMk id="7" creationId="{D4164A00-2CB3-3A4C-EFA1-E4BF35DF81A1}"/>
          </ac:spMkLst>
        </pc:spChg>
        <pc:spChg chg="add del mod">
          <ac:chgData name="Christopher Wilkin" userId="10363294-769d-46d1-9962-1839b2820248" providerId="ADAL" clId="{4CE30BC6-7715-49CF-8937-6E2E503FD046}" dt="2023-09-21T09:59:13.011" v="215" actId="478"/>
          <ac:spMkLst>
            <pc:docMk/>
            <pc:sldMk cId="0" sldId="258"/>
            <ac:spMk id="9" creationId="{2DF4F751-88B3-5C20-57D9-EB090433F0CD}"/>
          </ac:spMkLst>
        </pc:spChg>
        <pc:spChg chg="add mod">
          <ac:chgData name="Christopher Wilkin" userId="10363294-769d-46d1-9962-1839b2820248" providerId="ADAL" clId="{4CE30BC6-7715-49CF-8937-6E2E503FD046}" dt="2023-09-21T09:59:54.072" v="229" actId="1076"/>
          <ac:spMkLst>
            <pc:docMk/>
            <pc:sldMk cId="0" sldId="258"/>
            <ac:spMk id="11" creationId="{F48AA5D4-D7E3-8303-2E47-85F999A66DE4}"/>
          </ac:spMkLst>
        </pc:spChg>
        <pc:spChg chg="add mod">
          <ac:chgData name="Christopher Wilkin" userId="10363294-769d-46d1-9962-1839b2820248" providerId="ADAL" clId="{4CE30BC6-7715-49CF-8937-6E2E503FD046}" dt="2023-09-21T10:03:07.540" v="319" actId="1076"/>
          <ac:spMkLst>
            <pc:docMk/>
            <pc:sldMk cId="0" sldId="258"/>
            <ac:spMk id="12" creationId="{8B80416E-4A87-C1FE-B395-F7B2F06522FB}"/>
          </ac:spMkLst>
        </pc:spChg>
        <pc:spChg chg="mod">
          <ac:chgData name="Christopher Wilkin" userId="10363294-769d-46d1-9962-1839b2820248" providerId="ADAL" clId="{4CE30BC6-7715-49CF-8937-6E2E503FD046}" dt="2023-09-21T09:53:47.135" v="117" actId="1076"/>
          <ac:spMkLst>
            <pc:docMk/>
            <pc:sldMk cId="0" sldId="258"/>
            <ac:spMk id="18434" creationId="{00000000-0000-0000-0000-000000000000}"/>
          </ac:spMkLst>
        </pc:spChg>
        <pc:grpChg chg="add mod">
          <ac:chgData name="Christopher Wilkin" userId="10363294-769d-46d1-9962-1839b2820248" providerId="ADAL" clId="{4CE30BC6-7715-49CF-8937-6E2E503FD046}" dt="2023-09-21T10:03:07.540" v="319" actId="1076"/>
          <ac:grpSpMkLst>
            <pc:docMk/>
            <pc:sldMk cId="0" sldId="258"/>
            <ac:grpSpMk id="13" creationId="{23EE8ADE-2D6C-5078-E76A-971F1FD960E3}"/>
          </ac:grpSpMkLst>
        </pc:grpChg>
        <pc:picChg chg="add mod">
          <ac:chgData name="Christopher Wilkin" userId="10363294-769d-46d1-9962-1839b2820248" providerId="ADAL" clId="{4CE30BC6-7715-49CF-8937-6E2E503FD046}" dt="2023-09-21T10:03:07.540" v="319" actId="1076"/>
          <ac:picMkLst>
            <pc:docMk/>
            <pc:sldMk cId="0" sldId="258"/>
            <ac:picMk id="6146" creationId="{8715A3BF-2DA3-401F-62C1-834F73E3F991}"/>
          </ac:picMkLst>
        </pc:picChg>
        <pc:picChg chg="mod">
          <ac:chgData name="Christopher Wilkin" userId="10363294-769d-46d1-9962-1839b2820248" providerId="ADAL" clId="{4CE30BC6-7715-49CF-8937-6E2E503FD046}" dt="2023-09-21T10:00:04.284" v="235" actId="1076"/>
          <ac:picMkLst>
            <pc:docMk/>
            <pc:sldMk cId="0" sldId="258"/>
            <ac:picMk id="18437" creationId="{00000000-0000-0000-0000-000000000000}"/>
          </ac:picMkLst>
        </pc:picChg>
        <pc:picChg chg="mod">
          <ac:chgData name="Christopher Wilkin" userId="10363294-769d-46d1-9962-1839b2820248" providerId="ADAL" clId="{4CE30BC6-7715-49CF-8937-6E2E503FD046}" dt="2023-09-21T10:00:03.301" v="234" actId="1076"/>
          <ac:picMkLst>
            <pc:docMk/>
            <pc:sldMk cId="0" sldId="258"/>
            <ac:picMk id="18438" creationId="{00000000-0000-0000-0000-000000000000}"/>
          </ac:picMkLst>
        </pc:picChg>
      </pc:sldChg>
      <pc:sldChg chg="addSp modSp add mod modAnim">
        <pc:chgData name="Christopher Wilkin" userId="10363294-769d-46d1-9962-1839b2820248" providerId="ADAL" clId="{4CE30BC6-7715-49CF-8937-6E2E503FD046}" dt="2023-09-21T13:37:43.059" v="2635" actId="1076"/>
        <pc:sldMkLst>
          <pc:docMk/>
          <pc:sldMk cId="0" sldId="259"/>
        </pc:sldMkLst>
        <pc:spChg chg="mod">
          <ac:chgData name="Christopher Wilkin" userId="10363294-769d-46d1-9962-1839b2820248" providerId="ADAL" clId="{4CE30BC6-7715-49CF-8937-6E2E503FD046}" dt="2023-09-21T10:26:22.368" v="1217" actId="1076"/>
          <ac:spMkLst>
            <pc:docMk/>
            <pc:sldMk cId="0" sldId="259"/>
            <ac:spMk id="3" creationId="{43408115-A2B0-26FD-4A03-F728FBB47417}"/>
          </ac:spMkLst>
        </pc:spChg>
        <pc:spChg chg="mod">
          <ac:chgData name="Christopher Wilkin" userId="10363294-769d-46d1-9962-1839b2820248" providerId="ADAL" clId="{4CE30BC6-7715-49CF-8937-6E2E503FD046}" dt="2023-09-21T10:29:24.126" v="1314" actId="20577"/>
          <ac:spMkLst>
            <pc:docMk/>
            <pc:sldMk cId="0" sldId="259"/>
            <ac:spMk id="6" creationId="{BB6CA7E2-5B05-C0E1-7933-D46C1822EDBC}"/>
          </ac:spMkLst>
        </pc:spChg>
        <pc:spChg chg="add mod">
          <ac:chgData name="Christopher Wilkin" userId="10363294-769d-46d1-9962-1839b2820248" providerId="ADAL" clId="{4CE30BC6-7715-49CF-8937-6E2E503FD046}" dt="2023-09-21T13:37:40.265" v="2634" actId="1076"/>
          <ac:spMkLst>
            <pc:docMk/>
            <pc:sldMk cId="0" sldId="259"/>
            <ac:spMk id="9" creationId="{D5C248DE-BB10-D0AC-3A56-C362ACB12704}"/>
          </ac:spMkLst>
        </pc:spChg>
        <pc:spChg chg="add mod">
          <ac:chgData name="Christopher Wilkin" userId="10363294-769d-46d1-9962-1839b2820248" providerId="ADAL" clId="{4CE30BC6-7715-49CF-8937-6E2E503FD046}" dt="2023-09-21T10:45:14.165" v="1364" actId="1076"/>
          <ac:spMkLst>
            <pc:docMk/>
            <pc:sldMk cId="0" sldId="259"/>
            <ac:spMk id="10" creationId="{2C97FBAF-5773-A4EF-A5DE-7158C077CCFD}"/>
          </ac:spMkLst>
        </pc:spChg>
        <pc:spChg chg="mod">
          <ac:chgData name="Christopher Wilkin" userId="10363294-769d-46d1-9962-1839b2820248" providerId="ADAL" clId="{4CE30BC6-7715-49CF-8937-6E2E503FD046}" dt="2023-09-21T10:25:37.791" v="1180" actId="20577"/>
          <ac:spMkLst>
            <pc:docMk/>
            <pc:sldMk cId="0" sldId="259"/>
            <ac:spMk id="19458" creationId="{00000000-0000-0000-0000-000000000000}"/>
          </ac:spMkLst>
        </pc:spChg>
        <pc:spChg chg="mod">
          <ac:chgData name="Christopher Wilkin" userId="10363294-769d-46d1-9962-1839b2820248" providerId="ADAL" clId="{4CE30BC6-7715-49CF-8937-6E2E503FD046}" dt="2023-09-21T10:29:05.536" v="1298" actId="1076"/>
          <ac:spMkLst>
            <pc:docMk/>
            <pc:sldMk cId="0" sldId="259"/>
            <ac:spMk id="19459" creationId="{00000000-0000-0000-0000-000000000000}"/>
          </ac:spMkLst>
        </pc:spChg>
        <pc:grpChg chg="add mod">
          <ac:chgData name="Christopher Wilkin" userId="10363294-769d-46d1-9962-1839b2820248" providerId="ADAL" clId="{4CE30BC6-7715-49CF-8937-6E2E503FD046}" dt="2023-09-21T10:26:22.368" v="1217" actId="1076"/>
          <ac:grpSpMkLst>
            <pc:docMk/>
            <pc:sldMk cId="0" sldId="259"/>
            <ac:grpSpMk id="2" creationId="{A6B42E58-6699-84DF-5617-EA8527FB557F}"/>
          </ac:grpSpMkLst>
        </pc:grpChg>
        <pc:grpChg chg="add mod">
          <ac:chgData name="Christopher Wilkin" userId="10363294-769d-46d1-9962-1839b2820248" providerId="ADAL" clId="{4CE30BC6-7715-49CF-8937-6E2E503FD046}" dt="2023-09-21T10:29:13.866" v="1299" actId="1076"/>
          <ac:grpSpMkLst>
            <pc:docMk/>
            <pc:sldMk cId="0" sldId="259"/>
            <ac:grpSpMk id="5" creationId="{8C2D381F-84E2-2442-DC5A-FEDBA15981B6}"/>
          </ac:grpSpMkLst>
        </pc:grpChg>
        <pc:picChg chg="mod">
          <ac:chgData name="Christopher Wilkin" userId="10363294-769d-46d1-9962-1839b2820248" providerId="ADAL" clId="{4CE30BC6-7715-49CF-8937-6E2E503FD046}" dt="2023-09-21T10:26:22.368" v="1217" actId="1076"/>
          <ac:picMkLst>
            <pc:docMk/>
            <pc:sldMk cId="0" sldId="259"/>
            <ac:picMk id="4" creationId="{8B6DE76E-719D-66EF-1E6E-BBC59A7CE3FD}"/>
          </ac:picMkLst>
        </pc:picChg>
        <pc:picChg chg="mod">
          <ac:chgData name="Christopher Wilkin" userId="10363294-769d-46d1-9962-1839b2820248" providerId="ADAL" clId="{4CE30BC6-7715-49CF-8937-6E2E503FD046}" dt="2023-09-21T10:29:13.866" v="1299" actId="1076"/>
          <ac:picMkLst>
            <pc:docMk/>
            <pc:sldMk cId="0" sldId="259"/>
            <ac:picMk id="7" creationId="{CBDD23D4-CB5F-D0E4-9CEC-78EFA47EF673}"/>
          </ac:picMkLst>
        </pc:picChg>
        <pc:picChg chg="add mod">
          <ac:chgData name="Christopher Wilkin" userId="10363294-769d-46d1-9962-1839b2820248" providerId="ADAL" clId="{4CE30BC6-7715-49CF-8937-6E2E503FD046}" dt="2023-09-21T13:37:43.059" v="2635" actId="1076"/>
          <ac:picMkLst>
            <pc:docMk/>
            <pc:sldMk cId="0" sldId="259"/>
            <ac:picMk id="10242" creationId="{E65AA1D0-C14C-46B8-7B4D-0AC570259C1D}"/>
          </ac:picMkLst>
        </pc:picChg>
      </pc:sldChg>
      <pc:sldChg chg="modSp add mod">
        <pc:chgData name="Christopher Wilkin" userId="10363294-769d-46d1-9962-1839b2820248" providerId="ADAL" clId="{4CE30BC6-7715-49CF-8937-6E2E503FD046}" dt="2023-09-21T10:46:15.361" v="1373" actId="1076"/>
        <pc:sldMkLst>
          <pc:docMk/>
          <pc:sldMk cId="0" sldId="264"/>
        </pc:sldMkLst>
        <pc:spChg chg="mod">
          <ac:chgData name="Christopher Wilkin" userId="10363294-769d-46d1-9962-1839b2820248" providerId="ADAL" clId="{4CE30BC6-7715-49CF-8937-6E2E503FD046}" dt="2023-09-21T10:45:45.833" v="1368" actId="1076"/>
          <ac:spMkLst>
            <pc:docMk/>
            <pc:sldMk cId="0" sldId="264"/>
            <ac:spMk id="8194"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2"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3"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4"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5" creationId="{00000000-0000-0000-0000-000000000000}"/>
          </ac:spMkLst>
        </pc:spChg>
        <pc:spChg chg="mod">
          <ac:chgData name="Christopher Wilkin" userId="10363294-769d-46d1-9962-1839b2820248" providerId="ADAL" clId="{4CE30BC6-7715-49CF-8937-6E2E503FD046}" dt="2023-09-21T10:46:02.001" v="1372" actId="1076"/>
          <ac:spMkLst>
            <pc:docMk/>
            <pc:sldMk cId="0" sldId="264"/>
            <ac:spMk id="130056"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7"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8"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59" creationId="{00000000-0000-0000-0000-000000000000}"/>
          </ac:spMkLst>
        </pc:spChg>
        <pc:spChg chg="mod">
          <ac:chgData name="Christopher Wilkin" userId="10363294-769d-46d1-9962-1839b2820248" providerId="ADAL" clId="{4CE30BC6-7715-49CF-8937-6E2E503FD046}" dt="2023-09-21T10:46:15.361" v="1373" actId="1076"/>
          <ac:spMkLst>
            <pc:docMk/>
            <pc:sldMk cId="0" sldId="264"/>
            <ac:spMk id="130060" creationId="{00000000-0000-0000-0000-000000000000}"/>
          </ac:spMkLst>
        </pc:spChg>
        <pc:spChg chg="mod">
          <ac:chgData name="Christopher Wilkin" userId="10363294-769d-46d1-9962-1839b2820248" providerId="ADAL" clId="{4CE30BC6-7715-49CF-8937-6E2E503FD046}" dt="2023-09-21T10:45:50.748" v="1369" actId="1076"/>
          <ac:spMkLst>
            <pc:docMk/>
            <pc:sldMk cId="0" sldId="264"/>
            <ac:spMk id="130063" creationId="{00000000-0000-0000-0000-000000000000}"/>
          </ac:spMkLst>
        </pc:spChg>
        <pc:picChg chg="mod">
          <ac:chgData name="Christopher Wilkin" userId="10363294-769d-46d1-9962-1839b2820248" providerId="ADAL" clId="{4CE30BC6-7715-49CF-8937-6E2E503FD046}" dt="2023-09-21T10:45:50.748" v="1369" actId="1076"/>
          <ac:picMkLst>
            <pc:docMk/>
            <pc:sldMk cId="0" sldId="264"/>
            <ac:picMk id="24596" creationId="{00000000-0000-0000-0000-000000000000}"/>
          </ac:picMkLst>
        </pc:picChg>
        <pc:picChg chg="mod">
          <ac:chgData name="Christopher Wilkin" userId="10363294-769d-46d1-9962-1839b2820248" providerId="ADAL" clId="{4CE30BC6-7715-49CF-8937-6E2E503FD046}" dt="2023-09-21T10:45:50.748" v="1369" actId="1076"/>
          <ac:picMkLst>
            <pc:docMk/>
            <pc:sldMk cId="0" sldId="264"/>
            <ac:picMk id="24597" creationId="{00000000-0000-0000-0000-000000000000}"/>
          </ac:picMkLst>
        </pc:picChg>
        <pc:picChg chg="mod">
          <ac:chgData name="Christopher Wilkin" userId="10363294-769d-46d1-9962-1839b2820248" providerId="ADAL" clId="{4CE30BC6-7715-49CF-8937-6E2E503FD046}" dt="2023-09-21T10:45:50.748" v="1369" actId="1076"/>
          <ac:picMkLst>
            <pc:docMk/>
            <pc:sldMk cId="0" sldId="264"/>
            <ac:picMk id="24598" creationId="{00000000-0000-0000-0000-000000000000}"/>
          </ac:picMkLst>
        </pc:picChg>
        <pc:picChg chg="mod">
          <ac:chgData name="Christopher Wilkin" userId="10363294-769d-46d1-9962-1839b2820248" providerId="ADAL" clId="{4CE30BC6-7715-49CF-8937-6E2E503FD046}" dt="2023-09-21T10:45:53.172" v="1370" actId="1076"/>
          <ac:picMkLst>
            <pc:docMk/>
            <pc:sldMk cId="0" sldId="264"/>
            <ac:picMk id="24599" creationId="{00000000-0000-0000-0000-000000000000}"/>
          </ac:picMkLst>
        </pc:picChg>
      </pc:sldChg>
      <pc:sldChg chg="modSp mod">
        <pc:chgData name="Christopher Wilkin" userId="10363294-769d-46d1-9962-1839b2820248" providerId="ADAL" clId="{4CE30BC6-7715-49CF-8937-6E2E503FD046}" dt="2023-09-21T09:45:21.311" v="92" actId="20577"/>
        <pc:sldMkLst>
          <pc:docMk/>
          <pc:sldMk cId="2941564429" sldId="273"/>
        </pc:sldMkLst>
        <pc:spChg chg="mod">
          <ac:chgData name="Christopher Wilkin" userId="10363294-769d-46d1-9962-1839b2820248" providerId="ADAL" clId="{4CE30BC6-7715-49CF-8937-6E2E503FD046}" dt="2023-09-21T09:45:21.311" v="92" actId="20577"/>
          <ac:spMkLst>
            <pc:docMk/>
            <pc:sldMk cId="2941564429" sldId="273"/>
            <ac:spMk id="3" creationId="{129DA15B-EDB7-4EA8-93F9-99BFC0601F7E}"/>
          </ac:spMkLst>
        </pc:spChg>
      </pc:sldChg>
      <pc:sldChg chg="addSp modSp add mod">
        <pc:chgData name="Christopher Wilkin" userId="10363294-769d-46d1-9962-1839b2820248" providerId="ADAL" clId="{4CE30BC6-7715-49CF-8937-6E2E503FD046}" dt="2023-09-21T09:41:10.416" v="16" actId="29295"/>
        <pc:sldMkLst>
          <pc:docMk/>
          <pc:sldMk cId="3494613910" sldId="283"/>
        </pc:sldMkLst>
        <pc:spChg chg="mod">
          <ac:chgData name="Christopher Wilkin" userId="10363294-769d-46d1-9962-1839b2820248" providerId="ADAL" clId="{4CE30BC6-7715-49CF-8937-6E2E503FD046}" dt="2023-09-21T09:40:47.528" v="15" actId="1076"/>
          <ac:spMkLst>
            <pc:docMk/>
            <pc:sldMk cId="3494613910" sldId="283"/>
            <ac:spMk id="4" creationId="{1EA22197-4AC3-4FA0-8C68-8B85758CFB39}"/>
          </ac:spMkLst>
        </pc:spChg>
        <pc:picChg chg="add mod ord">
          <ac:chgData name="Christopher Wilkin" userId="10363294-769d-46d1-9962-1839b2820248" providerId="ADAL" clId="{4CE30BC6-7715-49CF-8937-6E2E503FD046}" dt="2023-09-21T09:41:10.416" v="16" actId="29295"/>
          <ac:picMkLst>
            <pc:docMk/>
            <pc:sldMk cId="3494613910" sldId="283"/>
            <ac:picMk id="5" creationId="{B8170ED2-3ADD-0B41-7A2C-74AF05DAB0B1}"/>
          </ac:picMkLst>
        </pc:picChg>
        <pc:picChg chg="mod">
          <ac:chgData name="Christopher Wilkin" userId="10363294-769d-46d1-9962-1839b2820248" providerId="ADAL" clId="{4CE30BC6-7715-49CF-8937-6E2E503FD046}" dt="2023-09-21T09:40:06.195" v="5" actId="1076"/>
          <ac:picMkLst>
            <pc:docMk/>
            <pc:sldMk cId="3494613910" sldId="283"/>
            <ac:picMk id="2050" creationId="{271F5E12-8629-0417-73DE-CC67746C169A}"/>
          </ac:picMkLst>
        </pc:picChg>
      </pc:sldChg>
      <pc:sldChg chg="ord">
        <pc:chgData name="Christopher Wilkin" userId="10363294-769d-46d1-9962-1839b2820248" providerId="ADAL" clId="{4CE30BC6-7715-49CF-8937-6E2E503FD046}" dt="2023-09-21T09:52:37.907" v="108"/>
        <pc:sldMkLst>
          <pc:docMk/>
          <pc:sldMk cId="3138639750" sldId="286"/>
        </pc:sldMkLst>
      </pc:sldChg>
      <pc:sldChg chg="modAnim">
        <pc:chgData name="Christopher Wilkin" userId="10363294-769d-46d1-9962-1839b2820248" providerId="ADAL" clId="{4CE30BC6-7715-49CF-8937-6E2E503FD046}" dt="2023-09-21T13:19:13.918" v="2543"/>
        <pc:sldMkLst>
          <pc:docMk/>
          <pc:sldMk cId="1131935523" sldId="288"/>
        </pc:sldMkLst>
      </pc:sldChg>
      <pc:sldChg chg="modSp add mod">
        <pc:chgData name="Christopher Wilkin" userId="10363294-769d-46d1-9962-1839b2820248" providerId="ADAL" clId="{4CE30BC6-7715-49CF-8937-6E2E503FD046}" dt="2023-09-21T09:52:03.104" v="106" actId="207"/>
        <pc:sldMkLst>
          <pc:docMk/>
          <pc:sldMk cId="0" sldId="296"/>
        </pc:sldMkLst>
        <pc:spChg chg="mod">
          <ac:chgData name="Christopher Wilkin" userId="10363294-769d-46d1-9962-1839b2820248" providerId="ADAL" clId="{4CE30BC6-7715-49CF-8937-6E2E503FD046}" dt="2023-09-21T09:51:58.480" v="105" actId="207"/>
          <ac:spMkLst>
            <pc:docMk/>
            <pc:sldMk cId="0" sldId="296"/>
            <ac:spMk id="5" creationId="{00000000-0000-0000-0000-000000000000}"/>
          </ac:spMkLst>
        </pc:spChg>
        <pc:spChg chg="mod">
          <ac:chgData name="Christopher Wilkin" userId="10363294-769d-46d1-9962-1839b2820248" providerId="ADAL" clId="{4CE30BC6-7715-49CF-8937-6E2E503FD046}" dt="2023-09-21T09:52:03.104" v="106" actId="207"/>
          <ac:spMkLst>
            <pc:docMk/>
            <pc:sldMk cId="0" sldId="296"/>
            <ac:spMk id="6" creationId="{00000000-0000-0000-0000-000000000000}"/>
          </ac:spMkLst>
        </pc:spChg>
      </pc:sldChg>
      <pc:sldChg chg="modSp add mod modAnim">
        <pc:chgData name="Christopher Wilkin" userId="10363294-769d-46d1-9962-1839b2820248" providerId="ADAL" clId="{4CE30BC6-7715-49CF-8937-6E2E503FD046}" dt="2023-09-21T10:49:02.728" v="1404" actId="207"/>
        <pc:sldMkLst>
          <pc:docMk/>
          <pc:sldMk cId="0" sldId="297"/>
        </pc:sldMkLst>
        <pc:spChg chg="mod">
          <ac:chgData name="Christopher Wilkin" userId="10363294-769d-46d1-9962-1839b2820248" providerId="ADAL" clId="{4CE30BC6-7715-49CF-8937-6E2E503FD046}" dt="2023-09-21T10:49:02.728" v="1404" actId="207"/>
          <ac:spMkLst>
            <pc:docMk/>
            <pc:sldMk cId="0" sldId="297"/>
            <ac:spMk id="5122" creationId="{00000000-0000-0000-0000-000000000000}"/>
          </ac:spMkLst>
        </pc:spChg>
      </pc:sldChg>
      <pc:sldChg chg="modSp add mod">
        <pc:chgData name="Christopher Wilkin" userId="10363294-769d-46d1-9962-1839b2820248" providerId="ADAL" clId="{4CE30BC6-7715-49CF-8937-6E2E503FD046}" dt="2023-09-21T13:31:12.792" v="2572" actId="20577"/>
        <pc:sldMkLst>
          <pc:docMk/>
          <pc:sldMk cId="3864157583" sldId="305"/>
        </pc:sldMkLst>
        <pc:spChg chg="mod">
          <ac:chgData name="Christopher Wilkin" userId="10363294-769d-46d1-9962-1839b2820248" providerId="ADAL" clId="{4CE30BC6-7715-49CF-8937-6E2E503FD046}" dt="2023-09-21T13:18:33.666" v="2541" actId="20577"/>
          <ac:spMkLst>
            <pc:docMk/>
            <pc:sldMk cId="3864157583" sldId="305"/>
            <ac:spMk id="2" creationId="{8DC20E6D-67E3-4978-8229-65036E264BE8}"/>
          </ac:spMkLst>
        </pc:spChg>
        <pc:spChg chg="mod">
          <ac:chgData name="Christopher Wilkin" userId="10363294-769d-46d1-9962-1839b2820248" providerId="ADAL" clId="{4CE30BC6-7715-49CF-8937-6E2E503FD046}" dt="2023-09-21T13:31:12.792" v="2572" actId="20577"/>
          <ac:spMkLst>
            <pc:docMk/>
            <pc:sldMk cId="3864157583" sldId="305"/>
            <ac:spMk id="3" creationId="{1C303D94-3CE3-42C9-AA0E-CF60604E197D}"/>
          </ac:spMkLst>
        </pc:spChg>
      </pc:sldChg>
      <pc:sldChg chg="addSp delSp modSp add mod ord delAnim modAnim">
        <pc:chgData name="Christopher Wilkin" userId="10363294-769d-46d1-9962-1839b2820248" providerId="ADAL" clId="{4CE30BC6-7715-49CF-8937-6E2E503FD046}" dt="2023-09-21T11:27:12.423" v="2135" actId="1076"/>
        <pc:sldMkLst>
          <pc:docMk/>
          <pc:sldMk cId="0" sldId="307"/>
        </pc:sldMkLst>
        <pc:spChg chg="add mod">
          <ac:chgData name="Christopher Wilkin" userId="10363294-769d-46d1-9962-1839b2820248" providerId="ADAL" clId="{4CE30BC6-7715-49CF-8937-6E2E503FD046}" dt="2023-09-21T11:20:03.701" v="2029" actId="5793"/>
          <ac:spMkLst>
            <pc:docMk/>
            <pc:sldMk cId="0" sldId="307"/>
            <ac:spMk id="2" creationId="{B8B663AA-D98A-32DC-2E8E-DE241703E848}"/>
          </ac:spMkLst>
        </pc:spChg>
        <pc:spChg chg="add del mod">
          <ac:chgData name="Christopher Wilkin" userId="10363294-769d-46d1-9962-1839b2820248" providerId="ADAL" clId="{4CE30BC6-7715-49CF-8937-6E2E503FD046}" dt="2023-09-21T11:18:38.456" v="1946" actId="478"/>
          <ac:spMkLst>
            <pc:docMk/>
            <pc:sldMk cId="0" sldId="307"/>
            <ac:spMk id="4" creationId="{C37915C6-279F-A218-88CD-4B7D50B2C8FE}"/>
          </ac:spMkLst>
        </pc:spChg>
        <pc:spChg chg="add mod">
          <ac:chgData name="Christopher Wilkin" userId="10363294-769d-46d1-9962-1839b2820248" providerId="ADAL" clId="{4CE30BC6-7715-49CF-8937-6E2E503FD046}" dt="2023-09-21T11:21:03.625" v="2033" actId="1076"/>
          <ac:spMkLst>
            <pc:docMk/>
            <pc:sldMk cId="0" sldId="307"/>
            <ac:spMk id="6" creationId="{56B6318B-4D13-D118-E933-66C24E480EBE}"/>
          </ac:spMkLst>
        </pc:spChg>
        <pc:spChg chg="add mod">
          <ac:chgData name="Christopher Wilkin" userId="10363294-769d-46d1-9962-1839b2820248" providerId="ADAL" clId="{4CE30BC6-7715-49CF-8937-6E2E503FD046}" dt="2023-09-21T11:21:21.666" v="2035" actId="1076"/>
          <ac:spMkLst>
            <pc:docMk/>
            <pc:sldMk cId="0" sldId="307"/>
            <ac:spMk id="8" creationId="{6891271E-E4BF-69C0-FEDD-01AE6851E6F0}"/>
          </ac:spMkLst>
        </pc:spChg>
        <pc:spChg chg="add mod">
          <ac:chgData name="Christopher Wilkin" userId="10363294-769d-46d1-9962-1839b2820248" providerId="ADAL" clId="{4CE30BC6-7715-49CF-8937-6E2E503FD046}" dt="2023-09-21T11:21:31.670" v="2037" actId="1076"/>
          <ac:spMkLst>
            <pc:docMk/>
            <pc:sldMk cId="0" sldId="307"/>
            <ac:spMk id="10" creationId="{B09A4A52-CDD6-E286-567F-5315CBA68FB5}"/>
          </ac:spMkLst>
        </pc:spChg>
        <pc:spChg chg="add mod">
          <ac:chgData name="Christopher Wilkin" userId="10363294-769d-46d1-9962-1839b2820248" providerId="ADAL" clId="{4CE30BC6-7715-49CF-8937-6E2E503FD046}" dt="2023-09-21T11:22:25.811" v="2048" actId="1076"/>
          <ac:spMkLst>
            <pc:docMk/>
            <pc:sldMk cId="0" sldId="307"/>
            <ac:spMk id="12" creationId="{8289B5E1-AE82-8EA6-8A85-A9642A37A9BC}"/>
          </ac:spMkLst>
        </pc:spChg>
        <pc:spChg chg="add mod">
          <ac:chgData name="Christopher Wilkin" userId="10363294-769d-46d1-9962-1839b2820248" providerId="ADAL" clId="{4CE30BC6-7715-49CF-8937-6E2E503FD046}" dt="2023-09-21T11:22:38.599" v="2052" actId="1076"/>
          <ac:spMkLst>
            <pc:docMk/>
            <pc:sldMk cId="0" sldId="307"/>
            <ac:spMk id="14" creationId="{9A1519FF-6281-704B-F296-C6A31B9B68B8}"/>
          </ac:spMkLst>
        </pc:spChg>
        <pc:spChg chg="add mod">
          <ac:chgData name="Christopher Wilkin" userId="10363294-769d-46d1-9962-1839b2820248" providerId="ADAL" clId="{4CE30BC6-7715-49CF-8937-6E2E503FD046}" dt="2023-09-21T11:22:28.877" v="2049" actId="1076"/>
          <ac:spMkLst>
            <pc:docMk/>
            <pc:sldMk cId="0" sldId="307"/>
            <ac:spMk id="16" creationId="{9CB92FA8-6AAD-0C09-08A9-C23FE9FA5248}"/>
          </ac:spMkLst>
        </pc:spChg>
        <pc:spChg chg="add mod">
          <ac:chgData name="Christopher Wilkin" userId="10363294-769d-46d1-9962-1839b2820248" providerId="ADAL" clId="{4CE30BC6-7715-49CF-8937-6E2E503FD046}" dt="2023-09-21T11:22:34.522" v="2051" actId="1076"/>
          <ac:spMkLst>
            <pc:docMk/>
            <pc:sldMk cId="0" sldId="307"/>
            <ac:spMk id="18" creationId="{6ACE8A94-A95A-8CD0-AD18-2699E62D6325}"/>
          </ac:spMkLst>
        </pc:spChg>
        <pc:spChg chg="add mod">
          <ac:chgData name="Christopher Wilkin" userId="10363294-769d-46d1-9962-1839b2820248" providerId="ADAL" clId="{4CE30BC6-7715-49CF-8937-6E2E503FD046}" dt="2023-09-21T11:22:45.069" v="2053" actId="1076"/>
          <ac:spMkLst>
            <pc:docMk/>
            <pc:sldMk cId="0" sldId="307"/>
            <ac:spMk id="20" creationId="{66C8C667-04CE-4094-2A69-5AB8C2E25412}"/>
          </ac:spMkLst>
        </pc:spChg>
        <pc:spChg chg="add mod">
          <ac:chgData name="Christopher Wilkin" userId="10363294-769d-46d1-9962-1839b2820248" providerId="ADAL" clId="{4CE30BC6-7715-49CF-8937-6E2E503FD046}" dt="2023-09-21T11:22:57.495" v="2055" actId="1076"/>
          <ac:spMkLst>
            <pc:docMk/>
            <pc:sldMk cId="0" sldId="307"/>
            <ac:spMk id="22" creationId="{D875617B-C6E7-5CC2-5B50-CEC7FE11774D}"/>
          </ac:spMkLst>
        </pc:spChg>
        <pc:spChg chg="add mod">
          <ac:chgData name="Christopher Wilkin" userId="10363294-769d-46d1-9962-1839b2820248" providerId="ADAL" clId="{4CE30BC6-7715-49CF-8937-6E2E503FD046}" dt="2023-09-21T11:26:53.938" v="2130" actId="1076"/>
          <ac:spMkLst>
            <pc:docMk/>
            <pc:sldMk cId="0" sldId="307"/>
            <ac:spMk id="24" creationId="{94879653-3FB2-6B5F-C7B9-B302E3349E5A}"/>
          </ac:spMkLst>
        </pc:spChg>
        <pc:spChg chg="del">
          <ac:chgData name="Christopher Wilkin" userId="10363294-769d-46d1-9962-1839b2820248" providerId="ADAL" clId="{4CE30BC6-7715-49CF-8937-6E2E503FD046}" dt="2023-09-21T11:15:14.847" v="1870" actId="478"/>
          <ac:spMkLst>
            <pc:docMk/>
            <pc:sldMk cId="0" sldId="307"/>
            <ac:spMk id="18433" creationId="{00000000-0000-0000-0000-000000000000}"/>
          </ac:spMkLst>
        </pc:spChg>
        <pc:spChg chg="mod">
          <ac:chgData name="Christopher Wilkin" userId="10363294-769d-46d1-9962-1839b2820248" providerId="ADAL" clId="{4CE30BC6-7715-49CF-8937-6E2E503FD046}" dt="2023-09-21T11:15:22.099" v="1873" actId="1076"/>
          <ac:spMkLst>
            <pc:docMk/>
            <pc:sldMk cId="0" sldId="307"/>
            <ac:spMk id="18434" creationId="{00000000-0000-0000-0000-000000000000}"/>
          </ac:spMkLst>
        </pc:spChg>
        <pc:spChg chg="del mod">
          <ac:chgData name="Christopher Wilkin" userId="10363294-769d-46d1-9962-1839b2820248" providerId="ADAL" clId="{4CE30BC6-7715-49CF-8937-6E2E503FD046}" dt="2023-09-21T11:18:33.356" v="1945" actId="478"/>
          <ac:spMkLst>
            <pc:docMk/>
            <pc:sldMk cId="0" sldId="307"/>
            <ac:spMk id="409603" creationId="{00000000-0000-0000-0000-000000000000}"/>
          </ac:spMkLst>
        </pc:spChg>
        <pc:spChg chg="del">
          <ac:chgData name="Christopher Wilkin" userId="10363294-769d-46d1-9962-1839b2820248" providerId="ADAL" clId="{4CE30BC6-7715-49CF-8937-6E2E503FD046}" dt="2023-09-21T11:15:17.119" v="1871" actId="478"/>
          <ac:spMkLst>
            <pc:docMk/>
            <pc:sldMk cId="0" sldId="307"/>
            <ac:spMk id="409605" creationId="{00000000-0000-0000-0000-000000000000}"/>
          </ac:spMkLst>
        </pc:spChg>
        <pc:picChg chg="add mod">
          <ac:chgData name="Christopher Wilkin" userId="10363294-769d-46d1-9962-1839b2820248" providerId="ADAL" clId="{4CE30BC6-7715-49CF-8937-6E2E503FD046}" dt="2023-09-21T11:27:12.423" v="2135" actId="1076"/>
          <ac:picMkLst>
            <pc:docMk/>
            <pc:sldMk cId="0" sldId="307"/>
            <ac:picMk id="23" creationId="{1322543B-219B-69A8-BA75-25F80C4744D5}"/>
          </ac:picMkLst>
        </pc:picChg>
        <pc:picChg chg="del">
          <ac:chgData name="Christopher Wilkin" userId="10363294-769d-46d1-9962-1839b2820248" providerId="ADAL" clId="{4CE30BC6-7715-49CF-8937-6E2E503FD046}" dt="2023-09-21T11:15:11.708" v="1869" actId="478"/>
          <ac:picMkLst>
            <pc:docMk/>
            <pc:sldMk cId="0" sldId="307"/>
            <ac:picMk id="18436" creationId="{00000000-0000-0000-0000-000000000000}"/>
          </ac:picMkLst>
        </pc:picChg>
      </pc:sldChg>
      <pc:sldChg chg="addSp delSp modSp add mod ord">
        <pc:chgData name="Christopher Wilkin" userId="10363294-769d-46d1-9962-1839b2820248" providerId="ADAL" clId="{4CE30BC6-7715-49CF-8937-6E2E503FD046}" dt="2023-09-21T11:25:05.888" v="2116" actId="1076"/>
        <pc:sldMkLst>
          <pc:docMk/>
          <pc:sldMk cId="0" sldId="308"/>
        </pc:sldMkLst>
        <pc:spChg chg="del">
          <ac:chgData name="Christopher Wilkin" userId="10363294-769d-46d1-9962-1839b2820248" providerId="ADAL" clId="{4CE30BC6-7715-49CF-8937-6E2E503FD046}" dt="2023-09-21T11:24:22.617" v="2110" actId="478"/>
          <ac:spMkLst>
            <pc:docMk/>
            <pc:sldMk cId="0" sldId="308"/>
            <ac:spMk id="20481" creationId="{00000000-0000-0000-0000-000000000000}"/>
          </ac:spMkLst>
        </pc:spChg>
        <pc:spChg chg="mod">
          <ac:chgData name="Christopher Wilkin" userId="10363294-769d-46d1-9962-1839b2820248" providerId="ADAL" clId="{4CE30BC6-7715-49CF-8937-6E2E503FD046}" dt="2023-09-21T11:24:57.656" v="2115" actId="1076"/>
          <ac:spMkLst>
            <pc:docMk/>
            <pc:sldMk cId="0" sldId="308"/>
            <ac:spMk id="20482" creationId="{00000000-0000-0000-0000-000000000000}"/>
          </ac:spMkLst>
        </pc:spChg>
        <pc:spChg chg="mod">
          <ac:chgData name="Christopher Wilkin" userId="10363294-769d-46d1-9962-1839b2820248" providerId="ADAL" clId="{4CE30BC6-7715-49CF-8937-6E2E503FD046}" dt="2023-09-21T11:24:19.751" v="2108" actId="1076"/>
          <ac:spMkLst>
            <pc:docMk/>
            <pc:sldMk cId="0" sldId="308"/>
            <ac:spMk id="421892" creationId="{00000000-0000-0000-0000-000000000000}"/>
          </ac:spMkLst>
        </pc:spChg>
        <pc:picChg chg="add mod">
          <ac:chgData name="Christopher Wilkin" userId="10363294-769d-46d1-9962-1839b2820248" providerId="ADAL" clId="{4CE30BC6-7715-49CF-8937-6E2E503FD046}" dt="2023-09-21T11:25:05.888" v="2116" actId="1076"/>
          <ac:picMkLst>
            <pc:docMk/>
            <pc:sldMk cId="0" sldId="308"/>
            <ac:picMk id="12290" creationId="{1A194DBA-09D3-4E76-DC2D-8FDEF40F4E88}"/>
          </ac:picMkLst>
        </pc:picChg>
        <pc:picChg chg="del">
          <ac:chgData name="Christopher Wilkin" userId="10363294-769d-46d1-9962-1839b2820248" providerId="ADAL" clId="{4CE30BC6-7715-49CF-8937-6E2E503FD046}" dt="2023-09-21T11:24:21.123" v="2109" actId="478"/>
          <ac:picMkLst>
            <pc:docMk/>
            <pc:sldMk cId="0" sldId="308"/>
            <ac:picMk id="20484" creationId="{00000000-0000-0000-0000-000000000000}"/>
          </ac:picMkLst>
        </pc:picChg>
      </pc:sldChg>
      <pc:sldChg chg="addSp delSp modSp add del mod ord delAnim">
        <pc:chgData name="Christopher Wilkin" userId="10363294-769d-46d1-9962-1839b2820248" providerId="ADAL" clId="{4CE30BC6-7715-49CF-8937-6E2E503FD046}" dt="2023-09-21T11:14:47.207" v="1846" actId="47"/>
        <pc:sldMkLst>
          <pc:docMk/>
          <pc:sldMk cId="0" sldId="309"/>
        </pc:sldMkLst>
        <pc:spChg chg="add mod">
          <ac:chgData name="Christopher Wilkin" userId="10363294-769d-46d1-9962-1839b2820248" providerId="ADAL" clId="{4CE30BC6-7715-49CF-8937-6E2E503FD046}" dt="2023-09-21T11:14:40.299" v="1845" actId="478"/>
          <ac:spMkLst>
            <pc:docMk/>
            <pc:sldMk cId="0" sldId="309"/>
            <ac:spMk id="3" creationId="{B53D118F-FAC3-25C2-3079-99B018D2C4F6}"/>
          </ac:spMkLst>
        </pc:spChg>
        <pc:spChg chg="mod">
          <ac:chgData name="Christopher Wilkin" userId="10363294-769d-46d1-9962-1839b2820248" providerId="ADAL" clId="{4CE30BC6-7715-49CF-8937-6E2E503FD046}" dt="2023-09-21T11:14:36.153" v="1843" actId="1076"/>
          <ac:spMkLst>
            <pc:docMk/>
            <pc:sldMk cId="0" sldId="309"/>
            <ac:spMk id="22530" creationId="{00000000-0000-0000-0000-000000000000}"/>
          </ac:spMkLst>
        </pc:spChg>
        <pc:spChg chg="del mod">
          <ac:chgData name="Christopher Wilkin" userId="10363294-769d-46d1-9962-1839b2820248" providerId="ADAL" clId="{4CE30BC6-7715-49CF-8937-6E2E503FD046}" dt="2023-09-21T11:14:40.299" v="1845" actId="478"/>
          <ac:spMkLst>
            <pc:docMk/>
            <pc:sldMk cId="0" sldId="309"/>
            <ac:spMk id="407559" creationId="{00000000-0000-0000-0000-000000000000}"/>
          </ac:spMkLst>
        </pc:spChg>
      </pc:sldChg>
      <pc:sldChg chg="addSp delSp modSp add mod">
        <pc:chgData name="Christopher Wilkin" userId="10363294-769d-46d1-9962-1839b2820248" providerId="ADAL" clId="{4CE30BC6-7715-49CF-8937-6E2E503FD046}" dt="2023-09-21T10:47:56.532" v="1383" actId="20577"/>
        <pc:sldMkLst>
          <pc:docMk/>
          <pc:sldMk cId="3853314016" sldId="322"/>
        </pc:sldMkLst>
        <pc:spChg chg="mod">
          <ac:chgData name="Christopher Wilkin" userId="10363294-769d-46d1-9962-1839b2820248" providerId="ADAL" clId="{4CE30BC6-7715-49CF-8937-6E2E503FD046}" dt="2023-09-21T10:47:56.532" v="1383" actId="20577"/>
          <ac:spMkLst>
            <pc:docMk/>
            <pc:sldMk cId="3853314016" sldId="322"/>
            <ac:spMk id="2" creationId="{3161D4A0-C46D-453C-99CE-59FD4587B254}"/>
          </ac:spMkLst>
        </pc:spChg>
        <pc:picChg chg="add del mod">
          <ac:chgData name="Christopher Wilkin" userId="10363294-769d-46d1-9962-1839b2820248" providerId="ADAL" clId="{4CE30BC6-7715-49CF-8937-6E2E503FD046}" dt="2023-09-21T09:43:55.007" v="42" actId="478"/>
          <ac:picMkLst>
            <pc:docMk/>
            <pc:sldMk cId="3853314016" sldId="322"/>
            <ac:picMk id="5122" creationId="{62974D67-9FF8-C30D-4200-70DA07D8A99E}"/>
          </ac:picMkLst>
        </pc:picChg>
        <pc:picChg chg="add mod">
          <ac:chgData name="Christopher Wilkin" userId="10363294-769d-46d1-9962-1839b2820248" providerId="ADAL" clId="{4CE30BC6-7715-49CF-8937-6E2E503FD046}" dt="2023-09-21T09:44:18.120" v="46" actId="1076"/>
          <ac:picMkLst>
            <pc:docMk/>
            <pc:sldMk cId="3853314016" sldId="322"/>
            <ac:picMk id="5124" creationId="{4342B196-C219-D58E-4F30-F7866E2985D1}"/>
          </ac:picMkLst>
        </pc:picChg>
      </pc:sldChg>
      <pc:sldChg chg="addSp delSp modSp add mod">
        <pc:chgData name="Christopher Wilkin" userId="10363294-769d-46d1-9962-1839b2820248" providerId="ADAL" clId="{4CE30BC6-7715-49CF-8937-6E2E503FD046}" dt="2023-09-21T13:18:25.381" v="2531" actId="1076"/>
        <pc:sldMkLst>
          <pc:docMk/>
          <pc:sldMk cId="1555249484" sldId="324"/>
        </pc:sldMkLst>
        <pc:spChg chg="mod">
          <ac:chgData name="Christopher Wilkin" userId="10363294-769d-46d1-9962-1839b2820248" providerId="ADAL" clId="{4CE30BC6-7715-49CF-8937-6E2E503FD046}" dt="2023-09-21T13:17:33.112" v="2515" actId="1076"/>
          <ac:spMkLst>
            <pc:docMk/>
            <pc:sldMk cId="1555249484" sldId="324"/>
            <ac:spMk id="2" creationId="{A6E9004F-BFD6-4ADC-A0B5-89A9E2C7C48E}"/>
          </ac:spMkLst>
        </pc:spChg>
        <pc:picChg chg="add mod">
          <ac:chgData name="Christopher Wilkin" userId="10363294-769d-46d1-9962-1839b2820248" providerId="ADAL" clId="{4CE30BC6-7715-49CF-8937-6E2E503FD046}" dt="2023-09-21T13:17:40.058" v="2517" actId="1076"/>
          <ac:picMkLst>
            <pc:docMk/>
            <pc:sldMk cId="1555249484" sldId="324"/>
            <ac:picMk id="14338" creationId="{F4E13547-0BCB-1C72-2E19-9A5FFE683CD4}"/>
          </ac:picMkLst>
        </pc:picChg>
        <pc:picChg chg="add del mod">
          <ac:chgData name="Christopher Wilkin" userId="10363294-769d-46d1-9962-1839b2820248" providerId="ADAL" clId="{4CE30BC6-7715-49CF-8937-6E2E503FD046}" dt="2023-09-21T13:17:44.682" v="2520" actId="478"/>
          <ac:picMkLst>
            <pc:docMk/>
            <pc:sldMk cId="1555249484" sldId="324"/>
            <ac:picMk id="14340" creationId="{A89A19A4-D660-1DD6-736F-CB9C83BFCC05}"/>
          </ac:picMkLst>
        </pc:picChg>
        <pc:picChg chg="add mod">
          <ac:chgData name="Christopher Wilkin" userId="10363294-769d-46d1-9962-1839b2820248" providerId="ADAL" clId="{4CE30BC6-7715-49CF-8937-6E2E503FD046}" dt="2023-09-21T13:18:23.188" v="2530" actId="1076"/>
          <ac:picMkLst>
            <pc:docMk/>
            <pc:sldMk cId="1555249484" sldId="324"/>
            <ac:picMk id="14342" creationId="{A71D1A22-9191-FE66-2C07-2A0E20335695}"/>
          </ac:picMkLst>
        </pc:picChg>
        <pc:picChg chg="add mod">
          <ac:chgData name="Christopher Wilkin" userId="10363294-769d-46d1-9962-1839b2820248" providerId="ADAL" clId="{4CE30BC6-7715-49CF-8937-6E2E503FD046}" dt="2023-09-21T13:18:25.381" v="2531" actId="1076"/>
          <ac:picMkLst>
            <pc:docMk/>
            <pc:sldMk cId="1555249484" sldId="324"/>
            <ac:picMk id="14344" creationId="{249E2212-DE78-927C-25A1-80FA0E713729}"/>
          </ac:picMkLst>
        </pc:picChg>
      </pc:sldChg>
      <pc:sldChg chg="modAnim">
        <pc:chgData name="Christopher Wilkin" userId="10363294-769d-46d1-9962-1839b2820248" providerId="ADAL" clId="{4CE30BC6-7715-49CF-8937-6E2E503FD046}" dt="2023-09-21T13:19:05.988" v="2542"/>
        <pc:sldMkLst>
          <pc:docMk/>
          <pc:sldMk cId="3618367600" sldId="340"/>
        </pc:sldMkLst>
      </pc:sldChg>
      <pc:sldChg chg="modSp add del mod">
        <pc:chgData name="Christopher Wilkin" userId="10363294-769d-46d1-9962-1839b2820248" providerId="ADAL" clId="{4CE30BC6-7715-49CF-8937-6E2E503FD046}" dt="2023-09-21T10:06:39.993" v="402" actId="47"/>
        <pc:sldMkLst>
          <pc:docMk/>
          <pc:sldMk cId="3142479564" sldId="369"/>
        </pc:sldMkLst>
        <pc:spChg chg="mod">
          <ac:chgData name="Christopher Wilkin" userId="10363294-769d-46d1-9962-1839b2820248" providerId="ADAL" clId="{4CE30BC6-7715-49CF-8937-6E2E503FD046}" dt="2023-09-21T10:06:11.292" v="400" actId="1076"/>
          <ac:spMkLst>
            <pc:docMk/>
            <pc:sldMk cId="3142479564" sldId="369"/>
            <ac:spMk id="4" creationId="{25F61942-55E2-48BB-8924-6AFEDB9658E5}"/>
          </ac:spMkLst>
        </pc:spChg>
        <pc:spChg chg="mod">
          <ac:chgData name="Christopher Wilkin" userId="10363294-769d-46d1-9962-1839b2820248" providerId="ADAL" clId="{4CE30BC6-7715-49CF-8937-6E2E503FD046}" dt="2023-09-21T10:06:08.476" v="399" actId="1076"/>
          <ac:spMkLst>
            <pc:docMk/>
            <pc:sldMk cId="3142479564" sldId="369"/>
            <ac:spMk id="5" creationId="{5568E37D-5F7D-409F-9222-25F96999276C}"/>
          </ac:spMkLst>
        </pc:spChg>
        <pc:picChg chg="mod">
          <ac:chgData name="Christopher Wilkin" userId="10363294-769d-46d1-9962-1839b2820248" providerId="ADAL" clId="{4CE30BC6-7715-49CF-8937-6E2E503FD046}" dt="2023-09-21T10:06:04.700" v="398" actId="1076"/>
          <ac:picMkLst>
            <pc:docMk/>
            <pc:sldMk cId="3142479564" sldId="369"/>
            <ac:picMk id="8" creationId="{477C19E7-137D-4B50-8E11-77BC8947C4FF}"/>
          </ac:picMkLst>
        </pc:picChg>
      </pc:sldChg>
      <pc:sldChg chg="modSp add">
        <pc:chgData name="Christopher Wilkin" userId="10363294-769d-46d1-9962-1839b2820248" providerId="ADAL" clId="{4CE30BC6-7715-49CF-8937-6E2E503FD046}" dt="2023-09-21T09:51:48.477" v="103" actId="207"/>
        <pc:sldMkLst>
          <pc:docMk/>
          <pc:sldMk cId="0" sldId="395"/>
        </pc:sldMkLst>
        <pc:spChg chg="mod">
          <ac:chgData name="Christopher Wilkin" userId="10363294-769d-46d1-9962-1839b2820248" providerId="ADAL" clId="{4CE30BC6-7715-49CF-8937-6E2E503FD046}" dt="2023-09-21T09:51:48.477" v="103" actId="207"/>
          <ac:spMkLst>
            <pc:docMk/>
            <pc:sldMk cId="0" sldId="395"/>
            <ac:spMk id="5" creationId="{00000000-0000-0000-0000-000000000000}"/>
          </ac:spMkLst>
        </pc:spChg>
      </pc:sldChg>
      <pc:sldChg chg="addSp modSp add mod">
        <pc:chgData name="Christopher Wilkin" userId="10363294-769d-46d1-9962-1839b2820248" providerId="ADAL" clId="{4CE30BC6-7715-49CF-8937-6E2E503FD046}" dt="2023-09-21T13:40:17.865" v="2663" actId="1076"/>
        <pc:sldMkLst>
          <pc:docMk/>
          <pc:sldMk cId="2609793423" sldId="469"/>
        </pc:sldMkLst>
        <pc:spChg chg="mod">
          <ac:chgData name="Christopher Wilkin" userId="10363294-769d-46d1-9962-1839b2820248" providerId="ADAL" clId="{4CE30BC6-7715-49CF-8937-6E2E503FD046}" dt="2023-09-21T13:39:05.649" v="2653" actId="1076"/>
          <ac:spMkLst>
            <pc:docMk/>
            <pc:sldMk cId="2609793423" sldId="469"/>
            <ac:spMk id="2" creationId="{5796AC5B-D734-A682-5BCF-3ED108030E26}"/>
          </ac:spMkLst>
        </pc:spChg>
        <pc:spChg chg="mod">
          <ac:chgData name="Christopher Wilkin" userId="10363294-769d-46d1-9962-1839b2820248" providerId="ADAL" clId="{4CE30BC6-7715-49CF-8937-6E2E503FD046}" dt="2023-09-21T13:39:07.863" v="2654" actId="1076"/>
          <ac:spMkLst>
            <pc:docMk/>
            <pc:sldMk cId="2609793423" sldId="469"/>
            <ac:spMk id="3" creationId="{0C162D24-680E-2CF1-58C8-50D9BB4965F0}"/>
          </ac:spMkLst>
        </pc:spChg>
        <pc:picChg chg="add mod">
          <ac:chgData name="Christopher Wilkin" userId="10363294-769d-46d1-9962-1839b2820248" providerId="ADAL" clId="{4CE30BC6-7715-49CF-8937-6E2E503FD046}" dt="2023-09-21T13:39:56.191" v="2656" actId="14100"/>
          <ac:picMkLst>
            <pc:docMk/>
            <pc:sldMk cId="2609793423" sldId="469"/>
            <ac:picMk id="15362" creationId="{0F7DE04A-9DDF-567F-470D-09A7D60DFDA4}"/>
          </ac:picMkLst>
        </pc:picChg>
        <pc:picChg chg="add mod">
          <ac:chgData name="Christopher Wilkin" userId="10363294-769d-46d1-9962-1839b2820248" providerId="ADAL" clId="{4CE30BC6-7715-49CF-8937-6E2E503FD046}" dt="2023-09-21T13:40:17.865" v="2663" actId="1076"/>
          <ac:picMkLst>
            <pc:docMk/>
            <pc:sldMk cId="2609793423" sldId="469"/>
            <ac:picMk id="15364" creationId="{8526A4A9-2CED-EEDA-D279-5FB52A4D4F13}"/>
          </ac:picMkLst>
        </pc:picChg>
      </pc:sldChg>
      <pc:sldChg chg="addSp modSp add mod">
        <pc:chgData name="Christopher Wilkin" userId="10363294-769d-46d1-9962-1839b2820248" providerId="ADAL" clId="{4CE30BC6-7715-49CF-8937-6E2E503FD046}" dt="2023-09-21T10:11:14.572" v="452" actId="1076"/>
        <pc:sldMkLst>
          <pc:docMk/>
          <pc:sldMk cId="1366451126" sldId="717"/>
        </pc:sldMkLst>
        <pc:spChg chg="mod">
          <ac:chgData name="Christopher Wilkin" userId="10363294-769d-46d1-9962-1839b2820248" providerId="ADAL" clId="{4CE30BC6-7715-49CF-8937-6E2E503FD046}" dt="2023-09-21T10:11:14.572" v="452" actId="1076"/>
          <ac:spMkLst>
            <pc:docMk/>
            <pc:sldMk cId="1366451126" sldId="717"/>
            <ac:spMk id="2" creationId="{1CA03678-68D4-47F7-BE8E-F2AC9DBE006D}"/>
          </ac:spMkLst>
        </pc:spChg>
        <pc:spChg chg="mod">
          <ac:chgData name="Christopher Wilkin" userId="10363294-769d-46d1-9962-1839b2820248" providerId="ADAL" clId="{4CE30BC6-7715-49CF-8937-6E2E503FD046}" dt="2023-09-21T10:08:50.835" v="443" actId="20577"/>
          <ac:spMkLst>
            <pc:docMk/>
            <pc:sldMk cId="1366451126" sldId="717"/>
            <ac:spMk id="3" creationId="{F14C19F9-8510-4302-A100-0F0CA4D96A69}"/>
          </ac:spMkLst>
        </pc:spChg>
        <pc:spChg chg="mod">
          <ac:chgData name="Christopher Wilkin" userId="10363294-769d-46d1-9962-1839b2820248" providerId="ADAL" clId="{4CE30BC6-7715-49CF-8937-6E2E503FD046}" dt="2023-09-21T10:09:38.912" v="449" actId="1076"/>
          <ac:spMkLst>
            <pc:docMk/>
            <pc:sldMk cId="1366451126" sldId="717"/>
            <ac:spMk id="4" creationId="{FC877D28-4F83-4F39-A12F-21CF8FEDF401}"/>
          </ac:spMkLst>
        </pc:spChg>
        <pc:picChg chg="add mod">
          <ac:chgData name="Christopher Wilkin" userId="10363294-769d-46d1-9962-1839b2820248" providerId="ADAL" clId="{4CE30BC6-7715-49CF-8937-6E2E503FD046}" dt="2023-09-21T10:11:11.756" v="450" actId="14100"/>
          <ac:picMkLst>
            <pc:docMk/>
            <pc:sldMk cId="1366451126" sldId="717"/>
            <ac:picMk id="7170" creationId="{C8997C74-A976-CC2C-E5D2-A23FB965E600}"/>
          </ac:picMkLst>
        </pc:picChg>
      </pc:sldChg>
      <pc:sldChg chg="addSp delSp modSp new mod modAnim modNotesTx">
        <pc:chgData name="Christopher Wilkin" userId="10363294-769d-46d1-9962-1839b2820248" providerId="ADAL" clId="{4CE30BC6-7715-49CF-8937-6E2E503FD046}" dt="2023-09-21T13:37:06.137" v="2628" actId="478"/>
        <pc:sldMkLst>
          <pc:docMk/>
          <pc:sldMk cId="3569919723" sldId="718"/>
        </pc:sldMkLst>
        <pc:spChg chg="mod">
          <ac:chgData name="Christopher Wilkin" userId="10363294-769d-46d1-9962-1839b2820248" providerId="ADAL" clId="{4CE30BC6-7715-49CF-8937-6E2E503FD046}" dt="2023-09-21T10:17:19" v="1000" actId="1076"/>
          <ac:spMkLst>
            <pc:docMk/>
            <pc:sldMk cId="3569919723" sldId="718"/>
            <ac:spMk id="2" creationId="{084CF1C2-20B6-1DDD-DAA2-0263D8CF76D5}"/>
          </ac:spMkLst>
        </pc:spChg>
        <pc:spChg chg="mod">
          <ac:chgData name="Christopher Wilkin" userId="10363294-769d-46d1-9962-1839b2820248" providerId="ADAL" clId="{4CE30BC6-7715-49CF-8937-6E2E503FD046}" dt="2023-09-21T10:19:19.642" v="1092" actId="20577"/>
          <ac:spMkLst>
            <pc:docMk/>
            <pc:sldMk cId="3569919723" sldId="718"/>
            <ac:spMk id="3" creationId="{AD6E9BF8-C60E-306F-2A14-28238D4B49FA}"/>
          </ac:spMkLst>
        </pc:spChg>
        <pc:spChg chg="mod">
          <ac:chgData name="Christopher Wilkin" userId="10363294-769d-46d1-9962-1839b2820248" providerId="ADAL" clId="{4CE30BC6-7715-49CF-8937-6E2E503FD046}" dt="2023-09-21T10:48:28.757" v="1401" actId="20577"/>
          <ac:spMkLst>
            <pc:docMk/>
            <pc:sldMk cId="3569919723" sldId="718"/>
            <ac:spMk id="5" creationId="{4F56EDDB-97C8-E19D-24A9-63F647EBB603}"/>
          </ac:spMkLst>
        </pc:spChg>
        <pc:grpChg chg="add mod">
          <ac:chgData name="Christopher Wilkin" userId="10363294-769d-46d1-9962-1839b2820248" providerId="ADAL" clId="{4CE30BC6-7715-49CF-8937-6E2E503FD046}" dt="2023-09-21T10:18:45.443" v="1083" actId="1076"/>
          <ac:grpSpMkLst>
            <pc:docMk/>
            <pc:sldMk cId="3569919723" sldId="718"/>
            <ac:grpSpMk id="4" creationId="{D2F3D149-B731-9B74-8416-37D72573BC05}"/>
          </ac:grpSpMkLst>
        </pc:grpChg>
        <pc:picChg chg="mod">
          <ac:chgData name="Christopher Wilkin" userId="10363294-769d-46d1-9962-1839b2820248" providerId="ADAL" clId="{4CE30BC6-7715-49CF-8937-6E2E503FD046}" dt="2023-09-21T10:18:45.443" v="1083" actId="1076"/>
          <ac:picMkLst>
            <pc:docMk/>
            <pc:sldMk cId="3569919723" sldId="718"/>
            <ac:picMk id="6" creationId="{674DCD2F-CFEF-5A83-5F3A-0EC709EF8899}"/>
          </ac:picMkLst>
        </pc:picChg>
        <pc:picChg chg="add del mod">
          <ac:chgData name="Christopher Wilkin" userId="10363294-769d-46d1-9962-1839b2820248" providerId="ADAL" clId="{4CE30BC6-7715-49CF-8937-6E2E503FD046}" dt="2023-09-21T13:37:06.137" v="2628" actId="478"/>
          <ac:picMkLst>
            <pc:docMk/>
            <pc:sldMk cId="3569919723" sldId="718"/>
            <ac:picMk id="11266" creationId="{FB57E7F7-EB99-5F3C-63BE-2144AE36F591}"/>
          </ac:picMkLst>
        </pc:picChg>
      </pc:sldChg>
      <pc:sldChg chg="addSp delSp modSp new mod ord">
        <pc:chgData name="Christopher Wilkin" userId="10363294-769d-46d1-9962-1839b2820248" providerId="ADAL" clId="{4CE30BC6-7715-49CF-8937-6E2E503FD046}" dt="2023-09-21T11:38:19.704" v="2467" actId="1076"/>
        <pc:sldMkLst>
          <pc:docMk/>
          <pc:sldMk cId="2700320764" sldId="719"/>
        </pc:sldMkLst>
        <pc:spChg chg="mod">
          <ac:chgData name="Christopher Wilkin" userId="10363294-769d-46d1-9962-1839b2820248" providerId="ADAL" clId="{4CE30BC6-7715-49CF-8937-6E2E503FD046}" dt="2023-09-21T11:37:35.346" v="2429" actId="20577"/>
          <ac:spMkLst>
            <pc:docMk/>
            <pc:sldMk cId="2700320764" sldId="719"/>
            <ac:spMk id="2" creationId="{D2254B00-1FB6-2794-5F09-10361000BB7C}"/>
          </ac:spMkLst>
        </pc:spChg>
        <pc:spChg chg="del">
          <ac:chgData name="Christopher Wilkin" userId="10363294-769d-46d1-9962-1839b2820248" providerId="ADAL" clId="{4CE30BC6-7715-49CF-8937-6E2E503FD046}" dt="2023-09-21T10:51:52.503" v="1463"/>
          <ac:spMkLst>
            <pc:docMk/>
            <pc:sldMk cId="2700320764" sldId="719"/>
            <ac:spMk id="3" creationId="{71EB4EA2-BC44-A03A-BE8F-7C9CA8C9AE59}"/>
          </ac:spMkLst>
        </pc:spChg>
        <pc:spChg chg="del mod">
          <ac:chgData name="Christopher Wilkin" userId="10363294-769d-46d1-9962-1839b2820248" providerId="ADAL" clId="{4CE30BC6-7715-49CF-8937-6E2E503FD046}" dt="2023-09-21T11:38:16.025" v="2466" actId="478"/>
          <ac:spMkLst>
            <pc:docMk/>
            <pc:sldMk cId="2700320764" sldId="719"/>
            <ac:spMk id="4" creationId="{4E1C118B-3288-728D-C982-869395544E11}"/>
          </ac:spMkLst>
        </pc:spChg>
        <pc:spChg chg="add mod">
          <ac:chgData name="Christopher Wilkin" userId="10363294-769d-46d1-9962-1839b2820248" providerId="ADAL" clId="{4CE30BC6-7715-49CF-8937-6E2E503FD046}" dt="2023-09-21T11:38:19.704" v="2467" actId="1076"/>
          <ac:spMkLst>
            <pc:docMk/>
            <pc:sldMk cId="2700320764" sldId="719"/>
            <ac:spMk id="8" creationId="{793F2523-C805-6F53-6A4E-BB42B79B348B}"/>
          </ac:spMkLst>
        </pc:spChg>
        <pc:spChg chg="add mod">
          <ac:chgData name="Christopher Wilkin" userId="10363294-769d-46d1-9962-1839b2820248" providerId="ADAL" clId="{4CE30BC6-7715-49CF-8937-6E2E503FD046}" dt="2023-09-21T10:54:35.929" v="1487" actId="1076"/>
          <ac:spMkLst>
            <pc:docMk/>
            <pc:sldMk cId="2700320764" sldId="719"/>
            <ac:spMk id="10" creationId="{CF97DD15-341D-C92F-6779-099AB716E68B}"/>
          </ac:spMkLst>
        </pc:spChg>
        <pc:picChg chg="add mod">
          <ac:chgData name="Christopher Wilkin" userId="10363294-769d-46d1-9962-1839b2820248" providerId="ADAL" clId="{4CE30BC6-7715-49CF-8937-6E2E503FD046}" dt="2023-09-21T10:54:33.629" v="1486" actId="1076"/>
          <ac:picMkLst>
            <pc:docMk/>
            <pc:sldMk cId="2700320764" sldId="719"/>
            <ac:picMk id="6" creationId="{36583E88-6834-C4CF-A885-2A9E57933A93}"/>
          </ac:picMkLst>
        </pc:picChg>
      </pc:sldChg>
      <pc:sldChg chg="addSp delSp modSp new del mod">
        <pc:chgData name="Christopher Wilkin" userId="10363294-769d-46d1-9962-1839b2820248" providerId="ADAL" clId="{4CE30BC6-7715-49CF-8937-6E2E503FD046}" dt="2023-09-21T11:05:41.579" v="1537" actId="47"/>
        <pc:sldMkLst>
          <pc:docMk/>
          <pc:sldMk cId="1457231123" sldId="720"/>
        </pc:sldMkLst>
        <pc:spChg chg="mod">
          <ac:chgData name="Christopher Wilkin" userId="10363294-769d-46d1-9962-1839b2820248" providerId="ADAL" clId="{4CE30BC6-7715-49CF-8937-6E2E503FD046}" dt="2023-09-21T11:04:57.671" v="1530" actId="1076"/>
          <ac:spMkLst>
            <pc:docMk/>
            <pc:sldMk cId="1457231123" sldId="720"/>
            <ac:spMk id="2" creationId="{F7A46C8A-CCBC-1658-7BC4-4B4D82740F50}"/>
          </ac:spMkLst>
        </pc:spChg>
        <pc:spChg chg="del">
          <ac:chgData name="Christopher Wilkin" userId="10363294-769d-46d1-9962-1839b2820248" providerId="ADAL" clId="{4CE30BC6-7715-49CF-8937-6E2E503FD046}" dt="2023-09-21T11:04:53.299" v="1528" actId="478"/>
          <ac:spMkLst>
            <pc:docMk/>
            <pc:sldMk cId="1457231123" sldId="720"/>
            <ac:spMk id="3" creationId="{964C3FBF-C719-0263-1126-D9D08153BD65}"/>
          </ac:spMkLst>
        </pc:spChg>
        <pc:spChg chg="add del mod">
          <ac:chgData name="Christopher Wilkin" userId="10363294-769d-46d1-9962-1839b2820248" providerId="ADAL" clId="{4CE30BC6-7715-49CF-8937-6E2E503FD046}" dt="2023-09-21T11:05:35.523" v="1535" actId="478"/>
          <ac:spMkLst>
            <pc:docMk/>
            <pc:sldMk cId="1457231123" sldId="720"/>
            <ac:spMk id="5" creationId="{82A7420A-3729-3337-F991-47E6477F2F43}"/>
          </ac:spMkLst>
        </pc:spChg>
        <pc:spChg chg="add del mod">
          <ac:chgData name="Christopher Wilkin" userId="10363294-769d-46d1-9962-1839b2820248" providerId="ADAL" clId="{4CE30BC6-7715-49CF-8937-6E2E503FD046}" dt="2023-09-21T11:05:38.291" v="1536" actId="478"/>
          <ac:spMkLst>
            <pc:docMk/>
            <pc:sldMk cId="1457231123" sldId="720"/>
            <ac:spMk id="7" creationId="{2CBD182A-8359-7205-A3B6-43B90251CE53}"/>
          </ac:spMkLst>
        </pc:spChg>
      </pc:sldChg>
      <pc:sldChg chg="addSp modSp new mod modNotesTx">
        <pc:chgData name="Christopher Wilkin" userId="10363294-769d-46d1-9962-1839b2820248" providerId="ADAL" clId="{4CE30BC6-7715-49CF-8937-6E2E503FD046}" dt="2023-09-21T13:38:24.153" v="2647" actId="1076"/>
        <pc:sldMkLst>
          <pc:docMk/>
          <pc:sldMk cId="4038868962" sldId="720"/>
        </pc:sldMkLst>
        <pc:spChg chg="mod">
          <ac:chgData name="Christopher Wilkin" userId="10363294-769d-46d1-9962-1839b2820248" providerId="ADAL" clId="{4CE30BC6-7715-49CF-8937-6E2E503FD046}" dt="2023-09-21T11:05:58.505" v="1563" actId="20577"/>
          <ac:spMkLst>
            <pc:docMk/>
            <pc:sldMk cId="4038868962" sldId="720"/>
            <ac:spMk id="2" creationId="{D6105972-7E36-847F-614B-D8D22050888A}"/>
          </ac:spMkLst>
        </pc:spChg>
        <pc:spChg chg="mod">
          <ac:chgData name="Christopher Wilkin" userId="10363294-769d-46d1-9962-1839b2820248" providerId="ADAL" clId="{4CE30BC6-7715-49CF-8937-6E2E503FD046}" dt="2023-09-21T11:08:38.160" v="1705" actId="1076"/>
          <ac:spMkLst>
            <pc:docMk/>
            <pc:sldMk cId="4038868962" sldId="720"/>
            <ac:spMk id="3" creationId="{AC94CF48-60E2-334A-48FE-98C254D2B8BD}"/>
          </ac:spMkLst>
        </pc:spChg>
        <pc:picChg chg="add mod">
          <ac:chgData name="Christopher Wilkin" userId="10363294-769d-46d1-9962-1839b2820248" providerId="ADAL" clId="{4CE30BC6-7715-49CF-8937-6E2E503FD046}" dt="2023-09-21T13:38:24.153" v="2647" actId="1076"/>
          <ac:picMkLst>
            <pc:docMk/>
            <pc:sldMk cId="4038868962" sldId="720"/>
            <ac:picMk id="9218" creationId="{C0524258-118F-670B-4DE4-62A542A76B4C}"/>
          </ac:picMkLst>
        </pc:picChg>
      </pc:sldChg>
      <pc:sldChg chg="addSp modSp new mod modAnim">
        <pc:chgData name="Christopher Wilkin" userId="10363294-769d-46d1-9962-1839b2820248" providerId="ADAL" clId="{4CE30BC6-7715-49CF-8937-6E2E503FD046}" dt="2023-09-21T13:38:34.772" v="2648" actId="1076"/>
        <pc:sldMkLst>
          <pc:docMk/>
          <pc:sldMk cId="972694108" sldId="721"/>
        </pc:sldMkLst>
        <pc:spChg chg="mod">
          <ac:chgData name="Christopher Wilkin" userId="10363294-769d-46d1-9962-1839b2820248" providerId="ADAL" clId="{4CE30BC6-7715-49CF-8937-6E2E503FD046}" dt="2023-09-21T11:32:20.106" v="2379" actId="20577"/>
          <ac:spMkLst>
            <pc:docMk/>
            <pc:sldMk cId="972694108" sldId="721"/>
            <ac:spMk id="2" creationId="{15442E1D-E706-5160-6F1D-F5FF0E5DDCA4}"/>
          </ac:spMkLst>
        </pc:spChg>
        <pc:spChg chg="mod">
          <ac:chgData name="Christopher Wilkin" userId="10363294-769d-46d1-9962-1839b2820248" providerId="ADAL" clId="{4CE30BC6-7715-49CF-8937-6E2E503FD046}" dt="2023-09-21T11:29:03.783" v="2210" actId="1076"/>
          <ac:spMkLst>
            <pc:docMk/>
            <pc:sldMk cId="972694108" sldId="721"/>
            <ac:spMk id="3" creationId="{7CF0CD11-BC5F-2478-E355-E9E9D8A4F11B}"/>
          </ac:spMkLst>
        </pc:spChg>
        <pc:spChg chg="add mod">
          <ac:chgData name="Christopher Wilkin" userId="10363294-769d-46d1-9962-1839b2820248" providerId="ADAL" clId="{4CE30BC6-7715-49CF-8937-6E2E503FD046}" dt="2023-09-21T11:31:32.105" v="2354" actId="1076"/>
          <ac:spMkLst>
            <pc:docMk/>
            <pc:sldMk cId="972694108" sldId="721"/>
            <ac:spMk id="4" creationId="{B1456849-9C71-5367-BF36-DB840AD57001}"/>
          </ac:spMkLst>
        </pc:spChg>
        <pc:spChg chg="add mod">
          <ac:chgData name="Christopher Wilkin" userId="10363294-769d-46d1-9962-1839b2820248" providerId="ADAL" clId="{4CE30BC6-7715-49CF-8937-6E2E503FD046}" dt="2023-09-21T11:34:43.629" v="2406" actId="2711"/>
          <ac:spMkLst>
            <pc:docMk/>
            <pc:sldMk cId="972694108" sldId="721"/>
            <ac:spMk id="5" creationId="{8E99CB8C-BE8D-B113-EE2C-6C7DB2477C7F}"/>
          </ac:spMkLst>
        </pc:spChg>
        <pc:spChg chg="add mod">
          <ac:chgData name="Christopher Wilkin" userId="10363294-769d-46d1-9962-1839b2820248" providerId="ADAL" clId="{4CE30BC6-7715-49CF-8937-6E2E503FD046}" dt="2023-09-21T11:34:10.858" v="2399" actId="20577"/>
          <ac:spMkLst>
            <pc:docMk/>
            <pc:sldMk cId="972694108" sldId="721"/>
            <ac:spMk id="6" creationId="{EC082ED1-D352-3395-F58F-498775C1C45F}"/>
          </ac:spMkLst>
        </pc:spChg>
        <pc:spChg chg="add mod">
          <ac:chgData name="Christopher Wilkin" userId="10363294-769d-46d1-9962-1839b2820248" providerId="ADAL" clId="{4CE30BC6-7715-49CF-8937-6E2E503FD046}" dt="2023-09-21T11:34:14.716" v="2405" actId="20577"/>
          <ac:spMkLst>
            <pc:docMk/>
            <pc:sldMk cId="972694108" sldId="721"/>
            <ac:spMk id="7" creationId="{3B563637-3AA8-3C04-E4D8-F7EBF277D8A3}"/>
          </ac:spMkLst>
        </pc:spChg>
        <pc:spChg chg="add mod">
          <ac:chgData name="Christopher Wilkin" userId="10363294-769d-46d1-9962-1839b2820248" providerId="ADAL" clId="{4CE30BC6-7715-49CF-8937-6E2E503FD046}" dt="2023-09-21T11:32:53.853" v="2383" actId="20577"/>
          <ac:spMkLst>
            <pc:docMk/>
            <pc:sldMk cId="972694108" sldId="721"/>
            <ac:spMk id="9" creationId="{F3A34CB8-AA27-758F-BFE3-DC2EA69531F7}"/>
          </ac:spMkLst>
        </pc:spChg>
        <pc:picChg chg="add mod">
          <ac:chgData name="Christopher Wilkin" userId="10363294-769d-46d1-9962-1839b2820248" providerId="ADAL" clId="{4CE30BC6-7715-49CF-8937-6E2E503FD046}" dt="2023-09-21T13:38:34.772" v="2648" actId="1076"/>
          <ac:picMkLst>
            <pc:docMk/>
            <pc:sldMk cId="972694108" sldId="721"/>
            <ac:picMk id="13314" creationId="{C6DCDD42-5C4A-62AD-E696-7E68DD811F4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7DFE83-23C1-4DDE-829D-A79577B38983}"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A10E5-FEB7-4B96-8A89-D29E412E3667}" type="slidenum">
              <a:rPr lang="en-GB" smtClean="0"/>
              <a:t>‹#›</a:t>
            </a:fld>
            <a:endParaRPr lang="en-GB"/>
          </a:p>
        </p:txBody>
      </p:sp>
    </p:spTree>
    <p:extLst>
      <p:ext uri="{BB962C8B-B14F-4D97-AF65-F5344CB8AC3E}">
        <p14:creationId xmlns:p14="http://schemas.microsoft.com/office/powerpoint/2010/main" val="211337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 a walk through of key areas </a:t>
            </a:r>
            <a:r>
              <a:rPr lang="en-GB" b="1" u="sng" dirty="0"/>
              <a:t>(no need for too much detail, just show where to find the information and raise key points, assessments covered in next slides)</a:t>
            </a:r>
          </a:p>
          <a:p>
            <a:endParaRPr lang="en-GB" dirty="0"/>
          </a:p>
          <a:p>
            <a:r>
              <a:rPr lang="en-GB" dirty="0"/>
              <a:t> </a:t>
            </a:r>
            <a:r>
              <a:rPr lang="en-GB" b="1" dirty="0"/>
              <a:t>Page 3 </a:t>
            </a:r>
            <a:r>
              <a:rPr lang="en-GB" dirty="0"/>
              <a:t>time allocation etc..</a:t>
            </a:r>
          </a:p>
          <a:p>
            <a:r>
              <a:rPr lang="en-GB" b="1" dirty="0"/>
              <a:t>Page 4+</a:t>
            </a:r>
            <a:r>
              <a:rPr lang="en-GB" dirty="0"/>
              <a:t> recommended reading (Leganto on </a:t>
            </a:r>
            <a:r>
              <a:rPr lang="en-GB" dirty="0" err="1"/>
              <a:t>moodle</a:t>
            </a:r>
            <a:r>
              <a:rPr lang="en-GB" dirty="0"/>
              <a:t>)</a:t>
            </a:r>
          </a:p>
          <a:p>
            <a:r>
              <a:rPr lang="en-GB" b="1" dirty="0"/>
              <a:t>Page 6 </a:t>
            </a:r>
            <a:r>
              <a:rPr lang="en-GB" b="0" dirty="0"/>
              <a:t>S</a:t>
            </a:r>
            <a:r>
              <a:rPr lang="en-GB" dirty="0"/>
              <a:t>chedule (spend some time outlining the module over the coming weeks)</a:t>
            </a:r>
          </a:p>
          <a:p>
            <a:r>
              <a:rPr lang="en-GB" b="1" dirty="0"/>
              <a:t>Page 9/10&amp;13</a:t>
            </a:r>
            <a:r>
              <a:rPr lang="en-GB" dirty="0"/>
              <a:t> Assessment 1 </a:t>
            </a:r>
          </a:p>
          <a:p>
            <a:r>
              <a:rPr lang="en-GB" b="1" dirty="0"/>
              <a:t>Page 15-18  </a:t>
            </a:r>
            <a:r>
              <a:rPr lang="en-GB" dirty="0"/>
              <a:t>Assessment 2</a:t>
            </a:r>
          </a:p>
        </p:txBody>
      </p:sp>
      <p:sp>
        <p:nvSpPr>
          <p:cNvPr id="4" name="Slide Number Placeholder 3"/>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Bef>
                <a:spcPts val="600"/>
              </a:spcBef>
              <a:spcAft>
                <a:spcPts val="1200"/>
              </a:spcAft>
            </a:pPr>
            <a:r>
              <a:rPr lang="en-US" sz="1800" b="1" kern="100" dirty="0">
                <a:effectLst/>
                <a:latin typeface="Arial" panose="020B0604020202020204" pitchFamily="34" charset="0"/>
                <a:ea typeface="DengXian" panose="02010600030101010101" pitchFamily="2" charset="-122"/>
                <a:cs typeface="Arial" panose="020B0604020202020204" pitchFamily="34" charset="0"/>
              </a:rPr>
              <a:t>Presentation/Viva 15 minutes WC 20</a:t>
            </a:r>
            <a:r>
              <a:rPr lang="en-US" sz="1800" b="1" kern="100" baseline="30000" dirty="0">
                <a:effectLst/>
                <a:latin typeface="Arial" panose="020B0604020202020204" pitchFamily="34" charset="0"/>
                <a:ea typeface="DengXian" panose="02010600030101010101" pitchFamily="2" charset="-122"/>
                <a:cs typeface="Arial" panose="020B0604020202020204" pitchFamily="34" charset="0"/>
              </a:rPr>
              <a:t>th</a:t>
            </a:r>
            <a:r>
              <a:rPr lang="en-US" sz="1800" b="1" kern="100" dirty="0">
                <a:effectLst/>
                <a:latin typeface="Arial" panose="020B0604020202020204" pitchFamily="34" charset="0"/>
                <a:ea typeface="DengXian" panose="02010600030101010101" pitchFamily="2" charset="-122"/>
                <a:cs typeface="Arial" panose="020B0604020202020204" pitchFamily="34" charset="0"/>
              </a:rPr>
              <a:t> November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07000"/>
              </a:lnSpc>
              <a:spcBef>
                <a:spcPts val="600"/>
              </a:spcBef>
              <a:spcAft>
                <a:spcPts val="1200"/>
              </a:spcAft>
            </a:pPr>
            <a:r>
              <a:rPr lang="en-US" sz="1800" kern="100" dirty="0">
                <a:effectLst/>
                <a:latin typeface="Arial" panose="020B0604020202020204" pitchFamily="34" charset="0"/>
                <a:ea typeface="DengXian" panose="02010600030101010101" pitchFamily="2" charset="-122"/>
                <a:cs typeface="Arial" panose="020B0604020202020204" pitchFamily="34" charset="0"/>
              </a:rPr>
              <a:t>In your teams will be provided a time slot where you will have 10 minutes to present the key concepts and justifications of your business plan and 5 minutes to address questions asked by your lecturer, you will need to outline the business concept and provide justifications for your planning decisions for this task you should provide slides (no more than 10 slides) relevant to your discussion with appropriate referencing and links to key entrepreneurial concepts and theory, the structure of the presentation should follow the business plan structure.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3581899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p:cNvSpPr>
          <p:nvPr>
            <p:ph type="sldNum" sz="quarter" idx="5"/>
          </p:nvPr>
        </p:nvSpPr>
        <p:spPr>
          <a:noFill/>
        </p:spPr>
        <p:txBody>
          <a:bodyPr/>
          <a:lstStyle/>
          <a:p>
            <a:fld id="{D1078662-E43F-4872-B3A7-9B596C7E6A52}" type="slidenum">
              <a:rPr lang="en-US" smtClean="0">
                <a:latin typeface="Arial" pitchFamily="34" charset="0"/>
                <a:cs typeface="Arial" pitchFamily="34" charset="0"/>
                <a:sym typeface="Arial" pitchFamily="34" charset="0"/>
              </a:rPr>
              <a:pPr/>
              <a:t>16</a:t>
            </a:fld>
            <a:endParaRPr lang="en-US">
              <a:latin typeface="Arial" pitchFamily="34" charset="0"/>
              <a:cs typeface="Arial" pitchFamily="34" charset="0"/>
              <a:sym typeface="Arial" pitchFamily="34"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p:cNvSpPr>
          <p:nvPr>
            <p:ph type="body" idx="1"/>
          </p:nvPr>
        </p:nvSpPr>
        <p:spPr>
          <a:noFill/>
          <a:ln w="9525"/>
        </p:spPr>
        <p:txBody>
          <a:bodyPr/>
          <a:lstStyle/>
          <a:p>
            <a:pPr eaLnBrk="1" hangingPunct="1"/>
            <a:endParaRPr lang="en-US" dirty="0">
              <a:latin typeface="Arial" pitchFamily="34" charset="0"/>
              <a:ea typeface="ＭＳ Ｐゴシック" pitchFamily="34" charset="-128"/>
            </a:endParaRPr>
          </a:p>
        </p:txBody>
      </p:sp>
    </p:spTree>
    <p:extLst>
      <p:ext uri="{BB962C8B-B14F-4D97-AF65-F5344CB8AC3E}">
        <p14:creationId xmlns:p14="http://schemas.microsoft.com/office/powerpoint/2010/main" val="155454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When we find demand, but limited supply entrepreneurs rise to meet the demand </a:t>
            </a:r>
          </a:p>
          <a:p>
            <a:r>
              <a:rPr lang="en-GB" b="1" dirty="0"/>
              <a:t>Too much supply and not enough demand is where marketers arise to generate demand. </a:t>
            </a:r>
          </a:p>
          <a:p>
            <a:endParaRPr lang="en-GB" dirty="0"/>
          </a:p>
          <a:p>
            <a:r>
              <a:rPr lang="en-GB" dirty="0"/>
              <a:t>Other economic factors affected by entrepreneurship</a:t>
            </a:r>
          </a:p>
          <a:p>
            <a:pPr algn="l"/>
            <a:r>
              <a:rPr lang="en-GB" b="1" i="0" dirty="0">
                <a:solidFill>
                  <a:srgbClr val="343434"/>
                </a:solidFill>
                <a:effectLst/>
                <a:latin typeface="Helvetica Neue"/>
              </a:rPr>
              <a:t>Raises Standard of Living</a:t>
            </a:r>
          </a:p>
          <a:p>
            <a:pPr algn="l"/>
            <a:r>
              <a:rPr lang="en-GB" b="0" i="0" dirty="0">
                <a:solidFill>
                  <a:srgbClr val="333333"/>
                </a:solidFill>
                <a:effectLst/>
                <a:latin typeface="Helvetica Neue"/>
              </a:rPr>
              <a:t>setting up industries and creating wealth and new positions life by developing products and services that are affordable, safe to use, and add value to their lives. Entrepreneurship also introduces new products and services that remove the scarcity of essential commodities. </a:t>
            </a:r>
          </a:p>
          <a:p>
            <a:pPr algn="l"/>
            <a:r>
              <a:rPr lang="en-GB" b="1" i="0" dirty="0">
                <a:solidFill>
                  <a:srgbClr val="343434"/>
                </a:solidFill>
                <a:effectLst/>
                <a:latin typeface="Helvetica Neue"/>
              </a:rPr>
              <a:t>Economic Independence</a:t>
            </a:r>
          </a:p>
          <a:p>
            <a:pPr algn="l"/>
            <a:r>
              <a:rPr lang="en-GB" b="0" i="0" dirty="0">
                <a:solidFill>
                  <a:srgbClr val="333333"/>
                </a:solidFill>
                <a:effectLst/>
                <a:latin typeface="Helvetica Neue"/>
              </a:rPr>
              <a:t>Entrepreneurship can be a path to economic independence for both the country and the entrepreneur. It reduces the nation’s dependence on imported goods and services and promotes self-reliance. . </a:t>
            </a:r>
          </a:p>
          <a:p>
            <a:pPr algn="l"/>
            <a:r>
              <a:rPr lang="en-GB" b="1" i="0" dirty="0">
                <a:solidFill>
                  <a:srgbClr val="343434"/>
                </a:solidFill>
                <a:effectLst/>
                <a:latin typeface="Helvetica Neue"/>
              </a:rPr>
              <a:t>Encourages Capital Formation</a:t>
            </a:r>
          </a:p>
          <a:p>
            <a:pPr algn="l"/>
            <a:r>
              <a:rPr lang="en-GB" b="0" i="0" dirty="0">
                <a:solidFill>
                  <a:srgbClr val="333333"/>
                </a:solidFill>
                <a:effectLst/>
                <a:latin typeface="Helvetica Neue"/>
              </a:rPr>
              <a:t>Capital formation is the process of accumulating resources, such as savings and investments, to fund new business ventures and support economic growth. Entrepreneurship can encourage capital formation by attracting investment. creation of new businesses and the growth of existing firms can also contribute to the development of a more diverse and dynamic economy that encourages capital formation and opens the door to a wide range of investment opportunities.</a:t>
            </a:r>
          </a:p>
          <a:p>
            <a:pPr algn="l"/>
            <a:r>
              <a:rPr lang="en-GB" b="1" i="0" dirty="0">
                <a:solidFill>
                  <a:srgbClr val="343434"/>
                </a:solidFill>
                <a:effectLst/>
                <a:latin typeface="Helvetica Neue"/>
              </a:rPr>
              <a:t>Increases Gross National Product and Per Capita Income</a:t>
            </a:r>
          </a:p>
          <a:p>
            <a:pPr algn="l"/>
            <a:r>
              <a:rPr lang="en-GB" b="0" i="0" dirty="0">
                <a:solidFill>
                  <a:srgbClr val="333333"/>
                </a:solidFill>
                <a:effectLst/>
                <a:latin typeface="Helvetica Neue"/>
              </a:rPr>
              <a:t>Entrepreneurship can play a significant role in increasing economic growth and prosperity by increasing Gross National Product (GNP) and Per Capita Income (PCI). GNP measures the total economic output of a country while PCI calculates the average income per person. The increase in GNP can lead to a rise in PCI. Entrepreneurship can contribute to GNP by creating new businesses and industries, which can lead to job creation, increased consumer spending, and higher tax revenue.</a:t>
            </a:r>
          </a:p>
          <a:p>
            <a:endParaRPr lang="en-GB" dirty="0"/>
          </a:p>
        </p:txBody>
      </p:sp>
      <p:sp>
        <p:nvSpPr>
          <p:cNvPr id="4" name="Slide Number Placeholder 3"/>
          <p:cNvSpPr>
            <a:spLocks noGrp="1"/>
          </p:cNvSpPr>
          <p:nvPr>
            <p:ph type="sldNum" sz="quarter" idx="5"/>
          </p:nvPr>
        </p:nvSpPr>
        <p:spPr/>
        <p:txBody>
          <a:bodyPr/>
          <a:lstStyle/>
          <a:p>
            <a:fld id="{E3BA10E5-FEB7-4B96-8A89-D29E412E3667}" type="slidenum">
              <a:rPr lang="en-GB" smtClean="0"/>
              <a:t>18</a:t>
            </a:fld>
            <a:endParaRPr lang="en-GB"/>
          </a:p>
        </p:txBody>
      </p:sp>
    </p:spTree>
    <p:extLst>
      <p:ext uri="{BB962C8B-B14F-4D97-AF65-F5344CB8AC3E}">
        <p14:creationId xmlns:p14="http://schemas.microsoft.com/office/powerpoint/2010/main" val="3337606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questions-</a:t>
            </a:r>
          </a:p>
          <a:p>
            <a:r>
              <a:rPr lang="en-GB" dirty="0"/>
              <a:t>Do you agree with the results? </a:t>
            </a:r>
          </a:p>
          <a:p>
            <a:r>
              <a:rPr lang="en-GB" dirty="0"/>
              <a:t>Do you think you can change your results or become more entrepreneurial?</a:t>
            </a:r>
          </a:p>
          <a:p>
            <a:r>
              <a:rPr lang="en-GB" dirty="0">
                <a:ea typeface="ＭＳ Ｐゴシック" pitchFamily="34" charset="-128"/>
              </a:rPr>
              <a:t>Could this be used in organisations? How and When?</a:t>
            </a:r>
          </a:p>
          <a:p>
            <a:r>
              <a:rPr lang="en-GB" dirty="0">
                <a:ea typeface="ＭＳ Ｐゴシック" pitchFamily="34" charset="-128"/>
              </a:rPr>
              <a:t>What are the advantages and disadvantages of the questionnaire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E3BA10E5-FEB7-4B96-8A89-D29E412E3667}" type="slidenum">
              <a:rPr lang="en-GB" smtClean="0"/>
              <a:t>20</a:t>
            </a:fld>
            <a:endParaRPr lang="en-GB"/>
          </a:p>
        </p:txBody>
      </p:sp>
    </p:spTree>
    <p:extLst>
      <p:ext uri="{BB962C8B-B14F-4D97-AF65-F5344CB8AC3E}">
        <p14:creationId xmlns:p14="http://schemas.microsoft.com/office/powerpoint/2010/main" val="2702721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w="9525"/>
        </p:spPr>
        <p:txBody>
          <a:bodyPr/>
          <a:lstStyle/>
          <a:p>
            <a:pPr eaLnBrk="1" hangingPunct="1"/>
            <a:r>
              <a:rPr lang="en-GB" b="1" i="1">
                <a:latin typeface="Arial" pitchFamily="34" charset="0"/>
                <a:ea typeface="ＭＳ Ｐゴシック" pitchFamily="34" charset="-128"/>
                <a:cs typeface="Arial" pitchFamily="34" charset="0"/>
              </a:rPr>
              <a:t>CLICK MOUSE</a:t>
            </a:r>
            <a:r>
              <a:rPr lang="en-GB">
                <a:latin typeface="Arial" pitchFamily="34" charset="0"/>
                <a:ea typeface="ＭＳ Ｐゴシック" pitchFamily="34" charset="-128"/>
                <a:cs typeface="Arial" pitchFamily="34" charset="0"/>
              </a:rPr>
              <a:t> – </a:t>
            </a:r>
            <a:r>
              <a:rPr lang="en-GB" b="1">
                <a:latin typeface="Arial" pitchFamily="34" charset="0"/>
                <a:ea typeface="ＭＳ Ｐゴシック" pitchFamily="34" charset="-128"/>
                <a:cs typeface="Arial" pitchFamily="34" charset="0"/>
              </a:rPr>
              <a:t>MULTIPLE CLICKS – TO FOLLOW THROUGH ANIMATION</a:t>
            </a:r>
          </a:p>
          <a:p>
            <a:pPr eaLnBrk="1" hangingPunct="1"/>
            <a:endParaRPr lang="en-GB">
              <a:latin typeface="Arial" pitchFamily="34" charset="0"/>
              <a:ea typeface="ＭＳ Ｐゴシック" pitchFamily="34" charset="-128"/>
              <a:cs typeface="Arial" pitchFamily="34" charset="0"/>
            </a:endParaRPr>
          </a:p>
        </p:txBody>
      </p:sp>
    </p:spTree>
    <p:extLst>
      <p:ext uri="{BB962C8B-B14F-4D97-AF65-F5344CB8AC3E}">
        <p14:creationId xmlns:p14="http://schemas.microsoft.com/office/powerpoint/2010/main" val="1615550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DC30638-D41F-483B-B3FD-9F219B58E614}" type="slidenum">
              <a:rPr lang="en-US"/>
              <a:pPr fontAlgn="base">
                <a:spcBef>
                  <a:spcPct val="0"/>
                </a:spcBef>
                <a:spcAft>
                  <a:spcPct val="0"/>
                </a:spcAft>
              </a:pPr>
              <a:t>23</a:t>
            </a:fld>
            <a:endParaRPr lang="en-US"/>
          </a:p>
        </p:txBody>
      </p:sp>
      <p:sp>
        <p:nvSpPr>
          <p:cNvPr id="194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9459" name="Rectangle 3"/>
          <p:cNvSpPr>
            <a:spLocks noGrp="1" noChangeArrowheads="1"/>
          </p:cNvSpPr>
          <p:nvPr>
            <p:ph type="body" idx="1"/>
          </p:nvPr>
        </p:nvSpPr>
        <p:spPr bwMode="auto">
          <a:xfrm>
            <a:off x="914401" y="4343401"/>
            <a:ext cx="5029200" cy="4114800"/>
          </a:xfrm>
          <a:noFill/>
        </p:spPr>
        <p:txBody>
          <a:bodyPr wrap="square" numCol="1" anchor="t" anchorCtr="0" compatLnSpc="1">
            <a:prstTxWarp prst="textNoShape">
              <a:avLst/>
            </a:prstTxWarp>
          </a:bodyPr>
          <a:lstStyle/>
          <a:p>
            <a:pPr>
              <a:spcBef>
                <a:spcPct val="0"/>
              </a:spcBef>
            </a:pPr>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BA10E5-FEB7-4B96-8A89-D29E412E3667}" type="slidenum">
              <a:rPr lang="en-GB" smtClean="0"/>
              <a:t>25</a:t>
            </a:fld>
            <a:endParaRPr lang="en-GB"/>
          </a:p>
        </p:txBody>
      </p:sp>
    </p:spTree>
    <p:extLst>
      <p:ext uri="{BB962C8B-B14F-4D97-AF65-F5344CB8AC3E}">
        <p14:creationId xmlns:p14="http://schemas.microsoft.com/office/powerpoint/2010/main" val="2909413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E8E5735-91E9-4D5F-8D4F-DF9506D0DC0E}" type="slidenum">
              <a:rPr lang="en-US"/>
              <a:pPr fontAlgn="base">
                <a:spcBef>
                  <a:spcPct val="0"/>
                </a:spcBef>
                <a:spcAft>
                  <a:spcPct val="0"/>
                </a:spcAft>
              </a:pPr>
              <a:t>26</a:t>
            </a:fld>
            <a:endParaRPr lang="en-US"/>
          </a:p>
        </p:txBody>
      </p:sp>
      <p:sp>
        <p:nvSpPr>
          <p:cNvPr id="215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1507" name="Rectangle 3"/>
          <p:cNvSpPr>
            <a:spLocks noGrp="1" noChangeArrowheads="1"/>
          </p:cNvSpPr>
          <p:nvPr>
            <p:ph type="body" idx="1"/>
          </p:nvPr>
        </p:nvSpPr>
        <p:spPr bwMode="auto">
          <a:xfrm>
            <a:off x="914401" y="4343401"/>
            <a:ext cx="5029200" cy="4114800"/>
          </a:xfrm>
          <a:noFill/>
        </p:spPr>
        <p:txBody>
          <a:bodyPr wrap="square" numCol="1" anchor="t" anchorCtr="0" compatLnSpc="1">
            <a:prstTxWarp prst="textNoShape">
              <a:avLst/>
            </a:prstTxWarp>
          </a:bodyPr>
          <a:lstStyle/>
          <a:p>
            <a:pPr>
              <a:spcBef>
                <a:spcPct val="0"/>
              </a:spcBef>
            </a:pP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6103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60600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0051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39183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18623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9447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49800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057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680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85867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32682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30017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4085703473"/>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3004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967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6124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8849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4014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92528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31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42617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816700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89180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2748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2.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8126869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9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3802880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iktok.com/@uwtsdhospitality"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hyperlink" Target="http://www.get2test.net/get2test.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12.xml"/><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5400" dirty="0">
                <a:solidFill>
                  <a:prstClr val="white"/>
                </a:solidFill>
                <a:latin typeface="Arial" panose="020B0604020202020204" pitchFamily="34" charset="0"/>
                <a:cs typeface="Arial" panose="020B0604020202020204" pitchFamily="34" charset="0"/>
              </a:rPr>
              <a:t>Entrepreneurship</a:t>
            </a:r>
            <a:endPar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Introduction/Overview to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Module Introduction to entrepreneurship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Definitions of Entre/</a:t>
            </a:r>
            <a:r>
              <a:rPr kumimoji="0" lang="en-GB" sz="2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Intraprenurship</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400">
                <a:solidFill>
                  <a:schemeClr val="bg1"/>
                </a:solidFill>
              </a:rPr>
              <a:t> You should be using a </a:t>
            </a:r>
            <a:r>
              <a:rPr lang="en-GB" sz="2400" b="1">
                <a:solidFill>
                  <a:schemeClr val="bg1"/>
                </a:solidFill>
              </a:rPr>
              <a:t>desktop or laptop device </a:t>
            </a:r>
            <a:r>
              <a:rPr lang="en-GB" sz="2400">
                <a:solidFill>
                  <a:schemeClr val="bg1"/>
                </a:solidFill>
              </a:rPr>
              <a:t>with video, speakers and a microphone. </a:t>
            </a:r>
          </a:p>
          <a:p>
            <a:pPr>
              <a:buFont typeface="Wingdings" panose="05000000000000000000" pitchFamily="2" charset="2"/>
              <a:buChar char="Ø"/>
            </a:pPr>
            <a:endParaRPr lang="en-GB" sz="2400">
              <a:solidFill>
                <a:schemeClr val="bg1"/>
              </a:solidFill>
            </a:endParaRPr>
          </a:p>
          <a:p>
            <a:pPr>
              <a:buFont typeface="Wingdings" panose="05000000000000000000" pitchFamily="2" charset="2"/>
              <a:buChar char="Ø"/>
            </a:pPr>
            <a:r>
              <a:rPr lang="en-GB" sz="2400">
                <a:solidFill>
                  <a:schemeClr val="bg1"/>
                </a:solidFill>
              </a:rPr>
              <a:t>You will need to be able to access documents, write assignments and create presentations. </a:t>
            </a:r>
            <a:br>
              <a:rPr lang="en-GB" sz="2400">
                <a:solidFill>
                  <a:schemeClr val="bg1"/>
                </a:solidFill>
              </a:rPr>
            </a:br>
            <a:endParaRPr lang="en-GB" sz="2400">
              <a:solidFill>
                <a:schemeClr val="bg1"/>
              </a:solidFill>
            </a:endParaRPr>
          </a:p>
          <a:p>
            <a:pPr>
              <a:buFont typeface="Wingdings" panose="05000000000000000000" pitchFamily="2" charset="2"/>
              <a:buChar char="Ø"/>
            </a:pPr>
            <a:r>
              <a:rPr lang="en-GB" sz="2400">
                <a:solidFill>
                  <a:schemeClr val="bg1"/>
                </a:solidFill>
              </a:rPr>
              <a:t> You will be asked to share your screen and “present” your work</a:t>
            </a:r>
            <a:br>
              <a:rPr lang="en-GB" sz="2400">
                <a:solidFill>
                  <a:schemeClr val="bg1"/>
                </a:solidFill>
              </a:rPr>
            </a:br>
            <a:endParaRPr lang="en-GB" sz="2400" b="1">
              <a:solidFill>
                <a:schemeClr val="bg1"/>
              </a:solidFill>
            </a:endParaRPr>
          </a:p>
          <a:p>
            <a:pPr>
              <a:buFont typeface="Wingdings" panose="05000000000000000000" pitchFamily="2" charset="2"/>
              <a:buChar char="Ø"/>
            </a:pPr>
            <a:r>
              <a:rPr lang="en-GB" sz="2400">
                <a:solidFill>
                  <a:schemeClr val="bg1"/>
                </a:solidFill>
              </a:rPr>
              <a:t> </a:t>
            </a:r>
            <a:r>
              <a:rPr lang="en-GB" sz="2400" b="1">
                <a:solidFill>
                  <a:schemeClr val="bg1"/>
                </a:solidFill>
              </a:rPr>
              <a:t>These are all things that are either not possible or incredibly difficult to do on a phone.</a:t>
            </a:r>
            <a:br>
              <a:rPr lang="en-GB" sz="2400" b="1"/>
            </a:br>
            <a:endParaRPr lang="en-GB" sz="2400" b="1" dirty="0"/>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1955007" y="1401547"/>
            <a:ext cx="8281987" cy="3785652"/>
          </a:xfrm>
          <a:prstGeom prst="rect">
            <a:avLst/>
          </a:prstGeom>
          <a:noFill/>
          <a:ln w="9525">
            <a:noFill/>
            <a:miter lim="800000"/>
            <a:headEnd/>
            <a:tailEnd/>
          </a:ln>
        </p:spPr>
        <p:txBody>
          <a:bodyPr>
            <a:spAutoFit/>
          </a:bodyPr>
          <a:lstStyle/>
          <a:p>
            <a:pPr eaLnBrk="0" hangingPunct="0">
              <a:spcBef>
                <a:spcPct val="50000"/>
              </a:spcBef>
            </a:pPr>
            <a:r>
              <a:rPr lang="en-GB" sz="2000" dirty="0">
                <a:latin typeface="Tahoma" pitchFamily="34" charset="0"/>
                <a:ea typeface="ＭＳ Ｐゴシック" pitchFamily="-112" charset="-128"/>
              </a:rPr>
              <a:t>This module is designed to help prepare you for the ‘real’ world.</a:t>
            </a:r>
          </a:p>
          <a:p>
            <a:pPr eaLnBrk="0" hangingPunct="0">
              <a:spcBef>
                <a:spcPct val="50000"/>
              </a:spcBef>
            </a:pPr>
            <a:r>
              <a:rPr lang="en-GB" sz="2000" b="1" dirty="0">
                <a:latin typeface="Tahoma" pitchFamily="34" charset="0"/>
                <a:ea typeface="ＭＳ Ｐゴシック" pitchFamily="-112" charset="-128"/>
              </a:rPr>
              <a:t>It will help you to:</a:t>
            </a:r>
            <a:br>
              <a:rPr lang="en-GB" sz="2000" dirty="0">
                <a:latin typeface="Tahoma" pitchFamily="34" charset="0"/>
                <a:ea typeface="ＭＳ Ｐゴシック" pitchFamily="-112" charset="-128"/>
              </a:rPr>
            </a:br>
            <a:br>
              <a:rPr lang="en-GB" sz="2000" dirty="0">
                <a:latin typeface="Tahoma" pitchFamily="34" charset="0"/>
                <a:ea typeface="ＭＳ Ｐゴシック" pitchFamily="-112" charset="-128"/>
              </a:rPr>
            </a:br>
            <a:r>
              <a:rPr lang="en-GB" sz="2000" dirty="0">
                <a:latin typeface="Tahoma" pitchFamily="34" charset="0"/>
                <a:ea typeface="ＭＳ Ｐゴシック" pitchFamily="-112" charset="-128"/>
              </a:rPr>
              <a:t>- Identify your individual skills, strengths and weaknesses</a:t>
            </a:r>
          </a:p>
          <a:p>
            <a:pPr marL="342900" indent="-342900" eaLnBrk="0" hangingPunct="0">
              <a:spcBef>
                <a:spcPct val="50000"/>
              </a:spcBef>
              <a:buFontTx/>
              <a:buChar char="-"/>
            </a:pPr>
            <a:r>
              <a:rPr lang="en-GB" sz="2000" dirty="0">
                <a:latin typeface="Tahoma" pitchFamily="34" charset="0"/>
                <a:ea typeface="ＭＳ Ｐゴシック" pitchFamily="-112" charset="-128"/>
              </a:rPr>
              <a:t>How to apply yourself </a:t>
            </a:r>
          </a:p>
          <a:p>
            <a:pPr marL="342900" indent="-342900" eaLnBrk="0" hangingPunct="0">
              <a:spcBef>
                <a:spcPct val="50000"/>
              </a:spcBef>
              <a:buFontTx/>
              <a:buChar char="-"/>
            </a:pPr>
            <a:r>
              <a:rPr lang="en-GB" sz="2000" dirty="0">
                <a:latin typeface="Tahoma" pitchFamily="34" charset="0"/>
                <a:ea typeface="ＭＳ Ｐゴシック" pitchFamily="-112" charset="-128"/>
              </a:rPr>
              <a:t>Gain confidence</a:t>
            </a:r>
          </a:p>
          <a:p>
            <a:pPr eaLnBrk="0" hangingPunct="0">
              <a:spcBef>
                <a:spcPct val="50000"/>
              </a:spcBef>
              <a:buFontTx/>
              <a:buChar char="-"/>
            </a:pPr>
            <a:r>
              <a:rPr lang="en-GB" sz="2000" b="1" dirty="0">
                <a:latin typeface="Tahoma" pitchFamily="34" charset="0"/>
                <a:ea typeface="ＭＳ Ｐゴシック" pitchFamily="-112" charset="-128"/>
              </a:rPr>
              <a:t> EMBRACE YOUR CREATIVE – IDEAS, IDEAS, IDEAS!!!</a:t>
            </a:r>
          </a:p>
          <a:p>
            <a:pPr eaLnBrk="0" hangingPunct="0">
              <a:spcBef>
                <a:spcPct val="50000"/>
              </a:spcBef>
              <a:buFontTx/>
              <a:buChar char="-"/>
            </a:pPr>
            <a:r>
              <a:rPr lang="en-GB" sz="2000" b="1" dirty="0">
                <a:latin typeface="Tahoma" pitchFamily="34" charset="0"/>
                <a:ea typeface="ＭＳ Ｐゴシック" pitchFamily="-112" charset="-128"/>
              </a:rPr>
              <a:t> DEVELOP YOUR ENTREPRENEURIAL SELF!</a:t>
            </a:r>
          </a:p>
          <a:p>
            <a:pPr eaLnBrk="0" hangingPunct="0">
              <a:spcBef>
                <a:spcPct val="50000"/>
              </a:spcBef>
            </a:pPr>
            <a:r>
              <a:rPr lang="en-GB" sz="2000" dirty="0">
                <a:solidFill>
                  <a:schemeClr val="bg1"/>
                </a:solidFill>
                <a:latin typeface="Tahoma" pitchFamily="34" charset="0"/>
                <a:ea typeface="ＭＳ Ｐゴシック" pitchFamily="-112" charset="-128"/>
              </a:rPr>
              <a:t>- Develop your next step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2135189" y="2060576"/>
            <a:ext cx="8281987" cy="3108325"/>
          </a:xfrm>
          <a:prstGeom prst="rect">
            <a:avLst/>
          </a:prstGeom>
          <a:noFill/>
          <a:ln w="9525">
            <a:noFill/>
            <a:miter lim="800000"/>
            <a:headEnd/>
            <a:tailEnd/>
          </a:ln>
        </p:spPr>
        <p:txBody>
          <a:bodyPr>
            <a:spAutoFit/>
          </a:bodyPr>
          <a:lstStyle/>
          <a:p>
            <a:pPr marL="457200" indent="-457200">
              <a:buFont typeface="Arial" panose="020B0604020202020204" pitchFamily="34" charset="0"/>
              <a:buChar char="•"/>
            </a:pPr>
            <a:r>
              <a:rPr lang="en-GB" sz="2800" dirty="0">
                <a:latin typeface="Arial" pitchFamily="34" charset="0"/>
                <a:cs typeface="Arial" pitchFamily="34" charset="0"/>
              </a:rPr>
              <a:t>Potential employers who felt that something was missing. </a:t>
            </a:r>
          </a:p>
          <a:p>
            <a:pPr marL="457200" indent="-457200" eaLnBrk="0" hangingPunct="0">
              <a:spcBef>
                <a:spcPct val="50000"/>
              </a:spcBef>
              <a:buFont typeface="Arial" panose="020B0604020202020204" pitchFamily="34" charset="0"/>
              <a:buChar char="•"/>
            </a:pPr>
            <a:r>
              <a:rPr lang="en-GB" sz="2800" dirty="0">
                <a:latin typeface="Arial" pitchFamily="34" charset="0"/>
                <a:ea typeface="ＭＳ Ｐゴシック" pitchFamily="-112" charset="-128"/>
                <a:cs typeface="Arial" pitchFamily="34" charset="0"/>
              </a:rPr>
              <a:t>Ex-students who felt that they should have been given more advice and help at university.  </a:t>
            </a:r>
          </a:p>
          <a:p>
            <a:pPr marL="457200" indent="-457200" eaLnBrk="0" hangingPunct="0">
              <a:spcBef>
                <a:spcPct val="50000"/>
              </a:spcBef>
              <a:buFont typeface="Arial" panose="020B0604020202020204" pitchFamily="34" charset="0"/>
              <a:buChar char="•"/>
            </a:pPr>
            <a:r>
              <a:rPr lang="en-GB" sz="2800" dirty="0">
                <a:latin typeface="Arial" pitchFamily="34" charset="0"/>
                <a:ea typeface="ＭＳ Ｐゴシック" pitchFamily="-112" charset="-128"/>
                <a:cs typeface="Arial" pitchFamily="34" charset="0"/>
              </a:rPr>
              <a:t>You will have to convince potential employers/clients of your worth. </a:t>
            </a:r>
          </a:p>
        </p:txBody>
      </p:sp>
      <p:sp>
        <p:nvSpPr>
          <p:cNvPr id="6" name="Text Box 2"/>
          <p:cNvSpPr txBox="1">
            <a:spLocks noChangeArrowheads="1"/>
          </p:cNvSpPr>
          <p:nvPr/>
        </p:nvSpPr>
        <p:spPr bwMode="auto">
          <a:xfrm>
            <a:off x="1987704" y="1314238"/>
            <a:ext cx="7993062" cy="523220"/>
          </a:xfrm>
          <a:prstGeom prst="rect">
            <a:avLst/>
          </a:prstGeom>
          <a:noFill/>
          <a:ln w="9525">
            <a:noFill/>
            <a:miter lim="800000"/>
            <a:headEnd/>
            <a:tailEnd/>
          </a:ln>
        </p:spPr>
        <p:txBody>
          <a:bodyPr>
            <a:spAutoFit/>
          </a:bodyPr>
          <a:lstStyle/>
          <a:p>
            <a:pPr eaLnBrk="0" hangingPunct="0">
              <a:spcBef>
                <a:spcPct val="50000"/>
              </a:spcBef>
            </a:pPr>
            <a:r>
              <a:rPr lang="en-GB" sz="2800" b="1" dirty="0">
                <a:ea typeface="ＭＳ Ｐゴシック" pitchFamily="-112" charset="-128"/>
              </a:rPr>
              <a:t>Where did the idea for the module come from</a:t>
            </a:r>
            <a:r>
              <a:rPr lang="en-GB" sz="2800" b="1" dirty="0">
                <a:solidFill>
                  <a:schemeClr val="bg1"/>
                </a:solidFill>
                <a:ea typeface="ＭＳ Ｐゴシック" pitchFamily="-112" charset="-128"/>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Fun ways to stay connected through social media | Fine &amp; Country">
            <a:extLst>
              <a:ext uri="{FF2B5EF4-FFF2-40B4-BE49-F238E27FC236}">
                <a16:creationId xmlns:a16="http://schemas.microsoft.com/office/drawing/2014/main" id="{704CFEE4-94B0-A7E9-AA28-163CA3627F84}"/>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12317326" cy="646659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D730556-F515-48D9-910B-1386749A0E2D}"/>
              </a:ext>
            </a:extLst>
          </p:cNvPr>
          <p:cNvSpPr>
            <a:spLocks noGrp="1"/>
          </p:cNvSpPr>
          <p:nvPr>
            <p:ph type="title"/>
          </p:nvPr>
        </p:nvSpPr>
        <p:spPr>
          <a:xfrm>
            <a:off x="313480" y="75249"/>
            <a:ext cx="4710436" cy="1325563"/>
          </a:xfrm>
        </p:spPr>
        <p:txBody>
          <a:bodyPr>
            <a:normAutofit fontScale="90000"/>
          </a:bodyPr>
          <a:lstStyle/>
          <a:p>
            <a:r>
              <a:rPr lang="en-GB" sz="4000" b="1" dirty="0">
                <a:solidFill>
                  <a:srgbClr val="006699"/>
                </a:solidFill>
                <a:latin typeface="Arial" panose="020B0604020202020204" pitchFamily="34" charset="0"/>
                <a:cs typeface="Arial" panose="020B0604020202020204" pitchFamily="34" charset="0"/>
              </a:rPr>
              <a:t>Getting in Touch and Getting involved</a:t>
            </a:r>
          </a:p>
        </p:txBody>
      </p:sp>
      <p:sp>
        <p:nvSpPr>
          <p:cNvPr id="3" name="Content Placeholder 2">
            <a:extLst>
              <a:ext uri="{FF2B5EF4-FFF2-40B4-BE49-F238E27FC236}">
                <a16:creationId xmlns:a16="http://schemas.microsoft.com/office/drawing/2014/main" id="{F9A21E0B-E23C-4361-A44B-CF180AF02F4C}"/>
              </a:ext>
            </a:extLst>
          </p:cNvPr>
          <p:cNvSpPr>
            <a:spLocks noGrp="1"/>
          </p:cNvSpPr>
          <p:nvPr>
            <p:ph idx="1"/>
          </p:nvPr>
        </p:nvSpPr>
        <p:spPr>
          <a:xfrm>
            <a:off x="5023915" y="391404"/>
            <a:ext cx="6718141" cy="5496337"/>
          </a:xfrm>
        </p:spPr>
        <p:txBody>
          <a:bodyPr/>
          <a:lstStyle/>
          <a:p>
            <a:pPr marL="0" indent="0">
              <a:buNone/>
            </a:pPr>
            <a:r>
              <a:rPr lang="en-GB" sz="2000" dirty="0"/>
              <a:t>It is important that when you contact anyone inside the University so either your Module Lecturer, your Year tutor or support staff that you use your </a:t>
            </a:r>
            <a:r>
              <a:rPr lang="en-GB" sz="2000" b="1" i="1" dirty="0">
                <a:solidFill>
                  <a:srgbClr val="006699"/>
                </a:solidFill>
              </a:rPr>
              <a:t>university email address</a:t>
            </a:r>
            <a:r>
              <a:rPr lang="en-GB" sz="2000" dirty="0">
                <a:solidFill>
                  <a:srgbClr val="006699"/>
                </a:solidFill>
              </a:rPr>
              <a:t>, </a:t>
            </a:r>
            <a:r>
              <a:rPr lang="en-GB" sz="2000" dirty="0"/>
              <a:t>this makes sure that we will be able to identify you properly, and you will have a prompt response.</a:t>
            </a:r>
          </a:p>
          <a:p>
            <a:pPr marL="0" indent="0">
              <a:buNone/>
            </a:pPr>
            <a:endParaRPr lang="en-GB" sz="2000" dirty="0"/>
          </a:p>
          <a:p>
            <a:pPr marL="0" indent="0">
              <a:buNone/>
            </a:pPr>
            <a:r>
              <a:rPr lang="en-GB" sz="2000" dirty="0"/>
              <a:t>Also, we have social media platforms that we share good news, get messages out there and promote our courses on.</a:t>
            </a:r>
          </a:p>
          <a:p>
            <a:pPr marL="0" indent="0">
              <a:buNone/>
            </a:pPr>
            <a:endParaRPr lang="en-GB" sz="2000" dirty="0"/>
          </a:p>
          <a:p>
            <a:pPr marL="0" indent="0">
              <a:buNone/>
            </a:pPr>
            <a:r>
              <a:rPr lang="en-GB" sz="2000" dirty="0">
                <a:hlinkClick r:id="rId3"/>
              </a:rPr>
              <a:t>UWTSD Hospitality (@uwtsdhospitality) | TikTok</a:t>
            </a:r>
            <a:endParaRPr lang="en-GB" sz="2000" dirty="0"/>
          </a:p>
          <a:p>
            <a:pPr marL="0" indent="0">
              <a:buNone/>
            </a:pPr>
            <a:endParaRPr lang="en-GB" sz="2000" dirty="0"/>
          </a:p>
        </p:txBody>
      </p:sp>
      <p:sp>
        <p:nvSpPr>
          <p:cNvPr id="9" name="TextBox 8">
            <a:extLst>
              <a:ext uri="{FF2B5EF4-FFF2-40B4-BE49-F238E27FC236}">
                <a16:creationId xmlns:a16="http://schemas.microsoft.com/office/drawing/2014/main" id="{AA21DB92-B5EF-EBFE-A29B-7A14AB46A425}"/>
              </a:ext>
            </a:extLst>
          </p:cNvPr>
          <p:cNvSpPr txBox="1"/>
          <p:nvPr/>
        </p:nvSpPr>
        <p:spPr>
          <a:xfrm>
            <a:off x="626808" y="3958583"/>
            <a:ext cx="2428567" cy="1328569"/>
          </a:xfrm>
          <a:prstGeom prst="rect">
            <a:avLst/>
          </a:prstGeom>
          <a:noFill/>
        </p:spPr>
        <p:txBody>
          <a:bodyPr wrap="square">
            <a:spAutoFit/>
          </a:bodyPr>
          <a:lstStyle/>
          <a:p>
            <a:pPr marR="0" lvl="0" algn="l" defTabSz="914400" rtl="0" eaLnBrk="1" fontAlgn="auto" latinLnBrk="0" hangingPunct="1">
              <a:lnSpc>
                <a:spcPct val="90000"/>
              </a:lnSpc>
              <a:spcBef>
                <a:spcPts val="1000"/>
              </a:spcBef>
              <a:spcAft>
                <a:spcPts val="0"/>
              </a:spcAft>
              <a:buClrTx/>
              <a:buSzTx/>
              <a:tabLst/>
              <a:defRPr/>
            </a:pPr>
            <a:endParaRPr kumimoji="0" lang="en-US" sz="2000" b="0" i="0" u="none" strike="noStrike" kern="1200" cap="none" spc="0" normalizeH="0" baseline="0" noProof="0" dirty="0">
              <a:ln>
                <a:noFill/>
              </a:ln>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effectLst/>
                <a:uLnTx/>
                <a:uFillTx/>
                <a:latin typeface="Calibri" panose="020F0502020204030204"/>
                <a:ea typeface="+mn-ea"/>
                <a:cs typeface="+mn-cs"/>
              </a:rPr>
              <a:t>General Queries to: </a:t>
            </a:r>
            <a:r>
              <a:rPr kumimoji="0" lang="en-US" sz="2000" b="1" i="0" u="sng" strike="noStrike" kern="1200" cap="none" spc="0" normalizeH="0" baseline="0" noProof="0" dirty="0">
                <a:ln>
                  <a:noFill/>
                </a:ln>
                <a:effectLst/>
                <a:uLnTx/>
                <a:uFillTx/>
                <a:latin typeface="Calibri" panose="020F0502020204030204"/>
                <a:ea typeface="+mn-ea"/>
                <a:cs typeface="+mn-cs"/>
              </a:rPr>
              <a:t>hwb@uwtsd.ac.uk</a:t>
            </a:r>
            <a:endParaRPr kumimoji="0" lang="en-GB" sz="2000" b="1" i="1" u="none" strike="noStrike" kern="1200" cap="none" spc="0" normalizeH="0" baseline="0" noProof="0" dirty="0">
              <a:ln>
                <a:noFill/>
              </a:ln>
              <a:effectLst/>
              <a:uLnTx/>
              <a:uFillTx/>
              <a:latin typeface="Calibri" panose="020F0502020204030204"/>
              <a:ea typeface="+mn-ea"/>
              <a:cs typeface="+mn-cs"/>
            </a:endParaRPr>
          </a:p>
        </p:txBody>
      </p:sp>
      <p:pic>
        <p:nvPicPr>
          <p:cNvPr id="1026" name="Picture 2" descr="16 Reasons Why Social Media Is Important to Your Company">
            <a:extLst>
              <a:ext uri="{FF2B5EF4-FFF2-40B4-BE49-F238E27FC236}">
                <a16:creationId xmlns:a16="http://schemas.microsoft.com/office/drawing/2014/main" id="{73DDF00B-3F9F-E4AB-6265-A12F9D9FD4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366" y="1661028"/>
            <a:ext cx="4710437" cy="2476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63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2164" y="-1"/>
            <a:ext cx="759618" cy="6858000"/>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879652"/>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 y="1"/>
            <a:ext cx="4634682" cy="6141008"/>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
            <a:ext cx="7287170" cy="6857999"/>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5552841" y="643465"/>
            <a:ext cx="5840770" cy="1779626"/>
          </a:xfrm>
        </p:spPr>
        <p:txBody>
          <a:bodyPr vert="horz" lIns="91440" tIns="45720" rIns="91440" bIns="45720" rtlCol="0" anchor="ctr">
            <a:normAutofit/>
          </a:bodyPr>
          <a:lstStyle/>
          <a:p>
            <a:r>
              <a:rPr lang="en-US" sz="40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552840" y="2518012"/>
            <a:ext cx="5840770" cy="3622997"/>
          </a:xfrm>
        </p:spPr>
        <p:txBody>
          <a:bodyPr vert="horz" lIns="91440" tIns="45720" rIns="91440" bIns="45720" rtlCol="0" anchor="t">
            <a:normAutofit/>
          </a:bodyPr>
          <a:lstStyle/>
          <a:p>
            <a:pPr marL="0"/>
            <a:r>
              <a:rPr lang="en-US" sz="2000" dirty="0">
                <a:solidFill>
                  <a:srgbClr val="FEFFFF"/>
                </a:solidFill>
              </a:rPr>
              <a:t>For you to learn about </a:t>
            </a:r>
            <a:r>
              <a:rPr lang="en-US" sz="2000" b="1" dirty="0">
                <a:solidFill>
                  <a:srgbClr val="FEFFFF"/>
                </a:solidFill>
              </a:rPr>
              <a:t>me</a:t>
            </a:r>
            <a:r>
              <a:rPr lang="en-US" sz="2000" dirty="0">
                <a:solidFill>
                  <a:srgbClr val="FEFFFF"/>
                </a:solidFill>
              </a:rPr>
              <a:t> as your Module Tutor.</a:t>
            </a:r>
          </a:p>
          <a:p>
            <a:endParaRPr lang="en-US" sz="2000" dirty="0">
              <a:solidFill>
                <a:srgbClr val="FEFFFF"/>
              </a:solidFill>
            </a:endParaRPr>
          </a:p>
          <a:p>
            <a:pPr marL="0"/>
            <a:r>
              <a:rPr lang="en-US" sz="2000" dirty="0">
                <a:solidFill>
                  <a:srgbClr val="FEFFFF"/>
                </a:solidFill>
              </a:rPr>
              <a:t>For me to get to know about </a:t>
            </a:r>
            <a:r>
              <a:rPr lang="en-US" sz="2000" b="1" dirty="0">
                <a:solidFill>
                  <a:srgbClr val="FEFFFF"/>
                </a:solidFill>
              </a:rPr>
              <a:t>you</a:t>
            </a:r>
            <a:r>
              <a:rPr lang="en-US" sz="2000" dirty="0">
                <a:solidFill>
                  <a:srgbClr val="FEFFFF"/>
                </a:solidFill>
              </a:rPr>
              <a:t>.</a:t>
            </a:r>
          </a:p>
          <a:p>
            <a:pPr marL="0" indent="0">
              <a:buNone/>
            </a:pPr>
            <a:endParaRPr lang="en-US" sz="2000" dirty="0">
              <a:solidFill>
                <a:srgbClr val="FEFFFF"/>
              </a:solidFill>
            </a:endParaRPr>
          </a:p>
          <a:p>
            <a:pPr marL="0"/>
            <a:r>
              <a:rPr lang="en-US" sz="2000" dirty="0">
                <a:solidFill>
                  <a:srgbClr val="FEFFFF"/>
                </a:solidFill>
              </a:rPr>
              <a:t>For </a:t>
            </a:r>
            <a:r>
              <a:rPr lang="en-US" sz="2000" b="1" dirty="0">
                <a:solidFill>
                  <a:srgbClr val="FEFFFF"/>
                </a:solidFill>
              </a:rPr>
              <a:t>all of us </a:t>
            </a:r>
            <a:r>
              <a:rPr lang="en-US" sz="2000" dirty="0">
                <a:solidFill>
                  <a:srgbClr val="FEFFFF"/>
                </a:solidFill>
              </a:rPr>
              <a:t>to have an understanding of  Module content &amp; have an introduction to Entrepreneurship and </a:t>
            </a:r>
            <a:r>
              <a:rPr lang="en-US" sz="2000" dirty="0" err="1">
                <a:solidFill>
                  <a:srgbClr val="FEFFFF"/>
                </a:solidFill>
              </a:rPr>
              <a:t>intrepreneurship</a:t>
            </a:r>
            <a:r>
              <a:rPr lang="en-US" sz="2000" dirty="0">
                <a:solidFill>
                  <a:srgbClr val="FEFFFF"/>
                </a:solidFill>
              </a:rPr>
              <a:t> as a concept</a:t>
            </a:r>
          </a:p>
          <a:p>
            <a:pPr marL="0"/>
            <a:endParaRPr lang="en-US" sz="2000"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background with many logos&#10;&#10;Description automatically generated">
            <a:extLst>
              <a:ext uri="{FF2B5EF4-FFF2-40B4-BE49-F238E27FC236}">
                <a16:creationId xmlns:a16="http://schemas.microsoft.com/office/drawing/2014/main" id="{97E53BAB-A1B4-D21C-AFA6-F21D489E6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361756"/>
            <a:ext cx="12191980" cy="4468084"/>
          </a:xfrm>
          <a:prstGeom prst="rect">
            <a:avLst/>
          </a:prstGeom>
        </p:spPr>
      </p:pic>
      <p:sp>
        <p:nvSpPr>
          <p:cNvPr id="2" name="Title 1">
            <a:extLst>
              <a:ext uri="{FF2B5EF4-FFF2-40B4-BE49-F238E27FC236}">
                <a16:creationId xmlns:a16="http://schemas.microsoft.com/office/drawing/2014/main" id="{B0027B64-83B9-8139-2F3C-343E18285EA4}"/>
              </a:ext>
            </a:extLst>
          </p:cNvPr>
          <p:cNvSpPr>
            <a:spLocks noGrp="1"/>
          </p:cNvSpPr>
          <p:nvPr>
            <p:ph type="ctrTitle"/>
          </p:nvPr>
        </p:nvSpPr>
        <p:spPr/>
        <p:txBody>
          <a:bodyPr/>
          <a:lstStyle/>
          <a:p>
            <a:endParaRPr lang="en-GB"/>
          </a:p>
        </p:txBody>
      </p:sp>
      <p:pic>
        <p:nvPicPr>
          <p:cNvPr id="4" name="Content Placeholder 4">
            <a:extLst>
              <a:ext uri="{FF2B5EF4-FFF2-40B4-BE49-F238E27FC236}">
                <a16:creationId xmlns:a16="http://schemas.microsoft.com/office/drawing/2014/main" id="{228B10AB-8432-8617-D7BD-D68C2BD70391}"/>
              </a:ext>
            </a:extLst>
          </p:cNvPr>
          <p:cNvPicPr>
            <a:picLocks noChangeAspect="1"/>
          </p:cNvPicPr>
          <p:nvPr/>
        </p:nvPicPr>
        <p:blipFill rotWithShape="1">
          <a:blip r:embed="rId3"/>
          <a:srcRect t="7407"/>
          <a:stretch/>
        </p:blipFill>
        <p:spPr>
          <a:xfrm>
            <a:off x="0" y="0"/>
            <a:ext cx="12191980" cy="4345757"/>
          </a:xfrm>
          <a:prstGeom prst="rect">
            <a:avLst/>
          </a:prstGeom>
        </p:spPr>
      </p:pic>
      <p:sp>
        <p:nvSpPr>
          <p:cNvPr id="5" name="Title 1">
            <a:extLst>
              <a:ext uri="{FF2B5EF4-FFF2-40B4-BE49-F238E27FC236}">
                <a16:creationId xmlns:a16="http://schemas.microsoft.com/office/drawing/2014/main" id="{336D87BF-7031-1105-3924-4921DD341E9E}"/>
              </a:ext>
            </a:extLst>
          </p:cNvPr>
          <p:cNvSpPr txBox="1">
            <a:spLocks/>
          </p:cNvSpPr>
          <p:nvPr/>
        </p:nvSpPr>
        <p:spPr>
          <a:xfrm>
            <a:off x="-2874616" y="4682447"/>
            <a:ext cx="7834193" cy="126458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dirty="0">
                <a:solidFill>
                  <a:schemeClr val="bg1"/>
                </a:solidFill>
              </a:rPr>
              <a:t>Introductions…</a:t>
            </a:r>
          </a:p>
        </p:txBody>
      </p:sp>
      <p:sp>
        <p:nvSpPr>
          <p:cNvPr id="6" name="Text Placeholder 3">
            <a:extLst>
              <a:ext uri="{FF2B5EF4-FFF2-40B4-BE49-F238E27FC236}">
                <a16:creationId xmlns:a16="http://schemas.microsoft.com/office/drawing/2014/main" id="{501CCE36-DC52-761C-531B-78352872FF44}"/>
              </a:ext>
            </a:extLst>
          </p:cNvPr>
          <p:cNvSpPr txBox="1">
            <a:spLocks/>
          </p:cNvSpPr>
          <p:nvPr/>
        </p:nvSpPr>
        <p:spPr>
          <a:xfrm>
            <a:off x="8160324" y="4799643"/>
            <a:ext cx="3740046" cy="126458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chemeClr val="bg1"/>
                </a:solidFill>
              </a:rPr>
              <a:t>Module Leader: C.wilkin@uwtsd.ac.uk</a:t>
            </a:r>
          </a:p>
        </p:txBody>
      </p:sp>
    </p:spTree>
    <p:extLst>
      <p:ext uri="{BB962C8B-B14F-4D97-AF65-F5344CB8AC3E}">
        <p14:creationId xmlns:p14="http://schemas.microsoft.com/office/powerpoint/2010/main" val="2408858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9407370" y="2463631"/>
            <a:ext cx="2139519" cy="2585323"/>
          </a:xfrm>
          <a:prstGeom prst="rect">
            <a:avLst/>
          </a:prstGeom>
          <a:noFill/>
        </p:spPr>
        <p:txBody>
          <a:bodyPr wrap="square">
            <a:spAutoFit/>
          </a:bodyPr>
          <a:lstStyle/>
          <a:p>
            <a:pPr algn="ctr" defTabSz="457200"/>
            <a:r>
              <a:rPr lang="en-GB" sz="5400" b="1" dirty="0">
                <a:solidFill>
                  <a:prstClr val="white"/>
                </a:solidFill>
                <a:latin typeface="Calibri" panose="020F0502020204030204"/>
              </a:rPr>
              <a:t>Who are you?</a:t>
            </a:r>
            <a:endParaRPr lang="en-GB" sz="540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4010842" y="564981"/>
            <a:ext cx="4170315" cy="4869085"/>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AE0A-B57A-4F68-AE16-91FB62F1AE7D}"/>
              </a:ext>
            </a:extLst>
          </p:cNvPr>
          <p:cNvSpPr>
            <a:spLocks noGrp="1"/>
          </p:cNvSpPr>
          <p:nvPr>
            <p:ph type="title"/>
          </p:nvPr>
        </p:nvSpPr>
        <p:spPr>
          <a:xfrm>
            <a:off x="356256" y="336354"/>
            <a:ext cx="10515600" cy="1325563"/>
          </a:xfrm>
        </p:spPr>
        <p:txBody>
          <a:bodyPr/>
          <a:lstStyle/>
          <a:p>
            <a:r>
              <a:rPr lang="en-GB" sz="4000" b="1" dirty="0"/>
              <a:t>Module Handbook</a:t>
            </a:r>
          </a:p>
        </p:txBody>
      </p:sp>
      <p:sp>
        <p:nvSpPr>
          <p:cNvPr id="3" name="Content Placeholder 2">
            <a:extLst>
              <a:ext uri="{FF2B5EF4-FFF2-40B4-BE49-F238E27FC236}">
                <a16:creationId xmlns:a16="http://schemas.microsoft.com/office/drawing/2014/main" id="{263EFF18-824D-4348-A066-65422D5BFB6D}"/>
              </a:ext>
            </a:extLst>
          </p:cNvPr>
          <p:cNvSpPr>
            <a:spLocks noGrp="1"/>
          </p:cNvSpPr>
          <p:nvPr>
            <p:ph idx="1"/>
          </p:nvPr>
        </p:nvSpPr>
        <p:spPr>
          <a:xfrm>
            <a:off x="190993" y="1669204"/>
            <a:ext cx="7186139" cy="3330965"/>
          </a:xfrm>
        </p:spPr>
        <p:txBody>
          <a:bodyPr/>
          <a:lstStyle/>
          <a:p>
            <a:r>
              <a:rPr lang="en-GB" sz="2400" dirty="0"/>
              <a:t>This is an important document as it provides information about the module, assessment writing guidelines, resources and further information.</a:t>
            </a:r>
            <a:br>
              <a:rPr lang="en-GB" sz="2400" dirty="0"/>
            </a:br>
            <a:endParaRPr lang="en-GB" sz="2400" dirty="0"/>
          </a:p>
          <a:p>
            <a:r>
              <a:rPr lang="en-GB" sz="2400" dirty="0"/>
              <a:t>Go to your Marketing Essentials </a:t>
            </a:r>
            <a:r>
              <a:rPr lang="en-GB" sz="2400" b="1" dirty="0"/>
              <a:t>Moodle Page, </a:t>
            </a:r>
            <a:r>
              <a:rPr lang="en-GB" sz="2400" dirty="0"/>
              <a:t>click on the </a:t>
            </a:r>
            <a:r>
              <a:rPr lang="en-GB" sz="2400" b="1" dirty="0"/>
              <a:t>Module Information Tab a</a:t>
            </a:r>
            <a:r>
              <a:rPr lang="en-GB" sz="2400" dirty="0"/>
              <a:t>nd scroll down to the Handbook and download</a:t>
            </a:r>
            <a:endParaRPr lang="en-GB" sz="2400" b="1" dirty="0"/>
          </a:p>
          <a:p>
            <a:r>
              <a:rPr lang="en-GB" sz="2400" dirty="0"/>
              <a:t>Let’s look at this now….</a:t>
            </a:r>
          </a:p>
          <a:p>
            <a:endParaRPr lang="en-GB" sz="2400" dirty="0"/>
          </a:p>
          <a:p>
            <a:endParaRPr lang="en-GB" dirty="0"/>
          </a:p>
        </p:txBody>
      </p:sp>
      <p:pic>
        <p:nvPicPr>
          <p:cNvPr id="2052" name="Picture 4" descr="How to create a compelling instruction manual for your customers">
            <a:extLst>
              <a:ext uri="{FF2B5EF4-FFF2-40B4-BE49-F238E27FC236}">
                <a16:creationId xmlns:a16="http://schemas.microsoft.com/office/drawing/2014/main" id="{45DD2619-BAB5-FC65-FACF-9FB88BD28E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7132" y="3093393"/>
            <a:ext cx="4335857" cy="244253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ssembly Instructions - Home Fashion Textiles | Housewares | Furniture -  Safdie &amp; Co.">
            <a:extLst>
              <a:ext uri="{FF2B5EF4-FFF2-40B4-BE49-F238E27FC236}">
                <a16:creationId xmlns:a16="http://schemas.microsoft.com/office/drawing/2014/main" id="{70CCCC82-1B2F-DC60-68AF-831EE2D32E51}"/>
              </a:ext>
            </a:extLst>
          </p:cNvPr>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4542272" y="533964"/>
            <a:ext cx="1553728" cy="110314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reating instructions that create value. - ThoughtForm, Inc.">
            <a:extLst>
              <a:ext uri="{FF2B5EF4-FFF2-40B4-BE49-F238E27FC236}">
                <a16:creationId xmlns:a16="http://schemas.microsoft.com/office/drawing/2014/main" id="{C442ADB9-62CD-5FAF-DFFF-35E64E8F3C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7132" y="336354"/>
            <a:ext cx="4335856" cy="2601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627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23258" y="1649811"/>
            <a:ext cx="5582699"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23</a:t>
            </a:r>
            <a:r>
              <a:rPr lang="en-US" sz="1800" b="1" u="sng" baseline="30000" dirty="0">
                <a:solidFill>
                  <a:schemeClr val="tx1"/>
                </a:solidFill>
                <a:latin typeface="+mj-lt"/>
                <a:cs typeface="+mj-cs"/>
              </a:rPr>
              <a:t>rd</a:t>
            </a:r>
            <a:r>
              <a:rPr lang="en-US" sz="1800" b="1" u="sng" dirty="0">
                <a:solidFill>
                  <a:schemeClr val="tx1"/>
                </a:solidFill>
                <a:latin typeface="+mj-lt"/>
                <a:cs typeface="+mj-cs"/>
              </a:rPr>
              <a:t> October</a:t>
            </a:r>
            <a:br>
              <a:rPr lang="en-US" sz="1800" b="1" dirty="0">
                <a:solidFill>
                  <a:schemeClr val="tx1"/>
                </a:solidFill>
                <a:latin typeface="+mj-lt"/>
                <a:cs typeface="+mj-cs"/>
              </a:rPr>
            </a:br>
            <a:r>
              <a:rPr lang="en-US" sz="1800" b="1" dirty="0">
                <a:solidFill>
                  <a:schemeClr val="tx1"/>
                </a:solidFill>
                <a:latin typeface="+mj-lt"/>
                <a:cs typeface="+mj-cs"/>
              </a:rPr>
              <a:t>An individual essay discussing your Business model Canvas and entrepreneurial reflection</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1300" b="1" dirty="0">
                <a:solidFill>
                  <a:schemeClr val="tx1"/>
                </a:solidFill>
                <a:latin typeface="+mj-lt"/>
                <a:cs typeface="+mj-cs"/>
              </a:rPr>
              <a:t>Part 1</a:t>
            </a:r>
            <a:br>
              <a:rPr lang="en-GB" sz="1300" dirty="0">
                <a:solidFill>
                  <a:schemeClr val="tx1"/>
                </a:solidFill>
                <a:latin typeface="+mj-lt"/>
                <a:cs typeface="+mj-cs"/>
              </a:rPr>
            </a:br>
            <a:r>
              <a:rPr lang="en-GB" sz="1300" b="1" dirty="0">
                <a:solidFill>
                  <a:schemeClr val="tx1"/>
                </a:solidFill>
                <a:latin typeface="+mj-lt"/>
                <a:cs typeface="+mj-cs"/>
              </a:rPr>
              <a:t>1500 Word Essay </a:t>
            </a:r>
            <a:br>
              <a:rPr lang="en-GB" sz="1100" dirty="0">
                <a:solidFill>
                  <a:schemeClr val="tx1"/>
                </a:solidFill>
                <a:latin typeface="+mj-lt"/>
                <a:cs typeface="+mj-cs"/>
              </a:rPr>
            </a:br>
            <a:r>
              <a:rPr lang="en-GB" sz="1200" dirty="0">
                <a:solidFill>
                  <a:schemeClr val="tx1"/>
                </a:solidFill>
                <a:latin typeface="+mj-lt"/>
                <a:cs typeface="+mj-cs"/>
              </a:rPr>
              <a:t>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a:t>
            </a:r>
            <a:br>
              <a:rPr lang="en-GB" sz="1200" dirty="0">
                <a:solidFill>
                  <a:schemeClr val="tx1"/>
                </a:solidFill>
                <a:latin typeface="+mj-lt"/>
                <a:cs typeface="+mj-cs"/>
              </a:rPr>
            </a:br>
            <a:br>
              <a:rPr lang="en-GB" sz="1200" dirty="0">
                <a:solidFill>
                  <a:schemeClr val="tx1"/>
                </a:solidFill>
                <a:latin typeface="+mj-lt"/>
                <a:cs typeface="+mj-cs"/>
              </a:rPr>
            </a:br>
            <a:r>
              <a:rPr lang="en-GB" sz="1200" dirty="0">
                <a:solidFill>
                  <a:schemeClr val="tx1"/>
                </a:solidFill>
                <a:latin typeface="+mj-lt"/>
                <a:cs typeface="+mj-cs"/>
              </a:rPr>
              <a:t>An introduction to your hospitality venture.</a:t>
            </a:r>
            <a:br>
              <a:rPr lang="en-GB" sz="1200" dirty="0">
                <a:solidFill>
                  <a:schemeClr val="tx1"/>
                </a:solidFill>
                <a:latin typeface="+mj-lt"/>
                <a:cs typeface="+mj-cs"/>
              </a:rPr>
            </a:br>
            <a:r>
              <a:rPr lang="en-GB" sz="1200" dirty="0">
                <a:solidFill>
                  <a:schemeClr val="tx1"/>
                </a:solidFill>
                <a:latin typeface="+mj-lt"/>
                <a:cs typeface="+mj-cs"/>
              </a:rPr>
              <a:t>The choices you have made in regards to each of the sections of the BMC</a:t>
            </a:r>
            <a:br>
              <a:rPr lang="en-GB" sz="1200" dirty="0">
                <a:solidFill>
                  <a:schemeClr val="tx1"/>
                </a:solidFill>
                <a:latin typeface="+mj-lt"/>
                <a:cs typeface="+mj-cs"/>
              </a:rPr>
            </a:br>
            <a:r>
              <a:rPr lang="en-GB" sz="1200" dirty="0">
                <a:solidFill>
                  <a:schemeClr val="tx1"/>
                </a:solidFill>
                <a:latin typeface="+mj-lt"/>
                <a:cs typeface="+mj-cs"/>
              </a:rPr>
              <a:t>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a:t>
            </a:r>
            <a:br>
              <a:rPr lang="en-GB" sz="1100" dirty="0">
                <a:solidFill>
                  <a:schemeClr val="tx1"/>
                </a:solidFill>
                <a:latin typeface="+mj-lt"/>
                <a:cs typeface="+mj-cs"/>
              </a:rPr>
            </a:br>
            <a:br>
              <a:rPr lang="en-GB" sz="1100" dirty="0">
                <a:solidFill>
                  <a:schemeClr val="tx1"/>
                </a:solidFill>
                <a:latin typeface="+mj-lt"/>
                <a:cs typeface="+mj-cs"/>
              </a:rPr>
            </a:br>
            <a:br>
              <a:rPr lang="en-GB" sz="1300" dirty="0">
                <a:solidFill>
                  <a:schemeClr val="tx1"/>
                </a:solidFill>
                <a:latin typeface="+mj-lt"/>
                <a:cs typeface="+mj-cs"/>
              </a:rPr>
            </a:br>
            <a:r>
              <a:rPr lang="en-GB" sz="1300" b="1" dirty="0">
                <a:solidFill>
                  <a:schemeClr val="tx1"/>
                </a:solidFill>
                <a:latin typeface="+mj-lt"/>
                <a:cs typeface="+mj-cs"/>
              </a:rPr>
              <a:t>Part 2</a:t>
            </a:r>
            <a:br>
              <a:rPr lang="en-GB" sz="1300" dirty="0">
                <a:solidFill>
                  <a:schemeClr val="tx1"/>
                </a:solidFill>
                <a:latin typeface="+mj-lt"/>
                <a:cs typeface="+mj-cs"/>
              </a:rPr>
            </a:br>
            <a:r>
              <a:rPr lang="en-GB" sz="1300" b="1" dirty="0">
                <a:solidFill>
                  <a:schemeClr val="tx1"/>
                </a:solidFill>
                <a:latin typeface="+mj-lt"/>
                <a:cs typeface="+mj-cs"/>
              </a:rPr>
              <a:t>500 Word reflective essay (to be included in your essay document)</a:t>
            </a:r>
            <a:br>
              <a:rPr lang="en-GB" sz="1100" dirty="0">
                <a:solidFill>
                  <a:schemeClr val="tx1"/>
                </a:solidFill>
                <a:latin typeface="+mj-lt"/>
                <a:cs typeface="+mj-cs"/>
              </a:rPr>
            </a:br>
            <a:r>
              <a:rPr lang="en-GB" sz="1200" dirty="0">
                <a:solidFill>
                  <a:schemeClr val="tx1"/>
                </a:solidFill>
                <a:latin typeface="+mj-lt"/>
                <a:cs typeface="+mj-cs"/>
              </a:rPr>
              <a:t>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a:t>
            </a:r>
            <a:br>
              <a:rPr lang="en-GB" sz="1200" dirty="0">
                <a:solidFill>
                  <a:schemeClr val="tx1"/>
                </a:solidFill>
                <a:latin typeface="+mj-lt"/>
                <a:cs typeface="+mj-cs"/>
              </a:rPr>
            </a:br>
            <a:r>
              <a:rPr lang="en-GB" sz="1200" dirty="0">
                <a:solidFill>
                  <a:schemeClr val="tx1"/>
                </a:solidFill>
                <a:latin typeface="+mj-lt"/>
                <a:cs typeface="+mj-cs"/>
              </a:rPr>
              <a:t> </a:t>
            </a:r>
            <a:br>
              <a:rPr lang="en-US" sz="1200" u="sng" dirty="0">
                <a:solidFill>
                  <a:schemeClr val="tx1"/>
                </a:solidFill>
                <a:latin typeface="+mj-lt"/>
                <a:cs typeface="+mj-cs"/>
              </a:rPr>
            </a:br>
            <a:r>
              <a:rPr lang="en-GB" sz="1200" dirty="0">
                <a:solidFill>
                  <a:schemeClr val="tx1"/>
                </a:solidFill>
                <a:latin typeface="+mj-lt"/>
                <a:cs typeface="+mj-cs"/>
              </a:rPr>
              <a:t>A  reflection of your personal entrepreneurial characteristics and motivations supported by </a:t>
            </a:r>
            <a:br>
              <a:rPr lang="en-GB" sz="1200" dirty="0">
                <a:solidFill>
                  <a:schemeClr val="tx1"/>
                </a:solidFill>
                <a:latin typeface="+mj-lt"/>
                <a:cs typeface="+mj-cs"/>
              </a:rPr>
            </a:br>
            <a:r>
              <a:rPr lang="en-GB" sz="1200" dirty="0">
                <a:solidFill>
                  <a:schemeClr val="tx1"/>
                </a:solidFill>
                <a:latin typeface="+mj-lt"/>
                <a:cs typeface="+mj-cs"/>
              </a:rPr>
              <a:t>entrepreneurial theories and models that align to your results and your entrepreneurial development. </a:t>
            </a: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49539" y="1962150"/>
            <a:ext cx="6641785"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2</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20</a:t>
            </a:r>
            <a:r>
              <a:rPr lang="en-US" sz="1800" b="1" u="sng" baseline="30000" dirty="0">
                <a:solidFill>
                  <a:schemeClr val="tx1"/>
                </a:solidFill>
                <a:latin typeface="+mj-lt"/>
                <a:cs typeface="+mj-cs"/>
              </a:rPr>
              <a:t>th</a:t>
            </a:r>
            <a:r>
              <a:rPr lang="en-US" sz="1800" b="1" u="sng" dirty="0">
                <a:solidFill>
                  <a:schemeClr val="tx1"/>
                </a:solidFill>
                <a:latin typeface="+mj-lt"/>
                <a:cs typeface="+mj-cs"/>
              </a:rPr>
              <a:t> November</a:t>
            </a:r>
            <a:br>
              <a:rPr lang="en-US" sz="1800" b="1" dirty="0">
                <a:solidFill>
                  <a:schemeClr val="tx1"/>
                </a:solidFill>
                <a:latin typeface="+mj-lt"/>
                <a:cs typeface="+mj-cs"/>
              </a:rPr>
            </a:br>
            <a:r>
              <a:rPr lang="en-US" sz="1800" b="1" dirty="0">
                <a:solidFill>
                  <a:schemeClr val="tx1"/>
                </a:solidFill>
                <a:latin typeface="+mj-lt"/>
                <a:cs typeface="+mj-cs"/>
              </a:rPr>
              <a:t>Group Business Plan and presentation/Viva</a:t>
            </a:r>
            <a:br>
              <a:rPr lang="en-US" sz="1800" b="1" dirty="0">
                <a:solidFill>
                  <a:schemeClr val="tx1"/>
                </a:solidFill>
                <a:latin typeface="+mj-lt"/>
                <a:cs typeface="+mj-cs"/>
              </a:rPr>
            </a:br>
            <a:r>
              <a:rPr lang="en-GB" sz="1800" b="1" u="sng" dirty="0">
                <a:solidFill>
                  <a:srgbClr val="FF0000"/>
                </a:solidFill>
                <a:latin typeface="+mj-lt"/>
                <a:cs typeface="+mj-cs"/>
              </a:rPr>
              <a:t>(You will be assigned your group members - No changes will be permitted) </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2000" dirty="0">
                <a:solidFill>
                  <a:schemeClr val="tx1"/>
                </a:solidFill>
                <a:latin typeface="+mj-lt"/>
                <a:cs typeface="+mj-cs"/>
              </a:rPr>
              <a:t>In groups you will write and present your Business Plan of a viable </a:t>
            </a:r>
            <a:r>
              <a:rPr lang="en-GB" sz="2000" b="1" u="sng" dirty="0">
                <a:solidFill>
                  <a:schemeClr val="tx1"/>
                </a:solidFill>
                <a:latin typeface="+mj-lt"/>
                <a:cs typeface="+mj-cs"/>
              </a:rPr>
              <a:t>hospitality business </a:t>
            </a:r>
            <a:r>
              <a:rPr lang="en-GB" sz="2000" dirty="0">
                <a:solidFill>
                  <a:schemeClr val="tx1"/>
                </a:solidFill>
                <a:latin typeface="+mj-lt"/>
                <a:cs typeface="+mj-cs"/>
              </a:rPr>
              <a:t>using the template provided based upon one of your group members business model canvas BMC from assessment 1. </a:t>
            </a:r>
            <a:br>
              <a:rPr lang="en-GB" sz="1300" b="1" dirty="0">
                <a:solidFill>
                  <a:schemeClr val="tx1"/>
                </a:solidFill>
                <a:latin typeface="+mj-lt"/>
                <a:cs typeface="+mj-cs"/>
              </a:rPr>
            </a:br>
            <a:br>
              <a:rPr lang="en-GB" sz="1300" b="1"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Your group  will be required to:</a:t>
            </a:r>
            <a:br>
              <a:rPr lang="en-GB" sz="1300" dirty="0">
                <a:solidFill>
                  <a:schemeClr val="tx1"/>
                </a:solidFill>
                <a:latin typeface="+mj-lt"/>
                <a:cs typeface="+mj-cs"/>
              </a:rPr>
            </a:br>
            <a:r>
              <a:rPr lang="en-GB" sz="1300" dirty="0">
                <a:solidFill>
                  <a:schemeClr val="tx1"/>
                </a:solidFill>
                <a:latin typeface="+mj-lt"/>
                <a:cs typeface="+mj-cs"/>
              </a:rPr>
              <a:t>Write and present a hospitality based sustainable and viable business Plan.</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Develop a persuasive hospitality business and identify realistic and accurate funding sources.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Explore the opportunities and support available to you to undertake this venture.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Evaluate the market potential and outline the business decisions to minimise</a:t>
            </a:r>
            <a:br>
              <a:rPr lang="en-GB" sz="1300" dirty="0">
                <a:solidFill>
                  <a:schemeClr val="tx1"/>
                </a:solidFill>
                <a:latin typeface="+mj-lt"/>
                <a:cs typeface="+mj-cs"/>
              </a:rPr>
            </a:br>
            <a:r>
              <a:rPr lang="en-GB" sz="1300" dirty="0">
                <a:solidFill>
                  <a:schemeClr val="tx1"/>
                </a:solidFill>
                <a:latin typeface="+mj-lt"/>
                <a:cs typeface="+mj-cs"/>
              </a:rPr>
              <a:t>the risk of failure and boost early success.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Include accurate financial information relating to ‘start-up’ funding and/or support.</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Show evidence that you have researched your concept and present it in a persuasive and</a:t>
            </a:r>
            <a:br>
              <a:rPr lang="en-GB" sz="1300" dirty="0">
                <a:solidFill>
                  <a:schemeClr val="tx1"/>
                </a:solidFill>
                <a:latin typeface="+mj-lt"/>
                <a:cs typeface="+mj-cs"/>
              </a:rPr>
            </a:br>
            <a:r>
              <a:rPr lang="en-GB" sz="1300" dirty="0">
                <a:solidFill>
                  <a:schemeClr val="tx1"/>
                </a:solidFill>
                <a:latin typeface="+mj-lt"/>
                <a:cs typeface="+mj-cs"/>
              </a:rPr>
              <a:t>professional report. </a:t>
            </a:r>
            <a:br>
              <a:rPr lang="en-GB" sz="1300" dirty="0">
                <a:solidFill>
                  <a:schemeClr val="tx1"/>
                </a:solidFill>
                <a:latin typeface="+mj-lt"/>
                <a:cs typeface="+mj-cs"/>
              </a:rPr>
            </a:br>
            <a:r>
              <a:rPr lang="en-GB" sz="1300" dirty="0">
                <a:solidFill>
                  <a:schemeClr val="tx1"/>
                </a:solidFill>
                <a:latin typeface="+mj-lt"/>
                <a:cs typeface="+mj-cs"/>
              </a:rPr>
              <a:t>Potential stakeholders and investors will need to be convinced that</a:t>
            </a:r>
            <a:br>
              <a:rPr lang="en-GB" sz="1300" dirty="0">
                <a:solidFill>
                  <a:schemeClr val="tx1"/>
                </a:solidFill>
                <a:latin typeface="+mj-lt"/>
                <a:cs typeface="+mj-cs"/>
              </a:rPr>
            </a:br>
            <a:r>
              <a:rPr lang="en-GB" sz="1300" dirty="0">
                <a:solidFill>
                  <a:schemeClr val="tx1"/>
                </a:solidFill>
                <a:latin typeface="+mj-lt"/>
                <a:cs typeface="+mj-cs"/>
              </a:rPr>
              <a:t>your proposal offers a return on their investment (financial or otherwise).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Present your business plan in a </a:t>
            </a:r>
            <a:r>
              <a:rPr lang="en-GB" sz="1300" u="sng" dirty="0">
                <a:solidFill>
                  <a:schemeClr val="tx1"/>
                </a:solidFill>
                <a:latin typeface="+mj-lt"/>
                <a:cs typeface="+mj-cs"/>
              </a:rPr>
              <a:t>10 min Presentation/Viva </a:t>
            </a:r>
            <a:r>
              <a:rPr lang="en-GB" sz="1300" dirty="0">
                <a:solidFill>
                  <a:schemeClr val="tx1"/>
                </a:solidFill>
                <a:latin typeface="+mj-lt"/>
                <a:cs typeface="+mj-cs"/>
              </a:rPr>
              <a:t>with a reference list and in-text citations.</a:t>
            </a:r>
            <a:br>
              <a:rPr lang="en-GB" sz="1300" b="1" dirty="0">
                <a:solidFill>
                  <a:schemeClr val="tx1"/>
                </a:solidFill>
                <a:latin typeface="+mj-lt"/>
                <a:cs typeface="+mj-cs"/>
              </a:rPr>
            </a:b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3"/>
          <a:stretch>
            <a:fillRect/>
          </a:stretch>
        </p:blipFill>
        <p:spPr>
          <a:xfrm>
            <a:off x="14514" y="5814221"/>
            <a:ext cx="12192000" cy="1058283"/>
          </a:xfrm>
          <a:prstGeom prst="rect">
            <a:avLst/>
          </a:prstGeom>
        </p:spPr>
      </p:pic>
      <p:graphicFrame>
        <p:nvGraphicFramePr>
          <p:cNvPr id="15" name="Table 14">
            <a:extLst>
              <a:ext uri="{FF2B5EF4-FFF2-40B4-BE49-F238E27FC236}">
                <a16:creationId xmlns:a16="http://schemas.microsoft.com/office/drawing/2014/main" id="{519B25EC-FA2C-5177-A31C-B5BE9C6CCDA6}"/>
              </a:ext>
            </a:extLst>
          </p:cNvPr>
          <p:cNvGraphicFramePr>
            <a:graphicFrameLocks noGrp="1"/>
          </p:cNvGraphicFramePr>
          <p:nvPr>
            <p:extLst>
              <p:ext uri="{D42A27DB-BD31-4B8C-83A1-F6EECF244321}">
                <p14:modId xmlns:p14="http://schemas.microsoft.com/office/powerpoint/2010/main" val="637570051"/>
              </p:ext>
            </p:extLst>
          </p:nvPr>
        </p:nvGraphicFramePr>
        <p:xfrm>
          <a:off x="6386512" y="2625949"/>
          <a:ext cx="5655949" cy="3140647"/>
        </p:xfrm>
        <a:graphic>
          <a:graphicData uri="http://schemas.openxmlformats.org/drawingml/2006/table">
            <a:tbl>
              <a:tblPr>
                <a:tableStyleId>{2D5ABB26-0587-4C30-8999-92F81FD0307C}</a:tableStyleId>
              </a:tblPr>
              <a:tblGrid>
                <a:gridCol w="5655949">
                  <a:extLst>
                    <a:ext uri="{9D8B030D-6E8A-4147-A177-3AD203B41FA5}">
                      <a16:colId xmlns:a16="http://schemas.microsoft.com/office/drawing/2014/main" val="4021995352"/>
                    </a:ext>
                  </a:extLst>
                </a:gridCol>
              </a:tblGrid>
              <a:tr h="2562257">
                <a:tc>
                  <a:txBody>
                    <a:bodyPr/>
                    <a:lstStyle/>
                    <a:p>
                      <a:pPr algn="just">
                        <a:lnSpc>
                          <a:spcPct val="107000"/>
                        </a:lnSpc>
                        <a:spcBef>
                          <a:spcPts val="600"/>
                        </a:spcBef>
                        <a:spcAft>
                          <a:spcPts val="1200"/>
                        </a:spcAft>
                      </a:pPr>
                      <a:r>
                        <a:rPr lang="en-US" sz="1600" kern="100" dirty="0">
                          <a:effectLst/>
                        </a:rPr>
                        <a:t>Group working requirements</a:t>
                      </a:r>
                      <a:endParaRPr lang="en-GB" sz="1100" kern="100" dirty="0">
                        <a:effectLst/>
                      </a:endParaRPr>
                    </a:p>
                    <a:p>
                      <a:pPr algn="just">
                        <a:lnSpc>
                          <a:spcPct val="107000"/>
                        </a:lnSpc>
                        <a:spcBef>
                          <a:spcPts val="600"/>
                        </a:spcBef>
                        <a:spcAft>
                          <a:spcPts val="1200"/>
                        </a:spcAft>
                      </a:pPr>
                      <a:r>
                        <a:rPr lang="en-US" sz="1100" kern="100" dirty="0">
                          <a:effectLst/>
                        </a:rPr>
                        <a:t>Teams will be assigned by your lecturer based upon your individual skills audit outcomes </a:t>
                      </a:r>
                      <a:r>
                        <a:rPr lang="en-US" sz="1100" u="sng" kern="100" dirty="0">
                          <a:effectLst/>
                        </a:rPr>
                        <a:t>(you will not be permitted to form your own groups) </a:t>
                      </a:r>
                      <a:r>
                        <a:rPr lang="en-US" sz="1100" kern="100" dirty="0">
                          <a:effectLst/>
                        </a:rPr>
                        <a:t>this Is a group assessment and will not be allowed to complete the assessment individually.</a:t>
                      </a:r>
                      <a:endParaRPr lang="en-GB" sz="1100" kern="100" dirty="0">
                        <a:effectLst/>
                      </a:endParaRPr>
                    </a:p>
                    <a:p>
                      <a:pPr algn="just">
                        <a:lnSpc>
                          <a:spcPct val="107000"/>
                        </a:lnSpc>
                        <a:spcBef>
                          <a:spcPts val="600"/>
                        </a:spcBef>
                        <a:spcAft>
                          <a:spcPts val="1200"/>
                        </a:spcAft>
                      </a:pPr>
                      <a:r>
                        <a:rPr lang="en-US" sz="1100" kern="100" dirty="0">
                          <a:effectLst/>
                        </a:rPr>
                        <a:t>In the world of professional hospitality work you will often be faced with working in teams in a distanced capacity (online) or with people you have not worked with before and with those that do not share a common first language/culture/beliefs </a:t>
                      </a:r>
                      <a:r>
                        <a:rPr lang="en-US" sz="1100" kern="100" dirty="0" err="1">
                          <a:effectLst/>
                        </a:rPr>
                        <a:t>etc</a:t>
                      </a:r>
                      <a:r>
                        <a:rPr lang="en-US" sz="1100" kern="100" dirty="0">
                          <a:effectLst/>
                        </a:rPr>
                        <a:t> and as such </a:t>
                      </a:r>
                      <a:r>
                        <a:rPr lang="en-US" sz="1100" u="sng" kern="100" dirty="0">
                          <a:effectLst/>
                        </a:rPr>
                        <a:t>group changes will not be permitted and you will be expected to perform to the best of your abilities towards the group task.</a:t>
                      </a:r>
                      <a:endParaRPr lang="en-GB" sz="1100" kern="100" dirty="0">
                        <a:effectLst/>
                      </a:endParaRPr>
                    </a:p>
                    <a:p>
                      <a:pPr algn="just">
                        <a:lnSpc>
                          <a:spcPct val="107000"/>
                        </a:lnSpc>
                        <a:spcBef>
                          <a:spcPts val="600"/>
                        </a:spcBef>
                        <a:spcAft>
                          <a:spcPts val="1200"/>
                        </a:spcAft>
                      </a:pPr>
                      <a:r>
                        <a:rPr lang="en-US" sz="1100" u="sng" kern="100" dirty="0">
                          <a:effectLst/>
                        </a:rPr>
                        <a:t>It is the responsibility of each student to ensure their contribution to the task and not up to any other member to chase you so please be respectful to you team and classmates and contribute  </a:t>
                      </a:r>
                      <a:endParaRPr lang="en-GB" sz="1100" kern="100" dirty="0">
                        <a:effectLst/>
                      </a:endParaRPr>
                    </a:p>
                    <a:p>
                      <a:pPr algn="just">
                        <a:lnSpc>
                          <a:spcPct val="107000"/>
                        </a:lnSpc>
                        <a:spcBef>
                          <a:spcPts val="600"/>
                        </a:spcBef>
                        <a:spcAft>
                          <a:spcPts val="1200"/>
                        </a:spcAft>
                      </a:pPr>
                      <a:r>
                        <a:rPr lang="en-US" sz="1100" kern="100" dirty="0">
                          <a:effectLst/>
                        </a:rPr>
                        <a:t>All group members mut contribute equally to the business plan and viva, failing to contribute or  engage in the assessment may lead to failure of the module.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844955504"/>
                  </a:ext>
                </a:extLst>
              </a:tr>
            </a:tbl>
          </a:graphicData>
        </a:graphic>
      </p:graphicFrame>
      <p:pic>
        <p:nvPicPr>
          <p:cNvPr id="4104" name="Picture 8" descr="Benefits of Teamwork | Eternal Sunshine of the IS Mind">
            <a:extLst>
              <a:ext uri="{FF2B5EF4-FFF2-40B4-BE49-F238E27FC236}">
                <a16:creationId xmlns:a16="http://schemas.microsoft.com/office/drawing/2014/main" id="{643F7EC8-B1FB-F688-4068-85C5DC667FC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399"/>
          <a:stretch/>
        </p:blipFill>
        <p:spPr bwMode="auto">
          <a:xfrm>
            <a:off x="8867775" y="79955"/>
            <a:ext cx="3212786" cy="305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367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background with many logos&#10;&#10;Description automatically generated">
            <a:extLst>
              <a:ext uri="{FF2B5EF4-FFF2-40B4-BE49-F238E27FC236}">
                <a16:creationId xmlns:a16="http://schemas.microsoft.com/office/drawing/2014/main" id="{B8170ED2-3ADD-0B41-7A2C-74AF05DAB0B1}"/>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1" y="0"/>
            <a:ext cx="12192001" cy="5806272"/>
          </a:xfrm>
          <a:prstGeom prst="rect">
            <a:avLst/>
          </a:prstGeom>
        </p:spPr>
      </p:pic>
      <p:sp>
        <p:nvSpPr>
          <p:cNvPr id="2" name="Title 1">
            <a:extLst>
              <a:ext uri="{FF2B5EF4-FFF2-40B4-BE49-F238E27FC236}">
                <a16:creationId xmlns:a16="http://schemas.microsoft.com/office/drawing/2014/main" id="{92B34E77-0CA5-4510-8E73-752F4EB6D968}"/>
              </a:ext>
            </a:extLst>
          </p:cNvPr>
          <p:cNvSpPr>
            <a:spLocks noGrp="1"/>
          </p:cNvSpPr>
          <p:nvPr>
            <p:ph type="title"/>
          </p:nvPr>
        </p:nvSpPr>
        <p:spPr>
          <a:xfrm>
            <a:off x="1683799" y="1233996"/>
            <a:ext cx="8868792" cy="4563122"/>
          </a:xfrm>
        </p:spPr>
        <p:txBody>
          <a:bodyPr/>
          <a:lstStyle/>
          <a:p>
            <a:br>
              <a:rPr lang="en-GB" dirty="0"/>
            </a:br>
            <a:br>
              <a:rPr lang="en-GB" dirty="0"/>
            </a:br>
            <a:br>
              <a:rPr lang="en-GB" sz="2000" dirty="0"/>
            </a:br>
            <a:endParaRPr lang="en-GB" sz="2000" dirty="0"/>
          </a:p>
        </p:txBody>
      </p:sp>
      <p:sp>
        <p:nvSpPr>
          <p:cNvPr id="4" name="TextBox 3">
            <a:extLst>
              <a:ext uri="{FF2B5EF4-FFF2-40B4-BE49-F238E27FC236}">
                <a16:creationId xmlns:a16="http://schemas.microsoft.com/office/drawing/2014/main" id="{1EA22197-4AC3-4FA0-8C68-8B85758CFB39}"/>
              </a:ext>
            </a:extLst>
          </p:cNvPr>
          <p:cNvSpPr txBox="1"/>
          <p:nvPr/>
        </p:nvSpPr>
        <p:spPr>
          <a:xfrm>
            <a:off x="649606" y="1233996"/>
            <a:ext cx="4486664" cy="3477875"/>
          </a:xfrm>
          <a:prstGeom prst="rect">
            <a:avLst/>
          </a:prstGeom>
          <a:noFill/>
        </p:spPr>
        <p:txBody>
          <a:bodyPr wrap="square">
            <a:spAutoFit/>
          </a:bodyPr>
          <a:lstStyle/>
          <a:p>
            <a:pPr algn="ctr" defTabSz="457200"/>
            <a:r>
              <a:rPr lang="en-GB" sz="4400" dirty="0">
                <a:solidFill>
                  <a:schemeClr val="bg1"/>
                </a:solidFill>
                <a:latin typeface="Calibri" panose="020F0502020204030204"/>
              </a:rPr>
              <a:t>Do you have any questions </a:t>
            </a:r>
          </a:p>
          <a:p>
            <a:pPr algn="ctr" defTabSz="457200"/>
            <a:r>
              <a:rPr lang="en-GB" sz="4400" dirty="0">
                <a:solidFill>
                  <a:schemeClr val="bg1"/>
                </a:solidFill>
                <a:latin typeface="Calibri" panose="020F0502020204030204"/>
              </a:rPr>
              <a:t>About </a:t>
            </a:r>
          </a:p>
          <a:p>
            <a:pPr algn="ctr" defTabSz="457200"/>
            <a:r>
              <a:rPr lang="en-GB" sz="4400" dirty="0">
                <a:solidFill>
                  <a:schemeClr val="bg1"/>
                </a:solidFill>
                <a:latin typeface="Calibri" panose="020F0502020204030204"/>
              </a:rPr>
              <a:t>Your</a:t>
            </a:r>
          </a:p>
          <a:p>
            <a:pPr algn="ctr" defTabSz="457200"/>
            <a:r>
              <a:rPr lang="en-GB" sz="4400" dirty="0">
                <a:solidFill>
                  <a:schemeClr val="bg1"/>
                </a:solidFill>
                <a:latin typeface="Calibri" panose="020F0502020204030204"/>
              </a:rPr>
              <a:t>Assessments?</a:t>
            </a:r>
          </a:p>
        </p:txBody>
      </p:sp>
      <p:pic>
        <p:nvPicPr>
          <p:cNvPr id="2050" name="Picture 2" descr="See the source image">
            <a:extLst>
              <a:ext uri="{FF2B5EF4-FFF2-40B4-BE49-F238E27FC236}">
                <a16:creationId xmlns:a16="http://schemas.microsoft.com/office/drawing/2014/main" id="{271F5E12-8629-0417-73DE-CC67746C16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379" y="785187"/>
            <a:ext cx="6588573" cy="4215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61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r>
              <a:rPr lang="en-GB" dirty="0">
                <a:solidFill>
                  <a:schemeClr val="tx1"/>
                </a:solidFill>
              </a:rPr>
              <a:t>Before we start our journey into entrepreneurship.</a:t>
            </a:r>
            <a:br>
              <a:rPr lang="en-GB" dirty="0">
                <a:solidFill>
                  <a:schemeClr val="tx1"/>
                </a:solidFill>
              </a:rPr>
            </a:br>
            <a:br>
              <a:rPr lang="en-GB" dirty="0">
                <a:solidFill>
                  <a:schemeClr val="tx1"/>
                </a:solidFill>
              </a:rPr>
            </a:br>
            <a:r>
              <a:rPr lang="en-GB" dirty="0">
                <a:solidFill>
                  <a:schemeClr val="tx1"/>
                </a:solidFill>
              </a:rPr>
              <a:t>We are going to take a 10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30846" y="36978"/>
            <a:ext cx="7772400" cy="2046089"/>
          </a:xfrm>
          <a:prstGeom prst="rect">
            <a:avLst/>
          </a:prstGeom>
        </p:spPr>
        <p:txBody>
          <a:bodyPr>
            <a:normAutofit/>
          </a:bodyPr>
          <a:lstStyle/>
          <a:p>
            <a:pPr algn="ctr">
              <a:spcBef>
                <a:spcPct val="0"/>
              </a:spcBef>
              <a:defRPr/>
            </a:pPr>
            <a:r>
              <a:rPr lang="en-GB" sz="4400" b="1" dirty="0">
                <a:latin typeface="+mj-lt"/>
                <a:ea typeface="+mj-ea"/>
                <a:cs typeface="+mj-cs"/>
              </a:rPr>
              <a:t>The importance of Entrepreneurs - Who? What? Why?</a:t>
            </a:r>
          </a:p>
        </p:txBody>
      </p:sp>
      <p:grpSp>
        <p:nvGrpSpPr>
          <p:cNvPr id="4" name="Group 3">
            <a:extLst>
              <a:ext uri="{FF2B5EF4-FFF2-40B4-BE49-F238E27FC236}">
                <a16:creationId xmlns:a16="http://schemas.microsoft.com/office/drawing/2014/main" id="{49FFD033-883A-97E6-0B17-601AE3A49F5B}"/>
              </a:ext>
            </a:extLst>
          </p:cNvPr>
          <p:cNvGrpSpPr/>
          <p:nvPr/>
        </p:nvGrpSpPr>
        <p:grpSpPr>
          <a:xfrm>
            <a:off x="798214" y="2264867"/>
            <a:ext cx="3731557" cy="1251389"/>
            <a:chOff x="4833305" y="5169992"/>
            <a:chExt cx="3731557" cy="1251389"/>
          </a:xfrm>
        </p:grpSpPr>
        <p:sp>
          <p:nvSpPr>
            <p:cNvPr id="6" name="TextBox 5">
              <a:extLst>
                <a:ext uri="{FF2B5EF4-FFF2-40B4-BE49-F238E27FC236}">
                  <a16:creationId xmlns:a16="http://schemas.microsoft.com/office/drawing/2014/main" id="{D8293C17-1F69-1E32-11FC-B096FE889E7B}"/>
                </a:ext>
              </a:extLst>
            </p:cNvPr>
            <p:cNvSpPr txBox="1"/>
            <p:nvPr/>
          </p:nvSpPr>
          <p:spPr>
            <a:xfrm>
              <a:off x="4833305" y="5169992"/>
              <a:ext cx="3346292"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lvl="0" defTabSz="4572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is an </a:t>
              </a:r>
              <a:r>
                <a:rPr lang="en-GB" kern="0" dirty="0">
                  <a:solidFill>
                    <a:prstClr val="black"/>
                  </a:solidFill>
                  <a:latin typeface="Abadi" panose="020B0604020202020204" pitchFamily="34" charset="0"/>
                </a:rPr>
                <a:t>Entrepreneur and</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 Entrepreneurship?</a:t>
              </a:r>
            </a:p>
            <a:p>
              <a:pPr marL="0" marR="0" lvl="0" indent="0" defTabSz="457200" eaLnBrk="1" fontAlgn="auto" latinLnBrk="0" hangingPunct="1">
                <a:lnSpc>
                  <a:spcPct val="100000"/>
                </a:lnSpc>
                <a:spcBef>
                  <a:spcPts val="0"/>
                </a:spcBef>
                <a:spcAft>
                  <a:spcPts val="0"/>
                </a:spcAft>
                <a:buClrTx/>
                <a:buSzTx/>
                <a:buFontTx/>
                <a:buNone/>
                <a:tabLst/>
                <a:defRPr/>
              </a:pPr>
              <a:endParaRPr lang="en-GB" kern="0" dirty="0">
                <a:solidFill>
                  <a:prstClr val="black"/>
                </a:solidFill>
                <a:latin typeface="Abadi" panose="020B0604020202020204" pitchFamily="34" charset="0"/>
              </a:endParaRPr>
            </a:p>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Raise your digital hands!</a:t>
              </a:r>
            </a:p>
          </p:txBody>
        </p:sp>
        <p:pic>
          <p:nvPicPr>
            <p:cNvPr id="7" name="Picture 2" descr="Amazon.co.uk: Question of the Day : Alexa Skills">
              <a:extLst>
                <a:ext uri="{FF2B5EF4-FFF2-40B4-BE49-F238E27FC236}">
                  <a16:creationId xmlns:a16="http://schemas.microsoft.com/office/drawing/2014/main" id="{938CBAA4-1F06-AE2D-0BBB-EED5803224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411" y="5395930"/>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TextBox 9">
            <a:extLst>
              <a:ext uri="{FF2B5EF4-FFF2-40B4-BE49-F238E27FC236}">
                <a16:creationId xmlns:a16="http://schemas.microsoft.com/office/drawing/2014/main" id="{0432DC22-F745-CD6F-ED30-1C1087649710}"/>
              </a:ext>
            </a:extLst>
          </p:cNvPr>
          <p:cNvSpPr txBox="1"/>
          <p:nvPr/>
        </p:nvSpPr>
        <p:spPr>
          <a:xfrm>
            <a:off x="5723075" y="1738952"/>
            <a:ext cx="5891430" cy="4231928"/>
          </a:xfrm>
          <a:prstGeom prst="rect">
            <a:avLst/>
          </a:prstGeom>
          <a:noFill/>
        </p:spPr>
        <p:txBody>
          <a:bodyPr wrap="square" rtlCol="0">
            <a:spAutoFit/>
          </a:bodyPr>
          <a:lstStyle/>
          <a:p>
            <a:r>
              <a:rPr lang="en-GB" sz="2400" b="1" dirty="0">
                <a:solidFill>
                  <a:schemeClr val="accent4">
                    <a:lumMod val="50000"/>
                  </a:schemeClr>
                </a:solidFill>
              </a:rPr>
              <a:t>To Be Enterprising</a:t>
            </a:r>
          </a:p>
          <a:p>
            <a:r>
              <a:rPr lang="en-GB" sz="2000" dirty="0">
                <a:solidFill>
                  <a:schemeClr val="accent4">
                    <a:lumMod val="50000"/>
                  </a:schemeClr>
                </a:solidFill>
              </a:rPr>
              <a:t>Creativity, communication, collaboration, problem solving…</a:t>
            </a:r>
          </a:p>
          <a:p>
            <a:r>
              <a:rPr lang="en-GB" sz="2000" dirty="0">
                <a:solidFill>
                  <a:schemeClr val="accent4">
                    <a:lumMod val="50000"/>
                  </a:schemeClr>
                </a:solidFill>
              </a:rPr>
              <a:t>“</a:t>
            </a:r>
            <a:r>
              <a:rPr lang="en-GB" sz="2000" i="1" dirty="0">
                <a:solidFill>
                  <a:schemeClr val="accent4">
                    <a:lumMod val="50000"/>
                  </a:schemeClr>
                </a:solidFill>
              </a:rPr>
              <a:t>... it’s about embracing opportunity...”</a:t>
            </a:r>
            <a:br>
              <a:rPr lang="en-GB" b="1" i="1" dirty="0">
                <a:solidFill>
                  <a:schemeClr val="accent4">
                    <a:lumMod val="50000"/>
                  </a:schemeClr>
                </a:solidFill>
              </a:rPr>
            </a:br>
            <a:r>
              <a:rPr lang="en-GB" sz="1000" b="1" i="1" dirty="0">
                <a:solidFill>
                  <a:schemeClr val="accent4">
                    <a:lumMod val="50000"/>
                  </a:schemeClr>
                </a:solidFill>
              </a:rPr>
              <a:t> </a:t>
            </a:r>
          </a:p>
          <a:p>
            <a:r>
              <a:rPr lang="en-GB" sz="2400" b="1" dirty="0">
                <a:solidFill>
                  <a:schemeClr val="accent4">
                    <a:lumMod val="50000"/>
                  </a:schemeClr>
                </a:solidFill>
              </a:rPr>
              <a:t>Entrepreneurship </a:t>
            </a:r>
          </a:p>
          <a:p>
            <a:r>
              <a:rPr lang="en-GB" sz="2000" dirty="0">
                <a:solidFill>
                  <a:schemeClr val="accent4">
                    <a:lumMod val="50000"/>
                  </a:schemeClr>
                </a:solidFill>
              </a:rPr>
              <a:t>The practice of utilising these skills to create a business idea and put it into action.</a:t>
            </a:r>
          </a:p>
          <a:p>
            <a:endParaRPr lang="en-GB" b="1" dirty="0">
              <a:solidFill>
                <a:schemeClr val="accent4">
                  <a:lumMod val="50000"/>
                </a:schemeClr>
              </a:solidFill>
            </a:endParaRPr>
          </a:p>
          <a:p>
            <a:r>
              <a:rPr lang="en-GB" sz="2400" b="1" dirty="0">
                <a:solidFill>
                  <a:schemeClr val="accent4">
                    <a:lumMod val="50000"/>
                  </a:schemeClr>
                </a:solidFill>
              </a:rPr>
              <a:t>The Entrepreneur</a:t>
            </a:r>
          </a:p>
          <a:p>
            <a:r>
              <a:rPr lang="en-GB" sz="2000" dirty="0">
                <a:solidFill>
                  <a:schemeClr val="accent4">
                    <a:lumMod val="50000"/>
                  </a:schemeClr>
                </a:solidFill>
              </a:rPr>
              <a:t>The individual who utilise these enterprising skills to create a business idea and put it into action.</a:t>
            </a:r>
          </a:p>
          <a:p>
            <a:br>
              <a:rPr lang="en-GB" b="1" dirty="0">
                <a:solidFill>
                  <a:schemeClr val="accent4">
                    <a:lumMod val="50000"/>
                  </a:schemeClr>
                </a:solidFill>
              </a:rPr>
            </a:br>
            <a:endParaRPr lang="en-GB" sz="1100" b="1" dirty="0">
              <a:solidFill>
                <a:schemeClr val="accent4">
                  <a:lumMod val="50000"/>
                </a:schemeClr>
              </a:solidFill>
            </a:endParaRPr>
          </a:p>
        </p:txBody>
      </p:sp>
      <p:pic>
        <p:nvPicPr>
          <p:cNvPr id="8194" name="Picture 2" descr="25 Inspiring Entrepreneurs to Watch in 2017 | Inc.com">
            <a:extLst>
              <a:ext uri="{FF2B5EF4-FFF2-40B4-BE49-F238E27FC236}">
                <a16:creationId xmlns:a16="http://schemas.microsoft.com/office/drawing/2014/main" id="{34924254-2B53-E0F9-96DB-636A0A43AF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6550" y="138752"/>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a:xfrm>
            <a:off x="371476" y="83343"/>
            <a:ext cx="8229600" cy="1143000"/>
          </a:xfrm>
        </p:spPr>
        <p:txBody>
          <a:bodyPr/>
          <a:lstStyle/>
          <a:p>
            <a:r>
              <a:rPr lang="en-US" dirty="0">
                <a:ea typeface="ＭＳ Ｐゴシック" pitchFamily="34" charset="-128"/>
              </a:rPr>
              <a:t>What is an Entrepreneur?</a:t>
            </a:r>
          </a:p>
        </p:txBody>
      </p:sp>
      <p:sp>
        <p:nvSpPr>
          <p:cNvPr id="6" name="Rectangle 3"/>
          <p:cNvSpPr txBox="1">
            <a:spLocks noChangeArrowheads="1"/>
          </p:cNvSpPr>
          <p:nvPr/>
        </p:nvSpPr>
        <p:spPr bwMode="auto">
          <a:xfrm>
            <a:off x="546062" y="3096833"/>
            <a:ext cx="4214813" cy="4752975"/>
          </a:xfrm>
          <a:prstGeom prst="rect">
            <a:avLst/>
          </a:prstGeom>
          <a:noFill/>
          <a:ln w="9525">
            <a:noFill/>
            <a:miter lim="800000"/>
            <a:headEnd/>
            <a:tailEnd/>
          </a:ln>
        </p:spPr>
        <p:txBody>
          <a:bodyPr/>
          <a:lstStyle/>
          <a:p>
            <a:pPr>
              <a:spcBef>
                <a:spcPct val="20000"/>
              </a:spcBef>
              <a:buClr>
                <a:schemeClr val="hlink"/>
              </a:buClr>
              <a:buSzPct val="80000"/>
              <a:defRPr/>
            </a:pPr>
            <a:r>
              <a:rPr lang="en-GB" sz="1600" kern="0" dirty="0">
                <a:sym typeface="Arial" charset="0"/>
              </a:rPr>
              <a:t>‘</a:t>
            </a:r>
            <a:r>
              <a:rPr lang="en-GB" sz="1600" i="1" kern="0" dirty="0">
                <a:sym typeface="Arial" charset="0"/>
              </a:rPr>
              <a:t>A person who attempts to profit by risk and initiative</a:t>
            </a:r>
            <a:r>
              <a:rPr lang="en-GB" sz="1600" kern="0" dirty="0">
                <a:sym typeface="Arial" charset="0"/>
              </a:rPr>
              <a:t>’</a:t>
            </a:r>
          </a:p>
          <a:p>
            <a:pPr>
              <a:spcBef>
                <a:spcPct val="20000"/>
              </a:spcBef>
              <a:buClr>
                <a:schemeClr val="hlink"/>
              </a:buClr>
              <a:buSzPct val="80000"/>
              <a:defRPr/>
            </a:pPr>
            <a:r>
              <a:rPr lang="en-GB" sz="1000" dirty="0"/>
              <a:t> ‘A contractor…building contractor, removal contractor, undertaker, haulage contractor, agricultural contractor, civil engineering contractor or ‘chef </a:t>
            </a:r>
            <a:r>
              <a:rPr lang="en-GB" sz="1000" dirty="0" err="1"/>
              <a:t>d’entreprise</a:t>
            </a:r>
            <a:r>
              <a:rPr lang="en-GB" sz="1000" dirty="0"/>
              <a:t>’ - boss of a small firm’</a:t>
            </a:r>
          </a:p>
          <a:p>
            <a:pPr>
              <a:spcBef>
                <a:spcPct val="20000"/>
              </a:spcBef>
              <a:buClr>
                <a:schemeClr val="hlink"/>
              </a:buClr>
              <a:buSzPct val="80000"/>
              <a:defRPr/>
            </a:pPr>
            <a:r>
              <a:rPr lang="en-GB" sz="1600" dirty="0"/>
              <a:t>‘A person who attempts to profit by risk and initiative’              </a:t>
            </a:r>
            <a:r>
              <a:rPr lang="en-GB" sz="2400" kern="0" dirty="0">
                <a:sym typeface="Arial" charset="0"/>
              </a:rPr>
              <a:t>    </a:t>
            </a:r>
            <a:r>
              <a:rPr lang="en-GB" sz="1600" dirty="0"/>
              <a:t>Oxford Dictionaries (2022)</a:t>
            </a:r>
            <a:endParaRPr lang="en-GB" sz="1600" kern="0" dirty="0">
              <a:sym typeface="Arial" charset="0"/>
            </a:endParaRPr>
          </a:p>
          <a:p>
            <a:pPr marL="342900" indent="-342900">
              <a:spcBef>
                <a:spcPct val="20000"/>
              </a:spcBef>
              <a:buClr>
                <a:schemeClr val="hlink"/>
              </a:buClr>
              <a:buSzPct val="80000"/>
              <a:defRPr/>
            </a:pPr>
            <a:endParaRPr lang="en-GB" sz="800" kern="0" dirty="0">
              <a:sym typeface="Arial" charset="0"/>
            </a:endParaRPr>
          </a:p>
          <a:p>
            <a:pPr marL="342900" indent="-342900">
              <a:spcBef>
                <a:spcPct val="20000"/>
              </a:spcBef>
              <a:buClr>
                <a:schemeClr val="hlink"/>
              </a:buClr>
              <a:buSzPct val="80000"/>
              <a:defRPr/>
            </a:pPr>
            <a:endParaRPr lang="en-GB" sz="800" kern="0" dirty="0">
              <a:sym typeface="Arial" charset="0"/>
            </a:endParaRPr>
          </a:p>
          <a:p>
            <a:pPr marL="342900" indent="-342900">
              <a:spcBef>
                <a:spcPct val="20000"/>
              </a:spcBef>
              <a:buClr>
                <a:schemeClr val="hlink"/>
              </a:buClr>
              <a:buSzPct val="80000"/>
              <a:defRPr/>
            </a:pPr>
            <a:r>
              <a:rPr lang="en-GB" sz="2400" b="1" kern="0" dirty="0">
                <a:sym typeface="Arial" charset="0"/>
              </a:rPr>
              <a:t> </a:t>
            </a:r>
          </a:p>
          <a:p>
            <a:pPr marL="342900" indent="-342900">
              <a:spcBef>
                <a:spcPct val="20000"/>
              </a:spcBef>
              <a:buClr>
                <a:schemeClr val="hlink"/>
              </a:buClr>
              <a:buSzPct val="80000"/>
              <a:defRPr/>
            </a:pPr>
            <a:endParaRPr lang="en-GB" sz="2400" b="1" kern="0" dirty="0">
              <a:sym typeface="Arial" charset="0"/>
            </a:endParaRPr>
          </a:p>
        </p:txBody>
      </p:sp>
      <p:pic>
        <p:nvPicPr>
          <p:cNvPr id="18437" name="Picture 2" descr="Fascimile of cover of Cantillon's 1755 Essay"/>
          <p:cNvPicPr>
            <a:picLocks noChangeAspect="1" noChangeArrowheads="1"/>
          </p:cNvPicPr>
          <p:nvPr/>
        </p:nvPicPr>
        <p:blipFill>
          <a:blip r:embed="rId3" cstate="print"/>
          <a:srcRect/>
          <a:stretch>
            <a:fillRect/>
          </a:stretch>
        </p:blipFill>
        <p:spPr bwMode="auto">
          <a:xfrm>
            <a:off x="7179472" y="471371"/>
            <a:ext cx="1528761" cy="2420538"/>
          </a:xfrm>
          <a:prstGeom prst="rect">
            <a:avLst/>
          </a:prstGeom>
          <a:noFill/>
          <a:ln w="9525">
            <a:noFill/>
            <a:miter lim="800000"/>
            <a:headEnd/>
            <a:tailEnd/>
          </a:ln>
        </p:spPr>
      </p:pic>
      <p:pic>
        <p:nvPicPr>
          <p:cNvPr id="18438" name="Picture 6" descr=" ... may 2000 cobden richard"/>
          <p:cNvPicPr>
            <a:picLocks noChangeAspect="1" noChangeArrowheads="1"/>
          </p:cNvPicPr>
          <p:nvPr/>
        </p:nvPicPr>
        <p:blipFill>
          <a:blip r:embed="rId4" cstate="print"/>
          <a:srcRect/>
          <a:stretch>
            <a:fillRect/>
          </a:stretch>
        </p:blipFill>
        <p:spPr bwMode="auto">
          <a:xfrm>
            <a:off x="9160672" y="529588"/>
            <a:ext cx="1771741" cy="2362321"/>
          </a:xfrm>
          <a:prstGeom prst="rect">
            <a:avLst/>
          </a:prstGeom>
          <a:noFill/>
          <a:ln w="9525">
            <a:noFill/>
            <a:miter lim="800000"/>
            <a:headEnd/>
            <a:tailEnd/>
          </a:ln>
        </p:spPr>
      </p:pic>
      <p:sp>
        <p:nvSpPr>
          <p:cNvPr id="3" name="TextBox 2">
            <a:extLst>
              <a:ext uri="{FF2B5EF4-FFF2-40B4-BE49-F238E27FC236}">
                <a16:creationId xmlns:a16="http://schemas.microsoft.com/office/drawing/2014/main" id="{312F394A-0CBD-3D29-49D4-B7D180088C09}"/>
              </a:ext>
            </a:extLst>
          </p:cNvPr>
          <p:cNvSpPr txBox="1"/>
          <p:nvPr/>
        </p:nvSpPr>
        <p:spPr>
          <a:xfrm>
            <a:off x="4872043" y="3966092"/>
            <a:ext cx="6615108" cy="923330"/>
          </a:xfrm>
          <a:prstGeom prst="rect">
            <a:avLst/>
          </a:prstGeom>
          <a:noFill/>
        </p:spPr>
        <p:txBody>
          <a:bodyPr wrap="square">
            <a:spAutoFit/>
          </a:bodyPr>
          <a:lstStyle/>
          <a:p>
            <a:pPr marL="0" indent="0" algn="ctr">
              <a:buNone/>
            </a:pPr>
            <a:r>
              <a:rPr lang="en-GB" sz="1800" b="1" i="1" dirty="0">
                <a:solidFill>
                  <a:srgbClr val="92D050"/>
                </a:solidFill>
              </a:rPr>
              <a:t>THESE ARE NOT SUITABLE DEFINITIONS FOR THE WORD –  ENTREPRENEURSHIP IS VITAL TO THE WORLD ECONOMY AND IS FAR MORE COMPLICATED THAN THESE DEFINITIONS SUGGEST</a:t>
            </a:r>
          </a:p>
        </p:txBody>
      </p:sp>
      <p:sp>
        <p:nvSpPr>
          <p:cNvPr id="11" name="TextBox 10">
            <a:extLst>
              <a:ext uri="{FF2B5EF4-FFF2-40B4-BE49-F238E27FC236}">
                <a16:creationId xmlns:a16="http://schemas.microsoft.com/office/drawing/2014/main" id="{F48AA5D4-D7E3-8303-2E47-85F999A66DE4}"/>
              </a:ext>
            </a:extLst>
          </p:cNvPr>
          <p:cNvSpPr txBox="1"/>
          <p:nvPr/>
        </p:nvSpPr>
        <p:spPr>
          <a:xfrm>
            <a:off x="371476" y="1226343"/>
            <a:ext cx="6096000" cy="978729"/>
          </a:xfrm>
          <a:prstGeom prst="rect">
            <a:avLst/>
          </a:prstGeom>
          <a:noFill/>
        </p:spPr>
        <p:txBody>
          <a:bodyPr wrap="square">
            <a:spAutoFit/>
          </a:bodyPr>
          <a:lstStyle/>
          <a:p>
            <a:pPr>
              <a:spcBef>
                <a:spcPct val="20000"/>
              </a:spcBef>
              <a:buClr>
                <a:schemeClr val="hlink"/>
              </a:buClr>
              <a:buSzPct val="80000"/>
              <a:defRPr/>
            </a:pPr>
            <a:r>
              <a:rPr lang="en-GB" sz="1800" kern="0" dirty="0">
                <a:sym typeface="Arial" charset="0"/>
              </a:rPr>
              <a:t>The word "Entrepreneur" is credited to the Irish-born economist Richard Cantillon in 1755 in his:</a:t>
            </a:r>
          </a:p>
          <a:p>
            <a:pPr marL="342900" indent="-342900">
              <a:spcBef>
                <a:spcPct val="20000"/>
              </a:spcBef>
              <a:buClr>
                <a:schemeClr val="hlink"/>
              </a:buClr>
              <a:buSzPct val="80000"/>
              <a:defRPr/>
            </a:pPr>
            <a:r>
              <a:rPr lang="en-GB" sz="1800" kern="0" dirty="0">
                <a:sym typeface="Arial" charset="0"/>
              </a:rPr>
              <a:t> ‘</a:t>
            </a:r>
            <a:r>
              <a:rPr lang="en-GB" sz="1800" i="1" kern="0" dirty="0" err="1">
                <a:sym typeface="Arial" charset="0"/>
              </a:rPr>
              <a:t>Essai</a:t>
            </a:r>
            <a:r>
              <a:rPr lang="en-GB" sz="1800" i="1" kern="0" dirty="0">
                <a:sym typeface="Arial" charset="0"/>
              </a:rPr>
              <a:t> sur la nature du commerce </a:t>
            </a:r>
            <a:r>
              <a:rPr lang="en-GB" sz="1800" i="1" kern="0" dirty="0" err="1">
                <a:sym typeface="Arial" charset="0"/>
              </a:rPr>
              <a:t>en</a:t>
            </a:r>
            <a:r>
              <a:rPr lang="en-GB" sz="1800" i="1" kern="0" dirty="0">
                <a:sym typeface="Arial" charset="0"/>
              </a:rPr>
              <a:t> </a:t>
            </a:r>
            <a:r>
              <a:rPr lang="en-GB" sz="1800" i="1" kern="0" dirty="0" err="1">
                <a:sym typeface="Arial" charset="0"/>
              </a:rPr>
              <a:t>général</a:t>
            </a:r>
            <a:r>
              <a:rPr lang="en-GB" sz="1800" kern="0" dirty="0">
                <a:sym typeface="Arial" charset="0"/>
              </a:rPr>
              <a:t>’.</a:t>
            </a:r>
          </a:p>
        </p:txBody>
      </p:sp>
      <p:grpSp>
        <p:nvGrpSpPr>
          <p:cNvPr id="13" name="Group 12">
            <a:extLst>
              <a:ext uri="{FF2B5EF4-FFF2-40B4-BE49-F238E27FC236}">
                <a16:creationId xmlns:a16="http://schemas.microsoft.com/office/drawing/2014/main" id="{23EE8ADE-2D6C-5078-E76A-971F1FD960E3}"/>
              </a:ext>
            </a:extLst>
          </p:cNvPr>
          <p:cNvGrpSpPr/>
          <p:nvPr/>
        </p:nvGrpSpPr>
        <p:grpSpPr>
          <a:xfrm>
            <a:off x="3004823" y="5033206"/>
            <a:ext cx="3623272" cy="1025451"/>
            <a:chOff x="4833305" y="5118931"/>
            <a:chExt cx="3623272" cy="1025451"/>
          </a:xfrm>
        </p:grpSpPr>
        <p:sp>
          <p:nvSpPr>
            <p:cNvPr id="12" name="TextBox 11">
              <a:extLst>
                <a:ext uri="{FF2B5EF4-FFF2-40B4-BE49-F238E27FC236}">
                  <a16:creationId xmlns:a16="http://schemas.microsoft.com/office/drawing/2014/main" id="{8B80416E-4A87-C1FE-B395-F7B2F06522FB}"/>
                </a:ext>
              </a:extLst>
            </p:cNvPr>
            <p:cNvSpPr txBox="1"/>
            <p:nvPr/>
          </p:nvSpPr>
          <p:spPr>
            <a:xfrm>
              <a:off x="4833305" y="5169992"/>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Is</a:t>
              </a:r>
              <a:r>
                <a:rPr kumimoji="0" lang="en-GB" sz="1800" b="0" i="0" u="none" strike="noStrike" kern="0" cap="none" spc="0" normalizeH="0" noProof="0" dirty="0">
                  <a:ln>
                    <a:noFill/>
                  </a:ln>
                  <a:solidFill>
                    <a:prstClr val="black"/>
                  </a:solidFill>
                  <a:effectLst/>
                  <a:uLnTx/>
                  <a:uFillTx/>
                  <a:latin typeface="Abadi" panose="020B0604020202020204" pitchFamily="34" charset="0"/>
                </a:rPr>
                <a:t> a dictionary a suitable academic source for a definition?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6146" name="Picture 2" descr="Amazon.co.uk: Question of the Day : Alexa Skills">
              <a:extLst>
                <a:ext uri="{FF2B5EF4-FFF2-40B4-BE49-F238E27FC236}">
                  <a16:creationId xmlns:a16="http://schemas.microsoft.com/office/drawing/2014/main" id="{8715A3BF-2DA3-401F-62C1-834F73E3F9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31126" y="511893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03678-68D4-47F7-BE8E-F2AC9DBE006D}"/>
              </a:ext>
            </a:extLst>
          </p:cNvPr>
          <p:cNvSpPr>
            <a:spLocks noGrp="1"/>
          </p:cNvSpPr>
          <p:nvPr>
            <p:ph type="title"/>
          </p:nvPr>
        </p:nvSpPr>
        <p:spPr>
          <a:xfrm>
            <a:off x="6458337" y="259876"/>
            <a:ext cx="4043922" cy="768824"/>
          </a:xfrm>
          <a:solidFill>
            <a:schemeClr val="accent1">
              <a:lumMod val="75000"/>
            </a:schemeClr>
          </a:solidFill>
        </p:spPr>
        <p:txBody>
          <a:bodyPr>
            <a:normAutofit/>
          </a:bodyPr>
          <a:lstStyle/>
          <a:p>
            <a:r>
              <a:rPr lang="en-GB" sz="3600" dirty="0">
                <a:solidFill>
                  <a:schemeClr val="bg1"/>
                </a:solidFill>
              </a:rPr>
              <a:t>Some definitions…</a:t>
            </a:r>
          </a:p>
        </p:txBody>
      </p:sp>
      <p:sp>
        <p:nvSpPr>
          <p:cNvPr id="3" name="Content Placeholder 2">
            <a:extLst>
              <a:ext uri="{FF2B5EF4-FFF2-40B4-BE49-F238E27FC236}">
                <a16:creationId xmlns:a16="http://schemas.microsoft.com/office/drawing/2014/main" id="{F14C19F9-8510-4302-A100-0F0CA4D96A69}"/>
              </a:ext>
            </a:extLst>
          </p:cNvPr>
          <p:cNvSpPr>
            <a:spLocks noGrp="1"/>
          </p:cNvSpPr>
          <p:nvPr>
            <p:ph idx="1"/>
          </p:nvPr>
        </p:nvSpPr>
        <p:spPr>
          <a:xfrm>
            <a:off x="326898" y="1417661"/>
            <a:ext cx="8153400" cy="1828800"/>
          </a:xfrm>
        </p:spPr>
        <p:txBody>
          <a:bodyPr/>
          <a:lstStyle/>
          <a:p>
            <a:pPr marL="0" indent="0">
              <a:buNone/>
            </a:pPr>
            <a:r>
              <a:rPr lang="en-US" sz="2400" dirty="0"/>
              <a:t>An entrepreneur sees an opportunity which others do not fully </a:t>
            </a:r>
            <a:r>
              <a:rPr lang="en-US" sz="2400" dirty="0" err="1"/>
              <a:t>recognise</a:t>
            </a:r>
            <a:r>
              <a:rPr lang="en-US" sz="2400" dirty="0"/>
              <a:t>, to meet an unsatisfied demand, or to radically improve the performance of an existing business”</a:t>
            </a:r>
          </a:p>
          <a:p>
            <a:pPr marL="0" indent="0" algn="r">
              <a:spcBef>
                <a:spcPts val="0"/>
              </a:spcBef>
              <a:buNone/>
            </a:pPr>
            <a:r>
              <a:rPr lang="en-US" sz="1600" dirty="0"/>
              <a:t>(Chris Oakley OBE in </a:t>
            </a:r>
            <a:r>
              <a:rPr lang="en-US" sz="1600" i="1" dirty="0"/>
              <a:t>UK Business Forum</a:t>
            </a:r>
            <a:r>
              <a:rPr lang="en-US" sz="1600" dirty="0"/>
              <a:t>, 2018)</a:t>
            </a:r>
          </a:p>
        </p:txBody>
      </p:sp>
      <p:sp>
        <p:nvSpPr>
          <p:cNvPr id="4" name="Content Placeholder 2">
            <a:extLst>
              <a:ext uri="{FF2B5EF4-FFF2-40B4-BE49-F238E27FC236}">
                <a16:creationId xmlns:a16="http://schemas.microsoft.com/office/drawing/2014/main" id="{FC877D28-4F83-4F39-A12F-21CF8FEDF401}"/>
              </a:ext>
            </a:extLst>
          </p:cNvPr>
          <p:cNvSpPr txBox="1">
            <a:spLocks/>
          </p:cNvSpPr>
          <p:nvPr/>
        </p:nvSpPr>
        <p:spPr>
          <a:xfrm>
            <a:off x="3632072" y="3246461"/>
            <a:ext cx="8153400" cy="1828800"/>
          </a:xfrm>
        </p:spPr>
        <p:txBody>
          <a:bodyPr/>
          <a:lstStyle>
            <a:lvl1pPr indent="0" defTabSz="914400">
              <a:lnSpc>
                <a:spcPct val="90000"/>
              </a:lnSpc>
              <a:spcBef>
                <a:spcPts val="1000"/>
              </a:spcBef>
              <a:buFont typeface="Arial" panose="020B0604020202020204" pitchFamily="34" charset="0"/>
              <a:buNone/>
              <a:defRPr sz="2800">
                <a:solidFill>
                  <a:schemeClr val="bg1"/>
                </a:solidFill>
              </a:defRPr>
            </a:lvl1pPr>
            <a:lvl2pPr marL="685800" indent="-228600" defTabSz="914400">
              <a:lnSpc>
                <a:spcPct val="90000"/>
              </a:lnSpc>
              <a:spcBef>
                <a:spcPts val="500"/>
              </a:spcBef>
              <a:buFont typeface="Arial" panose="020B0604020202020204" pitchFamily="34" charset="0"/>
              <a:buChar char="•"/>
              <a:defRPr sz="2400"/>
            </a:lvl2pPr>
            <a:lvl3pPr marL="1143000" indent="-228600" defTabSz="914400">
              <a:lnSpc>
                <a:spcPct val="90000"/>
              </a:lnSpc>
              <a:spcBef>
                <a:spcPts val="500"/>
              </a:spcBef>
              <a:buFont typeface="Arial" panose="020B0604020202020204" pitchFamily="34" charset="0"/>
              <a:buChar char="•"/>
              <a:defRPr sz="2000"/>
            </a:lvl3pPr>
            <a:lvl4pPr marL="1600200" indent="-228600" defTabSz="914400">
              <a:lnSpc>
                <a:spcPct val="90000"/>
              </a:lnSpc>
              <a:spcBef>
                <a:spcPts val="500"/>
              </a:spcBef>
              <a:buFont typeface="Arial" panose="020B0604020202020204" pitchFamily="34" charset="0"/>
              <a:buChar char="•"/>
            </a:lvl4pPr>
            <a:lvl5pPr marL="2057400" indent="-228600" defTabSz="914400">
              <a:lnSpc>
                <a:spcPct val="90000"/>
              </a:lnSpc>
              <a:spcBef>
                <a:spcPts val="500"/>
              </a:spcBef>
              <a:buFont typeface="Arial" panose="020B0604020202020204" pitchFamily="34" charset="0"/>
              <a:buChar char="•"/>
            </a:lvl5pPr>
            <a:lvl6pPr marL="2514600" indent="-228600" defTabSz="914400">
              <a:lnSpc>
                <a:spcPct val="90000"/>
              </a:lnSpc>
              <a:spcBef>
                <a:spcPts val="500"/>
              </a:spcBef>
              <a:buFont typeface="Arial" panose="020B0604020202020204" pitchFamily="34" charset="0"/>
              <a:buChar char="•"/>
            </a:lvl6pPr>
            <a:lvl7pPr marL="2971800" indent="-228600" defTabSz="914400">
              <a:lnSpc>
                <a:spcPct val="90000"/>
              </a:lnSpc>
              <a:spcBef>
                <a:spcPts val="500"/>
              </a:spcBef>
              <a:buFont typeface="Arial" panose="020B0604020202020204" pitchFamily="34" charset="0"/>
              <a:buChar char="•"/>
            </a:lvl7pPr>
            <a:lvl8pPr marL="3429000" indent="-228600" defTabSz="914400">
              <a:lnSpc>
                <a:spcPct val="90000"/>
              </a:lnSpc>
              <a:spcBef>
                <a:spcPts val="500"/>
              </a:spcBef>
              <a:buFont typeface="Arial" panose="020B0604020202020204" pitchFamily="34" charset="0"/>
              <a:buChar char="•"/>
            </a:lvl8pPr>
            <a:lvl9pPr marL="3886200" indent="-228600" defTabSz="914400">
              <a:lnSpc>
                <a:spcPct val="90000"/>
              </a:lnSpc>
              <a:spcBef>
                <a:spcPts val="500"/>
              </a:spcBef>
              <a:buFont typeface="Arial" panose="020B0604020202020204" pitchFamily="34" charset="0"/>
              <a:buChar char="•"/>
            </a:lvl9pPr>
          </a:lstStyle>
          <a:p>
            <a:r>
              <a:rPr lang="en-GB" sz="2400" dirty="0">
                <a:solidFill>
                  <a:schemeClr val="tx1"/>
                </a:solidFill>
              </a:rPr>
              <a:t>An entrepreneur is a person who is able to look at environment, identify opportunities to improve the environment, marshal resources and implement action to maximize </a:t>
            </a:r>
            <a:r>
              <a:rPr lang="en-GB" sz="2400" dirty="0"/>
              <a:t>those </a:t>
            </a:r>
            <a:r>
              <a:rPr lang="en-GB" sz="2400" dirty="0">
                <a:solidFill>
                  <a:schemeClr val="tx1"/>
                </a:solidFill>
              </a:rPr>
              <a:t>opportunities.</a:t>
            </a:r>
          </a:p>
          <a:p>
            <a:r>
              <a:rPr lang="en-US" sz="1400" i="1" dirty="0">
                <a:solidFill>
                  <a:schemeClr val="tx1"/>
                </a:solidFill>
              </a:rPr>
              <a:t>	</a:t>
            </a:r>
            <a:r>
              <a:rPr lang="en-US" sz="1600" i="1" dirty="0">
                <a:solidFill>
                  <a:schemeClr val="tx1"/>
                </a:solidFill>
              </a:rPr>
              <a:t>(</a:t>
            </a:r>
            <a:r>
              <a:rPr lang="en-GB" sz="1600" i="1" dirty="0">
                <a:solidFill>
                  <a:schemeClr val="tx1"/>
                </a:solidFill>
              </a:rPr>
              <a:t>G, G. Meredith, R, E. Nelson, P, A. Neck, (1982) The Practice of Entrepreneurship)</a:t>
            </a:r>
            <a:endParaRPr lang="en-GB" i="1" dirty="0">
              <a:solidFill>
                <a:schemeClr val="tx1"/>
              </a:solidFill>
            </a:endParaRPr>
          </a:p>
        </p:txBody>
      </p:sp>
      <p:pic>
        <p:nvPicPr>
          <p:cNvPr id="7170" name="Picture 2" descr="Cite Them Right - Home">
            <a:extLst>
              <a:ext uri="{FF2B5EF4-FFF2-40B4-BE49-F238E27FC236}">
                <a16:creationId xmlns:a16="http://schemas.microsoft.com/office/drawing/2014/main" id="{C8997C74-A976-CC2C-E5D2-A23FB965E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648" y="4610100"/>
            <a:ext cx="1622874" cy="1085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451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CF1C2-20B6-1DDD-DAA2-0263D8CF76D5}"/>
              </a:ext>
            </a:extLst>
          </p:cNvPr>
          <p:cNvSpPr>
            <a:spLocks noGrp="1"/>
          </p:cNvSpPr>
          <p:nvPr>
            <p:ph type="title"/>
          </p:nvPr>
        </p:nvSpPr>
        <p:spPr>
          <a:xfrm>
            <a:off x="838200" y="-187325"/>
            <a:ext cx="10515600" cy="1325563"/>
          </a:xfrm>
        </p:spPr>
        <p:txBody>
          <a:bodyPr/>
          <a:lstStyle/>
          <a:p>
            <a:r>
              <a:rPr lang="en-GB" dirty="0"/>
              <a:t>Entrepreneurship is rooted in economics</a:t>
            </a:r>
          </a:p>
        </p:txBody>
      </p:sp>
      <p:sp>
        <p:nvSpPr>
          <p:cNvPr id="3" name="Content Placeholder 2">
            <a:extLst>
              <a:ext uri="{FF2B5EF4-FFF2-40B4-BE49-F238E27FC236}">
                <a16:creationId xmlns:a16="http://schemas.microsoft.com/office/drawing/2014/main" id="{AD6E9BF8-C60E-306F-2A14-28238D4B49FA}"/>
              </a:ext>
            </a:extLst>
          </p:cNvPr>
          <p:cNvSpPr>
            <a:spLocks noGrp="1"/>
          </p:cNvSpPr>
          <p:nvPr>
            <p:ph idx="1"/>
          </p:nvPr>
        </p:nvSpPr>
        <p:spPr>
          <a:xfrm>
            <a:off x="657225" y="1253331"/>
            <a:ext cx="10515600" cy="4351338"/>
          </a:xfrm>
        </p:spPr>
        <p:txBody>
          <a:bodyPr>
            <a:normAutofit fontScale="77500" lnSpcReduction="20000"/>
          </a:bodyPr>
          <a:lstStyle/>
          <a:p>
            <a:pPr marL="0" indent="0">
              <a:buNone/>
            </a:pPr>
            <a:r>
              <a:rPr lang="en-GB" dirty="0"/>
              <a:t>Alongside this module you will also be studying Financial Management where you will discuss supply and demand and other economic principals. </a:t>
            </a:r>
          </a:p>
          <a:p>
            <a:pPr marL="0" indent="0">
              <a:buNone/>
            </a:pPr>
            <a:endParaRPr lang="en-GB" dirty="0"/>
          </a:p>
          <a:p>
            <a:pPr marL="0" indent="0">
              <a:buNone/>
            </a:pPr>
            <a:r>
              <a:rPr lang="en-GB" dirty="0"/>
              <a:t>Entrepreneurship is a result of demand and an important part of an economy</a:t>
            </a:r>
          </a:p>
          <a:p>
            <a:pPr marL="0" indent="0">
              <a:buNone/>
            </a:pPr>
            <a:endParaRPr lang="en-GB" dirty="0"/>
          </a:p>
          <a:p>
            <a:pPr marL="0" indent="0">
              <a:buNone/>
            </a:pPr>
            <a:endParaRPr lang="en-GB" dirty="0"/>
          </a:p>
          <a:p>
            <a:pPr algn="l">
              <a:buFont typeface="Arial" panose="020B0604020202020204" pitchFamily="34" charset="0"/>
              <a:buChar char="•"/>
            </a:pPr>
            <a:r>
              <a:rPr lang="en-GB" sz="2600" b="0" i="0" dirty="0">
                <a:effectLst/>
              </a:rPr>
              <a:t>Drives economic growth and creates new jobs </a:t>
            </a:r>
          </a:p>
          <a:p>
            <a:pPr algn="l">
              <a:buFont typeface="Arial" panose="020B0604020202020204" pitchFamily="34" charset="0"/>
              <a:buChar char="•"/>
            </a:pPr>
            <a:r>
              <a:rPr lang="en-GB" sz="2600" b="0" i="0" dirty="0">
                <a:effectLst/>
              </a:rPr>
              <a:t>Encourages innovation by bringing new ideas, products, and services to the market </a:t>
            </a:r>
          </a:p>
          <a:p>
            <a:pPr algn="l">
              <a:buFont typeface="Arial" panose="020B0604020202020204" pitchFamily="34" charset="0"/>
              <a:buChar char="•"/>
            </a:pPr>
            <a:r>
              <a:rPr lang="en-GB" sz="2600" b="0" i="0" dirty="0">
                <a:effectLst/>
              </a:rPr>
              <a:t>Contributes to social change by developing products or services that reduce people’s dependence on outdated technologies </a:t>
            </a:r>
          </a:p>
          <a:p>
            <a:pPr algn="l">
              <a:buFont typeface="Arial" panose="020B0604020202020204" pitchFamily="34" charset="0"/>
              <a:buChar char="•"/>
            </a:pPr>
            <a:r>
              <a:rPr lang="en-GB" sz="2600" b="0" i="0" dirty="0">
                <a:effectLst/>
              </a:rPr>
              <a:t>Addresses social and economic problems by creating solutions that meet the needs of society</a:t>
            </a:r>
          </a:p>
          <a:p>
            <a:pPr algn="l">
              <a:buFont typeface="Arial" panose="020B0604020202020204" pitchFamily="34" charset="0"/>
              <a:buChar char="•"/>
            </a:pPr>
            <a:r>
              <a:rPr lang="en-GB" sz="2600" b="0" i="0" dirty="0">
                <a:effectLst/>
              </a:rPr>
              <a:t>Enables competition which improves business efficiency and lowers prices for consumer</a:t>
            </a:r>
          </a:p>
          <a:p>
            <a:pPr marL="0" indent="0">
              <a:buNone/>
            </a:pPr>
            <a:r>
              <a:rPr lang="en-GB" dirty="0"/>
              <a:t>  </a:t>
            </a:r>
          </a:p>
        </p:txBody>
      </p:sp>
      <p:grpSp>
        <p:nvGrpSpPr>
          <p:cNvPr id="4" name="Group 3">
            <a:extLst>
              <a:ext uri="{FF2B5EF4-FFF2-40B4-BE49-F238E27FC236}">
                <a16:creationId xmlns:a16="http://schemas.microsoft.com/office/drawing/2014/main" id="{D2F3D149-B731-9B74-8416-37D72573BC05}"/>
              </a:ext>
            </a:extLst>
          </p:cNvPr>
          <p:cNvGrpSpPr/>
          <p:nvPr/>
        </p:nvGrpSpPr>
        <p:grpSpPr>
          <a:xfrm>
            <a:off x="8129273" y="2522042"/>
            <a:ext cx="4043677" cy="1317290"/>
            <a:chOff x="4833305" y="5169992"/>
            <a:chExt cx="4043677" cy="1317290"/>
          </a:xfrm>
        </p:grpSpPr>
        <p:sp>
          <p:nvSpPr>
            <p:cNvPr id="5" name="TextBox 4">
              <a:extLst>
                <a:ext uri="{FF2B5EF4-FFF2-40B4-BE49-F238E27FC236}">
                  <a16:creationId xmlns:a16="http://schemas.microsoft.com/office/drawing/2014/main" id="{4F56EDDB-97C8-E19D-24A9-63F647EBB603}"/>
                </a:ext>
              </a:extLst>
            </p:cNvPr>
            <p:cNvSpPr txBox="1"/>
            <p:nvPr/>
          </p:nvSpPr>
          <p:spPr>
            <a:xfrm>
              <a:off x="4833305" y="5169992"/>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ways can you think of that entrepreneurship develops or contributes to the economy?</a:t>
              </a:r>
            </a:p>
          </p:txBody>
        </p:sp>
        <p:pic>
          <p:nvPicPr>
            <p:cNvPr id="6" name="Picture 2" descr="Amazon.co.uk: Question of the Day : Alexa Skills">
              <a:extLst>
                <a:ext uri="{FF2B5EF4-FFF2-40B4-BE49-F238E27FC236}">
                  <a16:creationId xmlns:a16="http://schemas.microsoft.com/office/drawing/2014/main" id="{674DCD2F-CFEF-5A83-5F3A-0EC709EF88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1531" y="546183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6991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09550" y="117475"/>
            <a:ext cx="10515600" cy="1325563"/>
          </a:xfrm>
        </p:spPr>
        <p:txBody>
          <a:bodyPr/>
          <a:lstStyle/>
          <a:p>
            <a:r>
              <a:rPr lang="en-GB" b="1" dirty="0"/>
              <a:t>Who is an Entrepreneur? </a:t>
            </a:r>
            <a:endParaRPr lang="en-GB" dirty="0">
              <a:ea typeface="ＭＳ Ｐゴシック" pitchFamily="34" charset="-128"/>
            </a:endParaRPr>
          </a:p>
        </p:txBody>
      </p:sp>
      <p:sp>
        <p:nvSpPr>
          <p:cNvPr id="19459" name="Content Placeholder 2"/>
          <p:cNvSpPr>
            <a:spLocks noGrp="1"/>
          </p:cNvSpPr>
          <p:nvPr>
            <p:ph idx="1"/>
          </p:nvPr>
        </p:nvSpPr>
        <p:spPr>
          <a:xfrm>
            <a:off x="209550" y="1347623"/>
            <a:ext cx="10515600" cy="4351338"/>
          </a:xfrm>
        </p:spPr>
        <p:txBody>
          <a:bodyPr>
            <a:normAutofit/>
          </a:bodyPr>
          <a:lstStyle/>
          <a:p>
            <a:r>
              <a:rPr lang="en-GB" dirty="0">
                <a:ea typeface="ＭＳ Ｐゴシック" pitchFamily="34" charset="-128"/>
              </a:rPr>
              <a:t>That’s the difficult question…..</a:t>
            </a:r>
          </a:p>
          <a:p>
            <a:endParaRPr lang="en-GB" dirty="0">
              <a:ea typeface="ＭＳ Ｐゴシック" pitchFamily="34" charset="-128"/>
            </a:endParaRPr>
          </a:p>
          <a:p>
            <a:pPr marL="457200" lvl="1" indent="0">
              <a:buNone/>
            </a:pPr>
            <a:endParaRPr lang="en-GB" dirty="0">
              <a:ea typeface="ＭＳ Ｐゴシック" pitchFamily="34" charset="-128"/>
            </a:endParaRPr>
          </a:p>
          <a:p>
            <a:pPr lvl="1"/>
            <a:endParaRPr lang="en-GB" dirty="0">
              <a:ea typeface="ＭＳ Ｐゴシック" pitchFamily="34" charset="-128"/>
            </a:endParaRPr>
          </a:p>
          <a:p>
            <a:pPr marL="457200" lvl="1" indent="0">
              <a:buNone/>
            </a:pPr>
            <a:endParaRPr lang="en-GB" dirty="0">
              <a:ea typeface="ＭＳ Ｐゴシック" pitchFamily="34" charset="-128"/>
            </a:endParaRPr>
          </a:p>
        </p:txBody>
      </p:sp>
      <p:grpSp>
        <p:nvGrpSpPr>
          <p:cNvPr id="2" name="Group 1">
            <a:extLst>
              <a:ext uri="{FF2B5EF4-FFF2-40B4-BE49-F238E27FC236}">
                <a16:creationId xmlns:a16="http://schemas.microsoft.com/office/drawing/2014/main" id="{A6B42E58-6699-84DF-5617-EA8527FB557F}"/>
              </a:ext>
            </a:extLst>
          </p:cNvPr>
          <p:cNvGrpSpPr/>
          <p:nvPr/>
        </p:nvGrpSpPr>
        <p:grpSpPr>
          <a:xfrm>
            <a:off x="6481448" y="2074370"/>
            <a:ext cx="4043677" cy="1317290"/>
            <a:chOff x="4833305" y="5169992"/>
            <a:chExt cx="4043677" cy="1317290"/>
          </a:xfrm>
        </p:grpSpPr>
        <p:sp>
          <p:nvSpPr>
            <p:cNvPr id="3" name="TextBox 2">
              <a:extLst>
                <a:ext uri="{FF2B5EF4-FFF2-40B4-BE49-F238E27FC236}">
                  <a16:creationId xmlns:a16="http://schemas.microsoft.com/office/drawing/2014/main" id="{43408115-A2B0-26FD-4A03-F728FBB47417}"/>
                </a:ext>
              </a:extLst>
            </p:cNvPr>
            <p:cNvSpPr txBox="1"/>
            <p:nvPr/>
          </p:nvSpPr>
          <p:spPr>
            <a:xfrm>
              <a:off x="4833305" y="5169992"/>
              <a:ext cx="3346292"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Can anyone be an entrepreneur?</a:t>
              </a:r>
            </a:p>
          </p:txBody>
        </p:sp>
        <p:pic>
          <p:nvPicPr>
            <p:cNvPr id="4" name="Picture 2" descr="Amazon.co.uk: Question of the Day : Alexa Skills">
              <a:extLst>
                <a:ext uri="{FF2B5EF4-FFF2-40B4-BE49-F238E27FC236}">
                  <a16:creationId xmlns:a16="http://schemas.microsoft.com/office/drawing/2014/main" id="{8B6DE76E-719D-66EF-1E6E-BBC59A7CE3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1531" y="546183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 name="Group 4">
            <a:extLst>
              <a:ext uri="{FF2B5EF4-FFF2-40B4-BE49-F238E27FC236}">
                <a16:creationId xmlns:a16="http://schemas.microsoft.com/office/drawing/2014/main" id="{8C2D381F-84E2-2442-DC5A-FEDBA15981B6}"/>
              </a:ext>
            </a:extLst>
          </p:cNvPr>
          <p:cNvGrpSpPr/>
          <p:nvPr/>
        </p:nvGrpSpPr>
        <p:grpSpPr>
          <a:xfrm>
            <a:off x="718823" y="3132767"/>
            <a:ext cx="4043677" cy="1317290"/>
            <a:chOff x="4833305" y="5169992"/>
            <a:chExt cx="4043677" cy="1317290"/>
          </a:xfrm>
        </p:grpSpPr>
        <p:sp>
          <p:nvSpPr>
            <p:cNvPr id="6" name="TextBox 5">
              <a:extLst>
                <a:ext uri="{FF2B5EF4-FFF2-40B4-BE49-F238E27FC236}">
                  <a16:creationId xmlns:a16="http://schemas.microsoft.com/office/drawing/2014/main" id="{BB6CA7E2-5B05-C0E1-7933-D46C1822EDBC}"/>
                </a:ext>
              </a:extLst>
            </p:cNvPr>
            <p:cNvSpPr txBox="1"/>
            <p:nvPr/>
          </p:nvSpPr>
          <p:spPr>
            <a:xfrm>
              <a:off x="4833305" y="5169992"/>
              <a:ext cx="3346292"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do you think is the difference between an Entrepreneur and a Business owner? </a:t>
              </a:r>
            </a:p>
          </p:txBody>
        </p:sp>
        <p:pic>
          <p:nvPicPr>
            <p:cNvPr id="7" name="Picture 2" descr="Amazon.co.uk: Question of the Day : Alexa Skills">
              <a:extLst>
                <a:ext uri="{FF2B5EF4-FFF2-40B4-BE49-F238E27FC236}">
                  <a16:creationId xmlns:a16="http://schemas.microsoft.com/office/drawing/2014/main" id="{CBDD23D4-CB5F-D0E4-9CEC-78EFA47EF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1531" y="546183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TextBox 8">
            <a:extLst>
              <a:ext uri="{FF2B5EF4-FFF2-40B4-BE49-F238E27FC236}">
                <a16:creationId xmlns:a16="http://schemas.microsoft.com/office/drawing/2014/main" id="{D5C248DE-BB10-D0AC-3A56-C362ACB12704}"/>
              </a:ext>
            </a:extLst>
          </p:cNvPr>
          <p:cNvSpPr txBox="1"/>
          <p:nvPr/>
        </p:nvSpPr>
        <p:spPr>
          <a:xfrm>
            <a:off x="2526779" y="4543514"/>
            <a:ext cx="6115050" cy="923330"/>
          </a:xfrm>
          <a:prstGeom prst="rect">
            <a:avLst/>
          </a:prstGeom>
          <a:noFill/>
        </p:spPr>
        <p:txBody>
          <a:bodyPr wrap="square">
            <a:spAutoFit/>
          </a:bodyPr>
          <a:lstStyle/>
          <a:p>
            <a:r>
              <a:rPr lang="en-GB" sz="1800" dirty="0"/>
              <a:t>“Entrepreneurs are just managers who make entrepreneurial decisions” (Whickham, 2004:3) </a:t>
            </a:r>
          </a:p>
          <a:p>
            <a:r>
              <a:rPr lang="en-GB" sz="1800" dirty="0"/>
              <a:t>do you agree? </a:t>
            </a:r>
            <a:endParaRPr lang="en-GB" dirty="0"/>
          </a:p>
        </p:txBody>
      </p:sp>
      <p:sp>
        <p:nvSpPr>
          <p:cNvPr id="10" name="TextBox 9">
            <a:extLst>
              <a:ext uri="{FF2B5EF4-FFF2-40B4-BE49-F238E27FC236}">
                <a16:creationId xmlns:a16="http://schemas.microsoft.com/office/drawing/2014/main" id="{2C97FBAF-5773-A4EF-A5DE-7158C077CCFD}"/>
              </a:ext>
            </a:extLst>
          </p:cNvPr>
          <p:cNvSpPr txBox="1"/>
          <p:nvPr/>
        </p:nvSpPr>
        <p:spPr>
          <a:xfrm>
            <a:off x="6801748" y="2948101"/>
            <a:ext cx="2650277" cy="369332"/>
          </a:xfrm>
          <a:prstGeom prst="rect">
            <a:avLst/>
          </a:prstGeom>
          <a:noFill/>
        </p:spPr>
        <p:txBody>
          <a:bodyPr wrap="none" rtlCol="0">
            <a:spAutoFit/>
          </a:bodyPr>
          <a:lstStyle/>
          <a:p>
            <a:r>
              <a:rPr lang="en-GB" dirty="0"/>
              <a:t>We will come back to this!</a:t>
            </a:r>
          </a:p>
        </p:txBody>
      </p:sp>
      <p:pic>
        <p:nvPicPr>
          <p:cNvPr id="10242" name="Picture 2" descr="List of The World's Most Famous Entrepreneurs | 2023 Updated">
            <a:extLst>
              <a:ext uri="{FF2B5EF4-FFF2-40B4-BE49-F238E27FC236}">
                <a16:creationId xmlns:a16="http://schemas.microsoft.com/office/drawing/2014/main" id="{E65AA1D0-C14C-46B8-7B4D-0AC570259C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2050" y="3937331"/>
            <a:ext cx="3200400" cy="17922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Activity time!' surrounded by art | Free Photo - rawpixel">
            <a:extLst>
              <a:ext uri="{FF2B5EF4-FFF2-40B4-BE49-F238E27FC236}">
                <a16:creationId xmlns:a16="http://schemas.microsoft.com/office/drawing/2014/main" id="{C0524258-118F-670B-4DE4-62A542A76B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7" t="24185" r="21144" b="23096"/>
          <a:stretch/>
        </p:blipFill>
        <p:spPr bwMode="auto">
          <a:xfrm>
            <a:off x="7677150" y="1443831"/>
            <a:ext cx="4040870" cy="25729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105972-7E36-847F-614B-D8D22050888A}"/>
              </a:ext>
            </a:extLst>
          </p:cNvPr>
          <p:cNvSpPr>
            <a:spLocks noGrp="1"/>
          </p:cNvSpPr>
          <p:nvPr>
            <p:ph type="title"/>
          </p:nvPr>
        </p:nvSpPr>
        <p:spPr/>
        <p:txBody>
          <a:bodyPr/>
          <a:lstStyle/>
          <a:p>
            <a:r>
              <a:rPr lang="en-GB" dirty="0"/>
              <a:t>Are you an entrepreneur? </a:t>
            </a:r>
          </a:p>
        </p:txBody>
      </p:sp>
      <p:sp>
        <p:nvSpPr>
          <p:cNvPr id="3" name="Content Placeholder 2">
            <a:extLst>
              <a:ext uri="{FF2B5EF4-FFF2-40B4-BE49-F238E27FC236}">
                <a16:creationId xmlns:a16="http://schemas.microsoft.com/office/drawing/2014/main" id="{AC94CF48-60E2-334A-48FE-98C254D2B8BD}"/>
              </a:ext>
            </a:extLst>
          </p:cNvPr>
          <p:cNvSpPr>
            <a:spLocks noGrp="1"/>
          </p:cNvSpPr>
          <p:nvPr>
            <p:ph idx="1"/>
          </p:nvPr>
        </p:nvSpPr>
        <p:spPr>
          <a:xfrm>
            <a:off x="704849" y="1999081"/>
            <a:ext cx="6543675" cy="2572919"/>
          </a:xfrm>
        </p:spPr>
        <p:txBody>
          <a:bodyPr>
            <a:normAutofit/>
          </a:bodyPr>
          <a:lstStyle/>
          <a:p>
            <a:pPr marL="0" indent="0">
              <a:buNone/>
            </a:pPr>
            <a:r>
              <a:rPr lang="en-GB" dirty="0"/>
              <a:t>Go to Moodle and find the Are you an Entrepreneur Questionnaire and complete 15 mins</a:t>
            </a:r>
          </a:p>
          <a:p>
            <a:pPr marL="0" indent="0">
              <a:buNone/>
            </a:pPr>
            <a:endParaRPr lang="en-GB" dirty="0"/>
          </a:p>
          <a:p>
            <a:pPr marL="0" indent="0">
              <a:buNone/>
            </a:pPr>
            <a:r>
              <a:rPr lang="en-GB" dirty="0"/>
              <a:t>(be prepared to discuss your outcome)</a:t>
            </a:r>
          </a:p>
        </p:txBody>
      </p:sp>
    </p:spTree>
    <p:extLst>
      <p:ext uri="{BB962C8B-B14F-4D97-AF65-F5344CB8AC3E}">
        <p14:creationId xmlns:p14="http://schemas.microsoft.com/office/powerpoint/2010/main" val="4038868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09650" y="258763"/>
            <a:ext cx="7786688" cy="1295400"/>
          </a:xfrm>
        </p:spPr>
        <p:txBody>
          <a:bodyPr>
            <a:normAutofit/>
          </a:bodyPr>
          <a:lstStyle/>
          <a:p>
            <a:pPr algn="ctr" eaLnBrk="1" hangingPunct="1">
              <a:defRPr/>
            </a:pPr>
            <a:r>
              <a:rPr lang="en-GB" dirty="0"/>
              <a:t>What does an entrepreneur do?</a:t>
            </a:r>
          </a:p>
        </p:txBody>
      </p:sp>
      <p:sp>
        <p:nvSpPr>
          <p:cNvPr id="24579" name="Rectangle 3"/>
          <p:cNvSpPr>
            <a:spLocks noGrp="1" noChangeArrowheads="1"/>
          </p:cNvSpPr>
          <p:nvPr>
            <p:ph type="body" idx="1"/>
          </p:nvPr>
        </p:nvSpPr>
        <p:spPr>
          <a:xfrm>
            <a:off x="1809750" y="2428876"/>
            <a:ext cx="8229600" cy="1641475"/>
          </a:xfrm>
        </p:spPr>
        <p:txBody>
          <a:bodyPr/>
          <a:lstStyle/>
          <a:p>
            <a:pPr marL="571500" indent="-571500">
              <a:buNone/>
            </a:pPr>
            <a:r>
              <a:rPr lang="en-GB" dirty="0">
                <a:solidFill>
                  <a:srgbClr val="003399"/>
                </a:solidFill>
                <a:ea typeface="ＭＳ Ｐゴシック" pitchFamily="34" charset="-128"/>
              </a:rPr>
              <a:t> </a:t>
            </a:r>
          </a:p>
        </p:txBody>
      </p:sp>
      <p:sp>
        <p:nvSpPr>
          <p:cNvPr id="130052" name="Rectangle 4"/>
          <p:cNvSpPr>
            <a:spLocks noChangeArrowheads="1"/>
          </p:cNvSpPr>
          <p:nvPr/>
        </p:nvSpPr>
        <p:spPr bwMode="auto">
          <a:xfrm>
            <a:off x="1884363" y="2322513"/>
            <a:ext cx="1511300" cy="557212"/>
          </a:xfrm>
          <a:prstGeom prst="rect">
            <a:avLst/>
          </a:prstGeom>
          <a:noFill/>
          <a:ln w="9525">
            <a:noFill/>
            <a:miter lim="800000"/>
            <a:headEnd/>
            <a:tailEnd/>
          </a:ln>
        </p:spPr>
        <p:txBody>
          <a:bodyPr/>
          <a:lstStyle/>
          <a:p>
            <a:pPr marL="342900" indent="-342900">
              <a:spcBef>
                <a:spcPct val="20000"/>
              </a:spcBef>
            </a:pPr>
            <a:r>
              <a:rPr lang="en-GB" sz="2400"/>
              <a:t>Idea</a:t>
            </a:r>
          </a:p>
        </p:txBody>
      </p:sp>
      <p:sp>
        <p:nvSpPr>
          <p:cNvPr id="130053" name="Rectangle 5"/>
          <p:cNvSpPr>
            <a:spLocks noChangeArrowheads="1"/>
          </p:cNvSpPr>
          <p:nvPr/>
        </p:nvSpPr>
        <p:spPr bwMode="auto">
          <a:xfrm>
            <a:off x="3108326" y="2322513"/>
            <a:ext cx="2305050" cy="557212"/>
          </a:xfrm>
          <a:prstGeom prst="rect">
            <a:avLst/>
          </a:prstGeom>
          <a:noFill/>
          <a:ln w="9525">
            <a:noFill/>
            <a:miter lim="800000"/>
            <a:headEnd/>
            <a:tailEnd/>
          </a:ln>
        </p:spPr>
        <p:txBody>
          <a:bodyPr/>
          <a:lstStyle/>
          <a:p>
            <a:pPr marL="342900" indent="-342900">
              <a:spcBef>
                <a:spcPct val="20000"/>
              </a:spcBef>
            </a:pPr>
            <a:r>
              <a:rPr lang="en-GB" sz="2400"/>
              <a:t>Entrepreneur</a:t>
            </a:r>
          </a:p>
        </p:txBody>
      </p:sp>
      <p:sp>
        <p:nvSpPr>
          <p:cNvPr id="130054" name="Rectangle 6"/>
          <p:cNvSpPr>
            <a:spLocks noChangeArrowheads="1"/>
          </p:cNvSpPr>
          <p:nvPr/>
        </p:nvSpPr>
        <p:spPr bwMode="auto">
          <a:xfrm>
            <a:off x="5629276" y="2322513"/>
            <a:ext cx="1511300" cy="557212"/>
          </a:xfrm>
          <a:prstGeom prst="rect">
            <a:avLst/>
          </a:prstGeom>
          <a:noFill/>
          <a:ln w="9525">
            <a:noFill/>
            <a:miter lim="800000"/>
            <a:headEnd/>
            <a:tailEnd/>
          </a:ln>
        </p:spPr>
        <p:txBody>
          <a:bodyPr/>
          <a:lstStyle/>
          <a:p>
            <a:pPr marL="342900" indent="-342900">
              <a:spcBef>
                <a:spcPct val="20000"/>
              </a:spcBef>
            </a:pPr>
            <a:r>
              <a:rPr lang="en-GB" sz="2400"/>
              <a:t>Capital</a:t>
            </a:r>
          </a:p>
        </p:txBody>
      </p:sp>
      <p:sp>
        <p:nvSpPr>
          <p:cNvPr id="130055" name="Rectangle 7"/>
          <p:cNvSpPr>
            <a:spLocks noChangeArrowheads="1"/>
          </p:cNvSpPr>
          <p:nvPr/>
        </p:nvSpPr>
        <p:spPr bwMode="auto">
          <a:xfrm>
            <a:off x="7285038" y="2322513"/>
            <a:ext cx="1511300" cy="557212"/>
          </a:xfrm>
          <a:prstGeom prst="rect">
            <a:avLst/>
          </a:prstGeom>
          <a:noFill/>
          <a:ln w="9525">
            <a:noFill/>
            <a:miter lim="800000"/>
            <a:headEnd/>
            <a:tailEnd/>
          </a:ln>
        </p:spPr>
        <p:txBody>
          <a:bodyPr/>
          <a:lstStyle/>
          <a:p>
            <a:pPr marL="342900" indent="-342900">
              <a:spcBef>
                <a:spcPct val="20000"/>
              </a:spcBef>
            </a:pPr>
            <a:r>
              <a:rPr lang="en-GB" sz="2400"/>
              <a:t>Team</a:t>
            </a:r>
          </a:p>
        </p:txBody>
      </p:sp>
      <p:sp>
        <p:nvSpPr>
          <p:cNvPr id="130056" name="Rectangle 8"/>
          <p:cNvSpPr>
            <a:spLocks noChangeArrowheads="1"/>
          </p:cNvSpPr>
          <p:nvPr/>
        </p:nvSpPr>
        <p:spPr bwMode="auto">
          <a:xfrm>
            <a:off x="8943977" y="2322513"/>
            <a:ext cx="1511300" cy="557212"/>
          </a:xfrm>
          <a:prstGeom prst="rect">
            <a:avLst/>
          </a:prstGeom>
          <a:noFill/>
          <a:ln w="9525">
            <a:noFill/>
            <a:miter lim="800000"/>
            <a:headEnd/>
            <a:tailEnd/>
          </a:ln>
        </p:spPr>
        <p:txBody>
          <a:bodyPr/>
          <a:lstStyle/>
          <a:p>
            <a:pPr marL="342900" indent="-342900">
              <a:spcBef>
                <a:spcPct val="20000"/>
              </a:spcBef>
            </a:pPr>
            <a:r>
              <a:rPr lang="en-GB" sz="2400" dirty="0"/>
              <a:t>Market</a:t>
            </a:r>
          </a:p>
        </p:txBody>
      </p:sp>
      <p:sp>
        <p:nvSpPr>
          <p:cNvPr id="130057" name="Rectangle 9"/>
          <p:cNvSpPr>
            <a:spLocks noChangeArrowheads="1"/>
          </p:cNvSpPr>
          <p:nvPr/>
        </p:nvSpPr>
        <p:spPr bwMode="auto">
          <a:xfrm>
            <a:off x="2603501" y="3833813"/>
            <a:ext cx="1511300" cy="557212"/>
          </a:xfrm>
          <a:prstGeom prst="rect">
            <a:avLst/>
          </a:prstGeom>
          <a:noFill/>
          <a:ln w="9525">
            <a:noFill/>
            <a:miter lim="800000"/>
            <a:headEnd/>
            <a:tailEnd/>
          </a:ln>
        </p:spPr>
        <p:txBody>
          <a:bodyPr/>
          <a:lstStyle/>
          <a:p>
            <a:pPr marL="342900" indent="-342900">
              <a:spcBef>
                <a:spcPct val="20000"/>
              </a:spcBef>
            </a:pPr>
            <a:r>
              <a:rPr lang="en-GB" sz="2400"/>
              <a:t>attracts</a:t>
            </a:r>
          </a:p>
        </p:txBody>
      </p:sp>
      <p:sp>
        <p:nvSpPr>
          <p:cNvPr id="130058" name="Rectangle 10"/>
          <p:cNvSpPr>
            <a:spLocks noChangeArrowheads="1"/>
          </p:cNvSpPr>
          <p:nvPr/>
        </p:nvSpPr>
        <p:spPr bwMode="auto">
          <a:xfrm>
            <a:off x="4403726" y="3833813"/>
            <a:ext cx="1657350" cy="557212"/>
          </a:xfrm>
          <a:prstGeom prst="rect">
            <a:avLst/>
          </a:prstGeom>
          <a:noFill/>
          <a:ln w="9525">
            <a:noFill/>
            <a:miter lim="800000"/>
            <a:headEnd/>
            <a:tailEnd/>
          </a:ln>
        </p:spPr>
        <p:txBody>
          <a:bodyPr/>
          <a:lstStyle/>
          <a:p>
            <a:pPr marL="342900" indent="-342900">
              <a:spcBef>
                <a:spcPct val="20000"/>
              </a:spcBef>
            </a:pPr>
            <a:r>
              <a:rPr lang="en-GB" sz="2800"/>
              <a:t>arranges</a:t>
            </a:r>
          </a:p>
        </p:txBody>
      </p:sp>
      <p:sp>
        <p:nvSpPr>
          <p:cNvPr id="130059" name="Rectangle 11"/>
          <p:cNvSpPr>
            <a:spLocks noChangeArrowheads="1"/>
          </p:cNvSpPr>
          <p:nvPr/>
        </p:nvSpPr>
        <p:spPr bwMode="auto">
          <a:xfrm>
            <a:off x="6276976" y="3833813"/>
            <a:ext cx="1511300" cy="557212"/>
          </a:xfrm>
          <a:prstGeom prst="rect">
            <a:avLst/>
          </a:prstGeom>
          <a:noFill/>
          <a:ln w="9525">
            <a:noFill/>
            <a:miter lim="800000"/>
            <a:headEnd/>
            <a:tailEnd/>
          </a:ln>
        </p:spPr>
        <p:txBody>
          <a:bodyPr/>
          <a:lstStyle/>
          <a:p>
            <a:pPr marL="342900" indent="-342900">
              <a:spcBef>
                <a:spcPct val="20000"/>
              </a:spcBef>
            </a:pPr>
            <a:r>
              <a:rPr lang="en-GB" sz="2400"/>
              <a:t>enables</a:t>
            </a:r>
          </a:p>
        </p:txBody>
      </p:sp>
      <p:sp>
        <p:nvSpPr>
          <p:cNvPr id="130060" name="Rectangle 12"/>
          <p:cNvSpPr>
            <a:spLocks noChangeArrowheads="1"/>
          </p:cNvSpPr>
          <p:nvPr/>
        </p:nvSpPr>
        <p:spPr bwMode="auto">
          <a:xfrm>
            <a:off x="7970840" y="3833813"/>
            <a:ext cx="1511300" cy="557212"/>
          </a:xfrm>
          <a:prstGeom prst="rect">
            <a:avLst/>
          </a:prstGeom>
          <a:noFill/>
          <a:ln w="9525">
            <a:noFill/>
            <a:miter lim="800000"/>
            <a:headEnd/>
            <a:tailEnd/>
          </a:ln>
        </p:spPr>
        <p:txBody>
          <a:bodyPr/>
          <a:lstStyle/>
          <a:p>
            <a:pPr marL="342900" indent="-342900">
              <a:spcBef>
                <a:spcPct val="20000"/>
              </a:spcBef>
            </a:pPr>
            <a:r>
              <a:rPr lang="en-GB" sz="2400" dirty="0"/>
              <a:t>compete</a:t>
            </a:r>
          </a:p>
        </p:txBody>
      </p:sp>
      <p:sp>
        <p:nvSpPr>
          <p:cNvPr id="130063" name="Rectangle 15"/>
          <p:cNvSpPr>
            <a:spLocks noChangeArrowheads="1"/>
          </p:cNvSpPr>
          <p:nvPr/>
        </p:nvSpPr>
        <p:spPr bwMode="auto">
          <a:xfrm>
            <a:off x="5916614" y="2898776"/>
            <a:ext cx="576263" cy="720725"/>
          </a:xfrm>
          <a:prstGeom prst="rect">
            <a:avLst/>
          </a:prstGeom>
          <a:noFill/>
          <a:ln w="9525">
            <a:noFill/>
            <a:miter lim="800000"/>
            <a:headEnd/>
            <a:tailEnd/>
          </a:ln>
        </p:spPr>
        <p:txBody>
          <a:bodyPr/>
          <a:lstStyle/>
          <a:p>
            <a:pPr marL="342900" indent="-342900">
              <a:spcBef>
                <a:spcPct val="20000"/>
              </a:spcBef>
            </a:pPr>
            <a:r>
              <a:rPr lang="en-GB" sz="4800" b="1">
                <a:solidFill>
                  <a:schemeClr val="hlink"/>
                </a:solidFill>
              </a:rPr>
              <a:t>£</a:t>
            </a:r>
          </a:p>
        </p:txBody>
      </p:sp>
      <p:pic>
        <p:nvPicPr>
          <p:cNvPr id="24596" name="Picture 20" descr="bulb"/>
          <p:cNvPicPr>
            <a:picLocks noChangeAspect="1" noChangeArrowheads="1"/>
          </p:cNvPicPr>
          <p:nvPr/>
        </p:nvPicPr>
        <p:blipFill>
          <a:blip r:embed="rId3" cstate="print"/>
          <a:srcRect/>
          <a:stretch>
            <a:fillRect/>
          </a:stretch>
        </p:blipFill>
        <p:spPr bwMode="auto">
          <a:xfrm>
            <a:off x="1955801" y="2825751"/>
            <a:ext cx="609600" cy="811213"/>
          </a:xfrm>
          <a:prstGeom prst="rect">
            <a:avLst/>
          </a:prstGeom>
          <a:noFill/>
          <a:ln w="9525">
            <a:noFill/>
            <a:miter lim="800000"/>
            <a:headEnd/>
            <a:tailEnd/>
          </a:ln>
        </p:spPr>
      </p:pic>
      <p:pic>
        <p:nvPicPr>
          <p:cNvPr id="24597" name="Picture 21" descr="Alan"/>
          <p:cNvPicPr>
            <a:picLocks noChangeAspect="1" noChangeArrowheads="1"/>
          </p:cNvPicPr>
          <p:nvPr/>
        </p:nvPicPr>
        <p:blipFill>
          <a:blip r:embed="rId4" cstate="print"/>
          <a:srcRect/>
          <a:stretch>
            <a:fillRect/>
          </a:stretch>
        </p:blipFill>
        <p:spPr bwMode="auto">
          <a:xfrm>
            <a:off x="3756026" y="2825751"/>
            <a:ext cx="596900" cy="811213"/>
          </a:xfrm>
          <a:prstGeom prst="rect">
            <a:avLst/>
          </a:prstGeom>
          <a:noFill/>
          <a:ln w="9525">
            <a:noFill/>
            <a:miter lim="800000"/>
            <a:headEnd/>
            <a:tailEnd/>
          </a:ln>
        </p:spPr>
      </p:pic>
      <p:pic>
        <p:nvPicPr>
          <p:cNvPr id="24598" name="Picture 22" descr="team"/>
          <p:cNvPicPr>
            <a:picLocks noChangeAspect="1" noChangeArrowheads="1"/>
          </p:cNvPicPr>
          <p:nvPr/>
        </p:nvPicPr>
        <p:blipFill>
          <a:blip r:embed="rId5" cstate="print"/>
          <a:srcRect/>
          <a:stretch>
            <a:fillRect/>
          </a:stretch>
        </p:blipFill>
        <p:spPr bwMode="auto">
          <a:xfrm>
            <a:off x="7212014" y="2825750"/>
            <a:ext cx="1158875" cy="928688"/>
          </a:xfrm>
          <a:prstGeom prst="rect">
            <a:avLst/>
          </a:prstGeom>
          <a:noFill/>
          <a:ln w="9525">
            <a:noFill/>
            <a:miter lim="800000"/>
            <a:headEnd/>
            <a:tailEnd/>
          </a:ln>
        </p:spPr>
      </p:pic>
      <p:pic>
        <p:nvPicPr>
          <p:cNvPr id="24599" name="Picture 23" descr="Market"/>
          <p:cNvPicPr>
            <a:picLocks noChangeAspect="1" noChangeArrowheads="1"/>
          </p:cNvPicPr>
          <p:nvPr/>
        </p:nvPicPr>
        <p:blipFill>
          <a:blip r:embed="rId6" cstate="print"/>
          <a:srcRect/>
          <a:stretch>
            <a:fillRect/>
          </a:stretch>
        </p:blipFill>
        <p:spPr bwMode="auto">
          <a:xfrm>
            <a:off x="8924926" y="2833687"/>
            <a:ext cx="1223963" cy="91281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0052"/>
                                        </p:tgtEl>
                                        <p:attrNameLst>
                                          <p:attrName>style.visibility</p:attrName>
                                        </p:attrNameLst>
                                      </p:cBhvr>
                                      <p:to>
                                        <p:strVal val="visible"/>
                                      </p:to>
                                    </p:set>
                                    <p:animEffect transition="in" filter="fade">
                                      <p:cBhvr>
                                        <p:cTn id="7" dur="2000"/>
                                        <p:tgtEl>
                                          <p:spTgt spid="130052"/>
                                        </p:tgtEl>
                                      </p:cBhvr>
                                    </p:animEffect>
                                  </p:childTnLst>
                                </p:cTn>
                              </p:par>
                              <p:par>
                                <p:cTn id="8" presetID="10" presetClass="entr" presetSubtype="0" fill="hold" nodeType="withEffect">
                                  <p:stCondLst>
                                    <p:cond delay="0"/>
                                  </p:stCondLst>
                                  <p:childTnLst>
                                    <p:set>
                                      <p:cBhvr>
                                        <p:cTn id="9" dur="1" fill="hold">
                                          <p:stCondLst>
                                            <p:cond delay="0"/>
                                          </p:stCondLst>
                                        </p:cTn>
                                        <p:tgtEl>
                                          <p:spTgt spid="24596"/>
                                        </p:tgtEl>
                                        <p:attrNameLst>
                                          <p:attrName>style.visibility</p:attrName>
                                        </p:attrNameLst>
                                      </p:cBhvr>
                                      <p:to>
                                        <p:strVal val="visible"/>
                                      </p:to>
                                    </p:set>
                                    <p:animEffect transition="in" filter="fade">
                                      <p:cBhvr>
                                        <p:cTn id="10" dur="2000"/>
                                        <p:tgtEl>
                                          <p:spTgt spid="2459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0057"/>
                                        </p:tgtEl>
                                        <p:attrNameLst>
                                          <p:attrName>style.visibility</p:attrName>
                                        </p:attrNameLst>
                                      </p:cBhvr>
                                      <p:to>
                                        <p:strVal val="visible"/>
                                      </p:to>
                                    </p:set>
                                    <p:animEffect transition="in" filter="fade">
                                      <p:cBhvr>
                                        <p:cTn id="15" dur="2000"/>
                                        <p:tgtEl>
                                          <p:spTgt spid="13005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0053"/>
                                        </p:tgtEl>
                                        <p:attrNameLst>
                                          <p:attrName>style.visibility</p:attrName>
                                        </p:attrNameLst>
                                      </p:cBhvr>
                                      <p:to>
                                        <p:strVal val="visible"/>
                                      </p:to>
                                    </p:set>
                                    <p:animEffect transition="in" filter="fade">
                                      <p:cBhvr>
                                        <p:cTn id="20" dur="2000"/>
                                        <p:tgtEl>
                                          <p:spTgt spid="130053"/>
                                        </p:tgtEl>
                                      </p:cBhvr>
                                    </p:animEffect>
                                  </p:childTnLst>
                                </p:cTn>
                              </p:par>
                              <p:par>
                                <p:cTn id="21" presetID="10" presetClass="entr" presetSubtype="0" fill="hold" nodeType="withEffect">
                                  <p:stCondLst>
                                    <p:cond delay="0"/>
                                  </p:stCondLst>
                                  <p:childTnLst>
                                    <p:set>
                                      <p:cBhvr>
                                        <p:cTn id="22" dur="1" fill="hold">
                                          <p:stCondLst>
                                            <p:cond delay="0"/>
                                          </p:stCondLst>
                                        </p:cTn>
                                        <p:tgtEl>
                                          <p:spTgt spid="24597"/>
                                        </p:tgtEl>
                                        <p:attrNameLst>
                                          <p:attrName>style.visibility</p:attrName>
                                        </p:attrNameLst>
                                      </p:cBhvr>
                                      <p:to>
                                        <p:strVal val="visible"/>
                                      </p:to>
                                    </p:set>
                                    <p:animEffect transition="in" filter="fade">
                                      <p:cBhvr>
                                        <p:cTn id="23" dur="2000"/>
                                        <p:tgtEl>
                                          <p:spTgt spid="2459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0058"/>
                                        </p:tgtEl>
                                        <p:attrNameLst>
                                          <p:attrName>style.visibility</p:attrName>
                                        </p:attrNameLst>
                                      </p:cBhvr>
                                      <p:to>
                                        <p:strVal val="visible"/>
                                      </p:to>
                                    </p:set>
                                    <p:animEffect transition="in" filter="fade">
                                      <p:cBhvr>
                                        <p:cTn id="28" dur="2000"/>
                                        <p:tgtEl>
                                          <p:spTgt spid="13005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30054"/>
                                        </p:tgtEl>
                                        <p:attrNameLst>
                                          <p:attrName>style.visibility</p:attrName>
                                        </p:attrNameLst>
                                      </p:cBhvr>
                                      <p:to>
                                        <p:strVal val="visible"/>
                                      </p:to>
                                    </p:set>
                                    <p:animEffect transition="in" filter="fade">
                                      <p:cBhvr>
                                        <p:cTn id="33" dur="2000"/>
                                        <p:tgtEl>
                                          <p:spTgt spid="130054"/>
                                        </p:tgtEl>
                                      </p:cBhvr>
                                    </p:animEffect>
                                  </p:childTnLst>
                                </p:cTn>
                              </p:par>
                              <p:par>
                                <p:cTn id="34" presetID="10" presetClass="entr" presetSubtype="0" fill="hold" grpId="1" nodeType="withEffect">
                                  <p:stCondLst>
                                    <p:cond delay="0"/>
                                  </p:stCondLst>
                                  <p:childTnLst>
                                    <p:set>
                                      <p:cBhvr>
                                        <p:cTn id="35" dur="1" fill="hold">
                                          <p:stCondLst>
                                            <p:cond delay="0"/>
                                          </p:stCondLst>
                                        </p:cTn>
                                        <p:tgtEl>
                                          <p:spTgt spid="130054"/>
                                        </p:tgtEl>
                                        <p:attrNameLst>
                                          <p:attrName>style.visibility</p:attrName>
                                        </p:attrNameLst>
                                      </p:cBhvr>
                                      <p:to>
                                        <p:strVal val="visible"/>
                                      </p:to>
                                    </p:set>
                                    <p:animEffect transition="in" filter="fade">
                                      <p:cBhvr>
                                        <p:cTn id="36" dur="2000"/>
                                        <p:tgtEl>
                                          <p:spTgt spid="13005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0063"/>
                                        </p:tgtEl>
                                        <p:attrNameLst>
                                          <p:attrName>style.visibility</p:attrName>
                                        </p:attrNameLst>
                                      </p:cBhvr>
                                      <p:to>
                                        <p:strVal val="visible"/>
                                      </p:to>
                                    </p:set>
                                    <p:animEffect transition="in" filter="fade">
                                      <p:cBhvr>
                                        <p:cTn id="39" dur="2000"/>
                                        <p:tgtEl>
                                          <p:spTgt spid="130063"/>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30059"/>
                                        </p:tgtEl>
                                        <p:attrNameLst>
                                          <p:attrName>style.visibility</p:attrName>
                                        </p:attrNameLst>
                                      </p:cBhvr>
                                      <p:to>
                                        <p:strVal val="visible"/>
                                      </p:to>
                                    </p:set>
                                    <p:animEffect transition="in" filter="fade">
                                      <p:cBhvr>
                                        <p:cTn id="44" dur="2000"/>
                                        <p:tgtEl>
                                          <p:spTgt spid="13005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30055"/>
                                        </p:tgtEl>
                                        <p:attrNameLst>
                                          <p:attrName>style.visibility</p:attrName>
                                        </p:attrNameLst>
                                      </p:cBhvr>
                                      <p:to>
                                        <p:strVal val="visible"/>
                                      </p:to>
                                    </p:set>
                                    <p:animEffect transition="in" filter="fade">
                                      <p:cBhvr>
                                        <p:cTn id="49" dur="2000"/>
                                        <p:tgtEl>
                                          <p:spTgt spid="130055"/>
                                        </p:tgtEl>
                                      </p:cBhvr>
                                    </p:animEffect>
                                  </p:childTnLst>
                                </p:cTn>
                              </p:par>
                              <p:par>
                                <p:cTn id="50" presetID="10" presetClass="entr" presetSubtype="0" fill="hold" nodeType="withEffect">
                                  <p:stCondLst>
                                    <p:cond delay="0"/>
                                  </p:stCondLst>
                                  <p:childTnLst>
                                    <p:set>
                                      <p:cBhvr>
                                        <p:cTn id="51" dur="1" fill="hold">
                                          <p:stCondLst>
                                            <p:cond delay="0"/>
                                          </p:stCondLst>
                                        </p:cTn>
                                        <p:tgtEl>
                                          <p:spTgt spid="24598"/>
                                        </p:tgtEl>
                                        <p:attrNameLst>
                                          <p:attrName>style.visibility</p:attrName>
                                        </p:attrNameLst>
                                      </p:cBhvr>
                                      <p:to>
                                        <p:strVal val="visible"/>
                                      </p:to>
                                    </p:set>
                                    <p:animEffect transition="in" filter="fade">
                                      <p:cBhvr>
                                        <p:cTn id="52" dur="2000"/>
                                        <p:tgtEl>
                                          <p:spTgt spid="2459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30060"/>
                                        </p:tgtEl>
                                        <p:attrNameLst>
                                          <p:attrName>style.visibility</p:attrName>
                                        </p:attrNameLst>
                                      </p:cBhvr>
                                      <p:to>
                                        <p:strVal val="visible"/>
                                      </p:to>
                                    </p:set>
                                    <p:animEffect transition="in" filter="fade">
                                      <p:cBhvr>
                                        <p:cTn id="57" dur="2000"/>
                                        <p:tgtEl>
                                          <p:spTgt spid="130060"/>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0056"/>
                                        </p:tgtEl>
                                        <p:attrNameLst>
                                          <p:attrName>style.visibility</p:attrName>
                                        </p:attrNameLst>
                                      </p:cBhvr>
                                      <p:to>
                                        <p:strVal val="visible"/>
                                      </p:to>
                                    </p:set>
                                    <p:animEffect transition="in" filter="fade">
                                      <p:cBhvr>
                                        <p:cTn id="62" dur="2000"/>
                                        <p:tgtEl>
                                          <p:spTgt spid="130056"/>
                                        </p:tgtEl>
                                      </p:cBhvr>
                                    </p:animEffect>
                                  </p:childTnLst>
                                </p:cTn>
                              </p:par>
                              <p:par>
                                <p:cTn id="63" presetID="10" presetClass="entr" presetSubtype="0" fill="hold" nodeType="withEffect">
                                  <p:stCondLst>
                                    <p:cond delay="0"/>
                                  </p:stCondLst>
                                  <p:childTnLst>
                                    <p:set>
                                      <p:cBhvr>
                                        <p:cTn id="64" dur="1" fill="hold">
                                          <p:stCondLst>
                                            <p:cond delay="0"/>
                                          </p:stCondLst>
                                        </p:cTn>
                                        <p:tgtEl>
                                          <p:spTgt spid="24599"/>
                                        </p:tgtEl>
                                        <p:attrNameLst>
                                          <p:attrName>style.visibility</p:attrName>
                                        </p:attrNameLst>
                                      </p:cBhvr>
                                      <p:to>
                                        <p:strVal val="visible"/>
                                      </p:to>
                                    </p:set>
                                    <p:animEffect transition="in" filter="fade">
                                      <p:cBhvr>
                                        <p:cTn id="65" dur="2000"/>
                                        <p:tgtEl>
                                          <p:spTgt spid="245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p:bldP spid="130053" grpId="0"/>
      <p:bldP spid="130054" grpId="0"/>
      <p:bldP spid="130054" grpId="1"/>
      <p:bldP spid="130055" grpId="0"/>
      <p:bldP spid="130056" grpId="0"/>
      <p:bldP spid="130057" grpId="0"/>
      <p:bldP spid="130058" grpId="0"/>
      <p:bldP spid="130059" grpId="0"/>
      <p:bldP spid="130060" grpId="0"/>
      <p:bldP spid="13006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eaLnBrk="1" hangingPunct="1">
              <a:defRPr/>
            </a:pPr>
            <a:r>
              <a:rPr lang="en-US" dirty="0"/>
              <a:t>Theoretical considerations</a:t>
            </a:r>
            <a:br>
              <a:rPr lang="en-US" dirty="0">
                <a:solidFill>
                  <a:srgbClr val="C00000"/>
                </a:solidFill>
              </a:rPr>
            </a:br>
            <a:endParaRPr lang="en-US" dirty="0">
              <a:solidFill>
                <a:srgbClr val="C00000"/>
              </a:solidFill>
            </a:endParaRPr>
          </a:p>
        </p:txBody>
      </p:sp>
      <p:sp>
        <p:nvSpPr>
          <p:cNvPr id="38915" name="Rectangle 3"/>
          <p:cNvSpPr>
            <a:spLocks noGrp="1" noChangeArrowheads="1"/>
          </p:cNvSpPr>
          <p:nvPr>
            <p:ph type="body" idx="1"/>
          </p:nvPr>
        </p:nvSpPr>
        <p:spPr/>
        <p:txBody>
          <a:bodyPr/>
          <a:lstStyle/>
          <a:p>
            <a:pPr eaLnBrk="1" hangingPunct="1"/>
            <a:r>
              <a:rPr lang="en-US" dirty="0">
                <a:ea typeface="ＭＳ Ｐゴシック" pitchFamily="34" charset="-128"/>
              </a:rPr>
              <a:t>Is the entrepreneur  a ‘special’ person, or can anyone become an entrepreneur given sufficient resources and opportunities?</a:t>
            </a:r>
          </a:p>
          <a:p>
            <a:pPr eaLnBrk="1" hangingPunct="1">
              <a:buFont typeface="Wingdings 2" pitchFamily="18" charset="2"/>
              <a:buNone/>
            </a:pPr>
            <a:endParaRPr lang="en-US" sz="900" dirty="0">
              <a:ea typeface="ＭＳ Ｐゴシック" pitchFamily="34" charset="-128"/>
            </a:endParaRPr>
          </a:p>
          <a:p>
            <a:pPr eaLnBrk="1" hangingPunct="1"/>
            <a:r>
              <a:rPr lang="en-US" dirty="0">
                <a:ea typeface="ＭＳ Ｐゴシック" pitchFamily="34" charset="-128"/>
              </a:rPr>
              <a:t>Can we identify any special skills or characteristics to ensure we support the right people?</a:t>
            </a:r>
          </a:p>
          <a:p>
            <a:pPr eaLnBrk="1" hangingPunct="1">
              <a:buFont typeface="Wingdings 2" pitchFamily="18" charset="2"/>
              <a:buNone/>
            </a:pPr>
            <a:endParaRPr lang="en-US" sz="900" dirty="0">
              <a:ea typeface="ＭＳ Ｐゴシック" pitchFamily="34" charset="-128"/>
            </a:endParaRPr>
          </a:p>
          <a:p>
            <a:pPr eaLnBrk="1" hangingPunct="1"/>
            <a:r>
              <a:rPr lang="en-US" dirty="0">
                <a:ea typeface="ＭＳ Ｐゴシック" pitchFamily="34" charset="-128"/>
              </a:rPr>
              <a:t>Sociological/</a:t>
            </a:r>
            <a:r>
              <a:rPr lang="en-US" dirty="0" err="1">
                <a:ea typeface="ＭＳ Ｐゴシック" pitchFamily="34" charset="-128"/>
              </a:rPr>
              <a:t>Behavioural</a:t>
            </a:r>
            <a:r>
              <a:rPr lang="en-US" dirty="0">
                <a:ea typeface="ＭＳ Ｐゴシック" pitchFamily="34" charset="-128"/>
              </a:rPr>
              <a:t> Approach</a:t>
            </a:r>
          </a:p>
          <a:p>
            <a:pPr eaLnBrk="1" hangingPunct="1">
              <a:buFont typeface="Wingdings 2" pitchFamily="18" charset="2"/>
              <a:buNone/>
            </a:pPr>
            <a:endParaRPr lang="en-US" sz="800" dirty="0">
              <a:ea typeface="ＭＳ Ｐゴシック" pitchFamily="34" charset="-128"/>
            </a:endParaRPr>
          </a:p>
          <a:p>
            <a:pPr eaLnBrk="1" hangingPunct="1"/>
            <a:r>
              <a:rPr lang="en-US" dirty="0">
                <a:ea typeface="ＭＳ Ｐゴシック" pitchFamily="34" charset="-128"/>
              </a:rPr>
              <a:t>Psychological Trait Approach</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63526" y="0"/>
            <a:ext cx="9120716" cy="993775"/>
          </a:xfrm>
        </p:spPr>
        <p:txBody>
          <a:bodyPr>
            <a:normAutofit fontScale="90000"/>
          </a:bodyPr>
          <a:lstStyle/>
          <a:p>
            <a:br>
              <a:rPr lang="en-US" b="1" dirty="0">
                <a:solidFill>
                  <a:srgbClr val="C00000"/>
                </a:solidFill>
              </a:rPr>
            </a:br>
            <a:r>
              <a:rPr lang="en-US" b="1" dirty="0">
                <a:solidFill>
                  <a:srgbClr val="C00000"/>
                </a:solidFill>
              </a:rPr>
              <a:t>Trait theory…</a:t>
            </a:r>
          </a:p>
        </p:txBody>
      </p:sp>
      <p:sp>
        <p:nvSpPr>
          <p:cNvPr id="2" name="Rectangle 3">
            <a:extLst>
              <a:ext uri="{FF2B5EF4-FFF2-40B4-BE49-F238E27FC236}">
                <a16:creationId xmlns:a16="http://schemas.microsoft.com/office/drawing/2014/main" id="{B8B663AA-D98A-32DC-2E8E-DE241703E848}"/>
              </a:ext>
            </a:extLst>
          </p:cNvPr>
          <p:cNvSpPr txBox="1">
            <a:spLocks noChangeArrowheads="1"/>
          </p:cNvSpPr>
          <p:nvPr/>
        </p:nvSpPr>
        <p:spPr>
          <a:xfrm>
            <a:off x="180975" y="1294208"/>
            <a:ext cx="8553450" cy="42695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ea typeface="ＭＳ Ｐゴシック" pitchFamily="34" charset="-128"/>
              </a:rPr>
              <a:t>Is the entrepreneur  a ‘special’ person, or can anyone become an entrepreneur given sufficient resources and opportunities? (Nature/Nurture)</a:t>
            </a:r>
          </a:p>
          <a:p>
            <a:pPr>
              <a:buFont typeface="Wingdings 2" pitchFamily="18" charset="2"/>
              <a:buNone/>
            </a:pPr>
            <a:endParaRPr lang="en-US" sz="900" dirty="0">
              <a:ea typeface="ＭＳ Ｐゴシック" pitchFamily="34" charset="-128"/>
            </a:endParaRPr>
          </a:p>
          <a:p>
            <a:pPr marL="0" indent="0">
              <a:buNone/>
            </a:pPr>
            <a:r>
              <a:rPr lang="en-US" dirty="0">
                <a:ea typeface="ＭＳ Ｐゴシック" pitchFamily="34" charset="-128"/>
              </a:rPr>
              <a:t>Can we identify any special skills or characteristics we believe entrepreneurs may have?</a:t>
            </a:r>
          </a:p>
          <a:p>
            <a:pPr marL="0" indent="0">
              <a:buNone/>
            </a:pPr>
            <a:r>
              <a:rPr lang="en-US" dirty="0">
                <a:ea typeface="ＭＳ Ｐゴシック" pitchFamily="34" charset="-128"/>
              </a:rPr>
              <a:t>Discuss…</a:t>
            </a:r>
          </a:p>
        </p:txBody>
      </p:sp>
      <p:sp>
        <p:nvSpPr>
          <p:cNvPr id="6" name="TextBox 5">
            <a:extLst>
              <a:ext uri="{FF2B5EF4-FFF2-40B4-BE49-F238E27FC236}">
                <a16:creationId xmlns:a16="http://schemas.microsoft.com/office/drawing/2014/main" id="{56B6318B-4D13-D118-E933-66C24E480EBE}"/>
              </a:ext>
            </a:extLst>
          </p:cNvPr>
          <p:cNvSpPr txBox="1"/>
          <p:nvPr/>
        </p:nvSpPr>
        <p:spPr>
          <a:xfrm>
            <a:off x="6257925" y="589994"/>
            <a:ext cx="6096000"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1) </a:t>
            </a:r>
            <a:r>
              <a:rPr lang="en-US" sz="1800" b="1" u="sng" dirty="0">
                <a:solidFill>
                  <a:srgbClr val="7030A0"/>
                </a:solidFill>
                <a:ea typeface="+mn-ea"/>
              </a:rPr>
              <a:t>Locus of control</a:t>
            </a:r>
            <a:r>
              <a:rPr lang="en-US" sz="1800" u="sng" dirty="0">
                <a:solidFill>
                  <a:srgbClr val="7030A0"/>
                </a:solidFill>
                <a:ea typeface="+mn-ea"/>
              </a:rPr>
              <a:t> </a:t>
            </a:r>
          </a:p>
        </p:txBody>
      </p:sp>
      <p:sp>
        <p:nvSpPr>
          <p:cNvPr id="8" name="TextBox 7">
            <a:extLst>
              <a:ext uri="{FF2B5EF4-FFF2-40B4-BE49-F238E27FC236}">
                <a16:creationId xmlns:a16="http://schemas.microsoft.com/office/drawing/2014/main" id="{6891271E-E4BF-69C0-FEDD-01AE6851E6F0}"/>
              </a:ext>
            </a:extLst>
          </p:cNvPr>
          <p:cNvSpPr txBox="1"/>
          <p:nvPr/>
        </p:nvSpPr>
        <p:spPr>
          <a:xfrm>
            <a:off x="7622381" y="993775"/>
            <a:ext cx="6176962"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2) </a:t>
            </a:r>
            <a:r>
              <a:rPr lang="en-US" sz="1800" b="1" u="sng" dirty="0">
                <a:solidFill>
                  <a:srgbClr val="7030A0"/>
                </a:solidFill>
                <a:ea typeface="+mn-ea"/>
              </a:rPr>
              <a:t>Propensity to take Risk</a:t>
            </a:r>
            <a:endParaRPr lang="en-US" sz="1800" u="sng" dirty="0">
              <a:solidFill>
                <a:srgbClr val="7030A0"/>
              </a:solidFill>
              <a:ea typeface="+mn-ea"/>
            </a:endParaRPr>
          </a:p>
        </p:txBody>
      </p:sp>
      <p:sp>
        <p:nvSpPr>
          <p:cNvPr id="10" name="TextBox 9">
            <a:extLst>
              <a:ext uri="{FF2B5EF4-FFF2-40B4-BE49-F238E27FC236}">
                <a16:creationId xmlns:a16="http://schemas.microsoft.com/office/drawing/2014/main" id="{B09A4A52-CDD6-E286-567F-5315CBA68FB5}"/>
              </a:ext>
            </a:extLst>
          </p:cNvPr>
          <p:cNvSpPr txBox="1"/>
          <p:nvPr/>
        </p:nvSpPr>
        <p:spPr>
          <a:xfrm>
            <a:off x="6096000" y="1549320"/>
            <a:ext cx="6900862"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3) </a:t>
            </a:r>
            <a:r>
              <a:rPr lang="en-US" sz="1800" b="1" u="sng" dirty="0">
                <a:solidFill>
                  <a:srgbClr val="7030A0"/>
                </a:solidFill>
                <a:ea typeface="+mn-ea"/>
              </a:rPr>
              <a:t>Need for Achievement</a:t>
            </a:r>
            <a:endParaRPr lang="en-US" sz="1800" u="sng" dirty="0">
              <a:solidFill>
                <a:srgbClr val="7030A0"/>
              </a:solidFill>
              <a:ea typeface="+mn-ea"/>
            </a:endParaRPr>
          </a:p>
        </p:txBody>
      </p:sp>
      <p:sp>
        <p:nvSpPr>
          <p:cNvPr id="12" name="TextBox 11">
            <a:extLst>
              <a:ext uri="{FF2B5EF4-FFF2-40B4-BE49-F238E27FC236}">
                <a16:creationId xmlns:a16="http://schemas.microsoft.com/office/drawing/2014/main" id="{8289B5E1-AE82-8EA6-8A85-A9642A37A9BC}"/>
              </a:ext>
            </a:extLst>
          </p:cNvPr>
          <p:cNvSpPr txBox="1"/>
          <p:nvPr/>
        </p:nvSpPr>
        <p:spPr>
          <a:xfrm>
            <a:off x="6898481" y="2013159"/>
            <a:ext cx="6900862"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4) </a:t>
            </a:r>
            <a:r>
              <a:rPr lang="en-US" sz="1800" b="1" u="sng" dirty="0">
                <a:solidFill>
                  <a:srgbClr val="7030A0"/>
                </a:solidFill>
                <a:ea typeface="+mn-ea"/>
              </a:rPr>
              <a:t>Self Confidence</a:t>
            </a:r>
            <a:endParaRPr lang="en-US" sz="1800" u="sng" dirty="0">
              <a:solidFill>
                <a:srgbClr val="7030A0"/>
              </a:solidFill>
              <a:ea typeface="+mn-ea"/>
            </a:endParaRPr>
          </a:p>
        </p:txBody>
      </p:sp>
      <p:sp>
        <p:nvSpPr>
          <p:cNvPr id="14" name="TextBox 13">
            <a:extLst>
              <a:ext uri="{FF2B5EF4-FFF2-40B4-BE49-F238E27FC236}">
                <a16:creationId xmlns:a16="http://schemas.microsoft.com/office/drawing/2014/main" id="{9A1519FF-6281-704B-F296-C6A31B9B68B8}"/>
              </a:ext>
            </a:extLst>
          </p:cNvPr>
          <p:cNvSpPr txBox="1"/>
          <p:nvPr/>
        </p:nvSpPr>
        <p:spPr>
          <a:xfrm>
            <a:off x="5481638" y="2440264"/>
            <a:ext cx="7158036" cy="341632"/>
          </a:xfrm>
          <a:prstGeom prst="rect">
            <a:avLst/>
          </a:prstGeom>
          <a:noFill/>
        </p:spPr>
        <p:txBody>
          <a:bodyPr wrap="square">
            <a:spAutoFit/>
          </a:bodyPr>
          <a:lstStyle/>
          <a:p>
            <a:pPr marL="457200" indent="-457200" algn="ctr" eaLnBrk="1" hangingPunct="1">
              <a:lnSpc>
                <a:spcPct val="90000"/>
              </a:lnSpc>
              <a:buFont typeface="Wingdings" charset="0"/>
              <a:buNone/>
            </a:pPr>
            <a:r>
              <a:rPr lang="en-US" sz="1800" b="1" dirty="0">
                <a:solidFill>
                  <a:srgbClr val="7030A0"/>
                </a:solidFill>
                <a:latin typeface="Constantia" charset="0"/>
              </a:rPr>
              <a:t>5) </a:t>
            </a:r>
            <a:r>
              <a:rPr lang="en-US" sz="1800" b="1" u="sng" dirty="0">
                <a:solidFill>
                  <a:srgbClr val="7030A0"/>
                </a:solidFill>
                <a:latin typeface="Constantia" charset="0"/>
              </a:rPr>
              <a:t>Creativity</a:t>
            </a:r>
            <a:endParaRPr lang="en-US" sz="1800" u="sng" dirty="0">
              <a:solidFill>
                <a:srgbClr val="7030A0"/>
              </a:solidFill>
              <a:latin typeface="Constantia" charset="0"/>
            </a:endParaRPr>
          </a:p>
        </p:txBody>
      </p:sp>
      <p:sp>
        <p:nvSpPr>
          <p:cNvPr id="16" name="TextBox 15">
            <a:extLst>
              <a:ext uri="{FF2B5EF4-FFF2-40B4-BE49-F238E27FC236}">
                <a16:creationId xmlns:a16="http://schemas.microsoft.com/office/drawing/2014/main" id="{9CB92FA8-6AAD-0C09-08A9-C23FE9FA5248}"/>
              </a:ext>
            </a:extLst>
          </p:cNvPr>
          <p:cNvSpPr txBox="1"/>
          <p:nvPr/>
        </p:nvSpPr>
        <p:spPr>
          <a:xfrm>
            <a:off x="6865144" y="2803068"/>
            <a:ext cx="7158036"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6) </a:t>
            </a:r>
            <a:r>
              <a:rPr lang="en-US" sz="1800" b="1" u="sng" dirty="0">
                <a:solidFill>
                  <a:srgbClr val="7030A0"/>
                </a:solidFill>
                <a:ea typeface="+mn-ea"/>
              </a:rPr>
              <a:t>Good Leadership</a:t>
            </a:r>
            <a:endParaRPr lang="en-US" sz="1800" u="sng" dirty="0">
              <a:solidFill>
                <a:srgbClr val="7030A0"/>
              </a:solidFill>
              <a:ea typeface="+mn-ea"/>
            </a:endParaRPr>
          </a:p>
        </p:txBody>
      </p:sp>
      <p:sp>
        <p:nvSpPr>
          <p:cNvPr id="18" name="TextBox 17">
            <a:extLst>
              <a:ext uri="{FF2B5EF4-FFF2-40B4-BE49-F238E27FC236}">
                <a16:creationId xmlns:a16="http://schemas.microsoft.com/office/drawing/2014/main" id="{6ACE8A94-A95A-8CD0-AD18-2699E62D6325}"/>
              </a:ext>
            </a:extLst>
          </p:cNvPr>
          <p:cNvSpPr txBox="1"/>
          <p:nvPr/>
        </p:nvSpPr>
        <p:spPr>
          <a:xfrm>
            <a:off x="5921905" y="3348486"/>
            <a:ext cx="7158036" cy="369332"/>
          </a:xfrm>
          <a:prstGeom prst="rect">
            <a:avLst/>
          </a:prstGeom>
          <a:noFill/>
        </p:spPr>
        <p:txBody>
          <a:bodyPr wrap="square">
            <a:spAutoFit/>
          </a:bodyPr>
          <a:lstStyle/>
          <a:p>
            <a:pPr marL="457200" indent="-457200" algn="ctr" eaLnBrk="1" fontAlgn="auto" hangingPunct="1">
              <a:spcAft>
                <a:spcPts val="0"/>
              </a:spcAft>
              <a:buClr>
                <a:schemeClr val="accent3"/>
              </a:buClr>
              <a:buFont typeface="Wingdings" pitchFamily="2" charset="2"/>
              <a:buNone/>
              <a:defRPr/>
            </a:pPr>
            <a:r>
              <a:rPr lang="en-US" sz="1800" b="1" dirty="0">
                <a:solidFill>
                  <a:srgbClr val="7030A0"/>
                </a:solidFill>
                <a:ea typeface="+mn-ea"/>
              </a:rPr>
              <a:t>7) </a:t>
            </a:r>
            <a:r>
              <a:rPr lang="en-US" sz="1800" b="1" u="sng" dirty="0">
                <a:solidFill>
                  <a:srgbClr val="7030A0"/>
                </a:solidFill>
                <a:ea typeface="+mn-ea"/>
              </a:rPr>
              <a:t>Proactive Tendencies</a:t>
            </a:r>
            <a:endParaRPr lang="en-US" sz="1800" u="sng" dirty="0">
              <a:solidFill>
                <a:srgbClr val="7030A0"/>
              </a:solidFill>
              <a:ea typeface="+mn-ea"/>
            </a:endParaRPr>
          </a:p>
        </p:txBody>
      </p:sp>
      <p:sp>
        <p:nvSpPr>
          <p:cNvPr id="20" name="TextBox 19">
            <a:extLst>
              <a:ext uri="{FF2B5EF4-FFF2-40B4-BE49-F238E27FC236}">
                <a16:creationId xmlns:a16="http://schemas.microsoft.com/office/drawing/2014/main" id="{66C8C667-04CE-4094-2A69-5AB8C2E25412}"/>
              </a:ext>
            </a:extLst>
          </p:cNvPr>
          <p:cNvSpPr txBox="1"/>
          <p:nvPr/>
        </p:nvSpPr>
        <p:spPr>
          <a:xfrm>
            <a:off x="6512719" y="3893904"/>
            <a:ext cx="7158036" cy="369332"/>
          </a:xfrm>
          <a:prstGeom prst="rect">
            <a:avLst/>
          </a:prstGeom>
          <a:noFill/>
        </p:spPr>
        <p:txBody>
          <a:bodyPr wrap="square">
            <a:spAutoFit/>
          </a:bodyPr>
          <a:lstStyle/>
          <a:p>
            <a:pPr marL="457200" indent="-457200" algn="ctr" eaLnBrk="1" hangingPunct="1">
              <a:buFont typeface="Wingdings" charset="0"/>
              <a:buNone/>
            </a:pPr>
            <a:r>
              <a:rPr lang="en-US" sz="1800" b="1" dirty="0">
                <a:solidFill>
                  <a:srgbClr val="7030A0"/>
                </a:solidFill>
                <a:latin typeface="Constantia" charset="0"/>
              </a:rPr>
              <a:t>8) </a:t>
            </a:r>
            <a:r>
              <a:rPr lang="en-US" sz="1800" b="1" u="sng" dirty="0">
                <a:solidFill>
                  <a:srgbClr val="7030A0"/>
                </a:solidFill>
                <a:latin typeface="Constantia" charset="0"/>
              </a:rPr>
              <a:t>Tenacity</a:t>
            </a:r>
            <a:endParaRPr lang="en-US" sz="1800" u="sng" dirty="0">
              <a:solidFill>
                <a:srgbClr val="7030A0"/>
              </a:solidFill>
              <a:latin typeface="Constantia" charset="0"/>
            </a:endParaRPr>
          </a:p>
        </p:txBody>
      </p:sp>
      <p:sp>
        <p:nvSpPr>
          <p:cNvPr id="22" name="TextBox 21">
            <a:extLst>
              <a:ext uri="{FF2B5EF4-FFF2-40B4-BE49-F238E27FC236}">
                <a16:creationId xmlns:a16="http://schemas.microsoft.com/office/drawing/2014/main" id="{D875617B-C6E7-5CC2-5B50-CEC7FE11774D}"/>
              </a:ext>
            </a:extLst>
          </p:cNvPr>
          <p:cNvSpPr txBox="1"/>
          <p:nvPr/>
        </p:nvSpPr>
        <p:spPr>
          <a:xfrm>
            <a:off x="6065969" y="4351686"/>
            <a:ext cx="7010400" cy="369332"/>
          </a:xfrm>
          <a:prstGeom prst="rect">
            <a:avLst/>
          </a:prstGeom>
          <a:noFill/>
        </p:spPr>
        <p:txBody>
          <a:bodyPr wrap="square">
            <a:spAutoFit/>
          </a:bodyPr>
          <a:lstStyle/>
          <a:p>
            <a:pPr marL="457200" indent="-457200" algn="ctr" eaLnBrk="1" hangingPunct="1">
              <a:buFont typeface="Wingdings" charset="0"/>
              <a:buNone/>
            </a:pPr>
            <a:r>
              <a:rPr lang="en-US" sz="1800" b="1" dirty="0">
                <a:solidFill>
                  <a:srgbClr val="7030A0"/>
                </a:solidFill>
                <a:latin typeface="Constantia" charset="0"/>
              </a:rPr>
              <a:t>9) </a:t>
            </a:r>
            <a:r>
              <a:rPr lang="en-US" sz="1800" b="1" u="sng" dirty="0">
                <a:solidFill>
                  <a:srgbClr val="7030A0"/>
                </a:solidFill>
                <a:latin typeface="Constantia" charset="0"/>
              </a:rPr>
              <a:t>Need for Autonomy</a:t>
            </a:r>
            <a:endParaRPr lang="en-US" sz="1800" u="sng" dirty="0">
              <a:solidFill>
                <a:srgbClr val="7030A0"/>
              </a:solidFill>
              <a:latin typeface="Constantia" charset="0"/>
            </a:endParaRPr>
          </a:p>
        </p:txBody>
      </p:sp>
      <p:pic>
        <p:nvPicPr>
          <p:cNvPr id="23" name="Picture 22">
            <a:extLst>
              <a:ext uri="{FF2B5EF4-FFF2-40B4-BE49-F238E27FC236}">
                <a16:creationId xmlns:a16="http://schemas.microsoft.com/office/drawing/2014/main" id="{1322543B-219B-69A8-BA75-25F80C4744D5}"/>
              </a:ext>
            </a:extLst>
          </p:cNvPr>
          <p:cNvPicPr>
            <a:picLocks noChangeAspect="1"/>
          </p:cNvPicPr>
          <p:nvPr/>
        </p:nvPicPr>
        <p:blipFill rotWithShape="1">
          <a:blip r:embed="rId3"/>
          <a:srcRect l="37463" r="38508" b="33342"/>
          <a:stretch/>
        </p:blipFill>
        <p:spPr>
          <a:xfrm>
            <a:off x="6257925" y="3528547"/>
            <a:ext cx="1701908" cy="2654295"/>
          </a:xfrm>
          <a:prstGeom prst="rect">
            <a:avLst/>
          </a:prstGeom>
        </p:spPr>
      </p:pic>
      <p:sp>
        <p:nvSpPr>
          <p:cNvPr id="24" name="TextBox 23">
            <a:extLst>
              <a:ext uri="{FF2B5EF4-FFF2-40B4-BE49-F238E27FC236}">
                <a16:creationId xmlns:a16="http://schemas.microsoft.com/office/drawing/2014/main" id="{94879653-3FB2-6B5F-C7B9-B302E3349E5A}"/>
              </a:ext>
            </a:extLst>
          </p:cNvPr>
          <p:cNvSpPr txBox="1"/>
          <p:nvPr/>
        </p:nvSpPr>
        <p:spPr>
          <a:xfrm>
            <a:off x="8005762" y="4826675"/>
            <a:ext cx="4572000" cy="923330"/>
          </a:xfrm>
          <a:prstGeom prst="rect">
            <a:avLst/>
          </a:prstGeom>
          <a:noFill/>
        </p:spPr>
        <p:txBody>
          <a:bodyPr wrap="square">
            <a:spAutoFit/>
          </a:bodyPr>
          <a:lstStyle/>
          <a:p>
            <a:r>
              <a:rPr lang="en-GB" dirty="0"/>
              <a:t>Elizabeth </a:t>
            </a:r>
            <a:r>
              <a:rPr lang="en-GB" dirty="0" err="1"/>
              <a:t>Chell</a:t>
            </a:r>
            <a:r>
              <a:rPr lang="en-GB" dirty="0"/>
              <a:t> </a:t>
            </a:r>
            <a:r>
              <a:rPr lang="en-GB" i="1" dirty="0">
                <a:effectLst/>
              </a:rPr>
              <a:t>et al.</a:t>
            </a:r>
            <a:r>
              <a:rPr lang="en-GB" dirty="0">
                <a:effectLst/>
              </a:rPr>
              <a:t> (2008) </a:t>
            </a:r>
            <a:r>
              <a:rPr lang="en-GB" i="1" dirty="0">
                <a:effectLst/>
              </a:rPr>
              <a:t>The Entrepreneurial Personality : A Social Construction</a:t>
            </a:r>
            <a:r>
              <a:rPr lang="en-GB" dirty="0">
                <a:effectLst/>
              </a:rPr>
              <a:t>. Hove, East Sussex: Routledge.</a:t>
            </a:r>
            <a:endParaRPr lang="en-GB"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p:bldP spid="14" grpId="0"/>
      <p:bldP spid="16" grpId="0"/>
      <p:bldP spid="18" grpId="0"/>
      <p:bldP spid="20" grpId="0"/>
      <p:bldP spid="22" grpId="0"/>
      <p:bldP spid="2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2E1D-E706-5160-6F1D-F5FF0E5DDCA4}"/>
              </a:ext>
            </a:extLst>
          </p:cNvPr>
          <p:cNvSpPr>
            <a:spLocks noGrp="1"/>
          </p:cNvSpPr>
          <p:nvPr>
            <p:ph type="title"/>
          </p:nvPr>
        </p:nvSpPr>
        <p:spPr>
          <a:xfrm>
            <a:off x="447675" y="-73025"/>
            <a:ext cx="10515600" cy="1325563"/>
          </a:xfrm>
        </p:spPr>
        <p:txBody>
          <a:bodyPr/>
          <a:lstStyle/>
          <a:p>
            <a:r>
              <a:rPr lang="en-GB" dirty="0"/>
              <a:t>Lets gamble…</a:t>
            </a:r>
          </a:p>
        </p:txBody>
      </p:sp>
      <p:sp>
        <p:nvSpPr>
          <p:cNvPr id="3" name="Content Placeholder 2">
            <a:extLst>
              <a:ext uri="{FF2B5EF4-FFF2-40B4-BE49-F238E27FC236}">
                <a16:creationId xmlns:a16="http://schemas.microsoft.com/office/drawing/2014/main" id="{7CF0CD11-BC5F-2478-E355-E9E9D8A4F11B}"/>
              </a:ext>
            </a:extLst>
          </p:cNvPr>
          <p:cNvSpPr>
            <a:spLocks noGrp="1"/>
          </p:cNvSpPr>
          <p:nvPr>
            <p:ph idx="1"/>
          </p:nvPr>
        </p:nvSpPr>
        <p:spPr>
          <a:xfrm>
            <a:off x="238125" y="1092200"/>
            <a:ext cx="10515600" cy="4351338"/>
          </a:xfrm>
        </p:spPr>
        <p:txBody>
          <a:bodyPr/>
          <a:lstStyle/>
          <a:p>
            <a:pPr marL="171450" lvl="1" indent="0">
              <a:buNone/>
            </a:pPr>
            <a:r>
              <a:rPr lang="en-US" dirty="0"/>
              <a:t>Which one of these sounds like the best bet to you?</a:t>
            </a:r>
          </a:p>
          <a:p>
            <a:pPr marL="171450" lvl="1" indent="0">
              <a:buNone/>
            </a:pPr>
            <a:endParaRPr lang="en-US" dirty="0"/>
          </a:p>
          <a:p>
            <a:pPr marL="171450" lvl="1" indent="0">
              <a:buNone/>
            </a:pPr>
            <a:r>
              <a:rPr lang="en-US" dirty="0"/>
              <a:t>1. A profit of $5 million with a 20% chance of success</a:t>
            </a:r>
          </a:p>
          <a:p>
            <a:pPr marL="171450" lvl="1" indent="0">
              <a:buNone/>
            </a:pPr>
            <a:r>
              <a:rPr lang="en-US" dirty="0"/>
              <a:t>2. A profit of $2 million with a 50% chance of success</a:t>
            </a:r>
          </a:p>
          <a:p>
            <a:pPr marL="171450" lvl="1" indent="0">
              <a:buNone/>
            </a:pPr>
            <a:r>
              <a:rPr lang="en-US" dirty="0"/>
              <a:t>3. A profit of $1.25 million with an 80% chance of success.</a:t>
            </a:r>
          </a:p>
          <a:p>
            <a:endParaRPr lang="en-GB" dirty="0"/>
          </a:p>
        </p:txBody>
      </p:sp>
      <p:sp>
        <p:nvSpPr>
          <p:cNvPr id="4" name="Title 3">
            <a:extLst>
              <a:ext uri="{FF2B5EF4-FFF2-40B4-BE49-F238E27FC236}">
                <a16:creationId xmlns:a16="http://schemas.microsoft.com/office/drawing/2014/main" id="{B1456849-9C71-5367-BF36-DB840AD57001}"/>
              </a:ext>
            </a:extLst>
          </p:cNvPr>
          <p:cNvSpPr txBox="1">
            <a:spLocks/>
          </p:cNvSpPr>
          <p:nvPr/>
        </p:nvSpPr>
        <p:spPr>
          <a:xfrm>
            <a:off x="6883153" y="4021112"/>
            <a:ext cx="5211621" cy="7028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t>Entrepreneurs usually opted for safer option 3 – a higher chance of profit, but less of it.</a:t>
            </a:r>
            <a:endParaRPr lang="en-GB" sz="2000" dirty="0"/>
          </a:p>
        </p:txBody>
      </p:sp>
      <p:sp>
        <p:nvSpPr>
          <p:cNvPr id="5" name="TextBox 4">
            <a:extLst>
              <a:ext uri="{FF2B5EF4-FFF2-40B4-BE49-F238E27FC236}">
                <a16:creationId xmlns:a16="http://schemas.microsoft.com/office/drawing/2014/main" id="{8E99CB8C-BE8D-B113-EE2C-6C7DB2477C7F}"/>
              </a:ext>
            </a:extLst>
          </p:cNvPr>
          <p:cNvSpPr txBox="1"/>
          <p:nvPr/>
        </p:nvSpPr>
        <p:spPr>
          <a:xfrm>
            <a:off x="6883151" y="4704874"/>
            <a:ext cx="5394572" cy="1477328"/>
          </a:xfrm>
          <a:prstGeom prst="rect">
            <a:avLst/>
          </a:prstGeom>
        </p:spPr>
        <p:txBody>
          <a:bodyPr/>
          <a:lstStyle>
            <a:lvl1pPr defTabSz="914400">
              <a:lnSpc>
                <a:spcPct val="90000"/>
              </a:lnSpc>
              <a:spcBef>
                <a:spcPct val="0"/>
              </a:spcBef>
              <a:buNone/>
              <a:defRPr sz="2000">
                <a:latin typeface="Arial" panose="020B0604020202020204" pitchFamily="34" charset="0"/>
                <a:ea typeface="+mj-ea"/>
                <a:cs typeface="Arial" panose="020B0604020202020204" pitchFamily="34" charset="0"/>
              </a:defRPr>
            </a:lvl1pPr>
          </a:lstStyle>
          <a:p>
            <a:br>
              <a:rPr lang="en-US" dirty="0"/>
            </a:br>
            <a:r>
              <a:rPr lang="en-US" dirty="0">
                <a:latin typeface="+mj-lt"/>
              </a:rPr>
              <a:t>While a higher proportion of the general population went for the for riskier option 1.</a:t>
            </a:r>
            <a:br>
              <a:rPr lang="en-US" dirty="0"/>
            </a:br>
            <a:endParaRPr lang="en-GB" dirty="0"/>
          </a:p>
        </p:txBody>
      </p:sp>
      <p:sp>
        <p:nvSpPr>
          <p:cNvPr id="6" name="Title 3">
            <a:extLst>
              <a:ext uri="{FF2B5EF4-FFF2-40B4-BE49-F238E27FC236}">
                <a16:creationId xmlns:a16="http://schemas.microsoft.com/office/drawing/2014/main" id="{EC082ED1-D352-3395-F58F-498775C1C45F}"/>
              </a:ext>
            </a:extLst>
          </p:cNvPr>
          <p:cNvSpPr txBox="1">
            <a:spLocks/>
          </p:cNvSpPr>
          <p:nvPr/>
        </p:nvSpPr>
        <p:spPr>
          <a:xfrm>
            <a:off x="6883152" y="3684766"/>
            <a:ext cx="5211621" cy="702858"/>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 b="1" u="sng" dirty="0">
                <a:solidFill>
                  <a:schemeClr val="tx1"/>
                </a:solidFill>
              </a:rPr>
              <a:t>Entrepreneurs picked 1/2/3?</a:t>
            </a:r>
            <a:endParaRPr lang="en-GB" sz="2000" b="1" u="sng" dirty="0">
              <a:solidFill>
                <a:schemeClr val="tx1"/>
              </a:solidFill>
            </a:endParaRPr>
          </a:p>
        </p:txBody>
      </p:sp>
      <p:sp>
        <p:nvSpPr>
          <p:cNvPr id="7" name="Title 3">
            <a:extLst>
              <a:ext uri="{FF2B5EF4-FFF2-40B4-BE49-F238E27FC236}">
                <a16:creationId xmlns:a16="http://schemas.microsoft.com/office/drawing/2014/main" id="{3B563637-3AA8-3C04-E4D8-F7EBF277D8A3}"/>
              </a:ext>
            </a:extLst>
          </p:cNvPr>
          <p:cNvSpPr txBox="1">
            <a:spLocks/>
          </p:cNvSpPr>
          <p:nvPr/>
        </p:nvSpPr>
        <p:spPr>
          <a:xfrm>
            <a:off x="6883151" y="4631270"/>
            <a:ext cx="5211621" cy="702858"/>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 b="1" u="sng" dirty="0">
                <a:solidFill>
                  <a:schemeClr val="tx1"/>
                </a:solidFill>
              </a:rPr>
              <a:t>General public picked 1/2/3?</a:t>
            </a:r>
            <a:endParaRPr lang="en-GB" sz="2000" b="1" u="sng" dirty="0">
              <a:solidFill>
                <a:schemeClr val="tx1"/>
              </a:solidFill>
            </a:endParaRPr>
          </a:p>
        </p:txBody>
      </p:sp>
      <p:sp>
        <p:nvSpPr>
          <p:cNvPr id="9" name="TextBox 8">
            <a:extLst>
              <a:ext uri="{FF2B5EF4-FFF2-40B4-BE49-F238E27FC236}">
                <a16:creationId xmlns:a16="http://schemas.microsoft.com/office/drawing/2014/main" id="{F3A34CB8-AA27-758F-BFE3-DC2EA69531F7}"/>
              </a:ext>
            </a:extLst>
          </p:cNvPr>
          <p:cNvSpPr txBox="1"/>
          <p:nvPr/>
        </p:nvSpPr>
        <p:spPr>
          <a:xfrm>
            <a:off x="447675" y="3558745"/>
            <a:ext cx="6096000" cy="1477328"/>
          </a:xfrm>
          <a:prstGeom prst="rect">
            <a:avLst/>
          </a:prstGeom>
          <a:noFill/>
        </p:spPr>
        <p:txBody>
          <a:bodyPr wrap="square">
            <a:spAutoFit/>
          </a:bodyPr>
          <a:lstStyle/>
          <a:p>
            <a:pPr marL="0" indent="0">
              <a:buNone/>
            </a:pPr>
            <a:r>
              <a:rPr lang="en-US" dirty="0"/>
              <a:t>A study from Princeton University, looked at two groups of people: those who have just started their own businesses and  the general population. These two groups were given these same investment options,</a:t>
            </a:r>
          </a:p>
          <a:p>
            <a:pPr marL="0" indent="0">
              <a:buNone/>
            </a:pPr>
            <a:r>
              <a:rPr lang="en-US" dirty="0"/>
              <a:t>Which do you think each group chose?</a:t>
            </a:r>
          </a:p>
        </p:txBody>
      </p:sp>
      <p:pic>
        <p:nvPicPr>
          <p:cNvPr id="13314" name="Picture 2" descr="Ways Casinos Keep You Gambling - Fish Stripes">
            <a:extLst>
              <a:ext uri="{FF2B5EF4-FFF2-40B4-BE49-F238E27FC236}">
                <a16:creationId xmlns:a16="http://schemas.microsoft.com/office/drawing/2014/main" id="{C6DCDD42-5C4A-62AD-E696-7E68DD811F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2467" y="126556"/>
            <a:ext cx="3521408" cy="3521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69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54B00-1FB6-2794-5F09-10361000BB7C}"/>
              </a:ext>
            </a:extLst>
          </p:cNvPr>
          <p:cNvSpPr>
            <a:spLocks noGrp="1"/>
          </p:cNvSpPr>
          <p:nvPr>
            <p:ph type="title"/>
          </p:nvPr>
        </p:nvSpPr>
        <p:spPr>
          <a:xfrm>
            <a:off x="326232" y="188912"/>
            <a:ext cx="3932237" cy="1600200"/>
          </a:xfrm>
        </p:spPr>
        <p:txBody>
          <a:bodyPr>
            <a:normAutofit/>
          </a:bodyPr>
          <a:lstStyle/>
          <a:p>
            <a:r>
              <a:rPr lang="en-GB" dirty="0"/>
              <a:t>Lets find out what your entrepreneurial traits are </a:t>
            </a:r>
            <a:r>
              <a:rPr lang="en-GB" u="sng" dirty="0"/>
              <a:t>20 mins </a:t>
            </a:r>
          </a:p>
        </p:txBody>
      </p:sp>
      <p:pic>
        <p:nvPicPr>
          <p:cNvPr id="6" name="Content Placeholder 5" descr="A qr code on a white background&#10;&#10;Description automatically generated">
            <a:extLst>
              <a:ext uri="{FF2B5EF4-FFF2-40B4-BE49-F238E27FC236}">
                <a16:creationId xmlns:a16="http://schemas.microsoft.com/office/drawing/2014/main" id="{36583E88-6834-C4CF-A885-2A9E57933A9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353175" y="0"/>
            <a:ext cx="5133975" cy="5133975"/>
          </a:xfrm>
        </p:spPr>
      </p:pic>
      <p:sp>
        <p:nvSpPr>
          <p:cNvPr id="8" name="TextBox 7">
            <a:extLst>
              <a:ext uri="{FF2B5EF4-FFF2-40B4-BE49-F238E27FC236}">
                <a16:creationId xmlns:a16="http://schemas.microsoft.com/office/drawing/2014/main" id="{793F2523-C805-6F53-6A4E-BB42B79B348B}"/>
              </a:ext>
            </a:extLst>
          </p:cNvPr>
          <p:cNvSpPr txBox="1"/>
          <p:nvPr/>
        </p:nvSpPr>
        <p:spPr>
          <a:xfrm>
            <a:off x="476250" y="1932210"/>
            <a:ext cx="5876925" cy="3693319"/>
          </a:xfrm>
          <a:prstGeom prst="rect">
            <a:avLst/>
          </a:prstGeom>
          <a:noFill/>
        </p:spPr>
        <p:txBody>
          <a:bodyPr wrap="square">
            <a:spAutoFit/>
          </a:bodyPr>
          <a:lstStyle/>
          <a:p>
            <a:pPr>
              <a:buNone/>
            </a:pPr>
            <a:r>
              <a:rPr lang="en-US" sz="1800" dirty="0"/>
              <a:t>The </a:t>
            </a:r>
            <a:r>
              <a:rPr lang="en-US" sz="1800" b="1" dirty="0"/>
              <a:t>G</a:t>
            </a:r>
            <a:r>
              <a:rPr lang="en-US" sz="1800" dirty="0"/>
              <a:t>eneral measure of </a:t>
            </a:r>
            <a:r>
              <a:rPr lang="en-US" sz="1800" b="1" dirty="0"/>
              <a:t>E</a:t>
            </a:r>
            <a:r>
              <a:rPr lang="en-US" sz="1800" dirty="0"/>
              <a:t>nterprising </a:t>
            </a:r>
            <a:r>
              <a:rPr lang="en-US" sz="1800" b="1" dirty="0"/>
              <a:t>T</a:t>
            </a:r>
            <a:r>
              <a:rPr lang="en-US" sz="1800" dirty="0"/>
              <a:t>endency (GET) test was developed in 1987-1988 by Dr Sally </a:t>
            </a:r>
            <a:r>
              <a:rPr lang="en-US" sz="1800" dirty="0" err="1"/>
              <a:t>Caird</a:t>
            </a:r>
            <a:r>
              <a:rPr lang="en-US" sz="1800" dirty="0"/>
              <a:t> and </a:t>
            </a:r>
            <a:r>
              <a:rPr lang="en-US" sz="1800" dirty="0" err="1"/>
              <a:t>Mr</a:t>
            </a:r>
            <a:r>
              <a:rPr lang="en-US" sz="1800" dirty="0"/>
              <a:t> Cliff Johnson at Durham University Business School the Higher Education Funding Council for England.</a:t>
            </a:r>
          </a:p>
          <a:p>
            <a:pPr>
              <a:buNone/>
            </a:pPr>
            <a:endParaRPr lang="en-US" dirty="0"/>
          </a:p>
          <a:p>
            <a:r>
              <a:rPr lang="en-GB" b="1" i="0" dirty="0">
                <a:effectLst/>
                <a:latin typeface="Roboto" panose="02000000000000000000" pitchFamily="2" charset="0"/>
              </a:rPr>
              <a:t>Need for Achievement</a:t>
            </a:r>
          </a:p>
          <a:p>
            <a:r>
              <a:rPr lang="en-GB" b="1" i="0" dirty="0">
                <a:effectLst/>
                <a:latin typeface="Roboto" panose="02000000000000000000" pitchFamily="2" charset="0"/>
              </a:rPr>
              <a:t>Need for Autonomy</a:t>
            </a:r>
          </a:p>
          <a:p>
            <a:r>
              <a:rPr lang="en-GB" b="1" i="0" dirty="0">
                <a:effectLst/>
                <a:latin typeface="Roboto" panose="02000000000000000000" pitchFamily="2" charset="0"/>
              </a:rPr>
              <a:t>Creative Tendency</a:t>
            </a:r>
          </a:p>
          <a:p>
            <a:r>
              <a:rPr lang="en-GB" b="1" i="0" dirty="0">
                <a:effectLst/>
                <a:latin typeface="Roboto" panose="02000000000000000000" pitchFamily="2" charset="0"/>
              </a:rPr>
              <a:t>Calculated Risk-taking</a:t>
            </a:r>
          </a:p>
          <a:p>
            <a:r>
              <a:rPr lang="en-GB" b="1" i="0" dirty="0">
                <a:effectLst/>
                <a:latin typeface="Roboto" panose="02000000000000000000" pitchFamily="2" charset="0"/>
              </a:rPr>
              <a:t>Locus of control</a:t>
            </a:r>
          </a:p>
          <a:p>
            <a:endParaRPr lang="en-GB" b="1" i="0" dirty="0">
              <a:effectLst/>
              <a:latin typeface="Roboto" panose="02000000000000000000" pitchFamily="2" charset="0"/>
            </a:endParaRPr>
          </a:p>
          <a:p>
            <a:pPr>
              <a:buNone/>
            </a:pPr>
            <a:r>
              <a:rPr lang="en-US" sz="3600" dirty="0">
                <a:solidFill>
                  <a:srgbClr val="FF0000"/>
                </a:solidFill>
                <a:highlight>
                  <a:srgbClr val="FFFF00"/>
                </a:highlight>
              </a:rPr>
              <a:t>Post your results in the chat!</a:t>
            </a:r>
          </a:p>
        </p:txBody>
      </p:sp>
      <p:sp>
        <p:nvSpPr>
          <p:cNvPr id="10" name="TextBox 9">
            <a:extLst>
              <a:ext uri="{FF2B5EF4-FFF2-40B4-BE49-F238E27FC236}">
                <a16:creationId xmlns:a16="http://schemas.microsoft.com/office/drawing/2014/main" id="{CF97DD15-341D-C92F-6779-099AB716E68B}"/>
              </a:ext>
            </a:extLst>
          </p:cNvPr>
          <p:cNvSpPr txBox="1"/>
          <p:nvPr/>
        </p:nvSpPr>
        <p:spPr>
          <a:xfrm>
            <a:off x="6353175" y="4979198"/>
            <a:ext cx="6096000" cy="646331"/>
          </a:xfrm>
          <a:prstGeom prst="rect">
            <a:avLst/>
          </a:prstGeom>
          <a:noFill/>
        </p:spPr>
        <p:txBody>
          <a:bodyPr wrap="square">
            <a:spAutoFit/>
          </a:bodyPr>
          <a:lstStyle/>
          <a:p>
            <a:r>
              <a:rPr lang="en-GB" dirty="0">
                <a:hlinkClick r:id="rId4"/>
              </a:rPr>
              <a:t>General Measure of Enterprising Tendency v2 - GET2 (get2test.net)</a:t>
            </a:r>
            <a:endParaRPr lang="en-GB" dirty="0"/>
          </a:p>
        </p:txBody>
      </p:sp>
    </p:spTree>
    <p:extLst>
      <p:ext uri="{BB962C8B-B14F-4D97-AF65-F5344CB8AC3E}">
        <p14:creationId xmlns:p14="http://schemas.microsoft.com/office/powerpoint/2010/main" val="2700320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type="title"/>
          </p:nvPr>
        </p:nvSpPr>
        <p:spPr>
          <a:xfrm>
            <a:off x="133352" y="-50072"/>
            <a:ext cx="14483954" cy="1351087"/>
          </a:xfrm>
        </p:spPr>
        <p:txBody>
          <a:bodyPr>
            <a:normAutofit/>
          </a:bodyPr>
          <a:lstStyle/>
          <a:p>
            <a:r>
              <a:rPr lang="en-GB" b="1" dirty="0">
                <a:solidFill>
                  <a:srgbClr val="C00000"/>
                </a:solidFill>
              </a:rPr>
              <a:t>Character Flaws associated with Entrepreneurial traits</a:t>
            </a:r>
            <a:endParaRPr lang="en-US" b="1" dirty="0">
              <a:solidFill>
                <a:srgbClr val="C00000"/>
              </a:solidFill>
            </a:endParaRPr>
          </a:p>
        </p:txBody>
      </p:sp>
      <p:sp>
        <p:nvSpPr>
          <p:cNvPr id="421892" name="Rectangle 4"/>
          <p:cNvSpPr>
            <a:spLocks noGrp="1" noChangeArrowheads="1"/>
          </p:cNvSpPr>
          <p:nvPr>
            <p:ph type="body" sz="half" idx="1"/>
          </p:nvPr>
        </p:nvSpPr>
        <p:spPr>
          <a:xfrm>
            <a:off x="585789" y="1479553"/>
            <a:ext cx="3168650" cy="4752975"/>
          </a:xfrm>
        </p:spPr>
        <p:txBody>
          <a:bodyPr>
            <a:normAutofit/>
          </a:bodyPr>
          <a:lstStyle/>
          <a:p>
            <a:pPr>
              <a:lnSpc>
                <a:spcPct val="80000"/>
              </a:lnSpc>
              <a:spcAft>
                <a:spcPct val="20000"/>
              </a:spcAft>
            </a:pPr>
            <a:r>
              <a:rPr lang="en-GB" dirty="0"/>
              <a:t>Need for personal control</a:t>
            </a:r>
          </a:p>
          <a:p>
            <a:pPr>
              <a:lnSpc>
                <a:spcPct val="80000"/>
              </a:lnSpc>
              <a:spcAft>
                <a:spcPct val="20000"/>
              </a:spcAft>
            </a:pPr>
            <a:r>
              <a:rPr lang="en-GB" dirty="0"/>
              <a:t>Unwillingness or inability to delegate</a:t>
            </a:r>
          </a:p>
          <a:p>
            <a:pPr>
              <a:lnSpc>
                <a:spcPct val="80000"/>
              </a:lnSpc>
              <a:spcAft>
                <a:spcPct val="20000"/>
              </a:spcAft>
            </a:pPr>
            <a:r>
              <a:rPr lang="en-GB" dirty="0"/>
              <a:t>Distrust of subordinates</a:t>
            </a:r>
          </a:p>
          <a:p>
            <a:pPr>
              <a:lnSpc>
                <a:spcPct val="80000"/>
              </a:lnSpc>
              <a:spcAft>
                <a:spcPct val="20000"/>
              </a:spcAft>
            </a:pPr>
            <a:r>
              <a:rPr lang="en-GB" dirty="0"/>
              <a:t>Need for applause &amp; recognition</a:t>
            </a:r>
            <a:endParaRPr lang="en-US" dirty="0"/>
          </a:p>
        </p:txBody>
      </p:sp>
      <p:pic>
        <p:nvPicPr>
          <p:cNvPr id="12290" name="Picture 2" descr="How to nail your critical analysis">
            <a:extLst>
              <a:ext uri="{FF2B5EF4-FFF2-40B4-BE49-F238E27FC236}">
                <a16:creationId xmlns:a16="http://schemas.microsoft.com/office/drawing/2014/main" id="{1A194DBA-09D3-4E76-DC2D-8FDEF40F4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4450" y="1773334"/>
            <a:ext cx="4295775" cy="26924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21892">
                                            <p:txEl>
                                              <p:pRg st="0" end="0"/>
                                            </p:txEl>
                                          </p:spTgt>
                                        </p:tgtEl>
                                        <p:attrNameLst>
                                          <p:attrName>style.visibility</p:attrName>
                                        </p:attrNameLst>
                                      </p:cBhvr>
                                      <p:to>
                                        <p:strVal val="visible"/>
                                      </p:to>
                                    </p:set>
                                    <p:animEffect transition="in" filter="dissolve">
                                      <p:cBhvr>
                                        <p:cTn id="7" dur="500"/>
                                        <p:tgtEl>
                                          <p:spTgt spid="4218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21892">
                                            <p:txEl>
                                              <p:pRg st="1" end="1"/>
                                            </p:txEl>
                                          </p:spTgt>
                                        </p:tgtEl>
                                        <p:attrNameLst>
                                          <p:attrName>style.visibility</p:attrName>
                                        </p:attrNameLst>
                                      </p:cBhvr>
                                      <p:to>
                                        <p:strVal val="visible"/>
                                      </p:to>
                                    </p:set>
                                    <p:animEffect transition="in" filter="dissolve">
                                      <p:cBhvr>
                                        <p:cTn id="12" dur="500"/>
                                        <p:tgtEl>
                                          <p:spTgt spid="42189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21892">
                                            <p:txEl>
                                              <p:pRg st="2" end="2"/>
                                            </p:txEl>
                                          </p:spTgt>
                                        </p:tgtEl>
                                        <p:attrNameLst>
                                          <p:attrName>style.visibility</p:attrName>
                                        </p:attrNameLst>
                                      </p:cBhvr>
                                      <p:to>
                                        <p:strVal val="visible"/>
                                      </p:to>
                                    </p:set>
                                    <p:animEffect transition="in" filter="dissolve">
                                      <p:cBhvr>
                                        <p:cTn id="17" dur="500"/>
                                        <p:tgtEl>
                                          <p:spTgt spid="42189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21892">
                                            <p:txEl>
                                              <p:pRg st="3" end="3"/>
                                            </p:txEl>
                                          </p:spTgt>
                                        </p:tgtEl>
                                        <p:attrNameLst>
                                          <p:attrName>style.visibility</p:attrName>
                                        </p:attrNameLst>
                                      </p:cBhvr>
                                      <p:to>
                                        <p:strVal val="visible"/>
                                      </p:to>
                                    </p:set>
                                    <p:animEffect transition="in" filter="dissolve">
                                      <p:cBhvr>
                                        <p:cTn id="22" dur="500"/>
                                        <p:tgtEl>
                                          <p:spTgt spid="42189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228658" y="1690346"/>
            <a:ext cx="8439092" cy="2251556"/>
          </a:xfrm>
        </p:spPr>
        <p:txBody>
          <a:bodyPr>
            <a:normAutofit fontScale="92500" lnSpcReduction="10000"/>
          </a:bodyPr>
          <a:lstStyle/>
          <a:p>
            <a:r>
              <a:rPr lang="en-GB" sz="3800" dirty="0"/>
              <a:t>Developing Entrepreneurial thinking</a:t>
            </a:r>
          </a:p>
          <a:p>
            <a:r>
              <a:rPr lang="en-GB" sz="3800" dirty="0"/>
              <a:t>Entrepreneurial traits cont.. </a:t>
            </a:r>
          </a:p>
          <a:p>
            <a:r>
              <a:rPr lang="en-GB" sz="3800" dirty="0"/>
              <a:t>The Business Model Canvas </a:t>
            </a:r>
          </a:p>
          <a:p>
            <a:r>
              <a:rPr lang="en-GB" sz="3800" dirty="0"/>
              <a:t>Innovation and Invention</a:t>
            </a:r>
          </a:p>
          <a:p>
            <a:endParaRPr lang="en-GB" dirty="0"/>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6225" y="147370"/>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6603073" y="3320221"/>
            <a:ext cx="3795979" cy="212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a:xfrm>
            <a:off x="379141" y="6077"/>
            <a:ext cx="10515600" cy="1325563"/>
          </a:xfrm>
        </p:spPr>
        <p:txBody>
          <a:bodyPr/>
          <a:lstStyle/>
          <a:p>
            <a:r>
              <a:rPr lang="en-GB" dirty="0">
                <a:solidFill>
                  <a:srgbClr val="002060"/>
                </a:solidFill>
              </a:rPr>
              <a:t>References</a:t>
            </a: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379141" y="1516306"/>
            <a:ext cx="11608420" cy="4339426"/>
          </a:xfrm>
        </p:spPr>
        <p:txBody>
          <a:bodyPr>
            <a:normAutofit/>
          </a:bodyPr>
          <a:lstStyle/>
          <a:p>
            <a:pPr marL="0" indent="0">
              <a:buNone/>
            </a:pPr>
            <a:r>
              <a:rPr lang="en-GB" sz="1400" dirty="0"/>
              <a:t>Elizabeth </a:t>
            </a:r>
            <a:r>
              <a:rPr lang="en-GB" sz="1400" dirty="0" err="1"/>
              <a:t>Chell</a:t>
            </a:r>
            <a:r>
              <a:rPr lang="en-GB" sz="1400" dirty="0"/>
              <a:t> </a:t>
            </a:r>
            <a:r>
              <a:rPr lang="en-GB" sz="1400" i="1" dirty="0"/>
              <a:t>et al.</a:t>
            </a:r>
            <a:r>
              <a:rPr lang="en-GB" sz="1400" dirty="0"/>
              <a:t> (2008) </a:t>
            </a:r>
            <a:r>
              <a:rPr lang="en-GB" sz="1400" i="1" dirty="0"/>
              <a:t>The Entrepreneurial Personality : A Social Construction</a:t>
            </a:r>
            <a:r>
              <a:rPr lang="en-GB" sz="1400" dirty="0"/>
              <a:t>. Hove, East Sussex: Routledge.</a:t>
            </a:r>
          </a:p>
          <a:p>
            <a:pPr marL="0" indent="0">
              <a:buNone/>
            </a:pPr>
            <a:r>
              <a:rPr lang="en-GB" sz="1400" i="1" dirty="0"/>
              <a:t>G, G. Meredith, R, E. Nelson, P, A. Neck, (1982) The Practice of Entrepreneurship</a:t>
            </a:r>
            <a:endParaRPr lang="en-GB" sz="1400" dirty="0"/>
          </a:p>
          <a:p>
            <a:pPr marL="0" indent="0">
              <a:buNone/>
            </a:pPr>
            <a:r>
              <a:rPr lang="en-GB" sz="1400" dirty="0"/>
              <a:t>Oakley, C. (2018) What is an entrepreneur? A brilliant definition - UK business forums, UK Business Forum. Available at: https://www.ukbusinessforums.co.uk/articles/what-is-an-entrepreneur-a-brilliant-definition.6589/ (Accessed: 21 September 2023).</a:t>
            </a:r>
          </a:p>
          <a:p>
            <a:pPr marL="0" indent="0">
              <a:buNone/>
            </a:pPr>
            <a:r>
              <a:rPr lang="en-GB" sz="1400" dirty="0"/>
              <a:t>Oxford Dictionary (2020). Oxford: Oxford University Press.  </a:t>
            </a:r>
          </a:p>
          <a:p>
            <a:pPr marL="0" indent="0">
              <a:buNone/>
            </a:pPr>
            <a:r>
              <a:rPr lang="en-GB" sz="1400" dirty="0"/>
              <a:t>Wickham, P.A. (2006) Strategic entrepreneurship. Harlow, England: Financial Times Prentice Hall. </a:t>
            </a: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2063552" y="1146974"/>
            <a:ext cx="4738976" cy="369332"/>
          </a:xfrm>
          <a:prstGeom prst="rect">
            <a:avLst/>
          </a:prstGeom>
          <a:noFill/>
        </p:spPr>
        <p:txBody>
          <a:bodyPr wrap="square">
            <a:spAutoFit/>
          </a:bodyPr>
          <a:lstStyle/>
          <a:p>
            <a:pPr defTabSz="457200"/>
            <a:r>
              <a:rPr lang="en-GB" dirty="0">
                <a:solidFill>
                  <a:prstClr val="white"/>
                </a:solidFill>
                <a:latin typeface="Calibri" panose="020F0502020204030204"/>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IHM PPT Template_</Template>
  <TotalTime>0</TotalTime>
  <Words>3000</Words>
  <Application>Microsoft Office PowerPoint</Application>
  <PresentationFormat>Widescreen</PresentationFormat>
  <Paragraphs>238</Paragraphs>
  <Slides>29</Slides>
  <Notes>13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29</vt:i4>
      </vt:variant>
    </vt:vector>
  </HeadingPairs>
  <TitlesOfParts>
    <vt:vector size="41" baseType="lpstr">
      <vt:lpstr>Helvetica Neue</vt:lpstr>
      <vt:lpstr>Abadi</vt:lpstr>
      <vt:lpstr>Arial</vt:lpstr>
      <vt:lpstr>Calibri</vt:lpstr>
      <vt:lpstr>Calibri Light</vt:lpstr>
      <vt:lpstr>Constantia</vt:lpstr>
      <vt:lpstr>Roboto</vt:lpstr>
      <vt:lpstr>Tahoma</vt:lpstr>
      <vt:lpstr>Wingdings</vt:lpstr>
      <vt:lpstr>Wingdings 2</vt:lpstr>
      <vt:lpstr>Office Theme</vt:lpstr>
      <vt:lpstr>Text 1</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PowerPoint Presentation</vt:lpstr>
      <vt:lpstr>PowerPoint Presentation</vt:lpstr>
      <vt:lpstr>Getting in Touch and Getting involved</vt:lpstr>
      <vt:lpstr>Aims for today</vt:lpstr>
      <vt:lpstr>PowerPoint Presentation</vt:lpstr>
      <vt:lpstr>PowerPoint Presentation</vt:lpstr>
      <vt:lpstr>Module Handbook</vt:lpstr>
      <vt:lpstr>Assessment 1 Due: 23rd October An individual essay discussing your Business model Canvas and entrepreneurial reflection 2000 words -/+ 10%  Part 1 1500 Word Essay  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  An introduction to your hospitality venture. The choices you have made in regards to each of the sections of the BMC 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   Part 2 500 Word reflective essay (to be included in your essay document) 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   A  reflection of your personal entrepreneurial characteristics and motivations supported by  entrepreneurial theories and models that align to your results and your entrepreneurial development.  .   </vt:lpstr>
      <vt:lpstr>Assessment 2 Due: 20th November Group Business Plan and presentation/Viva (You will be assigned your group members - No changes will be permitted)  2000 words -/+ 10%  In groups you will write and present your Business Plan of a viable hospitality business using the template provided based upon one of your group members business model canvas BMC from assessment 1.    Your group  will be required to: Write and present a hospitality based sustainable and viable business Plan.  Develop a persuasive hospitality business and identify realistic and accurate funding sources.  Explore the opportunities and support available to you to undertake this venture.  Evaluate the market potential and outline the business decisions to minimise the risk of failure and boost early success.  Include accurate financial information relating to ‘start-up’ funding and/or support.  Show evidence that you have researched your concept and present it in a persuasive and professional report.  Potential stakeholders and investors will need to be convinced that your proposal offers a return on their investment (financial or otherwise).  Present your business plan in a 10 min Presentation/Viva with a reference list and in-text citations.  .   </vt:lpstr>
      <vt:lpstr>   </vt:lpstr>
      <vt:lpstr>Before we start our journey into entrepreneurship.  We are going to take a 10 min break…  See you soon!</vt:lpstr>
      <vt:lpstr>PowerPoint Presentation</vt:lpstr>
      <vt:lpstr>What is an Entrepreneur?</vt:lpstr>
      <vt:lpstr>Some definitions…</vt:lpstr>
      <vt:lpstr>Entrepreneurship is rooted in economics</vt:lpstr>
      <vt:lpstr>Who is an Entrepreneur? </vt:lpstr>
      <vt:lpstr>Are you an entrepreneur? </vt:lpstr>
      <vt:lpstr>What does an entrepreneur do?</vt:lpstr>
      <vt:lpstr>Theoretical considerations </vt:lpstr>
      <vt:lpstr> Trait theory…</vt:lpstr>
      <vt:lpstr>Lets gamble…</vt:lpstr>
      <vt:lpstr>Lets find out what your entrepreneurial traits are 20 mins </vt:lpstr>
      <vt:lpstr>Character Flaws associated with Entrepreneurial traits</vt:lpstr>
      <vt:lpstr>Next Week!</vt:lpstr>
      <vt:lpstr>I look forward to seeing you next week.  If you have any questions in the meantime, please send an email from your student account  C.wilkin@UWTSD.AC.UK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cp:revision>
  <dcterms:created xsi:type="dcterms:W3CDTF">2023-09-21T08:20:36Z</dcterms:created>
  <dcterms:modified xsi:type="dcterms:W3CDTF">2023-09-21T13:40:20Z</dcterms:modified>
</cp:coreProperties>
</file>