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8"/>
  </p:notesMasterIdLst>
  <p:sldIdLst>
    <p:sldId id="256" r:id="rId2"/>
    <p:sldId id="284" r:id="rId3"/>
    <p:sldId id="285" r:id="rId4"/>
    <p:sldId id="265" r:id="rId5"/>
    <p:sldId id="258" r:id="rId6"/>
    <p:sldId id="259" r:id="rId7"/>
    <p:sldId id="262" r:id="rId8"/>
    <p:sldId id="260" r:id="rId9"/>
    <p:sldId id="263" r:id="rId10"/>
    <p:sldId id="264" r:id="rId11"/>
    <p:sldId id="266" r:id="rId12"/>
    <p:sldId id="267" r:id="rId13"/>
    <p:sldId id="268" r:id="rId14"/>
    <p:sldId id="269" r:id="rId15"/>
    <p:sldId id="271" r:id="rId16"/>
    <p:sldId id="272" r:id="rId17"/>
    <p:sldId id="275" r:id="rId18"/>
    <p:sldId id="273" r:id="rId19"/>
    <p:sldId id="274" r:id="rId20"/>
    <p:sldId id="276" r:id="rId21"/>
    <p:sldId id="277" r:id="rId22"/>
    <p:sldId id="278" r:id="rId23"/>
    <p:sldId id="279" r:id="rId24"/>
    <p:sldId id="280" r:id="rId25"/>
    <p:sldId id="281" r:id="rId26"/>
    <p:sldId id="282"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65" autoAdjust="0"/>
    <p:restoredTop sz="94660"/>
  </p:normalViewPr>
  <p:slideViewPr>
    <p:cSldViewPr snapToGrid="0">
      <p:cViewPr varScale="1">
        <p:scale>
          <a:sx n="63" d="100"/>
          <a:sy n="63" d="100"/>
        </p:scale>
        <p:origin x="74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987A79-1DFE-4D5D-99BC-364429D6B54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E15341D-8DB2-4BA8-8043-C9A4D8DBF536}">
      <dgm:prSet/>
      <dgm:spPr/>
      <dgm:t>
        <a:bodyPr/>
        <a:lstStyle/>
        <a:p>
          <a:r>
            <a:rPr lang="en-GB" b="1" dirty="0">
              <a:latin typeface="Arial" panose="020B0604020202020204" pitchFamily="34" charset="0"/>
              <a:cs typeface="Arial" panose="020B0604020202020204" pitchFamily="34" charset="0"/>
            </a:rPr>
            <a:t>Health is viewed as personal well-being.</a:t>
          </a:r>
          <a:endParaRPr lang="en-US" dirty="0">
            <a:latin typeface="Arial" panose="020B0604020202020204" pitchFamily="34" charset="0"/>
            <a:cs typeface="Arial" panose="020B0604020202020204" pitchFamily="34" charset="0"/>
          </a:endParaRPr>
        </a:p>
      </dgm:t>
    </dgm:pt>
    <dgm:pt modelId="{5D90B2D6-2B35-4138-B7C9-8834C9B3F147}" type="parTrans" cxnId="{183CD7C1-F439-4F66-9FD0-D553D2E655DB}">
      <dgm:prSet/>
      <dgm:spPr/>
      <dgm:t>
        <a:bodyPr/>
        <a:lstStyle/>
        <a:p>
          <a:endParaRPr lang="en-US"/>
        </a:p>
      </dgm:t>
    </dgm:pt>
    <dgm:pt modelId="{1647E72C-5D70-43F9-BE86-FA0EF335060E}" type="sibTrans" cxnId="{183CD7C1-F439-4F66-9FD0-D553D2E655DB}">
      <dgm:prSet/>
      <dgm:spPr/>
      <dgm:t>
        <a:bodyPr/>
        <a:lstStyle/>
        <a:p>
          <a:endParaRPr lang="en-US"/>
        </a:p>
      </dgm:t>
    </dgm:pt>
    <dgm:pt modelId="{1A7721EC-9216-4FD3-9B8A-6D3CE55DC48F}">
      <dgm:prSet/>
      <dgm:spPr/>
      <dgm:t>
        <a:bodyPr/>
        <a:lstStyle/>
        <a:p>
          <a:r>
            <a:rPr lang="en-GB" b="1" dirty="0">
              <a:latin typeface="Arial" panose="020B0604020202020204" pitchFamily="34" charset="0"/>
              <a:cs typeface="Arial" panose="020B0604020202020204" pitchFamily="34" charset="0"/>
            </a:rPr>
            <a:t>Encompasses emotional, mental and social dimensions.</a:t>
          </a:r>
          <a:endParaRPr lang="en-US" dirty="0">
            <a:latin typeface="Arial" panose="020B0604020202020204" pitchFamily="34" charset="0"/>
            <a:cs typeface="Arial" panose="020B0604020202020204" pitchFamily="34" charset="0"/>
          </a:endParaRPr>
        </a:p>
      </dgm:t>
    </dgm:pt>
    <dgm:pt modelId="{CB436B1A-0539-4423-935D-2348E29ED52C}" type="parTrans" cxnId="{2C1163DC-A43E-4C1E-BB34-68A21134DCB4}">
      <dgm:prSet/>
      <dgm:spPr/>
      <dgm:t>
        <a:bodyPr/>
        <a:lstStyle/>
        <a:p>
          <a:endParaRPr lang="en-US"/>
        </a:p>
      </dgm:t>
    </dgm:pt>
    <dgm:pt modelId="{2FD4836B-B81D-422E-BD7B-DC5F408B668E}" type="sibTrans" cxnId="{2C1163DC-A43E-4C1E-BB34-68A21134DCB4}">
      <dgm:prSet/>
      <dgm:spPr/>
      <dgm:t>
        <a:bodyPr/>
        <a:lstStyle/>
        <a:p>
          <a:endParaRPr lang="en-US"/>
        </a:p>
      </dgm:t>
    </dgm:pt>
    <dgm:pt modelId="{EA6EFFA8-49E3-4FB1-89BC-8FFFDE2E8CF8}">
      <dgm:prSet/>
      <dgm:spPr/>
      <dgm:t>
        <a:bodyPr/>
        <a:lstStyle/>
        <a:p>
          <a:r>
            <a:rPr lang="en-GB" b="1" dirty="0">
              <a:latin typeface="Arial" panose="020B0604020202020204" pitchFamily="34" charset="0"/>
              <a:cs typeface="Arial" panose="020B0604020202020204" pitchFamily="34" charset="0"/>
            </a:rPr>
            <a:t>Who defines health as a state of complete physical, mental and social well-being, not merely the absence of disease (Who,2018).</a:t>
          </a:r>
          <a:endParaRPr lang="en-US" dirty="0">
            <a:latin typeface="Arial" panose="020B0604020202020204" pitchFamily="34" charset="0"/>
            <a:cs typeface="Arial" panose="020B0604020202020204" pitchFamily="34" charset="0"/>
          </a:endParaRPr>
        </a:p>
      </dgm:t>
    </dgm:pt>
    <dgm:pt modelId="{6F08691E-AF76-4422-BFE7-512F9E058901}" type="parTrans" cxnId="{B5E49F2E-8797-4F80-B047-D7F273EFBE51}">
      <dgm:prSet/>
      <dgm:spPr/>
      <dgm:t>
        <a:bodyPr/>
        <a:lstStyle/>
        <a:p>
          <a:endParaRPr lang="en-US"/>
        </a:p>
      </dgm:t>
    </dgm:pt>
    <dgm:pt modelId="{E4471935-FFB0-4A80-B8C4-4740B817ABE4}" type="sibTrans" cxnId="{B5E49F2E-8797-4F80-B047-D7F273EFBE51}">
      <dgm:prSet/>
      <dgm:spPr/>
      <dgm:t>
        <a:bodyPr/>
        <a:lstStyle/>
        <a:p>
          <a:endParaRPr lang="en-US"/>
        </a:p>
      </dgm:t>
    </dgm:pt>
    <dgm:pt modelId="{2CBAD261-2B18-46FC-9E03-66CA3E6CD027}" type="pres">
      <dgm:prSet presAssocID="{28987A79-1DFE-4D5D-99BC-364429D6B544}" presName="outerComposite" presStyleCnt="0">
        <dgm:presLayoutVars>
          <dgm:chMax val="5"/>
          <dgm:dir/>
          <dgm:resizeHandles val="exact"/>
        </dgm:presLayoutVars>
      </dgm:prSet>
      <dgm:spPr/>
    </dgm:pt>
    <dgm:pt modelId="{5C68058E-EE14-4053-8538-BBBEBA73091A}" type="pres">
      <dgm:prSet presAssocID="{28987A79-1DFE-4D5D-99BC-364429D6B544}" presName="dummyMaxCanvas" presStyleCnt="0">
        <dgm:presLayoutVars/>
      </dgm:prSet>
      <dgm:spPr/>
    </dgm:pt>
    <dgm:pt modelId="{89A6992B-3ED6-4A5A-B078-4DD760720B38}" type="pres">
      <dgm:prSet presAssocID="{28987A79-1DFE-4D5D-99BC-364429D6B544}" presName="ThreeNodes_1" presStyleLbl="node1" presStyleIdx="0" presStyleCnt="3">
        <dgm:presLayoutVars>
          <dgm:bulletEnabled val="1"/>
        </dgm:presLayoutVars>
      </dgm:prSet>
      <dgm:spPr/>
    </dgm:pt>
    <dgm:pt modelId="{710ECC66-AF73-46EA-9264-FAF773A42AEF}" type="pres">
      <dgm:prSet presAssocID="{28987A79-1DFE-4D5D-99BC-364429D6B544}" presName="ThreeNodes_2" presStyleLbl="node1" presStyleIdx="1" presStyleCnt="3" custLinFactNeighborX="0" custLinFactNeighborY="3887">
        <dgm:presLayoutVars>
          <dgm:bulletEnabled val="1"/>
        </dgm:presLayoutVars>
      </dgm:prSet>
      <dgm:spPr/>
    </dgm:pt>
    <dgm:pt modelId="{483DF115-5148-45BE-9935-5AC37BE2695F}" type="pres">
      <dgm:prSet presAssocID="{28987A79-1DFE-4D5D-99BC-364429D6B544}" presName="ThreeNodes_3" presStyleLbl="node1" presStyleIdx="2" presStyleCnt="3">
        <dgm:presLayoutVars>
          <dgm:bulletEnabled val="1"/>
        </dgm:presLayoutVars>
      </dgm:prSet>
      <dgm:spPr/>
    </dgm:pt>
    <dgm:pt modelId="{56F860CF-2323-4F4C-8C52-8F53E2CDC826}" type="pres">
      <dgm:prSet presAssocID="{28987A79-1DFE-4D5D-99BC-364429D6B544}" presName="ThreeConn_1-2" presStyleLbl="fgAccFollowNode1" presStyleIdx="0" presStyleCnt="2">
        <dgm:presLayoutVars>
          <dgm:bulletEnabled val="1"/>
        </dgm:presLayoutVars>
      </dgm:prSet>
      <dgm:spPr/>
    </dgm:pt>
    <dgm:pt modelId="{404DAC22-385E-4369-A4EA-B73150E0059E}" type="pres">
      <dgm:prSet presAssocID="{28987A79-1DFE-4D5D-99BC-364429D6B544}" presName="ThreeConn_2-3" presStyleLbl="fgAccFollowNode1" presStyleIdx="1" presStyleCnt="2">
        <dgm:presLayoutVars>
          <dgm:bulletEnabled val="1"/>
        </dgm:presLayoutVars>
      </dgm:prSet>
      <dgm:spPr/>
    </dgm:pt>
    <dgm:pt modelId="{54455A29-C65E-429E-9ABC-8D6A2AC37CED}" type="pres">
      <dgm:prSet presAssocID="{28987A79-1DFE-4D5D-99BC-364429D6B544}" presName="ThreeNodes_1_text" presStyleLbl="node1" presStyleIdx="2" presStyleCnt="3">
        <dgm:presLayoutVars>
          <dgm:bulletEnabled val="1"/>
        </dgm:presLayoutVars>
      </dgm:prSet>
      <dgm:spPr/>
    </dgm:pt>
    <dgm:pt modelId="{30C0A8AD-7A97-4F06-8583-B33E39B81E0F}" type="pres">
      <dgm:prSet presAssocID="{28987A79-1DFE-4D5D-99BC-364429D6B544}" presName="ThreeNodes_2_text" presStyleLbl="node1" presStyleIdx="2" presStyleCnt="3">
        <dgm:presLayoutVars>
          <dgm:bulletEnabled val="1"/>
        </dgm:presLayoutVars>
      </dgm:prSet>
      <dgm:spPr/>
    </dgm:pt>
    <dgm:pt modelId="{5243933B-EB03-4BEB-9443-56E7BED7E708}" type="pres">
      <dgm:prSet presAssocID="{28987A79-1DFE-4D5D-99BC-364429D6B544}" presName="ThreeNodes_3_text" presStyleLbl="node1" presStyleIdx="2" presStyleCnt="3">
        <dgm:presLayoutVars>
          <dgm:bulletEnabled val="1"/>
        </dgm:presLayoutVars>
      </dgm:prSet>
      <dgm:spPr/>
    </dgm:pt>
  </dgm:ptLst>
  <dgm:cxnLst>
    <dgm:cxn modelId="{3D311A05-0585-4ECE-B065-71B6B968CB88}" type="presOf" srcId="{28987A79-1DFE-4D5D-99BC-364429D6B544}" destId="{2CBAD261-2B18-46FC-9E03-66CA3E6CD027}" srcOrd="0" destOrd="0" presId="urn:microsoft.com/office/officeart/2005/8/layout/vProcess5"/>
    <dgm:cxn modelId="{9D1ECC17-D3FB-4336-A8B0-6472C0B2E9E2}" type="presOf" srcId="{EA6EFFA8-49E3-4FB1-89BC-8FFFDE2E8CF8}" destId="{5243933B-EB03-4BEB-9443-56E7BED7E708}" srcOrd="1" destOrd="0" presId="urn:microsoft.com/office/officeart/2005/8/layout/vProcess5"/>
    <dgm:cxn modelId="{EDF7CC21-14FD-477A-8FFF-EB7EFDCBE9BA}" type="presOf" srcId="{EA6EFFA8-49E3-4FB1-89BC-8FFFDE2E8CF8}" destId="{483DF115-5148-45BE-9935-5AC37BE2695F}" srcOrd="0" destOrd="0" presId="urn:microsoft.com/office/officeart/2005/8/layout/vProcess5"/>
    <dgm:cxn modelId="{B5E49F2E-8797-4F80-B047-D7F273EFBE51}" srcId="{28987A79-1DFE-4D5D-99BC-364429D6B544}" destId="{EA6EFFA8-49E3-4FB1-89BC-8FFFDE2E8CF8}" srcOrd="2" destOrd="0" parTransId="{6F08691E-AF76-4422-BFE7-512F9E058901}" sibTransId="{E4471935-FFB0-4A80-B8C4-4740B817ABE4}"/>
    <dgm:cxn modelId="{978F4455-FE76-4DB6-B2E1-FA18802852DF}" type="presOf" srcId="{7E15341D-8DB2-4BA8-8043-C9A4D8DBF536}" destId="{89A6992B-3ED6-4A5A-B078-4DD760720B38}" srcOrd="0" destOrd="0" presId="urn:microsoft.com/office/officeart/2005/8/layout/vProcess5"/>
    <dgm:cxn modelId="{93FA4B78-B4D3-4EB1-B128-12E98DD524FA}" type="presOf" srcId="{1A7721EC-9216-4FD3-9B8A-6D3CE55DC48F}" destId="{30C0A8AD-7A97-4F06-8583-B33E39B81E0F}" srcOrd="1" destOrd="0" presId="urn:microsoft.com/office/officeart/2005/8/layout/vProcess5"/>
    <dgm:cxn modelId="{8C6DFD85-92A2-47E8-9CA2-B3BE0D3E922E}" type="presOf" srcId="{7E15341D-8DB2-4BA8-8043-C9A4D8DBF536}" destId="{54455A29-C65E-429E-9ABC-8D6A2AC37CED}" srcOrd="1" destOrd="0" presId="urn:microsoft.com/office/officeart/2005/8/layout/vProcess5"/>
    <dgm:cxn modelId="{DE2AA689-3980-4E9F-9666-16F4BBF3D564}" type="presOf" srcId="{1A7721EC-9216-4FD3-9B8A-6D3CE55DC48F}" destId="{710ECC66-AF73-46EA-9264-FAF773A42AEF}" srcOrd="0" destOrd="0" presId="urn:microsoft.com/office/officeart/2005/8/layout/vProcess5"/>
    <dgm:cxn modelId="{9ECAC7A4-F46A-4518-B2C1-39455020A544}" type="presOf" srcId="{1647E72C-5D70-43F9-BE86-FA0EF335060E}" destId="{56F860CF-2323-4F4C-8C52-8F53E2CDC826}" srcOrd="0" destOrd="0" presId="urn:microsoft.com/office/officeart/2005/8/layout/vProcess5"/>
    <dgm:cxn modelId="{183CD7C1-F439-4F66-9FD0-D553D2E655DB}" srcId="{28987A79-1DFE-4D5D-99BC-364429D6B544}" destId="{7E15341D-8DB2-4BA8-8043-C9A4D8DBF536}" srcOrd="0" destOrd="0" parTransId="{5D90B2D6-2B35-4138-B7C9-8834C9B3F147}" sibTransId="{1647E72C-5D70-43F9-BE86-FA0EF335060E}"/>
    <dgm:cxn modelId="{072697CD-F138-498E-9396-4215EC54F7C2}" type="presOf" srcId="{2FD4836B-B81D-422E-BD7B-DC5F408B668E}" destId="{404DAC22-385E-4369-A4EA-B73150E0059E}" srcOrd="0" destOrd="0" presId="urn:microsoft.com/office/officeart/2005/8/layout/vProcess5"/>
    <dgm:cxn modelId="{2C1163DC-A43E-4C1E-BB34-68A21134DCB4}" srcId="{28987A79-1DFE-4D5D-99BC-364429D6B544}" destId="{1A7721EC-9216-4FD3-9B8A-6D3CE55DC48F}" srcOrd="1" destOrd="0" parTransId="{CB436B1A-0539-4423-935D-2348E29ED52C}" sibTransId="{2FD4836B-B81D-422E-BD7B-DC5F408B668E}"/>
    <dgm:cxn modelId="{AFBEA4EE-B288-477F-9C3E-0A2DBBD46061}" type="presParOf" srcId="{2CBAD261-2B18-46FC-9E03-66CA3E6CD027}" destId="{5C68058E-EE14-4053-8538-BBBEBA73091A}" srcOrd="0" destOrd="0" presId="urn:microsoft.com/office/officeart/2005/8/layout/vProcess5"/>
    <dgm:cxn modelId="{98DE3D09-9B9C-4912-B570-4628C2133040}" type="presParOf" srcId="{2CBAD261-2B18-46FC-9E03-66CA3E6CD027}" destId="{89A6992B-3ED6-4A5A-B078-4DD760720B38}" srcOrd="1" destOrd="0" presId="urn:microsoft.com/office/officeart/2005/8/layout/vProcess5"/>
    <dgm:cxn modelId="{E2450AD9-EF7A-4E0B-8007-ADF5CADCD1FA}" type="presParOf" srcId="{2CBAD261-2B18-46FC-9E03-66CA3E6CD027}" destId="{710ECC66-AF73-46EA-9264-FAF773A42AEF}" srcOrd="2" destOrd="0" presId="urn:microsoft.com/office/officeart/2005/8/layout/vProcess5"/>
    <dgm:cxn modelId="{86B48F70-6C1C-4DD2-9280-87D9FE02EBB7}" type="presParOf" srcId="{2CBAD261-2B18-46FC-9E03-66CA3E6CD027}" destId="{483DF115-5148-45BE-9935-5AC37BE2695F}" srcOrd="3" destOrd="0" presId="urn:microsoft.com/office/officeart/2005/8/layout/vProcess5"/>
    <dgm:cxn modelId="{809DDD84-EBCD-420F-874B-AEB801B0ABF5}" type="presParOf" srcId="{2CBAD261-2B18-46FC-9E03-66CA3E6CD027}" destId="{56F860CF-2323-4F4C-8C52-8F53E2CDC826}" srcOrd="4" destOrd="0" presId="urn:microsoft.com/office/officeart/2005/8/layout/vProcess5"/>
    <dgm:cxn modelId="{B10FC156-AEE4-4AF6-A2C3-DFB265C37741}" type="presParOf" srcId="{2CBAD261-2B18-46FC-9E03-66CA3E6CD027}" destId="{404DAC22-385E-4369-A4EA-B73150E0059E}" srcOrd="5" destOrd="0" presId="urn:microsoft.com/office/officeart/2005/8/layout/vProcess5"/>
    <dgm:cxn modelId="{76CCD661-761C-4518-9BC7-42E00A1070BE}" type="presParOf" srcId="{2CBAD261-2B18-46FC-9E03-66CA3E6CD027}" destId="{54455A29-C65E-429E-9ABC-8D6A2AC37CED}" srcOrd="6" destOrd="0" presId="urn:microsoft.com/office/officeart/2005/8/layout/vProcess5"/>
    <dgm:cxn modelId="{6930F882-ACBB-46C4-B5B0-3FFBB48E8593}" type="presParOf" srcId="{2CBAD261-2B18-46FC-9E03-66CA3E6CD027}" destId="{30C0A8AD-7A97-4F06-8583-B33E39B81E0F}" srcOrd="7" destOrd="0" presId="urn:microsoft.com/office/officeart/2005/8/layout/vProcess5"/>
    <dgm:cxn modelId="{AADCA957-5F73-4811-B255-E2B27FC49C7C}" type="presParOf" srcId="{2CBAD261-2B18-46FC-9E03-66CA3E6CD027}" destId="{5243933B-EB03-4BEB-9443-56E7BED7E70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12B90C-5D27-4B23-9833-31DAE625590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D6F03FB-05F6-43E1-AF3E-E64708F4D831}">
      <dgm:prSet/>
      <dgm:spPr/>
      <dgm:t>
        <a:bodyPr/>
        <a:lstStyle/>
        <a:p>
          <a:r>
            <a:rPr lang="en-GB" dirty="0"/>
            <a:t>Health is measurable and quantifiable</a:t>
          </a:r>
          <a:endParaRPr lang="en-US" dirty="0"/>
        </a:p>
      </dgm:t>
    </dgm:pt>
    <dgm:pt modelId="{9F8E7B6F-27ED-4464-B029-4CD4EB455623}" type="parTrans" cxnId="{8FD491EA-D87C-4959-AF80-4FFCB56BA3AD}">
      <dgm:prSet/>
      <dgm:spPr/>
      <dgm:t>
        <a:bodyPr/>
        <a:lstStyle/>
        <a:p>
          <a:endParaRPr lang="en-US"/>
        </a:p>
      </dgm:t>
    </dgm:pt>
    <dgm:pt modelId="{A7C5824E-AE7F-4A2B-93A6-E94D7A175518}" type="sibTrans" cxnId="{8FD491EA-D87C-4959-AF80-4FFCB56BA3AD}">
      <dgm:prSet/>
      <dgm:spPr/>
      <dgm:t>
        <a:bodyPr/>
        <a:lstStyle/>
        <a:p>
          <a:endParaRPr lang="en-US"/>
        </a:p>
      </dgm:t>
    </dgm:pt>
    <dgm:pt modelId="{1BD64EAD-066C-471F-A3DA-B2ACC4F254BB}">
      <dgm:prSet/>
      <dgm:spPr/>
      <dgm:t>
        <a:bodyPr/>
        <a:lstStyle/>
        <a:p>
          <a:r>
            <a:rPr lang="en-GB" dirty="0">
              <a:latin typeface="Arial" panose="020B0604020202020204" pitchFamily="34" charset="0"/>
              <a:cs typeface="Arial" panose="020B0604020202020204" pitchFamily="34" charset="0"/>
            </a:rPr>
            <a:t>Includes physical indicators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blood pressure, cholesterol levels</a:t>
          </a:r>
          <a:endParaRPr lang="en-US" dirty="0">
            <a:latin typeface="Arial" panose="020B0604020202020204" pitchFamily="34" charset="0"/>
            <a:cs typeface="Arial" panose="020B0604020202020204" pitchFamily="34" charset="0"/>
          </a:endParaRPr>
        </a:p>
      </dgm:t>
    </dgm:pt>
    <dgm:pt modelId="{F6B02091-0494-420B-B02D-EDDDF68AF65A}" type="parTrans" cxnId="{677931AC-147E-4103-88C0-51A844107C26}">
      <dgm:prSet/>
      <dgm:spPr/>
      <dgm:t>
        <a:bodyPr/>
        <a:lstStyle/>
        <a:p>
          <a:endParaRPr lang="en-US"/>
        </a:p>
      </dgm:t>
    </dgm:pt>
    <dgm:pt modelId="{FB9606E1-7E79-465F-AFED-488473E16B6A}" type="sibTrans" cxnId="{677931AC-147E-4103-88C0-51A844107C26}">
      <dgm:prSet/>
      <dgm:spPr/>
      <dgm:t>
        <a:bodyPr/>
        <a:lstStyle/>
        <a:p>
          <a:endParaRPr lang="en-US"/>
        </a:p>
      </dgm:t>
    </dgm:pt>
    <dgm:pt modelId="{61AC252A-0C9E-48C3-A03B-FEB0CF754E01}">
      <dgm:prSet/>
      <dgm:spPr/>
      <dgm:t>
        <a:bodyPr/>
        <a:lstStyle/>
        <a:p>
          <a:r>
            <a:rPr lang="en-GB" dirty="0">
              <a:latin typeface="Arial" panose="020B0604020202020204" pitchFamily="34" charset="0"/>
              <a:cs typeface="Arial" panose="020B0604020202020204" pitchFamily="34" charset="0"/>
            </a:rPr>
            <a:t>UN emphasizes health as a universal human right tied to access to healthcare and safe </a:t>
          </a:r>
          <a:r>
            <a:rPr lang="en-GB" dirty="0" err="1">
              <a:latin typeface="Arial" panose="020B0604020202020204" pitchFamily="34" charset="0"/>
              <a:cs typeface="Arial" panose="020B0604020202020204" pitchFamily="34" charset="0"/>
            </a:rPr>
            <a:t>environmets</a:t>
          </a:r>
          <a:r>
            <a:rPr lang="en-GB" dirty="0">
              <a:latin typeface="Arial" panose="020B0604020202020204" pitchFamily="34" charset="0"/>
              <a:cs typeface="Arial" panose="020B0604020202020204" pitchFamily="34" charset="0"/>
            </a:rPr>
            <a:t> (UN, 2015).</a:t>
          </a:r>
          <a:endParaRPr lang="en-US" dirty="0">
            <a:latin typeface="Arial" panose="020B0604020202020204" pitchFamily="34" charset="0"/>
            <a:cs typeface="Arial" panose="020B0604020202020204" pitchFamily="34" charset="0"/>
          </a:endParaRPr>
        </a:p>
      </dgm:t>
    </dgm:pt>
    <dgm:pt modelId="{F6926AB9-BD21-41BC-8D34-01C82D468614}" type="parTrans" cxnId="{DFF1FF67-BD0B-46A8-AE28-4697CA87875B}">
      <dgm:prSet/>
      <dgm:spPr/>
      <dgm:t>
        <a:bodyPr/>
        <a:lstStyle/>
        <a:p>
          <a:endParaRPr lang="en-US"/>
        </a:p>
      </dgm:t>
    </dgm:pt>
    <dgm:pt modelId="{22D0367B-B4BD-4B53-ACB5-932E0E50645F}" type="sibTrans" cxnId="{DFF1FF67-BD0B-46A8-AE28-4697CA87875B}">
      <dgm:prSet/>
      <dgm:spPr/>
      <dgm:t>
        <a:bodyPr/>
        <a:lstStyle/>
        <a:p>
          <a:endParaRPr lang="en-US"/>
        </a:p>
      </dgm:t>
    </dgm:pt>
    <dgm:pt modelId="{21D696F6-72A3-43BF-9612-4A7D397FE47F}" type="pres">
      <dgm:prSet presAssocID="{2012B90C-5D27-4B23-9833-31DAE6255901}" presName="outerComposite" presStyleCnt="0">
        <dgm:presLayoutVars>
          <dgm:chMax val="5"/>
          <dgm:dir/>
          <dgm:resizeHandles val="exact"/>
        </dgm:presLayoutVars>
      </dgm:prSet>
      <dgm:spPr/>
    </dgm:pt>
    <dgm:pt modelId="{21B3644C-F567-4D90-BE76-7705049DE44D}" type="pres">
      <dgm:prSet presAssocID="{2012B90C-5D27-4B23-9833-31DAE6255901}" presName="dummyMaxCanvas" presStyleCnt="0">
        <dgm:presLayoutVars/>
      </dgm:prSet>
      <dgm:spPr/>
    </dgm:pt>
    <dgm:pt modelId="{49AAE24A-E787-4A68-882B-E6DBD4995299}" type="pres">
      <dgm:prSet presAssocID="{2012B90C-5D27-4B23-9833-31DAE6255901}" presName="ThreeNodes_1" presStyleLbl="node1" presStyleIdx="0" presStyleCnt="3">
        <dgm:presLayoutVars>
          <dgm:bulletEnabled val="1"/>
        </dgm:presLayoutVars>
      </dgm:prSet>
      <dgm:spPr/>
    </dgm:pt>
    <dgm:pt modelId="{DBD448E6-F231-49C8-97C3-19734C0284DF}" type="pres">
      <dgm:prSet presAssocID="{2012B90C-5D27-4B23-9833-31DAE6255901}" presName="ThreeNodes_2" presStyleLbl="node1" presStyleIdx="1" presStyleCnt="3">
        <dgm:presLayoutVars>
          <dgm:bulletEnabled val="1"/>
        </dgm:presLayoutVars>
      </dgm:prSet>
      <dgm:spPr/>
    </dgm:pt>
    <dgm:pt modelId="{2F0FA1E1-A37A-4797-9B10-E46272C9055C}" type="pres">
      <dgm:prSet presAssocID="{2012B90C-5D27-4B23-9833-31DAE6255901}" presName="ThreeNodes_3" presStyleLbl="node1" presStyleIdx="2" presStyleCnt="3">
        <dgm:presLayoutVars>
          <dgm:bulletEnabled val="1"/>
        </dgm:presLayoutVars>
      </dgm:prSet>
      <dgm:spPr/>
    </dgm:pt>
    <dgm:pt modelId="{9511159D-4065-44BC-B8FA-5593B5563528}" type="pres">
      <dgm:prSet presAssocID="{2012B90C-5D27-4B23-9833-31DAE6255901}" presName="ThreeConn_1-2" presStyleLbl="fgAccFollowNode1" presStyleIdx="0" presStyleCnt="2">
        <dgm:presLayoutVars>
          <dgm:bulletEnabled val="1"/>
        </dgm:presLayoutVars>
      </dgm:prSet>
      <dgm:spPr/>
    </dgm:pt>
    <dgm:pt modelId="{3C6C853E-0430-45B5-BAB7-F0911861BC2D}" type="pres">
      <dgm:prSet presAssocID="{2012B90C-5D27-4B23-9833-31DAE6255901}" presName="ThreeConn_2-3" presStyleLbl="fgAccFollowNode1" presStyleIdx="1" presStyleCnt="2">
        <dgm:presLayoutVars>
          <dgm:bulletEnabled val="1"/>
        </dgm:presLayoutVars>
      </dgm:prSet>
      <dgm:spPr/>
    </dgm:pt>
    <dgm:pt modelId="{6F014652-C7C7-4907-B74E-4F6F241F1FC5}" type="pres">
      <dgm:prSet presAssocID="{2012B90C-5D27-4B23-9833-31DAE6255901}" presName="ThreeNodes_1_text" presStyleLbl="node1" presStyleIdx="2" presStyleCnt="3">
        <dgm:presLayoutVars>
          <dgm:bulletEnabled val="1"/>
        </dgm:presLayoutVars>
      </dgm:prSet>
      <dgm:spPr/>
    </dgm:pt>
    <dgm:pt modelId="{50A00CB5-F291-4FA0-826A-F66958FFFBD7}" type="pres">
      <dgm:prSet presAssocID="{2012B90C-5D27-4B23-9833-31DAE6255901}" presName="ThreeNodes_2_text" presStyleLbl="node1" presStyleIdx="2" presStyleCnt="3">
        <dgm:presLayoutVars>
          <dgm:bulletEnabled val="1"/>
        </dgm:presLayoutVars>
      </dgm:prSet>
      <dgm:spPr/>
    </dgm:pt>
    <dgm:pt modelId="{4524FA24-3B30-48EC-8A71-6D557660E5DD}" type="pres">
      <dgm:prSet presAssocID="{2012B90C-5D27-4B23-9833-31DAE6255901}" presName="ThreeNodes_3_text" presStyleLbl="node1" presStyleIdx="2" presStyleCnt="3">
        <dgm:presLayoutVars>
          <dgm:bulletEnabled val="1"/>
        </dgm:presLayoutVars>
      </dgm:prSet>
      <dgm:spPr/>
    </dgm:pt>
  </dgm:ptLst>
  <dgm:cxnLst>
    <dgm:cxn modelId="{ADFF6410-B2DB-4940-823B-DE29981B47C9}" type="presOf" srcId="{61AC252A-0C9E-48C3-A03B-FEB0CF754E01}" destId="{2F0FA1E1-A37A-4797-9B10-E46272C9055C}" srcOrd="0" destOrd="0" presId="urn:microsoft.com/office/officeart/2005/8/layout/vProcess5"/>
    <dgm:cxn modelId="{825E9364-5142-4B1D-83A3-5BF677D59C54}" type="presOf" srcId="{FB9606E1-7E79-465F-AFED-488473E16B6A}" destId="{3C6C853E-0430-45B5-BAB7-F0911861BC2D}" srcOrd="0" destOrd="0" presId="urn:microsoft.com/office/officeart/2005/8/layout/vProcess5"/>
    <dgm:cxn modelId="{DFF1FF67-BD0B-46A8-AE28-4697CA87875B}" srcId="{2012B90C-5D27-4B23-9833-31DAE6255901}" destId="{61AC252A-0C9E-48C3-A03B-FEB0CF754E01}" srcOrd="2" destOrd="0" parTransId="{F6926AB9-BD21-41BC-8D34-01C82D468614}" sibTransId="{22D0367B-B4BD-4B53-ACB5-932E0E50645F}"/>
    <dgm:cxn modelId="{73CE098C-940F-49EA-80AC-7AC255BBA636}" type="presOf" srcId="{61AC252A-0C9E-48C3-A03B-FEB0CF754E01}" destId="{4524FA24-3B30-48EC-8A71-6D557660E5DD}" srcOrd="1" destOrd="0" presId="urn:microsoft.com/office/officeart/2005/8/layout/vProcess5"/>
    <dgm:cxn modelId="{33695A8F-E351-417E-8BDA-3C39C46AE555}" type="presOf" srcId="{3D6F03FB-05F6-43E1-AF3E-E64708F4D831}" destId="{6F014652-C7C7-4907-B74E-4F6F241F1FC5}" srcOrd="1" destOrd="0" presId="urn:microsoft.com/office/officeart/2005/8/layout/vProcess5"/>
    <dgm:cxn modelId="{3560EDA6-0857-44A4-B3FF-4D30E29536DC}" type="presOf" srcId="{3D6F03FB-05F6-43E1-AF3E-E64708F4D831}" destId="{49AAE24A-E787-4A68-882B-E6DBD4995299}" srcOrd="0" destOrd="0" presId="urn:microsoft.com/office/officeart/2005/8/layout/vProcess5"/>
    <dgm:cxn modelId="{677931AC-147E-4103-88C0-51A844107C26}" srcId="{2012B90C-5D27-4B23-9833-31DAE6255901}" destId="{1BD64EAD-066C-471F-A3DA-B2ACC4F254BB}" srcOrd="1" destOrd="0" parTransId="{F6B02091-0494-420B-B02D-EDDDF68AF65A}" sibTransId="{FB9606E1-7E79-465F-AFED-488473E16B6A}"/>
    <dgm:cxn modelId="{0D36E6AF-9807-46BC-ACE9-C324A3F69311}" type="presOf" srcId="{2012B90C-5D27-4B23-9833-31DAE6255901}" destId="{21D696F6-72A3-43BF-9612-4A7D397FE47F}" srcOrd="0" destOrd="0" presId="urn:microsoft.com/office/officeart/2005/8/layout/vProcess5"/>
    <dgm:cxn modelId="{FE76BABA-6660-4A5B-AEBB-F6778C7F2BA7}" type="presOf" srcId="{1BD64EAD-066C-471F-A3DA-B2ACC4F254BB}" destId="{50A00CB5-F291-4FA0-826A-F66958FFFBD7}" srcOrd="1" destOrd="0" presId="urn:microsoft.com/office/officeart/2005/8/layout/vProcess5"/>
    <dgm:cxn modelId="{423E57C5-CD6B-4EE7-BDFA-D9F17BCC1A3D}" type="presOf" srcId="{A7C5824E-AE7F-4A2B-93A6-E94D7A175518}" destId="{9511159D-4065-44BC-B8FA-5593B5563528}" srcOrd="0" destOrd="0" presId="urn:microsoft.com/office/officeart/2005/8/layout/vProcess5"/>
    <dgm:cxn modelId="{8FD491EA-D87C-4959-AF80-4FFCB56BA3AD}" srcId="{2012B90C-5D27-4B23-9833-31DAE6255901}" destId="{3D6F03FB-05F6-43E1-AF3E-E64708F4D831}" srcOrd="0" destOrd="0" parTransId="{9F8E7B6F-27ED-4464-B029-4CD4EB455623}" sibTransId="{A7C5824E-AE7F-4A2B-93A6-E94D7A175518}"/>
    <dgm:cxn modelId="{42946CFF-E103-4BF8-8269-5B8FBD18EF58}" type="presOf" srcId="{1BD64EAD-066C-471F-A3DA-B2ACC4F254BB}" destId="{DBD448E6-F231-49C8-97C3-19734C0284DF}" srcOrd="0" destOrd="0" presId="urn:microsoft.com/office/officeart/2005/8/layout/vProcess5"/>
    <dgm:cxn modelId="{C359B530-088D-4A13-9433-45FB5AC0D43E}" type="presParOf" srcId="{21D696F6-72A3-43BF-9612-4A7D397FE47F}" destId="{21B3644C-F567-4D90-BE76-7705049DE44D}" srcOrd="0" destOrd="0" presId="urn:microsoft.com/office/officeart/2005/8/layout/vProcess5"/>
    <dgm:cxn modelId="{CF045E22-41DF-427F-BF19-0CC9CD5ABF5A}" type="presParOf" srcId="{21D696F6-72A3-43BF-9612-4A7D397FE47F}" destId="{49AAE24A-E787-4A68-882B-E6DBD4995299}" srcOrd="1" destOrd="0" presId="urn:microsoft.com/office/officeart/2005/8/layout/vProcess5"/>
    <dgm:cxn modelId="{6F7AC41F-4279-4440-A92F-F7C17C0ABE97}" type="presParOf" srcId="{21D696F6-72A3-43BF-9612-4A7D397FE47F}" destId="{DBD448E6-F231-49C8-97C3-19734C0284DF}" srcOrd="2" destOrd="0" presId="urn:microsoft.com/office/officeart/2005/8/layout/vProcess5"/>
    <dgm:cxn modelId="{2547B78F-F878-4EF7-8C3D-DA99D820ABBC}" type="presParOf" srcId="{21D696F6-72A3-43BF-9612-4A7D397FE47F}" destId="{2F0FA1E1-A37A-4797-9B10-E46272C9055C}" srcOrd="3" destOrd="0" presId="urn:microsoft.com/office/officeart/2005/8/layout/vProcess5"/>
    <dgm:cxn modelId="{A695AEAD-1F15-4D57-BCAD-85B79FD08ECE}" type="presParOf" srcId="{21D696F6-72A3-43BF-9612-4A7D397FE47F}" destId="{9511159D-4065-44BC-B8FA-5593B5563528}" srcOrd="4" destOrd="0" presId="urn:microsoft.com/office/officeart/2005/8/layout/vProcess5"/>
    <dgm:cxn modelId="{2CB63868-AB4B-4F34-A6B3-CE8573106D86}" type="presParOf" srcId="{21D696F6-72A3-43BF-9612-4A7D397FE47F}" destId="{3C6C853E-0430-45B5-BAB7-F0911861BC2D}" srcOrd="5" destOrd="0" presId="urn:microsoft.com/office/officeart/2005/8/layout/vProcess5"/>
    <dgm:cxn modelId="{05E6C57E-EACD-4313-9441-FBC109AD4052}" type="presParOf" srcId="{21D696F6-72A3-43BF-9612-4A7D397FE47F}" destId="{6F014652-C7C7-4907-B74E-4F6F241F1FC5}" srcOrd="6" destOrd="0" presId="urn:microsoft.com/office/officeart/2005/8/layout/vProcess5"/>
    <dgm:cxn modelId="{BD0DC713-8B14-4B00-B1CC-78D4502A4F7C}" type="presParOf" srcId="{21D696F6-72A3-43BF-9612-4A7D397FE47F}" destId="{50A00CB5-F291-4FA0-826A-F66958FFFBD7}" srcOrd="7" destOrd="0" presId="urn:microsoft.com/office/officeart/2005/8/layout/vProcess5"/>
    <dgm:cxn modelId="{AC2FE1FB-6DAE-435B-B9A2-DF730196304C}" type="presParOf" srcId="{21D696F6-72A3-43BF-9612-4A7D397FE47F}" destId="{4524FA24-3B30-48EC-8A71-6D557660E5D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EE6746-A817-4156-831A-20C7B63FCE9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1E8F35-2F98-4E2B-BDAC-29697C87B942}">
      <dgm:prSet/>
      <dgm:spPr/>
      <dgm:t>
        <a:bodyPr/>
        <a:lstStyle/>
        <a:p>
          <a:r>
            <a:rPr lang="en-GB"/>
            <a:t>Involves personal experiences and feelings</a:t>
          </a:r>
          <a:endParaRPr lang="en-US"/>
        </a:p>
      </dgm:t>
    </dgm:pt>
    <dgm:pt modelId="{D7775991-FD72-4371-A224-9F8246BD6186}" type="parTrans" cxnId="{F2845240-D6B0-4A8E-8F7F-8B99B5752824}">
      <dgm:prSet/>
      <dgm:spPr/>
      <dgm:t>
        <a:bodyPr/>
        <a:lstStyle/>
        <a:p>
          <a:endParaRPr lang="en-US"/>
        </a:p>
      </dgm:t>
    </dgm:pt>
    <dgm:pt modelId="{A0E76D10-DABE-4436-A735-FF96F0B3BC42}" type="sibTrans" cxnId="{F2845240-D6B0-4A8E-8F7F-8B99B5752824}">
      <dgm:prSet/>
      <dgm:spPr/>
      <dgm:t>
        <a:bodyPr/>
        <a:lstStyle/>
        <a:p>
          <a:endParaRPr lang="en-US"/>
        </a:p>
      </dgm:t>
    </dgm:pt>
    <dgm:pt modelId="{CBBDCEA5-C3F2-44DC-85F4-6E9D461350C2}">
      <dgm:prSet/>
      <dgm:spPr/>
      <dgm:t>
        <a:bodyPr/>
        <a:lstStyle/>
        <a:p>
          <a:r>
            <a:rPr lang="en-GB"/>
            <a:t>Often assessed through self-reported measures eg surveys on life satisfaction.</a:t>
          </a:r>
          <a:endParaRPr lang="en-US"/>
        </a:p>
      </dgm:t>
    </dgm:pt>
    <dgm:pt modelId="{F6D26826-829B-412A-B84C-3B7C5DCEEE05}" type="parTrans" cxnId="{72DAC2C3-FC23-445E-887B-3816D411D1CF}">
      <dgm:prSet/>
      <dgm:spPr/>
      <dgm:t>
        <a:bodyPr/>
        <a:lstStyle/>
        <a:p>
          <a:endParaRPr lang="en-US"/>
        </a:p>
      </dgm:t>
    </dgm:pt>
    <dgm:pt modelId="{3731E219-33CC-4626-9E17-CDCF165CA608}" type="sibTrans" cxnId="{72DAC2C3-FC23-445E-887B-3816D411D1CF}">
      <dgm:prSet/>
      <dgm:spPr/>
      <dgm:t>
        <a:bodyPr/>
        <a:lstStyle/>
        <a:p>
          <a:endParaRPr lang="en-US"/>
        </a:p>
      </dgm:t>
    </dgm:pt>
    <dgm:pt modelId="{4B523351-4964-4AF1-B298-EF18A71B4781}">
      <dgm:prSet/>
      <dgm:spPr/>
      <dgm:t>
        <a:bodyPr/>
        <a:lstStyle/>
        <a:p>
          <a:r>
            <a:rPr lang="en-GB" dirty="0"/>
            <a:t>WHO emphasis mental well-being as vital for overall health (WHO, 2015).</a:t>
          </a:r>
          <a:endParaRPr lang="en-US" dirty="0"/>
        </a:p>
      </dgm:t>
    </dgm:pt>
    <dgm:pt modelId="{47A85ACF-9FD2-43D0-B34E-CDEE32EE18D4}" type="parTrans" cxnId="{9C3C9559-7192-465E-A8D1-6FC56059BD16}">
      <dgm:prSet/>
      <dgm:spPr/>
      <dgm:t>
        <a:bodyPr/>
        <a:lstStyle/>
        <a:p>
          <a:endParaRPr lang="en-US"/>
        </a:p>
      </dgm:t>
    </dgm:pt>
    <dgm:pt modelId="{14966478-EDC5-43EA-8E27-8223562AFD55}" type="sibTrans" cxnId="{9C3C9559-7192-465E-A8D1-6FC56059BD16}">
      <dgm:prSet/>
      <dgm:spPr/>
      <dgm:t>
        <a:bodyPr/>
        <a:lstStyle/>
        <a:p>
          <a:endParaRPr lang="en-US"/>
        </a:p>
      </dgm:t>
    </dgm:pt>
    <dgm:pt modelId="{C30014D5-3899-4540-8863-B6AC487D8592}" type="pres">
      <dgm:prSet presAssocID="{BAEE6746-A817-4156-831A-20C7B63FCE98}" presName="root" presStyleCnt="0">
        <dgm:presLayoutVars>
          <dgm:dir/>
          <dgm:resizeHandles val="exact"/>
        </dgm:presLayoutVars>
      </dgm:prSet>
      <dgm:spPr/>
    </dgm:pt>
    <dgm:pt modelId="{C3520690-1B79-400E-9904-51D68B30F8A7}" type="pres">
      <dgm:prSet presAssocID="{931E8F35-2F98-4E2B-BDAC-29697C87B942}" presName="compNode" presStyleCnt="0"/>
      <dgm:spPr/>
    </dgm:pt>
    <dgm:pt modelId="{9FA79132-B68E-4143-9BD0-55D239015A46}" type="pres">
      <dgm:prSet presAssocID="{931E8F35-2F98-4E2B-BDAC-29697C87B942}" presName="bgRect" presStyleLbl="bgShp" presStyleIdx="0" presStyleCnt="3"/>
      <dgm:spPr/>
    </dgm:pt>
    <dgm:pt modelId="{35A43EB8-6659-4418-B3DC-BB38493BDEF1}" type="pres">
      <dgm:prSet presAssocID="{931E8F35-2F98-4E2B-BDAC-29697C87B9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7C37AD96-5762-4472-A066-1FA9561E928F}" type="pres">
      <dgm:prSet presAssocID="{931E8F35-2F98-4E2B-BDAC-29697C87B942}" presName="spaceRect" presStyleCnt="0"/>
      <dgm:spPr/>
    </dgm:pt>
    <dgm:pt modelId="{B60E93E1-96DC-4D9B-BB02-52B75C051920}" type="pres">
      <dgm:prSet presAssocID="{931E8F35-2F98-4E2B-BDAC-29697C87B942}" presName="parTx" presStyleLbl="revTx" presStyleIdx="0" presStyleCnt="3">
        <dgm:presLayoutVars>
          <dgm:chMax val="0"/>
          <dgm:chPref val="0"/>
        </dgm:presLayoutVars>
      </dgm:prSet>
      <dgm:spPr/>
    </dgm:pt>
    <dgm:pt modelId="{092A9373-A21C-44AE-BAFB-F03B933E4735}" type="pres">
      <dgm:prSet presAssocID="{A0E76D10-DABE-4436-A735-FF96F0B3BC42}" presName="sibTrans" presStyleCnt="0"/>
      <dgm:spPr/>
    </dgm:pt>
    <dgm:pt modelId="{34097CA5-8C14-408E-A733-B60A68F07742}" type="pres">
      <dgm:prSet presAssocID="{CBBDCEA5-C3F2-44DC-85F4-6E9D461350C2}" presName="compNode" presStyleCnt="0"/>
      <dgm:spPr/>
    </dgm:pt>
    <dgm:pt modelId="{DF55D17A-9787-4B74-8A43-ADAAF04C6631}" type="pres">
      <dgm:prSet presAssocID="{CBBDCEA5-C3F2-44DC-85F4-6E9D461350C2}" presName="bgRect" presStyleLbl="bgShp" presStyleIdx="1" presStyleCnt="3"/>
      <dgm:spPr/>
    </dgm:pt>
    <dgm:pt modelId="{662B0FE0-C666-44F9-B644-695E15BFE75C}" type="pres">
      <dgm:prSet presAssocID="{CBBDCEA5-C3F2-44DC-85F4-6E9D461350C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utral Face with No Fill"/>
        </a:ext>
      </dgm:extLst>
    </dgm:pt>
    <dgm:pt modelId="{EB8525E0-1795-4741-A689-08865B429401}" type="pres">
      <dgm:prSet presAssocID="{CBBDCEA5-C3F2-44DC-85F4-6E9D461350C2}" presName="spaceRect" presStyleCnt="0"/>
      <dgm:spPr/>
    </dgm:pt>
    <dgm:pt modelId="{0B71AF44-F14D-484E-9F62-C96262349FB9}" type="pres">
      <dgm:prSet presAssocID="{CBBDCEA5-C3F2-44DC-85F4-6E9D461350C2}" presName="parTx" presStyleLbl="revTx" presStyleIdx="1" presStyleCnt="3">
        <dgm:presLayoutVars>
          <dgm:chMax val="0"/>
          <dgm:chPref val="0"/>
        </dgm:presLayoutVars>
      </dgm:prSet>
      <dgm:spPr/>
    </dgm:pt>
    <dgm:pt modelId="{CAF54133-973F-49AC-B31D-7C451FF2E9A6}" type="pres">
      <dgm:prSet presAssocID="{3731E219-33CC-4626-9E17-CDCF165CA608}" presName="sibTrans" presStyleCnt="0"/>
      <dgm:spPr/>
    </dgm:pt>
    <dgm:pt modelId="{3EF0F002-080A-42ED-A63A-9C99C1825252}" type="pres">
      <dgm:prSet presAssocID="{4B523351-4964-4AF1-B298-EF18A71B4781}" presName="compNode" presStyleCnt="0"/>
      <dgm:spPr/>
    </dgm:pt>
    <dgm:pt modelId="{6B4F508A-75C0-401C-A8FD-1F4D1220BCBC}" type="pres">
      <dgm:prSet presAssocID="{4B523351-4964-4AF1-B298-EF18A71B4781}" presName="bgRect" presStyleLbl="bgShp" presStyleIdx="2" presStyleCnt="3"/>
      <dgm:spPr/>
    </dgm:pt>
    <dgm:pt modelId="{6409ED41-D227-4664-80D1-FC7F21E943A4}" type="pres">
      <dgm:prSet presAssocID="{4B523351-4964-4AF1-B298-EF18A71B478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4901931-BE18-4984-ADFE-7315666413D3}" type="pres">
      <dgm:prSet presAssocID="{4B523351-4964-4AF1-B298-EF18A71B4781}" presName="spaceRect" presStyleCnt="0"/>
      <dgm:spPr/>
    </dgm:pt>
    <dgm:pt modelId="{2176F3DF-B9AD-4F4B-937B-B1E2BEFB21F4}" type="pres">
      <dgm:prSet presAssocID="{4B523351-4964-4AF1-B298-EF18A71B4781}" presName="parTx" presStyleLbl="revTx" presStyleIdx="2" presStyleCnt="3">
        <dgm:presLayoutVars>
          <dgm:chMax val="0"/>
          <dgm:chPref val="0"/>
        </dgm:presLayoutVars>
      </dgm:prSet>
      <dgm:spPr/>
    </dgm:pt>
  </dgm:ptLst>
  <dgm:cxnLst>
    <dgm:cxn modelId="{F2845240-D6B0-4A8E-8F7F-8B99B5752824}" srcId="{BAEE6746-A817-4156-831A-20C7B63FCE98}" destId="{931E8F35-2F98-4E2B-BDAC-29697C87B942}" srcOrd="0" destOrd="0" parTransId="{D7775991-FD72-4371-A224-9F8246BD6186}" sibTransId="{A0E76D10-DABE-4436-A735-FF96F0B3BC42}"/>
    <dgm:cxn modelId="{19D86C4D-AA67-472A-9D59-5AF85A8FAF9F}" type="presOf" srcId="{BAEE6746-A817-4156-831A-20C7B63FCE98}" destId="{C30014D5-3899-4540-8863-B6AC487D8592}" srcOrd="0" destOrd="0" presId="urn:microsoft.com/office/officeart/2018/2/layout/IconVerticalSolidList"/>
    <dgm:cxn modelId="{15C09B50-061B-4737-8B8E-7A821DDE0039}" type="presOf" srcId="{CBBDCEA5-C3F2-44DC-85F4-6E9D461350C2}" destId="{0B71AF44-F14D-484E-9F62-C96262349FB9}" srcOrd="0" destOrd="0" presId="urn:microsoft.com/office/officeart/2018/2/layout/IconVerticalSolidList"/>
    <dgm:cxn modelId="{9C3C9559-7192-465E-A8D1-6FC56059BD16}" srcId="{BAEE6746-A817-4156-831A-20C7B63FCE98}" destId="{4B523351-4964-4AF1-B298-EF18A71B4781}" srcOrd="2" destOrd="0" parTransId="{47A85ACF-9FD2-43D0-B34E-CDEE32EE18D4}" sibTransId="{14966478-EDC5-43EA-8E27-8223562AFD55}"/>
    <dgm:cxn modelId="{3D8261A6-9249-4E4D-8E5C-E26571D12559}" type="presOf" srcId="{931E8F35-2F98-4E2B-BDAC-29697C87B942}" destId="{B60E93E1-96DC-4D9B-BB02-52B75C051920}" srcOrd="0" destOrd="0" presId="urn:microsoft.com/office/officeart/2018/2/layout/IconVerticalSolidList"/>
    <dgm:cxn modelId="{72DAC2C3-FC23-445E-887B-3816D411D1CF}" srcId="{BAEE6746-A817-4156-831A-20C7B63FCE98}" destId="{CBBDCEA5-C3F2-44DC-85F4-6E9D461350C2}" srcOrd="1" destOrd="0" parTransId="{F6D26826-829B-412A-B84C-3B7C5DCEEE05}" sibTransId="{3731E219-33CC-4626-9E17-CDCF165CA608}"/>
    <dgm:cxn modelId="{E52777E1-DCC1-44D6-BE5B-DEE11C27B133}" type="presOf" srcId="{4B523351-4964-4AF1-B298-EF18A71B4781}" destId="{2176F3DF-B9AD-4F4B-937B-B1E2BEFB21F4}" srcOrd="0" destOrd="0" presId="urn:microsoft.com/office/officeart/2018/2/layout/IconVerticalSolidList"/>
    <dgm:cxn modelId="{B842E227-10A7-4D04-8F86-40F7A237F38B}" type="presParOf" srcId="{C30014D5-3899-4540-8863-B6AC487D8592}" destId="{C3520690-1B79-400E-9904-51D68B30F8A7}" srcOrd="0" destOrd="0" presId="urn:microsoft.com/office/officeart/2018/2/layout/IconVerticalSolidList"/>
    <dgm:cxn modelId="{5F67842B-42A2-4898-A05E-7FB9FE60E37E}" type="presParOf" srcId="{C3520690-1B79-400E-9904-51D68B30F8A7}" destId="{9FA79132-B68E-4143-9BD0-55D239015A46}" srcOrd="0" destOrd="0" presId="urn:microsoft.com/office/officeart/2018/2/layout/IconVerticalSolidList"/>
    <dgm:cxn modelId="{1BBFB6D0-7D2D-4995-876E-32D96C0F6F4A}" type="presParOf" srcId="{C3520690-1B79-400E-9904-51D68B30F8A7}" destId="{35A43EB8-6659-4418-B3DC-BB38493BDEF1}" srcOrd="1" destOrd="0" presId="urn:microsoft.com/office/officeart/2018/2/layout/IconVerticalSolidList"/>
    <dgm:cxn modelId="{3DAF42A9-0614-4997-90D7-595619AEF01F}" type="presParOf" srcId="{C3520690-1B79-400E-9904-51D68B30F8A7}" destId="{7C37AD96-5762-4472-A066-1FA9561E928F}" srcOrd="2" destOrd="0" presId="urn:microsoft.com/office/officeart/2018/2/layout/IconVerticalSolidList"/>
    <dgm:cxn modelId="{868941B6-5F68-40B4-9AE2-EB2D33392C44}" type="presParOf" srcId="{C3520690-1B79-400E-9904-51D68B30F8A7}" destId="{B60E93E1-96DC-4D9B-BB02-52B75C051920}" srcOrd="3" destOrd="0" presId="urn:microsoft.com/office/officeart/2018/2/layout/IconVerticalSolidList"/>
    <dgm:cxn modelId="{A166B73B-FE4D-4226-A594-79C5E1D739A6}" type="presParOf" srcId="{C30014D5-3899-4540-8863-B6AC487D8592}" destId="{092A9373-A21C-44AE-BAFB-F03B933E4735}" srcOrd="1" destOrd="0" presId="urn:microsoft.com/office/officeart/2018/2/layout/IconVerticalSolidList"/>
    <dgm:cxn modelId="{20EE040C-57E0-42F5-B73A-0A596EA8FC5D}" type="presParOf" srcId="{C30014D5-3899-4540-8863-B6AC487D8592}" destId="{34097CA5-8C14-408E-A733-B60A68F07742}" srcOrd="2" destOrd="0" presId="urn:microsoft.com/office/officeart/2018/2/layout/IconVerticalSolidList"/>
    <dgm:cxn modelId="{C826C954-5201-4DBF-8F70-C98AEE59449D}" type="presParOf" srcId="{34097CA5-8C14-408E-A733-B60A68F07742}" destId="{DF55D17A-9787-4B74-8A43-ADAAF04C6631}" srcOrd="0" destOrd="0" presId="urn:microsoft.com/office/officeart/2018/2/layout/IconVerticalSolidList"/>
    <dgm:cxn modelId="{362D4A10-9377-4135-B294-312B23BB035C}" type="presParOf" srcId="{34097CA5-8C14-408E-A733-B60A68F07742}" destId="{662B0FE0-C666-44F9-B644-695E15BFE75C}" srcOrd="1" destOrd="0" presId="urn:microsoft.com/office/officeart/2018/2/layout/IconVerticalSolidList"/>
    <dgm:cxn modelId="{15F18D3B-9370-49CF-8EE7-8E3E9C6F4567}" type="presParOf" srcId="{34097CA5-8C14-408E-A733-B60A68F07742}" destId="{EB8525E0-1795-4741-A689-08865B429401}" srcOrd="2" destOrd="0" presId="urn:microsoft.com/office/officeart/2018/2/layout/IconVerticalSolidList"/>
    <dgm:cxn modelId="{8BB668E0-2CF6-4452-B049-27C876B9F2BF}" type="presParOf" srcId="{34097CA5-8C14-408E-A733-B60A68F07742}" destId="{0B71AF44-F14D-484E-9F62-C96262349FB9}" srcOrd="3" destOrd="0" presId="urn:microsoft.com/office/officeart/2018/2/layout/IconVerticalSolidList"/>
    <dgm:cxn modelId="{3B1EBA43-66AF-43AD-96B0-C59E8B5E72A7}" type="presParOf" srcId="{C30014D5-3899-4540-8863-B6AC487D8592}" destId="{CAF54133-973F-49AC-B31D-7C451FF2E9A6}" srcOrd="3" destOrd="0" presId="urn:microsoft.com/office/officeart/2018/2/layout/IconVerticalSolidList"/>
    <dgm:cxn modelId="{600C1C32-E82C-4B6B-AF84-90EFCBB4D66B}" type="presParOf" srcId="{C30014D5-3899-4540-8863-B6AC487D8592}" destId="{3EF0F002-080A-42ED-A63A-9C99C1825252}" srcOrd="4" destOrd="0" presId="urn:microsoft.com/office/officeart/2018/2/layout/IconVerticalSolidList"/>
    <dgm:cxn modelId="{8295024C-2893-4711-8AB9-D399907A9FF6}" type="presParOf" srcId="{3EF0F002-080A-42ED-A63A-9C99C1825252}" destId="{6B4F508A-75C0-401C-A8FD-1F4D1220BCBC}" srcOrd="0" destOrd="0" presId="urn:microsoft.com/office/officeart/2018/2/layout/IconVerticalSolidList"/>
    <dgm:cxn modelId="{7A190102-4B04-405D-9F67-F1602780BC04}" type="presParOf" srcId="{3EF0F002-080A-42ED-A63A-9C99C1825252}" destId="{6409ED41-D227-4664-80D1-FC7F21E943A4}" srcOrd="1" destOrd="0" presId="urn:microsoft.com/office/officeart/2018/2/layout/IconVerticalSolidList"/>
    <dgm:cxn modelId="{723346A3-B00B-4C6E-ADD6-73B70BD696FF}" type="presParOf" srcId="{3EF0F002-080A-42ED-A63A-9C99C1825252}" destId="{A4901931-BE18-4984-ADFE-7315666413D3}" srcOrd="2" destOrd="0" presId="urn:microsoft.com/office/officeart/2018/2/layout/IconVerticalSolidList"/>
    <dgm:cxn modelId="{1D59F177-8ED4-46A4-BCCB-D1CEB2BB70B8}" type="presParOf" srcId="{3EF0F002-080A-42ED-A63A-9C99C1825252}" destId="{2176F3DF-B9AD-4F4B-937B-B1E2BEFB21F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B5A8EC-E8AF-451C-A91F-4616B1522EA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508FE97-F501-4B5A-8592-71408A95C502}">
      <dgm:prSet/>
      <dgm:spPr/>
      <dgm:t>
        <a:bodyPr/>
        <a:lstStyle/>
        <a:p>
          <a:r>
            <a:rPr lang="en-GB"/>
            <a:t>Indicators include income level education and health metrics.</a:t>
          </a:r>
          <a:endParaRPr lang="en-US"/>
        </a:p>
      </dgm:t>
    </dgm:pt>
    <dgm:pt modelId="{9E124689-D09E-49CF-A087-1A537B3A9E29}" type="parTrans" cxnId="{403FA384-A82C-40DE-A49B-86C9EC21C06F}">
      <dgm:prSet/>
      <dgm:spPr/>
      <dgm:t>
        <a:bodyPr/>
        <a:lstStyle/>
        <a:p>
          <a:endParaRPr lang="en-US"/>
        </a:p>
      </dgm:t>
    </dgm:pt>
    <dgm:pt modelId="{0DA701B0-9325-47D8-9705-039A61C84149}" type="sibTrans" cxnId="{403FA384-A82C-40DE-A49B-86C9EC21C06F}">
      <dgm:prSet/>
      <dgm:spPr/>
      <dgm:t>
        <a:bodyPr/>
        <a:lstStyle/>
        <a:p>
          <a:endParaRPr lang="en-US"/>
        </a:p>
      </dgm:t>
    </dgm:pt>
    <dgm:pt modelId="{CBE3B776-CCBD-4D9A-970C-5B2377D2BDF9}">
      <dgm:prSet/>
      <dgm:spPr/>
      <dgm:t>
        <a:bodyPr/>
        <a:lstStyle/>
        <a:p>
          <a:r>
            <a:rPr lang="en-GB"/>
            <a:t>UN highlights that wellbeing is integral to sustainable development and quality of life (UN, 2015).</a:t>
          </a:r>
          <a:endParaRPr lang="en-US"/>
        </a:p>
      </dgm:t>
    </dgm:pt>
    <dgm:pt modelId="{73075E35-C524-4ECC-8205-6B31EF53E0A6}" type="parTrans" cxnId="{B256A4B7-F42F-4FC6-9506-18D9189D1C2E}">
      <dgm:prSet/>
      <dgm:spPr/>
      <dgm:t>
        <a:bodyPr/>
        <a:lstStyle/>
        <a:p>
          <a:endParaRPr lang="en-US"/>
        </a:p>
      </dgm:t>
    </dgm:pt>
    <dgm:pt modelId="{8792305B-2EFC-45D6-A883-337BBEA81418}" type="sibTrans" cxnId="{B256A4B7-F42F-4FC6-9506-18D9189D1C2E}">
      <dgm:prSet/>
      <dgm:spPr/>
      <dgm:t>
        <a:bodyPr/>
        <a:lstStyle/>
        <a:p>
          <a:endParaRPr lang="en-US"/>
        </a:p>
      </dgm:t>
    </dgm:pt>
    <dgm:pt modelId="{3C206141-2435-4339-AA1D-3F02672DC5D8}">
      <dgm:prSet/>
      <dgm:spPr/>
      <dgm:t>
        <a:bodyPr/>
        <a:lstStyle/>
        <a:p>
          <a:r>
            <a:rPr lang="en-GB"/>
            <a:t>Objective measures can provide insights into societal health and resource distribution.</a:t>
          </a:r>
          <a:endParaRPr lang="en-US"/>
        </a:p>
      </dgm:t>
    </dgm:pt>
    <dgm:pt modelId="{7FA03926-7C85-4E37-A234-82C4079DF23D}" type="parTrans" cxnId="{0BC63138-22F4-4028-A364-ACE7072BD403}">
      <dgm:prSet/>
      <dgm:spPr/>
      <dgm:t>
        <a:bodyPr/>
        <a:lstStyle/>
        <a:p>
          <a:endParaRPr lang="en-US"/>
        </a:p>
      </dgm:t>
    </dgm:pt>
    <dgm:pt modelId="{17B36B11-6F9A-4629-97B0-36D272CAF115}" type="sibTrans" cxnId="{0BC63138-22F4-4028-A364-ACE7072BD403}">
      <dgm:prSet/>
      <dgm:spPr/>
      <dgm:t>
        <a:bodyPr/>
        <a:lstStyle/>
        <a:p>
          <a:endParaRPr lang="en-US"/>
        </a:p>
      </dgm:t>
    </dgm:pt>
    <dgm:pt modelId="{DBD7CD63-FD63-4708-9F61-69445C099E0C}" type="pres">
      <dgm:prSet presAssocID="{63B5A8EC-E8AF-451C-A91F-4616B1522EA8}" presName="root" presStyleCnt="0">
        <dgm:presLayoutVars>
          <dgm:dir/>
          <dgm:resizeHandles val="exact"/>
        </dgm:presLayoutVars>
      </dgm:prSet>
      <dgm:spPr/>
    </dgm:pt>
    <dgm:pt modelId="{F0891561-545A-4C19-B6B7-8EF1529F141A}" type="pres">
      <dgm:prSet presAssocID="{2508FE97-F501-4B5A-8592-71408A95C502}" presName="compNode" presStyleCnt="0"/>
      <dgm:spPr/>
    </dgm:pt>
    <dgm:pt modelId="{15A2A4A8-8625-477D-859E-8CE3AF14AF03}" type="pres">
      <dgm:prSet presAssocID="{2508FE97-F501-4B5A-8592-71408A95C502}" presName="bgRect" presStyleLbl="bgShp" presStyleIdx="0" presStyleCnt="3"/>
      <dgm:spPr/>
    </dgm:pt>
    <dgm:pt modelId="{ED7A65D3-47A1-4945-B544-3573B3D7BE29}" type="pres">
      <dgm:prSet presAssocID="{2508FE97-F501-4B5A-8592-71408A95C5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0E10C174-F84B-4144-AE5A-91DB55759C7B}" type="pres">
      <dgm:prSet presAssocID="{2508FE97-F501-4B5A-8592-71408A95C502}" presName="spaceRect" presStyleCnt="0"/>
      <dgm:spPr/>
    </dgm:pt>
    <dgm:pt modelId="{2AEC39BF-4078-4288-BEDA-414498C77C12}" type="pres">
      <dgm:prSet presAssocID="{2508FE97-F501-4B5A-8592-71408A95C502}" presName="parTx" presStyleLbl="revTx" presStyleIdx="0" presStyleCnt="3">
        <dgm:presLayoutVars>
          <dgm:chMax val="0"/>
          <dgm:chPref val="0"/>
        </dgm:presLayoutVars>
      </dgm:prSet>
      <dgm:spPr/>
    </dgm:pt>
    <dgm:pt modelId="{27BFDD70-4869-4DD2-AE63-34043EC06228}" type="pres">
      <dgm:prSet presAssocID="{0DA701B0-9325-47D8-9705-039A61C84149}" presName="sibTrans" presStyleCnt="0"/>
      <dgm:spPr/>
    </dgm:pt>
    <dgm:pt modelId="{75483A3B-F830-4589-9EED-C381796C84DD}" type="pres">
      <dgm:prSet presAssocID="{CBE3B776-CCBD-4D9A-970C-5B2377D2BDF9}" presName="compNode" presStyleCnt="0"/>
      <dgm:spPr/>
    </dgm:pt>
    <dgm:pt modelId="{8C748D87-D15E-4F21-B7F5-469F15B255AF}" type="pres">
      <dgm:prSet presAssocID="{CBE3B776-CCBD-4D9A-970C-5B2377D2BDF9}" presName="bgRect" presStyleLbl="bgShp" presStyleIdx="1" presStyleCnt="3"/>
      <dgm:spPr/>
    </dgm:pt>
    <dgm:pt modelId="{BDF4CE37-B1F9-4B31-BD4B-37BFA301BC11}" type="pres">
      <dgm:prSet presAssocID="{CBE3B776-CCBD-4D9A-970C-5B2377D2BD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9021DF83-A51E-4085-8562-55E7238798A4}" type="pres">
      <dgm:prSet presAssocID="{CBE3B776-CCBD-4D9A-970C-5B2377D2BDF9}" presName="spaceRect" presStyleCnt="0"/>
      <dgm:spPr/>
    </dgm:pt>
    <dgm:pt modelId="{22E8BEC7-0FBE-4FBD-A49F-FC3F51554A15}" type="pres">
      <dgm:prSet presAssocID="{CBE3B776-CCBD-4D9A-970C-5B2377D2BDF9}" presName="parTx" presStyleLbl="revTx" presStyleIdx="1" presStyleCnt="3">
        <dgm:presLayoutVars>
          <dgm:chMax val="0"/>
          <dgm:chPref val="0"/>
        </dgm:presLayoutVars>
      </dgm:prSet>
      <dgm:spPr/>
    </dgm:pt>
    <dgm:pt modelId="{0B8AEF4E-DEA4-42C7-B56A-9E1BB9AA7C73}" type="pres">
      <dgm:prSet presAssocID="{8792305B-2EFC-45D6-A883-337BBEA81418}" presName="sibTrans" presStyleCnt="0"/>
      <dgm:spPr/>
    </dgm:pt>
    <dgm:pt modelId="{4037AE47-81E2-428F-9B48-9B93E1102306}" type="pres">
      <dgm:prSet presAssocID="{3C206141-2435-4339-AA1D-3F02672DC5D8}" presName="compNode" presStyleCnt="0"/>
      <dgm:spPr/>
    </dgm:pt>
    <dgm:pt modelId="{3CC6A3F6-02E0-4E55-B16C-A95183E5D58D}" type="pres">
      <dgm:prSet presAssocID="{3C206141-2435-4339-AA1D-3F02672DC5D8}" presName="bgRect" presStyleLbl="bgShp" presStyleIdx="2" presStyleCnt="3"/>
      <dgm:spPr/>
    </dgm:pt>
    <dgm:pt modelId="{EEAEB3E6-0CE8-4DB5-B0FE-F583B91DF3BB}" type="pres">
      <dgm:prSet presAssocID="{3C206141-2435-4339-AA1D-3F02672DC5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60F2C3D-1EDC-454C-845B-6D3DDFCE6690}" type="pres">
      <dgm:prSet presAssocID="{3C206141-2435-4339-AA1D-3F02672DC5D8}" presName="spaceRect" presStyleCnt="0"/>
      <dgm:spPr/>
    </dgm:pt>
    <dgm:pt modelId="{68EE2D7A-09D2-433E-AF25-4AA54491CCC9}" type="pres">
      <dgm:prSet presAssocID="{3C206141-2435-4339-AA1D-3F02672DC5D8}" presName="parTx" presStyleLbl="revTx" presStyleIdx="2" presStyleCnt="3">
        <dgm:presLayoutVars>
          <dgm:chMax val="0"/>
          <dgm:chPref val="0"/>
        </dgm:presLayoutVars>
      </dgm:prSet>
      <dgm:spPr/>
    </dgm:pt>
  </dgm:ptLst>
  <dgm:cxnLst>
    <dgm:cxn modelId="{20F46909-66AF-47F7-96B6-DD475C829895}" type="presOf" srcId="{63B5A8EC-E8AF-451C-A91F-4616B1522EA8}" destId="{DBD7CD63-FD63-4708-9F61-69445C099E0C}" srcOrd="0" destOrd="0" presId="urn:microsoft.com/office/officeart/2018/2/layout/IconVerticalSolidList"/>
    <dgm:cxn modelId="{A6413431-5F13-4864-8AFA-5243F938B0F5}" type="presOf" srcId="{2508FE97-F501-4B5A-8592-71408A95C502}" destId="{2AEC39BF-4078-4288-BEDA-414498C77C12}" srcOrd="0" destOrd="0" presId="urn:microsoft.com/office/officeart/2018/2/layout/IconVerticalSolidList"/>
    <dgm:cxn modelId="{0BC63138-22F4-4028-A364-ACE7072BD403}" srcId="{63B5A8EC-E8AF-451C-A91F-4616B1522EA8}" destId="{3C206141-2435-4339-AA1D-3F02672DC5D8}" srcOrd="2" destOrd="0" parTransId="{7FA03926-7C85-4E37-A234-82C4079DF23D}" sibTransId="{17B36B11-6F9A-4629-97B0-36D272CAF115}"/>
    <dgm:cxn modelId="{6FAFF660-6D8A-4352-8FB8-AE7AF80AD082}" type="presOf" srcId="{3C206141-2435-4339-AA1D-3F02672DC5D8}" destId="{68EE2D7A-09D2-433E-AF25-4AA54491CCC9}" srcOrd="0" destOrd="0" presId="urn:microsoft.com/office/officeart/2018/2/layout/IconVerticalSolidList"/>
    <dgm:cxn modelId="{403FA384-A82C-40DE-A49B-86C9EC21C06F}" srcId="{63B5A8EC-E8AF-451C-A91F-4616B1522EA8}" destId="{2508FE97-F501-4B5A-8592-71408A95C502}" srcOrd="0" destOrd="0" parTransId="{9E124689-D09E-49CF-A087-1A537B3A9E29}" sibTransId="{0DA701B0-9325-47D8-9705-039A61C84149}"/>
    <dgm:cxn modelId="{2D3C059E-176F-4316-8BB4-F0739BE4B7BD}" type="presOf" srcId="{CBE3B776-CCBD-4D9A-970C-5B2377D2BDF9}" destId="{22E8BEC7-0FBE-4FBD-A49F-FC3F51554A15}" srcOrd="0" destOrd="0" presId="urn:microsoft.com/office/officeart/2018/2/layout/IconVerticalSolidList"/>
    <dgm:cxn modelId="{B256A4B7-F42F-4FC6-9506-18D9189D1C2E}" srcId="{63B5A8EC-E8AF-451C-A91F-4616B1522EA8}" destId="{CBE3B776-CCBD-4D9A-970C-5B2377D2BDF9}" srcOrd="1" destOrd="0" parTransId="{73075E35-C524-4ECC-8205-6B31EF53E0A6}" sibTransId="{8792305B-2EFC-45D6-A883-337BBEA81418}"/>
    <dgm:cxn modelId="{12DC36EF-4380-406E-9407-DD744D613471}" type="presParOf" srcId="{DBD7CD63-FD63-4708-9F61-69445C099E0C}" destId="{F0891561-545A-4C19-B6B7-8EF1529F141A}" srcOrd="0" destOrd="0" presId="urn:microsoft.com/office/officeart/2018/2/layout/IconVerticalSolidList"/>
    <dgm:cxn modelId="{D37D9D89-846B-4591-9942-9F8B493BE639}" type="presParOf" srcId="{F0891561-545A-4C19-B6B7-8EF1529F141A}" destId="{15A2A4A8-8625-477D-859E-8CE3AF14AF03}" srcOrd="0" destOrd="0" presId="urn:microsoft.com/office/officeart/2018/2/layout/IconVerticalSolidList"/>
    <dgm:cxn modelId="{A574F2B0-A6BE-4B0B-AAFD-06A31FD52190}" type="presParOf" srcId="{F0891561-545A-4C19-B6B7-8EF1529F141A}" destId="{ED7A65D3-47A1-4945-B544-3573B3D7BE29}" srcOrd="1" destOrd="0" presId="urn:microsoft.com/office/officeart/2018/2/layout/IconVerticalSolidList"/>
    <dgm:cxn modelId="{02E1F81F-E4DD-4784-A5B9-09E0FBB6BE5D}" type="presParOf" srcId="{F0891561-545A-4C19-B6B7-8EF1529F141A}" destId="{0E10C174-F84B-4144-AE5A-91DB55759C7B}" srcOrd="2" destOrd="0" presId="urn:microsoft.com/office/officeart/2018/2/layout/IconVerticalSolidList"/>
    <dgm:cxn modelId="{9AEA8F54-2658-4064-AB0F-C0F7B661DF88}" type="presParOf" srcId="{F0891561-545A-4C19-B6B7-8EF1529F141A}" destId="{2AEC39BF-4078-4288-BEDA-414498C77C12}" srcOrd="3" destOrd="0" presId="urn:microsoft.com/office/officeart/2018/2/layout/IconVerticalSolidList"/>
    <dgm:cxn modelId="{ABA6CFDD-D288-4FD1-A0DE-1A03CE34218A}" type="presParOf" srcId="{DBD7CD63-FD63-4708-9F61-69445C099E0C}" destId="{27BFDD70-4869-4DD2-AE63-34043EC06228}" srcOrd="1" destOrd="0" presId="urn:microsoft.com/office/officeart/2018/2/layout/IconVerticalSolidList"/>
    <dgm:cxn modelId="{2F808611-EC01-489F-8C60-29D328DD58D5}" type="presParOf" srcId="{DBD7CD63-FD63-4708-9F61-69445C099E0C}" destId="{75483A3B-F830-4589-9EED-C381796C84DD}" srcOrd="2" destOrd="0" presId="urn:microsoft.com/office/officeart/2018/2/layout/IconVerticalSolidList"/>
    <dgm:cxn modelId="{37B01AEE-7806-4A07-A92C-90D81C6C7E90}" type="presParOf" srcId="{75483A3B-F830-4589-9EED-C381796C84DD}" destId="{8C748D87-D15E-4F21-B7F5-469F15B255AF}" srcOrd="0" destOrd="0" presId="urn:microsoft.com/office/officeart/2018/2/layout/IconVerticalSolidList"/>
    <dgm:cxn modelId="{7E22385B-BD9D-43F2-AC76-8E12714190A4}" type="presParOf" srcId="{75483A3B-F830-4589-9EED-C381796C84DD}" destId="{BDF4CE37-B1F9-4B31-BD4B-37BFA301BC11}" srcOrd="1" destOrd="0" presId="urn:microsoft.com/office/officeart/2018/2/layout/IconVerticalSolidList"/>
    <dgm:cxn modelId="{C8AC8B52-4346-4307-9F97-0E7204CF5D99}" type="presParOf" srcId="{75483A3B-F830-4589-9EED-C381796C84DD}" destId="{9021DF83-A51E-4085-8562-55E7238798A4}" srcOrd="2" destOrd="0" presId="urn:microsoft.com/office/officeart/2018/2/layout/IconVerticalSolidList"/>
    <dgm:cxn modelId="{00EC0011-433A-4414-981A-2EAF59EB3324}" type="presParOf" srcId="{75483A3B-F830-4589-9EED-C381796C84DD}" destId="{22E8BEC7-0FBE-4FBD-A49F-FC3F51554A15}" srcOrd="3" destOrd="0" presId="urn:microsoft.com/office/officeart/2018/2/layout/IconVerticalSolidList"/>
    <dgm:cxn modelId="{C2A1E3C6-4661-4312-9D3E-5D3AE04FF636}" type="presParOf" srcId="{DBD7CD63-FD63-4708-9F61-69445C099E0C}" destId="{0B8AEF4E-DEA4-42C7-B56A-9E1BB9AA7C73}" srcOrd="3" destOrd="0" presId="urn:microsoft.com/office/officeart/2018/2/layout/IconVerticalSolidList"/>
    <dgm:cxn modelId="{B7BFF105-562B-403F-A5FB-FC8E299C19D9}" type="presParOf" srcId="{DBD7CD63-FD63-4708-9F61-69445C099E0C}" destId="{4037AE47-81E2-428F-9B48-9B93E1102306}" srcOrd="4" destOrd="0" presId="urn:microsoft.com/office/officeart/2018/2/layout/IconVerticalSolidList"/>
    <dgm:cxn modelId="{DBF99D64-10F5-47EC-BEB4-27046CDC11AC}" type="presParOf" srcId="{4037AE47-81E2-428F-9B48-9B93E1102306}" destId="{3CC6A3F6-02E0-4E55-B16C-A95183E5D58D}" srcOrd="0" destOrd="0" presId="urn:microsoft.com/office/officeart/2018/2/layout/IconVerticalSolidList"/>
    <dgm:cxn modelId="{B34E84D2-047E-4BAA-A815-878AA77B686E}" type="presParOf" srcId="{4037AE47-81E2-428F-9B48-9B93E1102306}" destId="{EEAEB3E6-0CE8-4DB5-B0FE-F583B91DF3BB}" srcOrd="1" destOrd="0" presId="urn:microsoft.com/office/officeart/2018/2/layout/IconVerticalSolidList"/>
    <dgm:cxn modelId="{A508AB76-7471-48A0-AB65-F9A325503517}" type="presParOf" srcId="{4037AE47-81E2-428F-9B48-9B93E1102306}" destId="{F60F2C3D-1EDC-454C-845B-6D3DDFCE6690}" srcOrd="2" destOrd="0" presId="urn:microsoft.com/office/officeart/2018/2/layout/IconVerticalSolidList"/>
    <dgm:cxn modelId="{E79B3AD4-C909-462B-81B1-142A6CE42CF6}" type="presParOf" srcId="{4037AE47-81E2-428F-9B48-9B93E1102306}" destId="{68EE2D7A-09D2-433E-AF25-4AA54491CC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EEA088-85B9-4C64-A370-0C95AEBA6628}"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51ECFEF-C4B2-4CDA-9540-D09D64839B06}">
      <dgm:prSet/>
      <dgm:spPr/>
      <dgm:t>
        <a:bodyPr/>
        <a:lstStyle/>
        <a:p>
          <a:r>
            <a:rPr lang="en-GB"/>
            <a:t>Goal 3: Ensure Healthy lives and promote well being for all</a:t>
          </a:r>
          <a:endParaRPr lang="en-US"/>
        </a:p>
      </dgm:t>
    </dgm:pt>
    <dgm:pt modelId="{611B7B5A-FED9-4642-ACC0-3941DB840D1E}" type="parTrans" cxnId="{85F7A578-14BD-45BA-832A-A6644FE7B5F6}">
      <dgm:prSet/>
      <dgm:spPr/>
      <dgm:t>
        <a:bodyPr/>
        <a:lstStyle/>
        <a:p>
          <a:endParaRPr lang="en-US"/>
        </a:p>
      </dgm:t>
    </dgm:pt>
    <dgm:pt modelId="{92BB8363-F7AA-45AF-AEBC-7E7B45FAC87C}" type="sibTrans" cxnId="{85F7A578-14BD-45BA-832A-A6644FE7B5F6}">
      <dgm:prSet/>
      <dgm:spPr/>
      <dgm:t>
        <a:bodyPr/>
        <a:lstStyle/>
        <a:p>
          <a:endParaRPr lang="en-US"/>
        </a:p>
      </dgm:t>
    </dgm:pt>
    <dgm:pt modelId="{583BBA73-186F-4145-B472-82E489C54D37}">
      <dgm:prSet/>
      <dgm:spPr/>
      <dgm:t>
        <a:bodyPr/>
        <a:lstStyle/>
        <a:p>
          <a:r>
            <a:rPr lang="en-GB"/>
            <a:t>Key Indicators include:</a:t>
          </a:r>
          <a:endParaRPr lang="en-US"/>
        </a:p>
      </dgm:t>
    </dgm:pt>
    <dgm:pt modelId="{4A5F98CC-9DA9-49ED-A757-032F1AF11A8B}" type="parTrans" cxnId="{3C1EA344-25EE-464F-B53A-68E7CD391662}">
      <dgm:prSet/>
      <dgm:spPr/>
      <dgm:t>
        <a:bodyPr/>
        <a:lstStyle/>
        <a:p>
          <a:endParaRPr lang="en-US"/>
        </a:p>
      </dgm:t>
    </dgm:pt>
    <dgm:pt modelId="{FED4F561-F045-4257-94B8-3E3852AA8FDB}" type="sibTrans" cxnId="{3C1EA344-25EE-464F-B53A-68E7CD391662}">
      <dgm:prSet/>
      <dgm:spPr/>
      <dgm:t>
        <a:bodyPr/>
        <a:lstStyle/>
        <a:p>
          <a:endParaRPr lang="en-US"/>
        </a:p>
      </dgm:t>
    </dgm:pt>
    <dgm:pt modelId="{81FC11DB-75C9-4F19-B749-C81B481BFCD4}">
      <dgm:prSet/>
      <dgm:spPr/>
      <dgm:t>
        <a:bodyPr/>
        <a:lstStyle/>
        <a:p>
          <a:r>
            <a:rPr lang="en-GB"/>
            <a:t>Reducing maternal mortality</a:t>
          </a:r>
          <a:endParaRPr lang="en-US"/>
        </a:p>
      </dgm:t>
    </dgm:pt>
    <dgm:pt modelId="{20CFC496-8BAB-4F13-BBDD-92921CE3475E}" type="parTrans" cxnId="{2F287553-083A-4823-9609-AA735F114D4B}">
      <dgm:prSet/>
      <dgm:spPr/>
      <dgm:t>
        <a:bodyPr/>
        <a:lstStyle/>
        <a:p>
          <a:endParaRPr lang="en-US"/>
        </a:p>
      </dgm:t>
    </dgm:pt>
    <dgm:pt modelId="{69E44438-A57F-4FEB-9FF4-289BB145DB79}" type="sibTrans" cxnId="{2F287553-083A-4823-9609-AA735F114D4B}">
      <dgm:prSet/>
      <dgm:spPr/>
      <dgm:t>
        <a:bodyPr/>
        <a:lstStyle/>
        <a:p>
          <a:endParaRPr lang="en-US"/>
        </a:p>
      </dgm:t>
    </dgm:pt>
    <dgm:pt modelId="{D913C470-BB3C-4062-B00F-05703B4B6562}">
      <dgm:prSet/>
      <dgm:spPr/>
      <dgm:t>
        <a:bodyPr/>
        <a:lstStyle/>
        <a:p>
          <a:r>
            <a:rPr lang="en-GB"/>
            <a:t>Ending epidemics of diseases such as Aids and Tuberculosis</a:t>
          </a:r>
          <a:endParaRPr lang="en-US"/>
        </a:p>
      </dgm:t>
    </dgm:pt>
    <dgm:pt modelId="{6D040136-CF3D-4E60-B872-29138EC09518}" type="parTrans" cxnId="{706CD886-1658-49C4-BA71-3A46BAA8677D}">
      <dgm:prSet/>
      <dgm:spPr/>
      <dgm:t>
        <a:bodyPr/>
        <a:lstStyle/>
        <a:p>
          <a:endParaRPr lang="en-US"/>
        </a:p>
      </dgm:t>
    </dgm:pt>
    <dgm:pt modelId="{1723436B-A2C8-44BA-8EB6-29835F43EC1F}" type="sibTrans" cxnId="{706CD886-1658-49C4-BA71-3A46BAA8677D}">
      <dgm:prSet/>
      <dgm:spPr/>
      <dgm:t>
        <a:bodyPr/>
        <a:lstStyle/>
        <a:p>
          <a:endParaRPr lang="en-US"/>
        </a:p>
      </dgm:t>
    </dgm:pt>
    <dgm:pt modelId="{C6CEC546-85A3-42DA-B139-AEE9A62BF53B}">
      <dgm:prSet/>
      <dgm:spPr/>
      <dgm:t>
        <a:bodyPr/>
        <a:lstStyle/>
        <a:p>
          <a:r>
            <a:rPr lang="en-GB"/>
            <a:t>Providing universal access to health services</a:t>
          </a:r>
          <a:endParaRPr lang="en-US"/>
        </a:p>
      </dgm:t>
    </dgm:pt>
    <dgm:pt modelId="{AECB9891-CC48-406C-AD06-155E93F99B8D}" type="parTrans" cxnId="{551C936E-352E-41DF-ABAB-D6505D684D0C}">
      <dgm:prSet/>
      <dgm:spPr/>
      <dgm:t>
        <a:bodyPr/>
        <a:lstStyle/>
        <a:p>
          <a:endParaRPr lang="en-US"/>
        </a:p>
      </dgm:t>
    </dgm:pt>
    <dgm:pt modelId="{8C9D046B-9599-4535-B7E2-B8935D98EF47}" type="sibTrans" cxnId="{551C936E-352E-41DF-ABAB-D6505D684D0C}">
      <dgm:prSet/>
      <dgm:spPr/>
      <dgm:t>
        <a:bodyPr/>
        <a:lstStyle/>
        <a:p>
          <a:endParaRPr lang="en-US"/>
        </a:p>
      </dgm:t>
    </dgm:pt>
    <dgm:pt modelId="{0871631F-94ED-4748-B2D7-900C796C1249}" type="pres">
      <dgm:prSet presAssocID="{4FEEA088-85B9-4C64-A370-0C95AEBA6628}" presName="outerComposite" presStyleCnt="0">
        <dgm:presLayoutVars>
          <dgm:chMax val="5"/>
          <dgm:dir/>
          <dgm:resizeHandles val="exact"/>
        </dgm:presLayoutVars>
      </dgm:prSet>
      <dgm:spPr/>
    </dgm:pt>
    <dgm:pt modelId="{C894DB1E-987F-4C98-BA93-16204A914789}" type="pres">
      <dgm:prSet presAssocID="{4FEEA088-85B9-4C64-A370-0C95AEBA6628}" presName="dummyMaxCanvas" presStyleCnt="0">
        <dgm:presLayoutVars/>
      </dgm:prSet>
      <dgm:spPr/>
    </dgm:pt>
    <dgm:pt modelId="{434D6EB6-8B04-46F5-A021-F9291B681CBD}" type="pres">
      <dgm:prSet presAssocID="{4FEEA088-85B9-4C64-A370-0C95AEBA6628}" presName="FiveNodes_1" presStyleLbl="node1" presStyleIdx="0" presStyleCnt="5">
        <dgm:presLayoutVars>
          <dgm:bulletEnabled val="1"/>
        </dgm:presLayoutVars>
      </dgm:prSet>
      <dgm:spPr/>
    </dgm:pt>
    <dgm:pt modelId="{16AA5705-D93A-4566-8158-F5050F1C0F89}" type="pres">
      <dgm:prSet presAssocID="{4FEEA088-85B9-4C64-A370-0C95AEBA6628}" presName="FiveNodes_2" presStyleLbl="node1" presStyleIdx="1" presStyleCnt="5">
        <dgm:presLayoutVars>
          <dgm:bulletEnabled val="1"/>
        </dgm:presLayoutVars>
      </dgm:prSet>
      <dgm:spPr/>
    </dgm:pt>
    <dgm:pt modelId="{E325BD7E-948F-478C-8048-F41E77D9038E}" type="pres">
      <dgm:prSet presAssocID="{4FEEA088-85B9-4C64-A370-0C95AEBA6628}" presName="FiveNodes_3" presStyleLbl="node1" presStyleIdx="2" presStyleCnt="5">
        <dgm:presLayoutVars>
          <dgm:bulletEnabled val="1"/>
        </dgm:presLayoutVars>
      </dgm:prSet>
      <dgm:spPr/>
    </dgm:pt>
    <dgm:pt modelId="{0F5A7886-26EB-475C-A0B3-20CDBE6233A6}" type="pres">
      <dgm:prSet presAssocID="{4FEEA088-85B9-4C64-A370-0C95AEBA6628}" presName="FiveNodes_4" presStyleLbl="node1" presStyleIdx="3" presStyleCnt="5">
        <dgm:presLayoutVars>
          <dgm:bulletEnabled val="1"/>
        </dgm:presLayoutVars>
      </dgm:prSet>
      <dgm:spPr/>
    </dgm:pt>
    <dgm:pt modelId="{D8E2E750-62CC-458D-A6A1-44A6728AB90C}" type="pres">
      <dgm:prSet presAssocID="{4FEEA088-85B9-4C64-A370-0C95AEBA6628}" presName="FiveNodes_5" presStyleLbl="node1" presStyleIdx="4" presStyleCnt="5">
        <dgm:presLayoutVars>
          <dgm:bulletEnabled val="1"/>
        </dgm:presLayoutVars>
      </dgm:prSet>
      <dgm:spPr/>
    </dgm:pt>
    <dgm:pt modelId="{C0B24736-5AB1-4C71-96F6-E083E805400D}" type="pres">
      <dgm:prSet presAssocID="{4FEEA088-85B9-4C64-A370-0C95AEBA6628}" presName="FiveConn_1-2" presStyleLbl="fgAccFollowNode1" presStyleIdx="0" presStyleCnt="4">
        <dgm:presLayoutVars>
          <dgm:bulletEnabled val="1"/>
        </dgm:presLayoutVars>
      </dgm:prSet>
      <dgm:spPr/>
    </dgm:pt>
    <dgm:pt modelId="{30D0A5D7-EC47-495B-840A-B0462FCAFBBB}" type="pres">
      <dgm:prSet presAssocID="{4FEEA088-85B9-4C64-A370-0C95AEBA6628}" presName="FiveConn_2-3" presStyleLbl="fgAccFollowNode1" presStyleIdx="1" presStyleCnt="4">
        <dgm:presLayoutVars>
          <dgm:bulletEnabled val="1"/>
        </dgm:presLayoutVars>
      </dgm:prSet>
      <dgm:spPr/>
    </dgm:pt>
    <dgm:pt modelId="{7E86C6C7-7162-4C9F-BD7E-F75155507CC1}" type="pres">
      <dgm:prSet presAssocID="{4FEEA088-85B9-4C64-A370-0C95AEBA6628}" presName="FiveConn_3-4" presStyleLbl="fgAccFollowNode1" presStyleIdx="2" presStyleCnt="4">
        <dgm:presLayoutVars>
          <dgm:bulletEnabled val="1"/>
        </dgm:presLayoutVars>
      </dgm:prSet>
      <dgm:spPr/>
    </dgm:pt>
    <dgm:pt modelId="{B4A209B5-15C1-4003-876A-D7CCE9B09FCB}" type="pres">
      <dgm:prSet presAssocID="{4FEEA088-85B9-4C64-A370-0C95AEBA6628}" presName="FiveConn_4-5" presStyleLbl="fgAccFollowNode1" presStyleIdx="3" presStyleCnt="4">
        <dgm:presLayoutVars>
          <dgm:bulletEnabled val="1"/>
        </dgm:presLayoutVars>
      </dgm:prSet>
      <dgm:spPr/>
    </dgm:pt>
    <dgm:pt modelId="{EFDEEE28-04A2-4531-988E-C231B6FAD3F3}" type="pres">
      <dgm:prSet presAssocID="{4FEEA088-85B9-4C64-A370-0C95AEBA6628}" presName="FiveNodes_1_text" presStyleLbl="node1" presStyleIdx="4" presStyleCnt="5">
        <dgm:presLayoutVars>
          <dgm:bulletEnabled val="1"/>
        </dgm:presLayoutVars>
      </dgm:prSet>
      <dgm:spPr/>
    </dgm:pt>
    <dgm:pt modelId="{2F6BFAB4-E8A3-49FE-9A49-350DFAFBF19E}" type="pres">
      <dgm:prSet presAssocID="{4FEEA088-85B9-4C64-A370-0C95AEBA6628}" presName="FiveNodes_2_text" presStyleLbl="node1" presStyleIdx="4" presStyleCnt="5">
        <dgm:presLayoutVars>
          <dgm:bulletEnabled val="1"/>
        </dgm:presLayoutVars>
      </dgm:prSet>
      <dgm:spPr/>
    </dgm:pt>
    <dgm:pt modelId="{8D8C91AF-45CC-4DEE-A15D-C60804A591BC}" type="pres">
      <dgm:prSet presAssocID="{4FEEA088-85B9-4C64-A370-0C95AEBA6628}" presName="FiveNodes_3_text" presStyleLbl="node1" presStyleIdx="4" presStyleCnt="5">
        <dgm:presLayoutVars>
          <dgm:bulletEnabled val="1"/>
        </dgm:presLayoutVars>
      </dgm:prSet>
      <dgm:spPr/>
    </dgm:pt>
    <dgm:pt modelId="{40171AEE-1E6F-4CFF-84CE-27C0342E57EF}" type="pres">
      <dgm:prSet presAssocID="{4FEEA088-85B9-4C64-A370-0C95AEBA6628}" presName="FiveNodes_4_text" presStyleLbl="node1" presStyleIdx="4" presStyleCnt="5">
        <dgm:presLayoutVars>
          <dgm:bulletEnabled val="1"/>
        </dgm:presLayoutVars>
      </dgm:prSet>
      <dgm:spPr/>
    </dgm:pt>
    <dgm:pt modelId="{CC7965FE-313D-4ED1-A49C-403BB31908C7}" type="pres">
      <dgm:prSet presAssocID="{4FEEA088-85B9-4C64-A370-0C95AEBA6628}" presName="FiveNodes_5_text" presStyleLbl="node1" presStyleIdx="4" presStyleCnt="5">
        <dgm:presLayoutVars>
          <dgm:bulletEnabled val="1"/>
        </dgm:presLayoutVars>
      </dgm:prSet>
      <dgm:spPr/>
    </dgm:pt>
  </dgm:ptLst>
  <dgm:cxnLst>
    <dgm:cxn modelId="{AB1E3E17-8015-4BEE-A0AC-BE1091BCCF66}" type="presOf" srcId="{C6CEC546-85A3-42DA-B139-AEE9A62BF53B}" destId="{D8E2E750-62CC-458D-A6A1-44A6728AB90C}" srcOrd="0" destOrd="0" presId="urn:microsoft.com/office/officeart/2005/8/layout/vProcess5"/>
    <dgm:cxn modelId="{7298F819-5169-456F-A6C3-914E4A7F628D}" type="presOf" srcId="{D913C470-BB3C-4062-B00F-05703B4B6562}" destId="{0F5A7886-26EB-475C-A0B3-20CDBE6233A6}" srcOrd="0" destOrd="0" presId="urn:microsoft.com/office/officeart/2005/8/layout/vProcess5"/>
    <dgm:cxn modelId="{35389E32-41C3-4025-85A3-3143F4977C01}" type="presOf" srcId="{FED4F561-F045-4257-94B8-3E3852AA8FDB}" destId="{30D0A5D7-EC47-495B-840A-B0462FCAFBBB}" srcOrd="0" destOrd="0" presId="urn:microsoft.com/office/officeart/2005/8/layout/vProcess5"/>
    <dgm:cxn modelId="{3C1EA344-25EE-464F-B53A-68E7CD391662}" srcId="{4FEEA088-85B9-4C64-A370-0C95AEBA6628}" destId="{583BBA73-186F-4145-B472-82E489C54D37}" srcOrd="1" destOrd="0" parTransId="{4A5F98CC-9DA9-49ED-A757-032F1AF11A8B}" sibTransId="{FED4F561-F045-4257-94B8-3E3852AA8FDB}"/>
    <dgm:cxn modelId="{551C936E-352E-41DF-ABAB-D6505D684D0C}" srcId="{4FEEA088-85B9-4C64-A370-0C95AEBA6628}" destId="{C6CEC546-85A3-42DA-B139-AEE9A62BF53B}" srcOrd="4" destOrd="0" parTransId="{AECB9891-CC48-406C-AD06-155E93F99B8D}" sibTransId="{8C9D046B-9599-4535-B7E2-B8935D98EF47}"/>
    <dgm:cxn modelId="{FAA67550-A983-4CE1-9CA0-55D824312A1A}" type="presOf" srcId="{1723436B-A2C8-44BA-8EB6-29835F43EC1F}" destId="{B4A209B5-15C1-4003-876A-D7CCE9B09FCB}" srcOrd="0" destOrd="0" presId="urn:microsoft.com/office/officeart/2005/8/layout/vProcess5"/>
    <dgm:cxn modelId="{2F287553-083A-4823-9609-AA735F114D4B}" srcId="{4FEEA088-85B9-4C64-A370-0C95AEBA6628}" destId="{81FC11DB-75C9-4F19-B749-C81B481BFCD4}" srcOrd="2" destOrd="0" parTransId="{20CFC496-8BAB-4F13-BBDD-92921CE3475E}" sibTransId="{69E44438-A57F-4FEB-9FF4-289BB145DB79}"/>
    <dgm:cxn modelId="{9FD64555-5CCC-4F85-BAF0-0C1567B25C86}" type="presOf" srcId="{69E44438-A57F-4FEB-9FF4-289BB145DB79}" destId="{7E86C6C7-7162-4C9F-BD7E-F75155507CC1}" srcOrd="0" destOrd="0" presId="urn:microsoft.com/office/officeart/2005/8/layout/vProcess5"/>
    <dgm:cxn modelId="{85F7A578-14BD-45BA-832A-A6644FE7B5F6}" srcId="{4FEEA088-85B9-4C64-A370-0C95AEBA6628}" destId="{151ECFEF-C4B2-4CDA-9540-D09D64839B06}" srcOrd="0" destOrd="0" parTransId="{611B7B5A-FED9-4642-ACC0-3941DB840D1E}" sibTransId="{92BB8363-F7AA-45AF-AEBC-7E7B45FAC87C}"/>
    <dgm:cxn modelId="{42B2F85A-19DB-4BE0-9B45-A69032CAB14E}" type="presOf" srcId="{151ECFEF-C4B2-4CDA-9540-D09D64839B06}" destId="{EFDEEE28-04A2-4531-988E-C231B6FAD3F3}" srcOrd="1" destOrd="0" presId="urn:microsoft.com/office/officeart/2005/8/layout/vProcess5"/>
    <dgm:cxn modelId="{851DA07E-4B2A-4E3C-84B9-25DDE5617B9C}" type="presOf" srcId="{151ECFEF-C4B2-4CDA-9540-D09D64839B06}" destId="{434D6EB6-8B04-46F5-A021-F9291B681CBD}" srcOrd="0" destOrd="0" presId="urn:microsoft.com/office/officeart/2005/8/layout/vProcess5"/>
    <dgm:cxn modelId="{706CD886-1658-49C4-BA71-3A46BAA8677D}" srcId="{4FEEA088-85B9-4C64-A370-0C95AEBA6628}" destId="{D913C470-BB3C-4062-B00F-05703B4B6562}" srcOrd="3" destOrd="0" parTransId="{6D040136-CF3D-4E60-B872-29138EC09518}" sibTransId="{1723436B-A2C8-44BA-8EB6-29835F43EC1F}"/>
    <dgm:cxn modelId="{8143EE8D-01E2-42FC-9B63-1A882993CF6E}" type="presOf" srcId="{D913C470-BB3C-4062-B00F-05703B4B6562}" destId="{40171AEE-1E6F-4CFF-84CE-27C0342E57EF}" srcOrd="1" destOrd="0" presId="urn:microsoft.com/office/officeart/2005/8/layout/vProcess5"/>
    <dgm:cxn modelId="{C61BF18E-3256-4228-BF69-88DEFAAF43A3}" type="presOf" srcId="{583BBA73-186F-4145-B472-82E489C54D37}" destId="{2F6BFAB4-E8A3-49FE-9A49-350DFAFBF19E}" srcOrd="1" destOrd="0" presId="urn:microsoft.com/office/officeart/2005/8/layout/vProcess5"/>
    <dgm:cxn modelId="{9005F0A6-7F38-4A02-BD5D-4EC2AB195018}" type="presOf" srcId="{92BB8363-F7AA-45AF-AEBC-7E7B45FAC87C}" destId="{C0B24736-5AB1-4C71-96F6-E083E805400D}" srcOrd="0" destOrd="0" presId="urn:microsoft.com/office/officeart/2005/8/layout/vProcess5"/>
    <dgm:cxn modelId="{D71783D4-7996-45C7-B8E8-EE43A4FA2D2C}" type="presOf" srcId="{583BBA73-186F-4145-B472-82E489C54D37}" destId="{16AA5705-D93A-4566-8158-F5050F1C0F89}" srcOrd="0" destOrd="0" presId="urn:microsoft.com/office/officeart/2005/8/layout/vProcess5"/>
    <dgm:cxn modelId="{014EFAD4-0C89-42BE-8DCD-941C20EFC4A5}" type="presOf" srcId="{C6CEC546-85A3-42DA-B139-AEE9A62BF53B}" destId="{CC7965FE-313D-4ED1-A49C-403BB31908C7}" srcOrd="1" destOrd="0" presId="urn:microsoft.com/office/officeart/2005/8/layout/vProcess5"/>
    <dgm:cxn modelId="{DEC95EE3-08F4-4B10-9F9E-9EEAF0EF584B}" type="presOf" srcId="{81FC11DB-75C9-4F19-B749-C81B481BFCD4}" destId="{8D8C91AF-45CC-4DEE-A15D-C60804A591BC}" srcOrd="1" destOrd="0" presId="urn:microsoft.com/office/officeart/2005/8/layout/vProcess5"/>
    <dgm:cxn modelId="{234F90E9-2B94-454E-8E42-8AA45CD51FF3}" type="presOf" srcId="{4FEEA088-85B9-4C64-A370-0C95AEBA6628}" destId="{0871631F-94ED-4748-B2D7-900C796C1249}" srcOrd="0" destOrd="0" presId="urn:microsoft.com/office/officeart/2005/8/layout/vProcess5"/>
    <dgm:cxn modelId="{472896EE-9EDE-4773-AAC8-9D5DEB8C3E33}" type="presOf" srcId="{81FC11DB-75C9-4F19-B749-C81B481BFCD4}" destId="{E325BD7E-948F-478C-8048-F41E77D9038E}" srcOrd="0" destOrd="0" presId="urn:microsoft.com/office/officeart/2005/8/layout/vProcess5"/>
    <dgm:cxn modelId="{A96431B2-1729-4DEA-88C3-0C9C182ED543}" type="presParOf" srcId="{0871631F-94ED-4748-B2D7-900C796C1249}" destId="{C894DB1E-987F-4C98-BA93-16204A914789}" srcOrd="0" destOrd="0" presId="urn:microsoft.com/office/officeart/2005/8/layout/vProcess5"/>
    <dgm:cxn modelId="{DD51BE67-6C73-40D1-AF56-4BE5B9FC8A64}" type="presParOf" srcId="{0871631F-94ED-4748-B2D7-900C796C1249}" destId="{434D6EB6-8B04-46F5-A021-F9291B681CBD}" srcOrd="1" destOrd="0" presId="urn:microsoft.com/office/officeart/2005/8/layout/vProcess5"/>
    <dgm:cxn modelId="{DC8AFB3A-8BD4-401D-82E6-156B110B7FB7}" type="presParOf" srcId="{0871631F-94ED-4748-B2D7-900C796C1249}" destId="{16AA5705-D93A-4566-8158-F5050F1C0F89}" srcOrd="2" destOrd="0" presId="urn:microsoft.com/office/officeart/2005/8/layout/vProcess5"/>
    <dgm:cxn modelId="{A08952B4-6BAC-473D-ADD8-20D3D0199B06}" type="presParOf" srcId="{0871631F-94ED-4748-B2D7-900C796C1249}" destId="{E325BD7E-948F-478C-8048-F41E77D9038E}" srcOrd="3" destOrd="0" presId="urn:microsoft.com/office/officeart/2005/8/layout/vProcess5"/>
    <dgm:cxn modelId="{57EA5E89-91A3-48BF-8426-87EA99D0FBE8}" type="presParOf" srcId="{0871631F-94ED-4748-B2D7-900C796C1249}" destId="{0F5A7886-26EB-475C-A0B3-20CDBE6233A6}" srcOrd="4" destOrd="0" presId="urn:microsoft.com/office/officeart/2005/8/layout/vProcess5"/>
    <dgm:cxn modelId="{5B61D3C1-5910-425B-9653-AFD29824B528}" type="presParOf" srcId="{0871631F-94ED-4748-B2D7-900C796C1249}" destId="{D8E2E750-62CC-458D-A6A1-44A6728AB90C}" srcOrd="5" destOrd="0" presId="urn:microsoft.com/office/officeart/2005/8/layout/vProcess5"/>
    <dgm:cxn modelId="{48867D27-6247-4E1E-BE2E-E903F871A540}" type="presParOf" srcId="{0871631F-94ED-4748-B2D7-900C796C1249}" destId="{C0B24736-5AB1-4C71-96F6-E083E805400D}" srcOrd="6" destOrd="0" presId="urn:microsoft.com/office/officeart/2005/8/layout/vProcess5"/>
    <dgm:cxn modelId="{166C34A1-A28E-4166-AB1A-DEF8F472905B}" type="presParOf" srcId="{0871631F-94ED-4748-B2D7-900C796C1249}" destId="{30D0A5D7-EC47-495B-840A-B0462FCAFBBB}" srcOrd="7" destOrd="0" presId="urn:microsoft.com/office/officeart/2005/8/layout/vProcess5"/>
    <dgm:cxn modelId="{8FE3334F-52A1-4F88-BAC7-F99E8E58FDE2}" type="presParOf" srcId="{0871631F-94ED-4748-B2D7-900C796C1249}" destId="{7E86C6C7-7162-4C9F-BD7E-F75155507CC1}" srcOrd="8" destOrd="0" presId="urn:microsoft.com/office/officeart/2005/8/layout/vProcess5"/>
    <dgm:cxn modelId="{3474E273-8FD0-4DAA-8F73-290D942DA63C}" type="presParOf" srcId="{0871631F-94ED-4748-B2D7-900C796C1249}" destId="{B4A209B5-15C1-4003-876A-D7CCE9B09FCB}" srcOrd="9" destOrd="0" presId="urn:microsoft.com/office/officeart/2005/8/layout/vProcess5"/>
    <dgm:cxn modelId="{FA5A5261-B303-44ED-B7DC-85DADACF0DAB}" type="presParOf" srcId="{0871631F-94ED-4748-B2D7-900C796C1249}" destId="{EFDEEE28-04A2-4531-988E-C231B6FAD3F3}" srcOrd="10" destOrd="0" presId="urn:microsoft.com/office/officeart/2005/8/layout/vProcess5"/>
    <dgm:cxn modelId="{A87E21DC-03D5-4568-B578-56145475C4D5}" type="presParOf" srcId="{0871631F-94ED-4748-B2D7-900C796C1249}" destId="{2F6BFAB4-E8A3-49FE-9A49-350DFAFBF19E}" srcOrd="11" destOrd="0" presId="urn:microsoft.com/office/officeart/2005/8/layout/vProcess5"/>
    <dgm:cxn modelId="{CB633387-BC98-462A-A830-C22835674D74}" type="presParOf" srcId="{0871631F-94ED-4748-B2D7-900C796C1249}" destId="{8D8C91AF-45CC-4DEE-A15D-C60804A591BC}" srcOrd="12" destOrd="0" presId="urn:microsoft.com/office/officeart/2005/8/layout/vProcess5"/>
    <dgm:cxn modelId="{EAB6BB44-9CEB-4189-AC5D-E42A20AE9681}" type="presParOf" srcId="{0871631F-94ED-4748-B2D7-900C796C1249}" destId="{40171AEE-1E6F-4CFF-84CE-27C0342E57EF}" srcOrd="13" destOrd="0" presId="urn:microsoft.com/office/officeart/2005/8/layout/vProcess5"/>
    <dgm:cxn modelId="{23ED9644-5461-4190-863F-264A2DF3893E}" type="presParOf" srcId="{0871631F-94ED-4748-B2D7-900C796C1249}" destId="{CC7965FE-313D-4ED1-A49C-403BB31908C7}"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894B5E-2221-46FF-9048-0DC4828D6470}"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D3FA47DB-D745-4F8A-9F04-F3DF0F7BB039}">
      <dgm:prSet/>
      <dgm:spPr/>
      <dgm:t>
        <a:bodyPr/>
        <a:lstStyle/>
        <a:p>
          <a:r>
            <a:rPr lang="en-GB"/>
            <a:t>Health inequalities are systematic differences in health outcomes that exist across different population groups.</a:t>
          </a:r>
          <a:endParaRPr lang="en-US"/>
        </a:p>
      </dgm:t>
    </dgm:pt>
    <dgm:pt modelId="{019B103A-9E03-4401-9E7C-1748692971F3}" type="parTrans" cxnId="{3A55657A-02C1-4460-BCA9-C6052F5AC90F}">
      <dgm:prSet/>
      <dgm:spPr/>
      <dgm:t>
        <a:bodyPr/>
        <a:lstStyle/>
        <a:p>
          <a:endParaRPr lang="en-US"/>
        </a:p>
      </dgm:t>
    </dgm:pt>
    <dgm:pt modelId="{586FEA63-158C-4418-A80B-9532FC99630F}" type="sibTrans" cxnId="{3A55657A-02C1-4460-BCA9-C6052F5AC90F}">
      <dgm:prSet/>
      <dgm:spPr/>
      <dgm:t>
        <a:bodyPr/>
        <a:lstStyle/>
        <a:p>
          <a:endParaRPr lang="en-US"/>
        </a:p>
      </dgm:t>
    </dgm:pt>
    <dgm:pt modelId="{EE351C1F-5C16-402F-AE5C-6B15D84BA12D}">
      <dgm:prSet/>
      <dgm:spPr/>
      <dgm:t>
        <a:bodyPr/>
        <a:lstStyle/>
        <a:p>
          <a:r>
            <a:rPr lang="en-GB" dirty="0"/>
            <a:t>They can be rooted in factors such as ethnicity socioeconomic status and geographical location.</a:t>
          </a:r>
          <a:endParaRPr lang="en-US" dirty="0"/>
        </a:p>
      </dgm:t>
    </dgm:pt>
    <dgm:pt modelId="{DFAAB377-A665-4411-B645-EE4A1A9A986D}" type="parTrans" cxnId="{4BEA857A-BED6-4203-BD9A-8C29D5E578C0}">
      <dgm:prSet/>
      <dgm:spPr/>
      <dgm:t>
        <a:bodyPr/>
        <a:lstStyle/>
        <a:p>
          <a:endParaRPr lang="en-US"/>
        </a:p>
      </dgm:t>
    </dgm:pt>
    <dgm:pt modelId="{171FFE11-734D-4A9C-96E2-41F0EF6B7C3D}" type="sibTrans" cxnId="{4BEA857A-BED6-4203-BD9A-8C29D5E578C0}">
      <dgm:prSet/>
      <dgm:spPr/>
      <dgm:t>
        <a:bodyPr/>
        <a:lstStyle/>
        <a:p>
          <a:endParaRPr lang="en-US"/>
        </a:p>
      </dgm:t>
    </dgm:pt>
    <dgm:pt modelId="{56507D1B-8361-444D-8F18-CECD272E2520}" type="pres">
      <dgm:prSet presAssocID="{8D894B5E-2221-46FF-9048-0DC4828D6470}" presName="outerComposite" presStyleCnt="0">
        <dgm:presLayoutVars>
          <dgm:chMax val="5"/>
          <dgm:dir/>
          <dgm:resizeHandles val="exact"/>
        </dgm:presLayoutVars>
      </dgm:prSet>
      <dgm:spPr/>
    </dgm:pt>
    <dgm:pt modelId="{9A1E370A-94F1-42A1-8870-AEFCB3831EAD}" type="pres">
      <dgm:prSet presAssocID="{8D894B5E-2221-46FF-9048-0DC4828D6470}" presName="dummyMaxCanvas" presStyleCnt="0">
        <dgm:presLayoutVars/>
      </dgm:prSet>
      <dgm:spPr/>
    </dgm:pt>
    <dgm:pt modelId="{EC04AA67-8DFF-4765-A477-90D40977F618}" type="pres">
      <dgm:prSet presAssocID="{8D894B5E-2221-46FF-9048-0DC4828D6470}" presName="TwoNodes_1" presStyleLbl="node1" presStyleIdx="0" presStyleCnt="2">
        <dgm:presLayoutVars>
          <dgm:bulletEnabled val="1"/>
        </dgm:presLayoutVars>
      </dgm:prSet>
      <dgm:spPr/>
    </dgm:pt>
    <dgm:pt modelId="{08843F15-08A1-4EDE-A9D2-407AFC7EC6B7}" type="pres">
      <dgm:prSet presAssocID="{8D894B5E-2221-46FF-9048-0DC4828D6470}" presName="TwoNodes_2" presStyleLbl="node1" presStyleIdx="1" presStyleCnt="2">
        <dgm:presLayoutVars>
          <dgm:bulletEnabled val="1"/>
        </dgm:presLayoutVars>
      </dgm:prSet>
      <dgm:spPr/>
    </dgm:pt>
    <dgm:pt modelId="{03DCDC70-360C-4301-9E2A-E7DBD410E0F9}" type="pres">
      <dgm:prSet presAssocID="{8D894B5E-2221-46FF-9048-0DC4828D6470}" presName="TwoConn_1-2" presStyleLbl="fgAccFollowNode1" presStyleIdx="0" presStyleCnt="1">
        <dgm:presLayoutVars>
          <dgm:bulletEnabled val="1"/>
        </dgm:presLayoutVars>
      </dgm:prSet>
      <dgm:spPr/>
    </dgm:pt>
    <dgm:pt modelId="{CF5B8E59-D56A-44E4-920D-BF07FC216CF9}" type="pres">
      <dgm:prSet presAssocID="{8D894B5E-2221-46FF-9048-0DC4828D6470}" presName="TwoNodes_1_text" presStyleLbl="node1" presStyleIdx="1" presStyleCnt="2">
        <dgm:presLayoutVars>
          <dgm:bulletEnabled val="1"/>
        </dgm:presLayoutVars>
      </dgm:prSet>
      <dgm:spPr/>
    </dgm:pt>
    <dgm:pt modelId="{B81C4637-011C-4252-9FC9-5E1C08368F67}" type="pres">
      <dgm:prSet presAssocID="{8D894B5E-2221-46FF-9048-0DC4828D6470}" presName="TwoNodes_2_text" presStyleLbl="node1" presStyleIdx="1" presStyleCnt="2">
        <dgm:presLayoutVars>
          <dgm:bulletEnabled val="1"/>
        </dgm:presLayoutVars>
      </dgm:prSet>
      <dgm:spPr/>
    </dgm:pt>
  </dgm:ptLst>
  <dgm:cxnLst>
    <dgm:cxn modelId="{D4D69B28-9FB4-4B7C-B3F0-B00379043464}" type="presOf" srcId="{EE351C1F-5C16-402F-AE5C-6B15D84BA12D}" destId="{B81C4637-011C-4252-9FC9-5E1C08368F67}" srcOrd="1" destOrd="0" presId="urn:microsoft.com/office/officeart/2005/8/layout/vProcess5"/>
    <dgm:cxn modelId="{6C94EC29-F669-4FEA-9166-1F2B067B487C}" type="presOf" srcId="{EE351C1F-5C16-402F-AE5C-6B15D84BA12D}" destId="{08843F15-08A1-4EDE-A9D2-407AFC7EC6B7}" srcOrd="0" destOrd="0" presId="urn:microsoft.com/office/officeart/2005/8/layout/vProcess5"/>
    <dgm:cxn modelId="{3A55657A-02C1-4460-BCA9-C6052F5AC90F}" srcId="{8D894B5E-2221-46FF-9048-0DC4828D6470}" destId="{D3FA47DB-D745-4F8A-9F04-F3DF0F7BB039}" srcOrd="0" destOrd="0" parTransId="{019B103A-9E03-4401-9E7C-1748692971F3}" sibTransId="{586FEA63-158C-4418-A80B-9532FC99630F}"/>
    <dgm:cxn modelId="{88DE805A-DF8B-4877-8800-18D882A54FFC}" type="presOf" srcId="{586FEA63-158C-4418-A80B-9532FC99630F}" destId="{03DCDC70-360C-4301-9E2A-E7DBD410E0F9}" srcOrd="0" destOrd="0" presId="urn:microsoft.com/office/officeart/2005/8/layout/vProcess5"/>
    <dgm:cxn modelId="{4BEA857A-BED6-4203-BD9A-8C29D5E578C0}" srcId="{8D894B5E-2221-46FF-9048-0DC4828D6470}" destId="{EE351C1F-5C16-402F-AE5C-6B15D84BA12D}" srcOrd="1" destOrd="0" parTransId="{DFAAB377-A665-4411-B645-EE4A1A9A986D}" sibTransId="{171FFE11-734D-4A9C-96E2-41F0EF6B7C3D}"/>
    <dgm:cxn modelId="{E5C64A92-110F-44B7-84CD-89BC0BBD8BA0}" type="presOf" srcId="{D3FA47DB-D745-4F8A-9F04-F3DF0F7BB039}" destId="{EC04AA67-8DFF-4765-A477-90D40977F618}" srcOrd="0" destOrd="0" presId="urn:microsoft.com/office/officeart/2005/8/layout/vProcess5"/>
    <dgm:cxn modelId="{D092D9BE-14D7-41E0-BC14-8C2F7DA61A21}" type="presOf" srcId="{D3FA47DB-D745-4F8A-9F04-F3DF0F7BB039}" destId="{CF5B8E59-D56A-44E4-920D-BF07FC216CF9}" srcOrd="1" destOrd="0" presId="urn:microsoft.com/office/officeart/2005/8/layout/vProcess5"/>
    <dgm:cxn modelId="{36953CEB-30A7-49BF-BDB8-8F265FFA51D8}" type="presOf" srcId="{8D894B5E-2221-46FF-9048-0DC4828D6470}" destId="{56507D1B-8361-444D-8F18-CECD272E2520}" srcOrd="0" destOrd="0" presId="urn:microsoft.com/office/officeart/2005/8/layout/vProcess5"/>
    <dgm:cxn modelId="{9E1E3517-C612-4174-8FC3-DB955F522BC1}" type="presParOf" srcId="{56507D1B-8361-444D-8F18-CECD272E2520}" destId="{9A1E370A-94F1-42A1-8870-AEFCB3831EAD}" srcOrd="0" destOrd="0" presId="urn:microsoft.com/office/officeart/2005/8/layout/vProcess5"/>
    <dgm:cxn modelId="{A55C15C7-E753-406D-AFF8-6F2853B8D484}" type="presParOf" srcId="{56507D1B-8361-444D-8F18-CECD272E2520}" destId="{EC04AA67-8DFF-4765-A477-90D40977F618}" srcOrd="1" destOrd="0" presId="urn:microsoft.com/office/officeart/2005/8/layout/vProcess5"/>
    <dgm:cxn modelId="{4EAD63AB-F8F2-4A42-A1B4-E6463568D900}" type="presParOf" srcId="{56507D1B-8361-444D-8F18-CECD272E2520}" destId="{08843F15-08A1-4EDE-A9D2-407AFC7EC6B7}" srcOrd="2" destOrd="0" presId="urn:microsoft.com/office/officeart/2005/8/layout/vProcess5"/>
    <dgm:cxn modelId="{C0CD28F4-A8CF-464E-BB9E-2C1B1F872767}" type="presParOf" srcId="{56507D1B-8361-444D-8F18-CECD272E2520}" destId="{03DCDC70-360C-4301-9E2A-E7DBD410E0F9}" srcOrd="3" destOrd="0" presId="urn:microsoft.com/office/officeart/2005/8/layout/vProcess5"/>
    <dgm:cxn modelId="{0181188D-8BE7-4C53-9181-5A1D87BE40F3}" type="presParOf" srcId="{56507D1B-8361-444D-8F18-CECD272E2520}" destId="{CF5B8E59-D56A-44E4-920D-BF07FC216CF9}" srcOrd="4" destOrd="0" presId="urn:microsoft.com/office/officeart/2005/8/layout/vProcess5"/>
    <dgm:cxn modelId="{F9BB8B9F-DC63-49E6-A772-F960034B12A2}" type="presParOf" srcId="{56507D1B-8361-444D-8F18-CECD272E2520}" destId="{B81C4637-011C-4252-9FC9-5E1C08368F67}"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96AF51E-0353-4070-BCC1-6058F9C28753}"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FF874616-7267-46B1-9644-4414BABE9057}">
      <dgm:prSet/>
      <dgm:spPr/>
      <dgm:t>
        <a:bodyPr/>
        <a:lstStyle/>
        <a:p>
          <a:r>
            <a:rPr lang="en-GB"/>
            <a:t>Diabetes Prevalence:</a:t>
          </a:r>
          <a:endParaRPr lang="en-US"/>
        </a:p>
      </dgm:t>
    </dgm:pt>
    <dgm:pt modelId="{EE80D1B9-1831-4832-945F-05538C127154}" type="parTrans" cxnId="{D27A607D-438A-4150-B808-3498C027931B}">
      <dgm:prSet/>
      <dgm:spPr/>
      <dgm:t>
        <a:bodyPr/>
        <a:lstStyle/>
        <a:p>
          <a:endParaRPr lang="en-US"/>
        </a:p>
      </dgm:t>
    </dgm:pt>
    <dgm:pt modelId="{366EF38B-08BF-4BEB-955C-AF9D9FEC630B}" type="sibTrans" cxnId="{D27A607D-438A-4150-B808-3498C027931B}">
      <dgm:prSet/>
      <dgm:spPr/>
      <dgm:t>
        <a:bodyPr/>
        <a:lstStyle/>
        <a:p>
          <a:endParaRPr lang="en-US"/>
        </a:p>
      </dgm:t>
    </dgm:pt>
    <dgm:pt modelId="{BE0B5D58-ABB1-4928-9A43-38933670DE77}">
      <dgm:prSet/>
      <dgm:spPr/>
      <dgm:t>
        <a:bodyPr/>
        <a:lstStyle/>
        <a:p>
          <a:r>
            <a:rPr lang="en-GB"/>
            <a:t>South Asian and Black communities are at a significantly higher risk of developing type 2 diabetes compared to the white population.</a:t>
          </a:r>
          <a:endParaRPr lang="en-US"/>
        </a:p>
      </dgm:t>
    </dgm:pt>
    <dgm:pt modelId="{97F603C8-70B8-475D-8F01-E52B8799B5D1}" type="parTrans" cxnId="{3049863C-A1B0-4284-A77F-67ECD7AFB5FB}">
      <dgm:prSet/>
      <dgm:spPr/>
      <dgm:t>
        <a:bodyPr/>
        <a:lstStyle/>
        <a:p>
          <a:endParaRPr lang="en-US"/>
        </a:p>
      </dgm:t>
    </dgm:pt>
    <dgm:pt modelId="{129C648F-A9ED-4DA6-8776-951AE8E0B589}" type="sibTrans" cxnId="{3049863C-A1B0-4284-A77F-67ECD7AFB5FB}">
      <dgm:prSet/>
      <dgm:spPr/>
      <dgm:t>
        <a:bodyPr/>
        <a:lstStyle/>
        <a:p>
          <a:endParaRPr lang="en-US"/>
        </a:p>
      </dgm:t>
    </dgm:pt>
    <dgm:pt modelId="{759284BE-C5AB-4B41-9F18-52B8B7E35A1B}">
      <dgm:prSet/>
      <dgm:spPr/>
      <dgm:t>
        <a:bodyPr/>
        <a:lstStyle/>
        <a:p>
          <a:r>
            <a:rPr lang="en-GB"/>
            <a:t>25% of South Asian adults and 50%of Black adults are likely to develop diabetes in their lifetime.(NHS Digital,2023)</a:t>
          </a:r>
          <a:endParaRPr lang="en-US"/>
        </a:p>
      </dgm:t>
    </dgm:pt>
    <dgm:pt modelId="{E50F6BF8-E2D7-46ED-918C-455444818DAA}" type="parTrans" cxnId="{1C8C50FF-582D-4615-B968-593131BCFF93}">
      <dgm:prSet/>
      <dgm:spPr/>
      <dgm:t>
        <a:bodyPr/>
        <a:lstStyle/>
        <a:p>
          <a:endParaRPr lang="en-US"/>
        </a:p>
      </dgm:t>
    </dgm:pt>
    <dgm:pt modelId="{DE6F7257-F72A-43C7-A551-5A1F639A0863}" type="sibTrans" cxnId="{1C8C50FF-582D-4615-B968-593131BCFF93}">
      <dgm:prSet/>
      <dgm:spPr/>
      <dgm:t>
        <a:bodyPr/>
        <a:lstStyle/>
        <a:p>
          <a:endParaRPr lang="en-US"/>
        </a:p>
      </dgm:t>
    </dgm:pt>
    <dgm:pt modelId="{A671E138-7A9A-4C71-9C1F-065D4622583A}">
      <dgm:prSet/>
      <dgm:spPr/>
      <dgm:t>
        <a:bodyPr/>
        <a:lstStyle/>
        <a:p>
          <a:r>
            <a:rPr lang="en-GB"/>
            <a:t>Mortality Rates</a:t>
          </a:r>
          <a:endParaRPr lang="en-US"/>
        </a:p>
      </dgm:t>
    </dgm:pt>
    <dgm:pt modelId="{AA0AFC5D-3B48-4ABA-803E-A4E57B153ECA}" type="parTrans" cxnId="{48909C1F-B784-4521-9721-EA165AF92F88}">
      <dgm:prSet/>
      <dgm:spPr/>
      <dgm:t>
        <a:bodyPr/>
        <a:lstStyle/>
        <a:p>
          <a:endParaRPr lang="en-US"/>
        </a:p>
      </dgm:t>
    </dgm:pt>
    <dgm:pt modelId="{3328CC30-134E-4EBF-B1B6-3F10953E6BE2}" type="sibTrans" cxnId="{48909C1F-B784-4521-9721-EA165AF92F88}">
      <dgm:prSet/>
      <dgm:spPr/>
      <dgm:t>
        <a:bodyPr/>
        <a:lstStyle/>
        <a:p>
          <a:endParaRPr lang="en-US"/>
        </a:p>
      </dgm:t>
    </dgm:pt>
    <dgm:pt modelId="{7EA0E299-5A81-49D2-82BD-6F74D24D4326}">
      <dgm:prSet/>
      <dgm:spPr/>
      <dgm:t>
        <a:bodyPr/>
        <a:lstStyle/>
        <a:p>
          <a:r>
            <a:rPr lang="en-GB"/>
            <a:t>Black and minority ethnic groups often experience higher mortality rates with cardiovascular disease and diabetes being leading causes (Public Health England,2022)</a:t>
          </a:r>
          <a:endParaRPr lang="en-US"/>
        </a:p>
      </dgm:t>
    </dgm:pt>
    <dgm:pt modelId="{301672F8-B312-4869-8640-630EB5A587C8}" type="parTrans" cxnId="{64CC1AE3-6B15-4D47-8BC6-0AD9650BC451}">
      <dgm:prSet/>
      <dgm:spPr/>
      <dgm:t>
        <a:bodyPr/>
        <a:lstStyle/>
        <a:p>
          <a:endParaRPr lang="en-US"/>
        </a:p>
      </dgm:t>
    </dgm:pt>
    <dgm:pt modelId="{B930DC2D-10D1-45BE-AB06-C46745508F00}" type="sibTrans" cxnId="{64CC1AE3-6B15-4D47-8BC6-0AD9650BC451}">
      <dgm:prSet/>
      <dgm:spPr/>
      <dgm:t>
        <a:bodyPr/>
        <a:lstStyle/>
        <a:p>
          <a:endParaRPr lang="en-US"/>
        </a:p>
      </dgm:t>
    </dgm:pt>
    <dgm:pt modelId="{DE14B9DB-4C9B-4460-98FA-863C76F9425D}" type="pres">
      <dgm:prSet presAssocID="{396AF51E-0353-4070-BCC1-6058F9C28753}" presName="Name0" presStyleCnt="0">
        <dgm:presLayoutVars>
          <dgm:dir/>
          <dgm:animLvl val="lvl"/>
          <dgm:resizeHandles val="exact"/>
        </dgm:presLayoutVars>
      </dgm:prSet>
      <dgm:spPr/>
    </dgm:pt>
    <dgm:pt modelId="{A442A95F-7AB4-4F93-99C7-1EA1E1EEDAF9}" type="pres">
      <dgm:prSet presAssocID="{7EA0E299-5A81-49D2-82BD-6F74D24D4326}" presName="boxAndChildren" presStyleCnt="0"/>
      <dgm:spPr/>
    </dgm:pt>
    <dgm:pt modelId="{344CFA44-DC7B-4BBC-998F-2B7A5FAB5ED9}" type="pres">
      <dgm:prSet presAssocID="{7EA0E299-5A81-49D2-82BD-6F74D24D4326}" presName="parentTextBox" presStyleLbl="node1" presStyleIdx="0" presStyleCnt="5"/>
      <dgm:spPr/>
    </dgm:pt>
    <dgm:pt modelId="{66E3E4FE-CA4E-45D0-9178-E724F1DF257C}" type="pres">
      <dgm:prSet presAssocID="{3328CC30-134E-4EBF-B1B6-3F10953E6BE2}" presName="sp" presStyleCnt="0"/>
      <dgm:spPr/>
    </dgm:pt>
    <dgm:pt modelId="{68DF93E4-1C79-486D-9CAD-309AFE3A6FD1}" type="pres">
      <dgm:prSet presAssocID="{A671E138-7A9A-4C71-9C1F-065D4622583A}" presName="arrowAndChildren" presStyleCnt="0"/>
      <dgm:spPr/>
    </dgm:pt>
    <dgm:pt modelId="{6DE2583B-A202-4D56-9115-96AE4FB77430}" type="pres">
      <dgm:prSet presAssocID="{A671E138-7A9A-4C71-9C1F-065D4622583A}" presName="parentTextArrow" presStyleLbl="node1" presStyleIdx="1" presStyleCnt="5"/>
      <dgm:spPr/>
    </dgm:pt>
    <dgm:pt modelId="{77E7E494-2467-4599-81CD-3A8FB1DEC6B0}" type="pres">
      <dgm:prSet presAssocID="{DE6F7257-F72A-43C7-A551-5A1F639A0863}" presName="sp" presStyleCnt="0"/>
      <dgm:spPr/>
    </dgm:pt>
    <dgm:pt modelId="{D7B6773D-3024-42DB-93DD-477790EBE518}" type="pres">
      <dgm:prSet presAssocID="{759284BE-C5AB-4B41-9F18-52B8B7E35A1B}" presName="arrowAndChildren" presStyleCnt="0"/>
      <dgm:spPr/>
    </dgm:pt>
    <dgm:pt modelId="{2E526ED4-23C9-4B16-8BBA-BC2A6FA0A94D}" type="pres">
      <dgm:prSet presAssocID="{759284BE-C5AB-4B41-9F18-52B8B7E35A1B}" presName="parentTextArrow" presStyleLbl="node1" presStyleIdx="2" presStyleCnt="5"/>
      <dgm:spPr/>
    </dgm:pt>
    <dgm:pt modelId="{69B0FCC6-1D8F-42DF-A3EF-58B53378DB62}" type="pres">
      <dgm:prSet presAssocID="{129C648F-A9ED-4DA6-8776-951AE8E0B589}" presName="sp" presStyleCnt="0"/>
      <dgm:spPr/>
    </dgm:pt>
    <dgm:pt modelId="{8B02BADE-99B0-48FD-ABB4-0DF1C6F953E1}" type="pres">
      <dgm:prSet presAssocID="{BE0B5D58-ABB1-4928-9A43-38933670DE77}" presName="arrowAndChildren" presStyleCnt="0"/>
      <dgm:spPr/>
    </dgm:pt>
    <dgm:pt modelId="{51FC417F-0645-41A1-8438-4A85F290D60E}" type="pres">
      <dgm:prSet presAssocID="{BE0B5D58-ABB1-4928-9A43-38933670DE77}" presName="parentTextArrow" presStyleLbl="node1" presStyleIdx="3" presStyleCnt="5"/>
      <dgm:spPr/>
    </dgm:pt>
    <dgm:pt modelId="{81D30D55-411E-4946-BDE5-1DB3AB5AE956}" type="pres">
      <dgm:prSet presAssocID="{366EF38B-08BF-4BEB-955C-AF9D9FEC630B}" presName="sp" presStyleCnt="0"/>
      <dgm:spPr/>
    </dgm:pt>
    <dgm:pt modelId="{16AED547-826B-489A-A6A9-DC9B86B0FAD9}" type="pres">
      <dgm:prSet presAssocID="{FF874616-7267-46B1-9644-4414BABE9057}" presName="arrowAndChildren" presStyleCnt="0"/>
      <dgm:spPr/>
    </dgm:pt>
    <dgm:pt modelId="{B7A9BDC2-BF39-45DC-AA60-372CFBD76A4B}" type="pres">
      <dgm:prSet presAssocID="{FF874616-7267-46B1-9644-4414BABE9057}" presName="parentTextArrow" presStyleLbl="node1" presStyleIdx="4" presStyleCnt="5"/>
      <dgm:spPr/>
    </dgm:pt>
  </dgm:ptLst>
  <dgm:cxnLst>
    <dgm:cxn modelId="{67FD5A09-537D-444D-BA52-6719CA767201}" type="presOf" srcId="{A671E138-7A9A-4C71-9C1F-065D4622583A}" destId="{6DE2583B-A202-4D56-9115-96AE4FB77430}" srcOrd="0" destOrd="0" presId="urn:microsoft.com/office/officeart/2005/8/layout/process4"/>
    <dgm:cxn modelId="{48909C1F-B784-4521-9721-EA165AF92F88}" srcId="{396AF51E-0353-4070-BCC1-6058F9C28753}" destId="{A671E138-7A9A-4C71-9C1F-065D4622583A}" srcOrd="3" destOrd="0" parTransId="{AA0AFC5D-3B48-4ABA-803E-A4E57B153ECA}" sibTransId="{3328CC30-134E-4EBF-B1B6-3F10953E6BE2}"/>
    <dgm:cxn modelId="{A4F2C823-E684-48AD-98CA-90A10E78C7A2}" type="presOf" srcId="{FF874616-7267-46B1-9644-4414BABE9057}" destId="{B7A9BDC2-BF39-45DC-AA60-372CFBD76A4B}" srcOrd="0" destOrd="0" presId="urn:microsoft.com/office/officeart/2005/8/layout/process4"/>
    <dgm:cxn modelId="{3049863C-A1B0-4284-A77F-67ECD7AFB5FB}" srcId="{396AF51E-0353-4070-BCC1-6058F9C28753}" destId="{BE0B5D58-ABB1-4928-9A43-38933670DE77}" srcOrd="1" destOrd="0" parTransId="{97F603C8-70B8-475D-8F01-E52B8799B5D1}" sibTransId="{129C648F-A9ED-4DA6-8776-951AE8E0B589}"/>
    <dgm:cxn modelId="{B4561C6C-B340-4999-AF1F-353EAB9613C5}" type="presOf" srcId="{759284BE-C5AB-4B41-9F18-52B8B7E35A1B}" destId="{2E526ED4-23C9-4B16-8BBA-BC2A6FA0A94D}" srcOrd="0" destOrd="0" presId="urn:microsoft.com/office/officeart/2005/8/layout/process4"/>
    <dgm:cxn modelId="{DCFAA073-0269-4859-9D5E-42378F52D26F}" type="presOf" srcId="{BE0B5D58-ABB1-4928-9A43-38933670DE77}" destId="{51FC417F-0645-41A1-8438-4A85F290D60E}" srcOrd="0" destOrd="0" presId="urn:microsoft.com/office/officeart/2005/8/layout/process4"/>
    <dgm:cxn modelId="{D27A607D-438A-4150-B808-3498C027931B}" srcId="{396AF51E-0353-4070-BCC1-6058F9C28753}" destId="{FF874616-7267-46B1-9644-4414BABE9057}" srcOrd="0" destOrd="0" parTransId="{EE80D1B9-1831-4832-945F-05538C127154}" sibTransId="{366EF38B-08BF-4BEB-955C-AF9D9FEC630B}"/>
    <dgm:cxn modelId="{65951E96-ADBC-4BB4-867F-520D978E594B}" type="presOf" srcId="{7EA0E299-5A81-49D2-82BD-6F74D24D4326}" destId="{344CFA44-DC7B-4BBC-998F-2B7A5FAB5ED9}" srcOrd="0" destOrd="0" presId="urn:microsoft.com/office/officeart/2005/8/layout/process4"/>
    <dgm:cxn modelId="{EF45BDBB-8B61-449F-8743-A6BF127FF835}" type="presOf" srcId="{396AF51E-0353-4070-BCC1-6058F9C28753}" destId="{DE14B9DB-4C9B-4460-98FA-863C76F9425D}" srcOrd="0" destOrd="0" presId="urn:microsoft.com/office/officeart/2005/8/layout/process4"/>
    <dgm:cxn modelId="{64CC1AE3-6B15-4D47-8BC6-0AD9650BC451}" srcId="{396AF51E-0353-4070-BCC1-6058F9C28753}" destId="{7EA0E299-5A81-49D2-82BD-6F74D24D4326}" srcOrd="4" destOrd="0" parTransId="{301672F8-B312-4869-8640-630EB5A587C8}" sibTransId="{B930DC2D-10D1-45BE-AB06-C46745508F00}"/>
    <dgm:cxn modelId="{1C8C50FF-582D-4615-B968-593131BCFF93}" srcId="{396AF51E-0353-4070-BCC1-6058F9C28753}" destId="{759284BE-C5AB-4B41-9F18-52B8B7E35A1B}" srcOrd="2" destOrd="0" parTransId="{E50F6BF8-E2D7-46ED-918C-455444818DAA}" sibTransId="{DE6F7257-F72A-43C7-A551-5A1F639A0863}"/>
    <dgm:cxn modelId="{CD79D05B-F8AA-4ACF-9255-846B4DE67121}" type="presParOf" srcId="{DE14B9DB-4C9B-4460-98FA-863C76F9425D}" destId="{A442A95F-7AB4-4F93-99C7-1EA1E1EEDAF9}" srcOrd="0" destOrd="0" presId="urn:microsoft.com/office/officeart/2005/8/layout/process4"/>
    <dgm:cxn modelId="{8642DDFC-9D01-4CAC-B710-5D2E99F56665}" type="presParOf" srcId="{A442A95F-7AB4-4F93-99C7-1EA1E1EEDAF9}" destId="{344CFA44-DC7B-4BBC-998F-2B7A5FAB5ED9}" srcOrd="0" destOrd="0" presId="urn:microsoft.com/office/officeart/2005/8/layout/process4"/>
    <dgm:cxn modelId="{8FA1B53A-C65E-4F95-9AD6-E1CD0426C876}" type="presParOf" srcId="{DE14B9DB-4C9B-4460-98FA-863C76F9425D}" destId="{66E3E4FE-CA4E-45D0-9178-E724F1DF257C}" srcOrd="1" destOrd="0" presId="urn:microsoft.com/office/officeart/2005/8/layout/process4"/>
    <dgm:cxn modelId="{374F8749-FFA7-416E-8C54-101CE212E567}" type="presParOf" srcId="{DE14B9DB-4C9B-4460-98FA-863C76F9425D}" destId="{68DF93E4-1C79-486D-9CAD-309AFE3A6FD1}" srcOrd="2" destOrd="0" presId="urn:microsoft.com/office/officeart/2005/8/layout/process4"/>
    <dgm:cxn modelId="{B7E6DAAC-A90F-4300-92EB-3798F6938460}" type="presParOf" srcId="{68DF93E4-1C79-486D-9CAD-309AFE3A6FD1}" destId="{6DE2583B-A202-4D56-9115-96AE4FB77430}" srcOrd="0" destOrd="0" presId="urn:microsoft.com/office/officeart/2005/8/layout/process4"/>
    <dgm:cxn modelId="{6BE73557-0A47-4647-9576-7EE6E1748121}" type="presParOf" srcId="{DE14B9DB-4C9B-4460-98FA-863C76F9425D}" destId="{77E7E494-2467-4599-81CD-3A8FB1DEC6B0}" srcOrd="3" destOrd="0" presId="urn:microsoft.com/office/officeart/2005/8/layout/process4"/>
    <dgm:cxn modelId="{350C2D29-E68C-46CF-A09B-5BCA1DF6454A}" type="presParOf" srcId="{DE14B9DB-4C9B-4460-98FA-863C76F9425D}" destId="{D7B6773D-3024-42DB-93DD-477790EBE518}" srcOrd="4" destOrd="0" presId="urn:microsoft.com/office/officeart/2005/8/layout/process4"/>
    <dgm:cxn modelId="{7BF24658-6ABE-4FE6-91D3-EBBF15EF5500}" type="presParOf" srcId="{D7B6773D-3024-42DB-93DD-477790EBE518}" destId="{2E526ED4-23C9-4B16-8BBA-BC2A6FA0A94D}" srcOrd="0" destOrd="0" presId="urn:microsoft.com/office/officeart/2005/8/layout/process4"/>
    <dgm:cxn modelId="{B70CC148-9077-4A25-A9A0-0ABF7BE3C13F}" type="presParOf" srcId="{DE14B9DB-4C9B-4460-98FA-863C76F9425D}" destId="{69B0FCC6-1D8F-42DF-A3EF-58B53378DB62}" srcOrd="5" destOrd="0" presId="urn:microsoft.com/office/officeart/2005/8/layout/process4"/>
    <dgm:cxn modelId="{9A23E5F9-3FCA-4105-A685-4D1E47D8CCD8}" type="presParOf" srcId="{DE14B9DB-4C9B-4460-98FA-863C76F9425D}" destId="{8B02BADE-99B0-48FD-ABB4-0DF1C6F953E1}" srcOrd="6" destOrd="0" presId="urn:microsoft.com/office/officeart/2005/8/layout/process4"/>
    <dgm:cxn modelId="{B98AE561-643C-46FA-BDFB-2AD93B256607}" type="presParOf" srcId="{8B02BADE-99B0-48FD-ABB4-0DF1C6F953E1}" destId="{51FC417F-0645-41A1-8438-4A85F290D60E}" srcOrd="0" destOrd="0" presId="urn:microsoft.com/office/officeart/2005/8/layout/process4"/>
    <dgm:cxn modelId="{8B85EC1A-31F6-4366-963D-E8EF34435EE9}" type="presParOf" srcId="{DE14B9DB-4C9B-4460-98FA-863C76F9425D}" destId="{81D30D55-411E-4946-BDE5-1DB3AB5AE956}" srcOrd="7" destOrd="0" presId="urn:microsoft.com/office/officeart/2005/8/layout/process4"/>
    <dgm:cxn modelId="{525727CF-59D0-4CF1-9A13-629DC7DDE802}" type="presParOf" srcId="{DE14B9DB-4C9B-4460-98FA-863C76F9425D}" destId="{16AED547-826B-489A-A6A9-DC9B86B0FAD9}" srcOrd="8" destOrd="0" presId="urn:microsoft.com/office/officeart/2005/8/layout/process4"/>
    <dgm:cxn modelId="{6FE51DB8-4482-4BF5-9292-BDD228B8ABAE}" type="presParOf" srcId="{16AED547-826B-489A-A6A9-DC9B86B0FAD9}" destId="{B7A9BDC2-BF39-45DC-AA60-372CFBD76A4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6992B-3ED6-4A5A-B078-4DD760720B38}">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Health is viewed as personal well-being.</a:t>
          </a:r>
          <a:endParaRPr lang="en-US" sz="2400" kern="1200" dirty="0">
            <a:latin typeface="Arial" panose="020B0604020202020204" pitchFamily="34" charset="0"/>
            <a:cs typeface="Arial" panose="020B0604020202020204" pitchFamily="34" charset="0"/>
          </a:endParaRPr>
        </a:p>
      </dsp:txBody>
      <dsp:txXfrm>
        <a:off x="35968" y="35968"/>
        <a:ext cx="6850257" cy="1156108"/>
      </dsp:txXfrm>
    </dsp:sp>
    <dsp:sp modelId="{710ECC66-AF73-46EA-9264-FAF773A42AEF}">
      <dsp:nvSpPr>
        <dsp:cNvPr id="0" name=""/>
        <dsp:cNvSpPr/>
      </dsp:nvSpPr>
      <dsp:spPr>
        <a:xfrm>
          <a:off x="721359" y="1480452"/>
          <a:ext cx="8175413" cy="1228044"/>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Encompasses emotional, mental and social dimensions.</a:t>
          </a:r>
          <a:endParaRPr lang="en-US" sz="2400" kern="1200" dirty="0">
            <a:latin typeface="Arial" panose="020B0604020202020204" pitchFamily="34" charset="0"/>
            <a:cs typeface="Arial" panose="020B0604020202020204" pitchFamily="34" charset="0"/>
          </a:endParaRPr>
        </a:p>
      </dsp:txBody>
      <dsp:txXfrm>
        <a:off x="757327" y="1516420"/>
        <a:ext cx="6583888" cy="1156108"/>
      </dsp:txXfrm>
    </dsp:sp>
    <dsp:sp modelId="{483DF115-5148-45BE-9935-5AC37BE2695F}">
      <dsp:nvSpPr>
        <dsp:cNvPr id="0" name=""/>
        <dsp:cNvSpPr/>
      </dsp:nvSpPr>
      <dsp:spPr>
        <a:xfrm>
          <a:off x="1442719" y="2865437"/>
          <a:ext cx="8175413" cy="1228044"/>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Who defines health as a state of complete physical, mental and social well-being, not merely the absence of disease (Who,2018).</a:t>
          </a:r>
          <a:endParaRPr lang="en-US" sz="2400" kern="1200" dirty="0">
            <a:latin typeface="Arial" panose="020B0604020202020204" pitchFamily="34" charset="0"/>
            <a:cs typeface="Arial" panose="020B0604020202020204" pitchFamily="34" charset="0"/>
          </a:endParaRPr>
        </a:p>
      </dsp:txBody>
      <dsp:txXfrm>
        <a:off x="1478687" y="2901405"/>
        <a:ext cx="6583888" cy="1156108"/>
      </dsp:txXfrm>
    </dsp:sp>
    <dsp:sp modelId="{56F860CF-2323-4F4C-8C52-8F53E2CDC826}">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404DAC22-385E-4369-A4EA-B73150E0059E}">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AE24A-E787-4A68-882B-E6DBD4995299}">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Health is measurable and quantifiable</a:t>
          </a:r>
          <a:endParaRPr lang="en-US" sz="2400" kern="1200" dirty="0"/>
        </a:p>
      </dsp:txBody>
      <dsp:txXfrm>
        <a:off x="35968" y="35968"/>
        <a:ext cx="6850257" cy="1156108"/>
      </dsp:txXfrm>
    </dsp:sp>
    <dsp:sp modelId="{DBD448E6-F231-49C8-97C3-19734C0284DF}">
      <dsp:nvSpPr>
        <dsp:cNvPr id="0" name=""/>
        <dsp:cNvSpPr/>
      </dsp:nvSpPr>
      <dsp:spPr>
        <a:xfrm>
          <a:off x="721359" y="1432718"/>
          <a:ext cx="8175413" cy="1228044"/>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Includes physical indicators </a:t>
          </a:r>
          <a:r>
            <a:rPr lang="en-GB" sz="2400" kern="1200" dirty="0" err="1">
              <a:latin typeface="Arial" panose="020B0604020202020204" pitchFamily="34" charset="0"/>
              <a:cs typeface="Arial" panose="020B0604020202020204" pitchFamily="34" charset="0"/>
            </a:rPr>
            <a:t>eg</a:t>
          </a:r>
          <a:r>
            <a:rPr lang="en-GB" sz="2400" kern="1200" dirty="0">
              <a:latin typeface="Arial" panose="020B0604020202020204" pitchFamily="34" charset="0"/>
              <a:cs typeface="Arial" panose="020B0604020202020204" pitchFamily="34" charset="0"/>
            </a:rPr>
            <a:t> blood pressure, cholesterol levels</a:t>
          </a:r>
          <a:endParaRPr lang="en-US" sz="2400" kern="1200" dirty="0">
            <a:latin typeface="Arial" panose="020B0604020202020204" pitchFamily="34" charset="0"/>
            <a:cs typeface="Arial" panose="020B0604020202020204" pitchFamily="34" charset="0"/>
          </a:endParaRPr>
        </a:p>
      </dsp:txBody>
      <dsp:txXfrm>
        <a:off x="757327" y="1468686"/>
        <a:ext cx="6583888" cy="1156108"/>
      </dsp:txXfrm>
    </dsp:sp>
    <dsp:sp modelId="{2F0FA1E1-A37A-4797-9B10-E46272C9055C}">
      <dsp:nvSpPr>
        <dsp:cNvPr id="0" name=""/>
        <dsp:cNvSpPr/>
      </dsp:nvSpPr>
      <dsp:spPr>
        <a:xfrm>
          <a:off x="1442719" y="2865437"/>
          <a:ext cx="8175413" cy="1228044"/>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UN emphasizes health as a universal human right tied to access to healthcare and safe </a:t>
          </a:r>
          <a:r>
            <a:rPr lang="en-GB" sz="2400" kern="1200" dirty="0" err="1">
              <a:latin typeface="Arial" panose="020B0604020202020204" pitchFamily="34" charset="0"/>
              <a:cs typeface="Arial" panose="020B0604020202020204" pitchFamily="34" charset="0"/>
            </a:rPr>
            <a:t>environmets</a:t>
          </a:r>
          <a:r>
            <a:rPr lang="en-GB" sz="2400" kern="1200" dirty="0">
              <a:latin typeface="Arial" panose="020B0604020202020204" pitchFamily="34" charset="0"/>
              <a:cs typeface="Arial" panose="020B0604020202020204" pitchFamily="34" charset="0"/>
            </a:rPr>
            <a:t> (UN, 2015).</a:t>
          </a:r>
          <a:endParaRPr lang="en-US" sz="2400" kern="1200" dirty="0">
            <a:latin typeface="Arial" panose="020B0604020202020204" pitchFamily="34" charset="0"/>
            <a:cs typeface="Arial" panose="020B0604020202020204" pitchFamily="34" charset="0"/>
          </a:endParaRPr>
        </a:p>
      </dsp:txBody>
      <dsp:txXfrm>
        <a:off x="1478687" y="2901405"/>
        <a:ext cx="6583888" cy="1156108"/>
      </dsp:txXfrm>
    </dsp:sp>
    <dsp:sp modelId="{9511159D-4065-44BC-B8FA-5593B5563528}">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3C6C853E-0430-45B5-BAB7-F0911861BC2D}">
      <dsp:nvSpPr>
        <dsp:cNvPr id="0" name=""/>
        <dsp:cNvSpPr/>
      </dsp:nvSpPr>
      <dsp:spPr>
        <a:xfrm>
          <a:off x="8098544" y="2355798"/>
          <a:ext cx="798228" cy="798228"/>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79132-B68E-4143-9BD0-55D239015A46}">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43EB8-6659-4418-B3DC-BB38493BDEF1}">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0E93E1-96DC-4D9B-BB02-52B75C051920}">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Involves personal experiences and feelings</a:t>
          </a:r>
          <a:endParaRPr lang="en-US" sz="2500" kern="1200"/>
        </a:p>
      </dsp:txBody>
      <dsp:txXfrm>
        <a:off x="1350519" y="499"/>
        <a:ext cx="8267613" cy="1169280"/>
      </dsp:txXfrm>
    </dsp:sp>
    <dsp:sp modelId="{DF55D17A-9787-4B74-8A43-ADAAF04C6631}">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B0FE0-C666-44F9-B644-695E15BFE75C}">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71AF44-F14D-484E-9F62-C96262349FB9}">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Often assessed through self-reported measures eg surveys on life satisfaction.</a:t>
          </a:r>
          <a:endParaRPr lang="en-US" sz="2500" kern="1200"/>
        </a:p>
      </dsp:txBody>
      <dsp:txXfrm>
        <a:off x="1350519" y="1462100"/>
        <a:ext cx="8267613" cy="1169280"/>
      </dsp:txXfrm>
    </dsp:sp>
    <dsp:sp modelId="{6B4F508A-75C0-401C-A8FD-1F4D1220BCBC}">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09ED41-D227-4664-80D1-FC7F21E943A4}">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76F3DF-B9AD-4F4B-937B-B1E2BEFB21F4}">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dirty="0"/>
            <a:t>WHO emphasis mental well-being as vital for overall health (WHO, 2015).</a:t>
          </a:r>
          <a:endParaRPr lang="en-US" sz="2500" kern="1200" dirty="0"/>
        </a:p>
      </dsp:txBody>
      <dsp:txXfrm>
        <a:off x="1350519" y="2923701"/>
        <a:ext cx="8267613" cy="11692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2A4A8-8625-477D-859E-8CE3AF14AF03}">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7A65D3-47A1-4945-B544-3573B3D7BE29}">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EC39BF-4078-4288-BEDA-414498C77C12}">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Indicators include income level education and health metrics.</a:t>
          </a:r>
          <a:endParaRPr lang="en-US" sz="2500" kern="1200"/>
        </a:p>
      </dsp:txBody>
      <dsp:txXfrm>
        <a:off x="1350519" y="499"/>
        <a:ext cx="8267613" cy="1169280"/>
      </dsp:txXfrm>
    </dsp:sp>
    <dsp:sp modelId="{8C748D87-D15E-4F21-B7F5-469F15B255AF}">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4CE37-B1F9-4B31-BD4B-37BFA301BC11}">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E8BEC7-0FBE-4FBD-A49F-FC3F51554A15}">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UN highlights that wellbeing is integral to sustainable development and quality of life (UN, 2015).</a:t>
          </a:r>
          <a:endParaRPr lang="en-US" sz="2500" kern="1200"/>
        </a:p>
      </dsp:txBody>
      <dsp:txXfrm>
        <a:off x="1350519" y="1462100"/>
        <a:ext cx="8267613" cy="1169280"/>
      </dsp:txXfrm>
    </dsp:sp>
    <dsp:sp modelId="{3CC6A3F6-02E0-4E55-B16C-A95183E5D58D}">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EB3E6-0CE8-4DB5-B0FE-F583B91DF3BB}">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EE2D7A-09D2-433E-AF25-4AA54491CCC9}">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111250">
            <a:lnSpc>
              <a:spcPct val="90000"/>
            </a:lnSpc>
            <a:spcBef>
              <a:spcPct val="0"/>
            </a:spcBef>
            <a:spcAft>
              <a:spcPct val="35000"/>
            </a:spcAft>
            <a:buNone/>
          </a:pPr>
          <a:r>
            <a:rPr lang="en-GB" sz="2500" kern="1200"/>
            <a:t>Objective measures can provide insights into societal health and resource distribution.</a:t>
          </a:r>
          <a:endParaRPr lang="en-US" sz="2500" kern="1200"/>
        </a:p>
      </dsp:txBody>
      <dsp:txXfrm>
        <a:off x="1350519" y="2923701"/>
        <a:ext cx="8267613" cy="11692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4D6EB6-8B04-46F5-A021-F9291B681CBD}">
      <dsp:nvSpPr>
        <dsp:cNvPr id="0" name=""/>
        <dsp:cNvSpPr/>
      </dsp:nvSpPr>
      <dsp:spPr>
        <a:xfrm>
          <a:off x="0" y="0"/>
          <a:ext cx="7405962" cy="7368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Goal 3: Ensure Healthy lives and promote well being for all</a:t>
          </a:r>
          <a:endParaRPr lang="en-US" sz="2000" kern="1200"/>
        </a:p>
      </dsp:txBody>
      <dsp:txXfrm>
        <a:off x="21581" y="21581"/>
        <a:ext cx="6524659" cy="693664"/>
      </dsp:txXfrm>
    </dsp:sp>
    <dsp:sp modelId="{16AA5705-D93A-4566-8158-F5050F1C0F89}">
      <dsp:nvSpPr>
        <dsp:cNvPr id="0" name=""/>
        <dsp:cNvSpPr/>
      </dsp:nvSpPr>
      <dsp:spPr>
        <a:xfrm>
          <a:off x="553042" y="839163"/>
          <a:ext cx="7405962" cy="736826"/>
        </a:xfrm>
        <a:prstGeom prst="roundRect">
          <a:avLst>
            <a:gd name="adj" fmla="val 10000"/>
          </a:avLst>
        </a:prstGeom>
        <a:solidFill>
          <a:schemeClr val="accent2">
            <a:hueOff val="-741071"/>
            <a:satOff val="3550"/>
            <a:lumOff val="32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Key Indicators include:</a:t>
          </a:r>
          <a:endParaRPr lang="en-US" sz="2000" kern="1200"/>
        </a:p>
      </dsp:txBody>
      <dsp:txXfrm>
        <a:off x="574623" y="860744"/>
        <a:ext cx="6330820" cy="693664"/>
      </dsp:txXfrm>
    </dsp:sp>
    <dsp:sp modelId="{E325BD7E-948F-478C-8048-F41E77D9038E}">
      <dsp:nvSpPr>
        <dsp:cNvPr id="0" name=""/>
        <dsp:cNvSpPr/>
      </dsp:nvSpPr>
      <dsp:spPr>
        <a:xfrm>
          <a:off x="1106085" y="1678327"/>
          <a:ext cx="7405962" cy="736826"/>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Reducing maternal mortality</a:t>
          </a:r>
          <a:endParaRPr lang="en-US" sz="2000" kern="1200"/>
        </a:p>
      </dsp:txBody>
      <dsp:txXfrm>
        <a:off x="1127666" y="1699908"/>
        <a:ext cx="6330820" cy="693664"/>
      </dsp:txXfrm>
    </dsp:sp>
    <dsp:sp modelId="{0F5A7886-26EB-475C-A0B3-20CDBE6233A6}">
      <dsp:nvSpPr>
        <dsp:cNvPr id="0" name=""/>
        <dsp:cNvSpPr/>
      </dsp:nvSpPr>
      <dsp:spPr>
        <a:xfrm>
          <a:off x="1659127" y="2517491"/>
          <a:ext cx="7405962" cy="736826"/>
        </a:xfrm>
        <a:prstGeom prst="roundRect">
          <a:avLst>
            <a:gd name="adj" fmla="val 10000"/>
          </a:avLst>
        </a:prstGeom>
        <a:solidFill>
          <a:schemeClr val="accent2">
            <a:hueOff val="-2223214"/>
            <a:satOff val="10650"/>
            <a:lumOff val="98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Ending epidemics of diseases such as Aids and Tuberculosis</a:t>
          </a:r>
          <a:endParaRPr lang="en-US" sz="2000" kern="1200"/>
        </a:p>
      </dsp:txBody>
      <dsp:txXfrm>
        <a:off x="1680708" y="2539072"/>
        <a:ext cx="6330820" cy="693664"/>
      </dsp:txXfrm>
    </dsp:sp>
    <dsp:sp modelId="{D8E2E750-62CC-458D-A6A1-44A6728AB90C}">
      <dsp:nvSpPr>
        <dsp:cNvPr id="0" name=""/>
        <dsp:cNvSpPr/>
      </dsp:nvSpPr>
      <dsp:spPr>
        <a:xfrm>
          <a:off x="2212170" y="3356655"/>
          <a:ext cx="7405962" cy="73682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Providing universal access to health services</a:t>
          </a:r>
          <a:endParaRPr lang="en-US" sz="2000" kern="1200"/>
        </a:p>
      </dsp:txBody>
      <dsp:txXfrm>
        <a:off x="2233751" y="3378236"/>
        <a:ext cx="6330820" cy="693664"/>
      </dsp:txXfrm>
    </dsp:sp>
    <dsp:sp modelId="{C0B24736-5AB1-4C71-96F6-E083E805400D}">
      <dsp:nvSpPr>
        <dsp:cNvPr id="0" name=""/>
        <dsp:cNvSpPr/>
      </dsp:nvSpPr>
      <dsp:spPr>
        <a:xfrm>
          <a:off x="6927025" y="538292"/>
          <a:ext cx="478937" cy="47893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30D0A5D7-EC47-495B-840A-B0462FCAFBBB}">
      <dsp:nvSpPr>
        <dsp:cNvPr id="0" name=""/>
        <dsp:cNvSpPr/>
      </dsp:nvSpPr>
      <dsp:spPr>
        <a:xfrm>
          <a:off x="7480067" y="1377456"/>
          <a:ext cx="478937" cy="478937"/>
        </a:xfrm>
        <a:prstGeom prst="downArrow">
          <a:avLst>
            <a:gd name="adj1" fmla="val 55000"/>
            <a:gd name="adj2" fmla="val 45000"/>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7E86C6C7-7162-4C9F-BD7E-F75155507CC1}">
      <dsp:nvSpPr>
        <dsp:cNvPr id="0" name=""/>
        <dsp:cNvSpPr/>
      </dsp:nvSpPr>
      <dsp:spPr>
        <a:xfrm>
          <a:off x="8033110" y="2204340"/>
          <a:ext cx="478937" cy="478937"/>
        </a:xfrm>
        <a:prstGeom prst="downArrow">
          <a:avLst>
            <a:gd name="adj1" fmla="val 55000"/>
            <a:gd name="adj2" fmla="val 45000"/>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40871" y="2204340"/>
        <a:ext cx="263415" cy="360400"/>
      </dsp:txXfrm>
    </dsp:sp>
    <dsp:sp modelId="{B4A209B5-15C1-4003-876A-D7CCE9B09FCB}">
      <dsp:nvSpPr>
        <dsp:cNvPr id="0" name=""/>
        <dsp:cNvSpPr/>
      </dsp:nvSpPr>
      <dsp:spPr>
        <a:xfrm>
          <a:off x="8586152" y="3051690"/>
          <a:ext cx="478937" cy="47893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4AA67-8DFF-4765-A477-90D40977F618}">
      <dsp:nvSpPr>
        <dsp:cNvPr id="0" name=""/>
        <dsp:cNvSpPr/>
      </dsp:nvSpPr>
      <dsp:spPr>
        <a:xfrm>
          <a:off x="0" y="0"/>
          <a:ext cx="8175413" cy="18420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Health inequalities are systematic differences in health outcomes that exist across different population groups.</a:t>
          </a:r>
          <a:endParaRPr lang="en-US" sz="2800" kern="1200"/>
        </a:p>
      </dsp:txBody>
      <dsp:txXfrm>
        <a:off x="53952" y="53952"/>
        <a:ext cx="6271493" cy="1734162"/>
      </dsp:txXfrm>
    </dsp:sp>
    <dsp:sp modelId="{08843F15-08A1-4EDE-A9D2-407AFC7EC6B7}">
      <dsp:nvSpPr>
        <dsp:cNvPr id="0" name=""/>
        <dsp:cNvSpPr/>
      </dsp:nvSpPr>
      <dsp:spPr>
        <a:xfrm>
          <a:off x="1442719" y="2251415"/>
          <a:ext cx="8175413" cy="184206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They can be rooted in factors such as ethnicity socioeconomic status and geographical location.</a:t>
          </a:r>
          <a:endParaRPr lang="en-US" sz="2800" kern="1200" dirty="0"/>
        </a:p>
      </dsp:txBody>
      <dsp:txXfrm>
        <a:off x="1496671" y="2305367"/>
        <a:ext cx="5427445" cy="1734162"/>
      </dsp:txXfrm>
    </dsp:sp>
    <dsp:sp modelId="{03DCDC70-360C-4301-9E2A-E7DBD410E0F9}">
      <dsp:nvSpPr>
        <dsp:cNvPr id="0" name=""/>
        <dsp:cNvSpPr/>
      </dsp:nvSpPr>
      <dsp:spPr>
        <a:xfrm>
          <a:off x="6978069" y="1448069"/>
          <a:ext cx="1197343" cy="1197343"/>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47471" y="1448069"/>
        <a:ext cx="658539" cy="9010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CFA44-DC7B-4BBC-998F-2B7A5FAB5ED9}">
      <dsp:nvSpPr>
        <dsp:cNvPr id="0" name=""/>
        <dsp:cNvSpPr/>
      </dsp:nvSpPr>
      <dsp:spPr>
        <a:xfrm>
          <a:off x="0" y="3514879"/>
          <a:ext cx="9618133" cy="57664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Black and minority ethnic groups often experience higher mortality rates with cardiovascular disease and diabetes being leading causes (Public Health England,2022)</a:t>
          </a:r>
          <a:endParaRPr lang="en-US" sz="1400" kern="1200"/>
        </a:p>
      </dsp:txBody>
      <dsp:txXfrm>
        <a:off x="0" y="3514879"/>
        <a:ext cx="9618133" cy="576645"/>
      </dsp:txXfrm>
    </dsp:sp>
    <dsp:sp modelId="{6DE2583B-A202-4D56-9115-96AE4FB77430}">
      <dsp:nvSpPr>
        <dsp:cNvPr id="0" name=""/>
        <dsp:cNvSpPr/>
      </dsp:nvSpPr>
      <dsp:spPr>
        <a:xfrm rot="10800000">
          <a:off x="0" y="2636649"/>
          <a:ext cx="9618133" cy="886880"/>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Mortality Rates</a:t>
          </a:r>
          <a:endParaRPr lang="en-US" sz="1400" kern="1200"/>
        </a:p>
      </dsp:txBody>
      <dsp:txXfrm rot="10800000">
        <a:off x="0" y="2636649"/>
        <a:ext cx="9618133" cy="576268"/>
      </dsp:txXfrm>
    </dsp:sp>
    <dsp:sp modelId="{2E526ED4-23C9-4B16-8BBA-BC2A6FA0A94D}">
      <dsp:nvSpPr>
        <dsp:cNvPr id="0" name=""/>
        <dsp:cNvSpPr/>
      </dsp:nvSpPr>
      <dsp:spPr>
        <a:xfrm rot="10800000">
          <a:off x="0" y="1758418"/>
          <a:ext cx="9618133" cy="886880"/>
        </a:xfrm>
        <a:prstGeom prst="upArrowCallou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25% of South Asian adults and 50%of Black adults are likely to develop diabetes in their lifetime.(NHS Digital,2023)</a:t>
          </a:r>
          <a:endParaRPr lang="en-US" sz="1400" kern="1200"/>
        </a:p>
      </dsp:txBody>
      <dsp:txXfrm rot="10800000">
        <a:off x="0" y="1758418"/>
        <a:ext cx="9618133" cy="576268"/>
      </dsp:txXfrm>
    </dsp:sp>
    <dsp:sp modelId="{51FC417F-0645-41A1-8438-4A85F290D60E}">
      <dsp:nvSpPr>
        <dsp:cNvPr id="0" name=""/>
        <dsp:cNvSpPr/>
      </dsp:nvSpPr>
      <dsp:spPr>
        <a:xfrm rot="10800000">
          <a:off x="0" y="880187"/>
          <a:ext cx="9618133" cy="886880"/>
        </a:xfrm>
        <a:prstGeom prst="upArrowCallou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South Asian and Black communities are at a significantly higher risk of developing type 2 diabetes compared to the white population.</a:t>
          </a:r>
          <a:endParaRPr lang="en-US" sz="1400" kern="1200"/>
        </a:p>
      </dsp:txBody>
      <dsp:txXfrm rot="10800000">
        <a:off x="0" y="880187"/>
        <a:ext cx="9618133" cy="576268"/>
      </dsp:txXfrm>
    </dsp:sp>
    <dsp:sp modelId="{B7A9BDC2-BF39-45DC-AA60-372CFBD76A4B}">
      <dsp:nvSpPr>
        <dsp:cNvPr id="0" name=""/>
        <dsp:cNvSpPr/>
      </dsp:nvSpPr>
      <dsp:spPr>
        <a:xfrm rot="10800000">
          <a:off x="0" y="1956"/>
          <a:ext cx="9618133" cy="886880"/>
        </a:xfrm>
        <a:prstGeom prst="upArrowCallou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Diabetes Prevalence:</a:t>
          </a:r>
          <a:endParaRPr lang="en-US" sz="1400" kern="1200"/>
        </a:p>
      </dsp:txBody>
      <dsp:txXfrm rot="10800000">
        <a:off x="0" y="1956"/>
        <a:ext cx="9618133" cy="5762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63345-7D75-492B-85E1-C2F6A2F315B0}"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816D8E-0B64-4DAB-A7D5-8824F4CD6171}" type="slidenum">
              <a:rPr lang="en-GB" smtClean="0"/>
              <a:t>‹#›</a:t>
            </a:fld>
            <a:endParaRPr lang="en-GB"/>
          </a:p>
        </p:txBody>
      </p:sp>
    </p:spTree>
    <p:extLst>
      <p:ext uri="{BB962C8B-B14F-4D97-AF65-F5344CB8AC3E}">
        <p14:creationId xmlns:p14="http://schemas.microsoft.com/office/powerpoint/2010/main" val="2002307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816D8E-0B64-4DAB-A7D5-8824F4CD6171}" type="slidenum">
              <a:rPr lang="en-GB" smtClean="0"/>
              <a:t>8</a:t>
            </a:fld>
            <a:endParaRPr lang="en-GB"/>
          </a:p>
        </p:txBody>
      </p:sp>
    </p:spTree>
    <p:extLst>
      <p:ext uri="{BB962C8B-B14F-4D97-AF65-F5344CB8AC3E}">
        <p14:creationId xmlns:p14="http://schemas.microsoft.com/office/powerpoint/2010/main" val="2558228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1591734" y="2045494"/>
            <a:ext cx="8596668"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32243-70A3-F667-96F3-FEA16125F824}"/>
              </a:ext>
            </a:extLst>
          </p:cNvPr>
          <p:cNvSpPr>
            <a:spLocks noGrp="1"/>
          </p:cNvSpPr>
          <p:nvPr>
            <p:ph type="ctrTitle"/>
          </p:nvPr>
        </p:nvSpPr>
        <p:spPr/>
        <p:txBody>
          <a:bodyPr/>
          <a:lstStyle/>
          <a:p>
            <a:r>
              <a:rPr lang="en-GB" dirty="0"/>
              <a:t>Component 1: Presentation</a:t>
            </a:r>
          </a:p>
        </p:txBody>
      </p:sp>
      <p:sp>
        <p:nvSpPr>
          <p:cNvPr id="3" name="Subtitle 2">
            <a:extLst>
              <a:ext uri="{FF2B5EF4-FFF2-40B4-BE49-F238E27FC236}">
                <a16:creationId xmlns:a16="http://schemas.microsoft.com/office/drawing/2014/main" id="{F6C21F70-BABD-BA81-EE7A-F9A847C366A6}"/>
              </a:ext>
            </a:extLst>
          </p:cNvPr>
          <p:cNvSpPr>
            <a:spLocks noGrp="1"/>
          </p:cNvSpPr>
          <p:nvPr>
            <p:ph type="subTitle" idx="1"/>
          </p:nvPr>
        </p:nvSpPr>
        <p:spPr/>
        <p:txBody>
          <a:bodyPr>
            <a:normAutofit lnSpcReduction="10000"/>
          </a:bodyPr>
          <a:lstStyle/>
          <a:p>
            <a:r>
              <a:rPr lang="en-GB" dirty="0">
                <a:latin typeface="Arial" panose="020B0604020202020204" pitchFamily="34" charset="0"/>
                <a:cs typeface="Arial" panose="020B0604020202020204" pitchFamily="34" charset="0"/>
              </a:rPr>
              <a:t>Nazma Latif </a:t>
            </a:r>
          </a:p>
          <a:p>
            <a:r>
              <a:rPr lang="en-GB" dirty="0">
                <a:latin typeface="Arial" panose="020B0604020202020204" pitchFamily="34" charset="0"/>
                <a:cs typeface="Arial" panose="020B0604020202020204" pitchFamily="34" charset="0"/>
              </a:rPr>
              <a:t>2222410</a:t>
            </a:r>
          </a:p>
          <a:p>
            <a:r>
              <a:rPr lang="en-GB" dirty="0">
                <a:latin typeface="Arial" panose="020B0604020202020204" pitchFamily="34" charset="0"/>
                <a:cs typeface="Arial" panose="020B0604020202020204" pitchFamily="34" charset="0"/>
              </a:rPr>
              <a:t>Health wellbeing and Sustainable development BMHP60</a:t>
            </a:r>
            <a:r>
              <a:rPr lang="en-GB" dirty="0"/>
              <a:t>30</a:t>
            </a:r>
          </a:p>
        </p:txBody>
      </p:sp>
    </p:spTree>
    <p:extLst>
      <p:ext uri="{BB962C8B-B14F-4D97-AF65-F5344CB8AC3E}">
        <p14:creationId xmlns:p14="http://schemas.microsoft.com/office/powerpoint/2010/main" val="4111808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89868D-A812-659A-3333-ADD09160C5F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C99EC3-9845-81C5-6522-129BD44DC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DBACD-EC9D-7AC5-222E-FD75BF2C0616}"/>
              </a:ext>
            </a:extLst>
          </p:cNvPr>
          <p:cNvSpPr>
            <a:spLocks noGrp="1"/>
          </p:cNvSpPr>
          <p:nvPr>
            <p:ph type="title"/>
          </p:nvPr>
        </p:nvSpPr>
        <p:spPr>
          <a:xfrm>
            <a:off x="1063502" y="1442595"/>
            <a:ext cx="3270881" cy="3616246"/>
          </a:xfrm>
        </p:spPr>
        <p:txBody>
          <a:bodyPr anchor="ctr">
            <a:normAutofit/>
          </a:bodyPr>
          <a:lstStyle/>
          <a:p>
            <a:r>
              <a:rPr lang="en-GB" dirty="0"/>
              <a:t>Introduction</a:t>
            </a:r>
          </a:p>
        </p:txBody>
      </p:sp>
      <p:sp>
        <p:nvSpPr>
          <p:cNvPr id="10" name="Isosceles Triangle 9">
            <a:extLst>
              <a:ext uri="{FF2B5EF4-FFF2-40B4-BE49-F238E27FC236}">
                <a16:creationId xmlns:a16="http://schemas.microsoft.com/office/drawing/2014/main" id="{40588357-7E0A-2785-0BB6-2A3DCEF52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7DD5C-3D8A-76CC-BE54-9DFC6209D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AA333F-B355-C3D9-83E0-94D8ACBCC2A6}"/>
              </a:ext>
            </a:extLst>
          </p:cNvPr>
          <p:cNvSpPr>
            <a:spLocks noGrp="1"/>
          </p:cNvSpPr>
          <p:nvPr>
            <p:ph idx="1"/>
          </p:nvPr>
        </p:nvSpPr>
        <p:spPr>
          <a:xfrm>
            <a:off x="4978918" y="1109145"/>
            <a:ext cx="6341016" cy="4603900"/>
          </a:xfrm>
        </p:spPr>
        <p:txBody>
          <a:bodyPr anchor="ctr">
            <a:normAutofit/>
          </a:bodyPr>
          <a:lstStyle/>
          <a:p>
            <a:pPr marL="0" indent="0">
              <a:buNone/>
            </a:pPr>
            <a:r>
              <a:rPr lang="en-GB" dirty="0">
                <a:latin typeface="Arial" panose="020B0604020202020204" pitchFamily="34" charset="0"/>
                <a:cs typeface="Arial" panose="020B0604020202020204" pitchFamily="34" charset="0"/>
              </a:rPr>
              <a:t>This presentation will critically examine the role of health, wellbeing and sustainable development within the health and social care sector, focusing on gaol 3 of the  Sustainable Development Goals (SDGs) </a:t>
            </a:r>
          </a:p>
          <a:p>
            <a:endParaRPr lang="en-GB" dirty="0"/>
          </a:p>
          <a:p>
            <a:endParaRPr lang="en-GB" dirty="0"/>
          </a:p>
          <a:p>
            <a:pPr marL="0" indent="0">
              <a:buNone/>
            </a:pPr>
            <a:endParaRPr lang="en-GB" dirty="0"/>
          </a:p>
        </p:txBody>
      </p:sp>
      <p:sp>
        <p:nvSpPr>
          <p:cNvPr id="14" name="Isosceles Triangle 13">
            <a:extLst>
              <a:ext uri="{FF2B5EF4-FFF2-40B4-BE49-F238E27FC236}">
                <a16:creationId xmlns:a16="http://schemas.microsoft.com/office/drawing/2014/main" id="{F172175F-B252-5BA2-C002-91CED3CBD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59644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F5E91A-BB30-28EE-DB5B-41D428C66F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7D362-7B1A-2E44-E298-63D9FD910FB0}"/>
              </a:ext>
            </a:extLst>
          </p:cNvPr>
          <p:cNvSpPr>
            <a:spLocks noGrp="1"/>
          </p:cNvSpPr>
          <p:nvPr>
            <p:ph type="title"/>
          </p:nvPr>
        </p:nvSpPr>
        <p:spPr>
          <a:xfrm>
            <a:off x="1063502" y="1442595"/>
            <a:ext cx="3270881" cy="3616246"/>
          </a:xfrm>
        </p:spPr>
        <p:txBody>
          <a:bodyPr anchor="ctr">
            <a:normAutofit/>
          </a:bodyPr>
          <a:lstStyle/>
          <a:p>
            <a:r>
              <a:rPr lang="en-GB" dirty="0"/>
              <a:t>Objective Definition of Wellbeing</a:t>
            </a:r>
          </a:p>
        </p:txBody>
      </p:sp>
      <p:sp>
        <p:nvSpPr>
          <p:cNvPr id="3" name="Content Placeholder 2">
            <a:extLst>
              <a:ext uri="{FF2B5EF4-FFF2-40B4-BE49-F238E27FC236}">
                <a16:creationId xmlns:a16="http://schemas.microsoft.com/office/drawing/2014/main" id="{91A3D35A-03F3-4A9F-2491-C96A46727592}"/>
              </a:ext>
            </a:extLst>
          </p:cNvPr>
          <p:cNvSpPr>
            <a:spLocks noGrp="1"/>
          </p:cNvSpPr>
          <p:nvPr>
            <p:ph idx="1"/>
          </p:nvPr>
        </p:nvSpPr>
        <p:spPr>
          <a:xfrm>
            <a:off x="4978918" y="1109145"/>
            <a:ext cx="6341016" cy="4603900"/>
          </a:xfrm>
        </p:spPr>
        <p:txBody>
          <a:bodyPr anchor="ctr">
            <a:normAutofit/>
          </a:bodyPr>
          <a:lstStyle/>
          <a:p>
            <a:pPr marL="0" indent="0">
              <a:buNone/>
            </a:pPr>
            <a:r>
              <a:rPr lang="en-GB" dirty="0"/>
              <a:t>Wellbeing can also be measured through observable factors such as economic stability access to healthcare and social support</a:t>
            </a:r>
          </a:p>
          <a:p>
            <a:endParaRPr lang="en-GB" dirty="0"/>
          </a:p>
          <a:p>
            <a:pPr marL="0" indent="0">
              <a:buNone/>
            </a:pPr>
            <a:endParaRPr lang="en-GB" dirty="0"/>
          </a:p>
        </p:txBody>
      </p:sp>
    </p:spTree>
    <p:extLst>
      <p:ext uri="{BB962C8B-B14F-4D97-AF65-F5344CB8AC3E}">
        <p14:creationId xmlns:p14="http://schemas.microsoft.com/office/powerpoint/2010/main" val="201685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28B09C-25FA-8155-A6C7-FFF582BA920C}"/>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r>
              <a:rPr lang="en-US" sz="5400" dirty="0">
                <a:latin typeface="Arial" panose="020B0604020202020204" pitchFamily="34" charset="0"/>
                <a:cs typeface="Arial" panose="020B0604020202020204" pitchFamily="34" charset="0"/>
              </a:rPr>
              <a:t>Definitions and Key Concepts of Health, Wellbeing and Sustainable Development.</a:t>
            </a:r>
          </a:p>
        </p:txBody>
      </p:sp>
      <p:sp>
        <p:nvSpPr>
          <p:cNvPr id="22" name="Isosceles Triangle 21">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6" name="Isosceles Triangle 25">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80760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D004E-3B44-A619-8B02-91C733A0E21E}"/>
              </a:ext>
            </a:extLst>
          </p:cNvPr>
          <p:cNvSpPr>
            <a:spLocks noGrp="1"/>
          </p:cNvSpPr>
          <p:nvPr>
            <p:ph type="title"/>
          </p:nvPr>
        </p:nvSpPr>
        <p:spPr>
          <a:xfrm>
            <a:off x="1286933" y="609600"/>
            <a:ext cx="10197494" cy="1099457"/>
          </a:xfrm>
        </p:spPr>
        <p:txBody>
          <a:bodyPr>
            <a:normAutofit/>
          </a:bodyPr>
          <a:lstStyle/>
          <a:p>
            <a:pPr>
              <a:lnSpc>
                <a:spcPct val="90000"/>
              </a:lnSpc>
            </a:pPr>
            <a:r>
              <a:rPr lang="en-GB" dirty="0">
                <a:latin typeface="Arial" panose="020B0604020202020204" pitchFamily="34" charset="0"/>
                <a:cs typeface="Arial" panose="020B0604020202020204" pitchFamily="34" charset="0"/>
              </a:rPr>
              <a:t>Subjective Definition of Health</a:t>
            </a:r>
          </a:p>
        </p:txBody>
      </p:sp>
      <p:sp>
        <p:nvSpPr>
          <p:cNvPr id="29" name="Isosceles Triangle 2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7D0F38F-00DA-6D66-7CB0-AF9391140C6B}"/>
              </a:ext>
            </a:extLst>
          </p:cNvPr>
          <p:cNvGraphicFramePr>
            <a:graphicFrameLocks noGrp="1"/>
          </p:cNvGraphicFramePr>
          <p:nvPr>
            <p:ph idx="1"/>
            <p:extLst>
              <p:ext uri="{D42A27DB-BD31-4B8C-83A1-F6EECF244321}">
                <p14:modId xmlns:p14="http://schemas.microsoft.com/office/powerpoint/2010/main" val="347121249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4352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5DE3D-4002-0FD7-044B-E20744783430}"/>
              </a:ext>
            </a:extLst>
          </p:cNvPr>
          <p:cNvSpPr>
            <a:spLocks noGrp="1"/>
          </p:cNvSpPr>
          <p:nvPr>
            <p:ph type="title"/>
          </p:nvPr>
        </p:nvSpPr>
        <p:spPr>
          <a:xfrm>
            <a:off x="1286933" y="609600"/>
            <a:ext cx="10197494" cy="1099457"/>
          </a:xfrm>
        </p:spPr>
        <p:txBody>
          <a:bodyPr>
            <a:normAutofit/>
          </a:bodyPr>
          <a:lstStyle/>
          <a:p>
            <a:r>
              <a:rPr lang="en-GB" dirty="0">
                <a:latin typeface="Arial" panose="020B0604020202020204" pitchFamily="34" charset="0"/>
                <a:cs typeface="Arial" panose="020B0604020202020204" pitchFamily="34" charset="0"/>
              </a:rPr>
              <a:t>Objective</a:t>
            </a:r>
            <a:r>
              <a:rPr lang="en-GB" dirty="0"/>
              <a:t> Definition of Health</a:t>
            </a:r>
          </a:p>
        </p:txBody>
      </p:sp>
      <p:sp>
        <p:nvSpPr>
          <p:cNvPr id="20"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8373B3C-2C9F-0715-80AE-AEC9AE2423F2}"/>
              </a:ext>
            </a:extLst>
          </p:cNvPr>
          <p:cNvGraphicFramePr>
            <a:graphicFrameLocks noGrp="1"/>
          </p:cNvGraphicFramePr>
          <p:nvPr>
            <p:ph idx="1"/>
            <p:extLst>
              <p:ext uri="{D42A27DB-BD31-4B8C-83A1-F6EECF244321}">
                <p14:modId xmlns:p14="http://schemas.microsoft.com/office/powerpoint/2010/main" val="1758936262"/>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690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4B26A-B0E9-5A76-A86A-A4F518B2A60D}"/>
              </a:ext>
            </a:extLst>
          </p:cNvPr>
          <p:cNvSpPr>
            <a:spLocks noGrp="1"/>
          </p:cNvSpPr>
          <p:nvPr>
            <p:ph type="title"/>
          </p:nvPr>
        </p:nvSpPr>
        <p:spPr>
          <a:xfrm>
            <a:off x="1286933" y="609600"/>
            <a:ext cx="10197494" cy="1099457"/>
          </a:xfrm>
        </p:spPr>
        <p:txBody>
          <a:bodyPr>
            <a:normAutofit/>
          </a:bodyPr>
          <a:lstStyle/>
          <a:p>
            <a:r>
              <a:rPr lang="en-GB" dirty="0"/>
              <a:t>Key Concepts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B497FF0-19CB-D92D-DC51-BBACC3CD6907}"/>
              </a:ext>
            </a:extLst>
          </p:cNvPr>
          <p:cNvGraphicFramePr>
            <a:graphicFrameLocks noGrp="1"/>
          </p:cNvGraphicFramePr>
          <p:nvPr>
            <p:ph idx="1"/>
            <p:extLst>
              <p:ext uri="{D42A27DB-BD31-4B8C-83A1-F6EECF244321}">
                <p14:modId xmlns:p14="http://schemas.microsoft.com/office/powerpoint/2010/main" val="411290769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435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Hands holding each other's wrists and interlinked to form a circle">
            <a:extLst>
              <a:ext uri="{FF2B5EF4-FFF2-40B4-BE49-F238E27FC236}">
                <a16:creationId xmlns:a16="http://schemas.microsoft.com/office/drawing/2014/main" id="{751C13B8-CA39-D99D-E9BF-D9A2ED91C2D0}"/>
              </a:ext>
            </a:extLst>
          </p:cNvPr>
          <p:cNvPicPr>
            <a:picLocks noChangeAspect="1"/>
          </p:cNvPicPr>
          <p:nvPr/>
        </p:nvPicPr>
        <p:blipFill>
          <a:blip r:embed="rId3"/>
          <a:srcRect l="17908" r="4983"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E78BDC0-665A-23FB-53CA-6F94DA5AD79C}"/>
              </a:ext>
            </a:extLst>
          </p:cNvPr>
          <p:cNvSpPr>
            <a:spLocks noGrp="1"/>
          </p:cNvSpPr>
          <p:nvPr>
            <p:ph type="title"/>
          </p:nvPr>
        </p:nvSpPr>
        <p:spPr>
          <a:xfrm>
            <a:off x="741517" y="1496291"/>
            <a:ext cx="4196243" cy="2926079"/>
          </a:xfrm>
        </p:spPr>
        <p:txBody>
          <a:bodyPr vert="horz" lIns="91440" tIns="45720" rIns="91440" bIns="45720" rtlCol="0" anchor="b">
            <a:normAutofit/>
          </a:bodyPr>
          <a:lstStyle/>
          <a:p>
            <a:pPr algn="r">
              <a:lnSpc>
                <a:spcPct val="90000"/>
              </a:lnSpc>
            </a:pPr>
            <a:r>
              <a:rPr lang="en-US" sz="3000" dirty="0"/>
              <a:t>Wellbeing is an individual's self perception of their happiness and life satisfaction</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55160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948970-EC4B-7CED-9DA5-5E238C5D96C2}"/>
              </a:ext>
            </a:extLst>
          </p:cNvPr>
          <p:cNvSpPr>
            <a:spLocks noGrp="1"/>
          </p:cNvSpPr>
          <p:nvPr>
            <p:ph type="title"/>
          </p:nvPr>
        </p:nvSpPr>
        <p:spPr>
          <a:xfrm>
            <a:off x="1063502" y="1442595"/>
            <a:ext cx="3270881" cy="3616246"/>
          </a:xfrm>
        </p:spPr>
        <p:txBody>
          <a:bodyPr anchor="ctr">
            <a:normAutofit/>
          </a:bodyPr>
          <a:lstStyle/>
          <a:p>
            <a:r>
              <a:rPr lang="en-GB" dirty="0"/>
              <a:t>Objective Definition of Wellbeing</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40854C-B051-0E58-07A5-815B9536B8E0}"/>
              </a:ext>
            </a:extLst>
          </p:cNvPr>
          <p:cNvSpPr>
            <a:spLocks noGrp="1"/>
          </p:cNvSpPr>
          <p:nvPr>
            <p:ph idx="1"/>
          </p:nvPr>
        </p:nvSpPr>
        <p:spPr>
          <a:xfrm>
            <a:off x="4978918" y="1109145"/>
            <a:ext cx="6341016" cy="4603900"/>
          </a:xfrm>
        </p:spPr>
        <p:txBody>
          <a:bodyPr anchor="ctr">
            <a:normAutofit/>
          </a:bodyPr>
          <a:lstStyle/>
          <a:p>
            <a:pPr marL="0" indent="0">
              <a:buNone/>
            </a:pPr>
            <a:r>
              <a:rPr lang="en-GB" dirty="0"/>
              <a:t>Wellbeing can also be measured through observable factors such as economic stability access to healthcare and social support</a:t>
            </a:r>
          </a:p>
          <a:p>
            <a:endParaRPr lang="en-GB" dirty="0"/>
          </a:p>
          <a:p>
            <a:pPr marL="0" indent="0">
              <a:buNone/>
            </a:pP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09714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88E410-760E-AA16-622F-FC37224048B5}"/>
              </a:ext>
            </a:extLst>
          </p:cNvPr>
          <p:cNvSpPr>
            <a:spLocks noGrp="1"/>
          </p:cNvSpPr>
          <p:nvPr>
            <p:ph type="title"/>
          </p:nvPr>
        </p:nvSpPr>
        <p:spPr>
          <a:xfrm>
            <a:off x="1286933" y="609600"/>
            <a:ext cx="10197494" cy="1099457"/>
          </a:xfrm>
        </p:spPr>
        <p:txBody>
          <a:bodyPr>
            <a:normAutofit/>
          </a:bodyPr>
          <a:lstStyle/>
          <a:p>
            <a:r>
              <a:rPr lang="en-GB" dirty="0"/>
              <a:t>Key Concepts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73B4BF8-54C1-3C4B-B9C1-54F9CEC77B31}"/>
              </a:ext>
            </a:extLst>
          </p:cNvPr>
          <p:cNvGraphicFramePr>
            <a:graphicFrameLocks noGrp="1"/>
          </p:cNvGraphicFramePr>
          <p:nvPr>
            <p:ph idx="1"/>
            <p:extLst>
              <p:ext uri="{D42A27DB-BD31-4B8C-83A1-F6EECF244321}">
                <p14:modId xmlns:p14="http://schemas.microsoft.com/office/powerpoint/2010/main" val="136956214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869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1B58A6A-D60C-DA47-72BC-70E39602296B}"/>
              </a:ext>
            </a:extLst>
          </p:cNvPr>
          <p:cNvSpPr>
            <a:spLocks noGrp="1"/>
          </p:cNvSpPr>
          <p:nvPr>
            <p:ph type="title"/>
          </p:nvPr>
        </p:nvSpPr>
        <p:spPr>
          <a:xfrm>
            <a:off x="643467" y="816638"/>
            <a:ext cx="3367359" cy="5224724"/>
          </a:xfrm>
        </p:spPr>
        <p:txBody>
          <a:bodyPr anchor="ctr">
            <a:normAutofit/>
          </a:bodyPr>
          <a:lstStyle/>
          <a:p>
            <a:r>
              <a:rPr lang="en-GB" dirty="0"/>
              <a:t>Definition of Sustainable Development</a:t>
            </a:r>
          </a:p>
        </p:txBody>
      </p:sp>
      <p:sp>
        <p:nvSpPr>
          <p:cNvPr id="3" name="Content Placeholder 2">
            <a:extLst>
              <a:ext uri="{FF2B5EF4-FFF2-40B4-BE49-F238E27FC236}">
                <a16:creationId xmlns:a16="http://schemas.microsoft.com/office/drawing/2014/main" id="{2650A5B2-E0DE-43CC-C903-3087DA81776B}"/>
              </a:ext>
            </a:extLst>
          </p:cNvPr>
          <p:cNvSpPr>
            <a:spLocks noGrp="1"/>
          </p:cNvSpPr>
          <p:nvPr>
            <p:ph idx="1"/>
          </p:nvPr>
        </p:nvSpPr>
        <p:spPr>
          <a:xfrm>
            <a:off x="4654295" y="816638"/>
            <a:ext cx="4619706" cy="5224724"/>
          </a:xfrm>
        </p:spPr>
        <p:txBody>
          <a:bodyPr anchor="ctr">
            <a:normAutofit/>
          </a:bodyPr>
          <a:lstStyle/>
          <a:p>
            <a:pPr marL="0" indent="0">
              <a:buNone/>
            </a:pPr>
            <a:r>
              <a:rPr lang="en-GB" dirty="0"/>
              <a:t>Sustainable development is the process of meeting the needs of the present without compromising the ability of future generations to meet their own needs. This concept balances economic growth, environmental protection and social equity.</a:t>
            </a:r>
          </a:p>
        </p:txBody>
      </p:sp>
    </p:spTree>
    <p:extLst>
      <p:ext uri="{BB962C8B-B14F-4D97-AF65-F5344CB8AC3E}">
        <p14:creationId xmlns:p14="http://schemas.microsoft.com/office/powerpoint/2010/main" val="1762781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9FBEBC0-3B9B-6F57-229C-DDBF44333AAE}"/>
              </a:ext>
            </a:extLst>
          </p:cNvPr>
          <p:cNvSpPr>
            <a:spLocks noGrp="1"/>
          </p:cNvSpPr>
          <p:nvPr>
            <p:ph type="title"/>
          </p:nvPr>
        </p:nvSpPr>
        <p:spPr>
          <a:xfrm>
            <a:off x="643467" y="816638"/>
            <a:ext cx="3367359" cy="5224724"/>
          </a:xfrm>
        </p:spPr>
        <p:txBody>
          <a:bodyPr anchor="ctr">
            <a:normAutofit/>
          </a:bodyPr>
          <a:lstStyle/>
          <a:p>
            <a:r>
              <a:rPr lang="en-GB" dirty="0"/>
              <a:t>key Concepts </a:t>
            </a:r>
            <a:br>
              <a:rPr lang="en-GB" dirty="0"/>
            </a:br>
            <a:r>
              <a:rPr lang="en-GB" dirty="0"/>
              <a:t>Social and wellbeing.</a:t>
            </a:r>
            <a:br>
              <a:rPr lang="en-GB" dirty="0"/>
            </a:br>
            <a:endParaRPr lang="en-GB" dirty="0"/>
          </a:p>
        </p:txBody>
      </p:sp>
      <p:sp>
        <p:nvSpPr>
          <p:cNvPr id="3" name="Content Placeholder 2">
            <a:extLst>
              <a:ext uri="{FF2B5EF4-FFF2-40B4-BE49-F238E27FC236}">
                <a16:creationId xmlns:a16="http://schemas.microsoft.com/office/drawing/2014/main" id="{D55C1AD1-7FD8-714F-AA04-5125FBF9A84A}"/>
              </a:ext>
            </a:extLst>
          </p:cNvPr>
          <p:cNvSpPr>
            <a:spLocks noGrp="1"/>
          </p:cNvSpPr>
          <p:nvPr>
            <p:ph idx="1"/>
          </p:nvPr>
        </p:nvSpPr>
        <p:spPr>
          <a:xfrm>
            <a:off x="4654295" y="816638"/>
            <a:ext cx="4619706" cy="5224724"/>
          </a:xfrm>
        </p:spPr>
        <p:txBody>
          <a:bodyPr anchor="ctr">
            <a:normAutofit/>
          </a:bodyPr>
          <a:lstStyle/>
          <a:p>
            <a:pPr marL="0" indent="0">
              <a:buNone/>
            </a:pPr>
            <a:endParaRPr lang="en-GB" u="sng" dirty="0"/>
          </a:p>
          <a:p>
            <a:r>
              <a:rPr lang="en-GB" dirty="0"/>
              <a:t>Reducing inequalities and ensuring access to resources for all</a:t>
            </a:r>
          </a:p>
          <a:p>
            <a:r>
              <a:rPr lang="en-GB" dirty="0"/>
              <a:t>Importance of inclusive growth that benefits everyone</a:t>
            </a:r>
          </a:p>
          <a:p>
            <a:r>
              <a:rPr lang="en-GB" dirty="0"/>
              <a:t>Prioritising health, education, and quality of life.</a:t>
            </a:r>
          </a:p>
          <a:p>
            <a:r>
              <a:rPr lang="en-GB" dirty="0"/>
              <a:t>Emphasising community engagement and local empowerment.</a:t>
            </a:r>
          </a:p>
        </p:txBody>
      </p:sp>
    </p:spTree>
    <p:extLst>
      <p:ext uri="{BB962C8B-B14F-4D97-AF65-F5344CB8AC3E}">
        <p14:creationId xmlns:p14="http://schemas.microsoft.com/office/powerpoint/2010/main" val="2286626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13A0D5C-09C1-6161-35AC-54F6770CDBF9}"/>
              </a:ext>
            </a:extLst>
          </p:cNvPr>
          <p:cNvSpPr>
            <a:spLocks noGrp="1"/>
          </p:cNvSpPr>
          <p:nvPr>
            <p:ph type="title"/>
          </p:nvPr>
        </p:nvSpPr>
        <p:spPr>
          <a:xfrm>
            <a:off x="643467" y="816638"/>
            <a:ext cx="3367359" cy="5224724"/>
          </a:xfrm>
        </p:spPr>
        <p:txBody>
          <a:bodyPr anchor="ctr">
            <a:normAutofit/>
          </a:bodyPr>
          <a:lstStyle/>
          <a:p>
            <a:r>
              <a:rPr lang="en-GB" dirty="0"/>
              <a:t>Environmental</a:t>
            </a:r>
          </a:p>
        </p:txBody>
      </p:sp>
      <p:sp>
        <p:nvSpPr>
          <p:cNvPr id="3" name="Content Placeholder 2">
            <a:extLst>
              <a:ext uri="{FF2B5EF4-FFF2-40B4-BE49-F238E27FC236}">
                <a16:creationId xmlns:a16="http://schemas.microsoft.com/office/drawing/2014/main" id="{1B07F814-E9CF-7097-0C46-EEE2B6CDACE2}"/>
              </a:ext>
            </a:extLst>
          </p:cNvPr>
          <p:cNvSpPr>
            <a:spLocks noGrp="1"/>
          </p:cNvSpPr>
          <p:nvPr>
            <p:ph idx="1"/>
          </p:nvPr>
        </p:nvSpPr>
        <p:spPr>
          <a:xfrm>
            <a:off x="4654295" y="816638"/>
            <a:ext cx="4619706" cy="5224724"/>
          </a:xfrm>
        </p:spPr>
        <p:txBody>
          <a:bodyPr anchor="ctr">
            <a:normAutofit/>
          </a:bodyPr>
          <a:lstStyle/>
          <a:p>
            <a:r>
              <a:rPr lang="en-GB" dirty="0"/>
              <a:t>Environmental Sustainability</a:t>
            </a:r>
          </a:p>
          <a:p>
            <a:r>
              <a:rPr lang="en-GB" dirty="0"/>
              <a:t>protecting ecosystems and biodiversity.</a:t>
            </a:r>
          </a:p>
          <a:p>
            <a:r>
              <a:rPr lang="en-GB" dirty="0"/>
              <a:t>Responsible use of natural resources and reducing pollution</a:t>
            </a:r>
          </a:p>
          <a:p>
            <a:r>
              <a:rPr lang="en-GB" dirty="0"/>
              <a:t>Interconnectedness</a:t>
            </a:r>
          </a:p>
          <a:p>
            <a:r>
              <a:rPr lang="en-GB" dirty="0"/>
              <a:t>Emphasizing the link between environmental health and social wellbeing.</a:t>
            </a:r>
          </a:p>
          <a:p>
            <a:r>
              <a:rPr lang="en-GB" dirty="0"/>
              <a:t>recognising the interdependence of ecosystems and human societies.</a:t>
            </a:r>
          </a:p>
        </p:txBody>
      </p:sp>
    </p:spTree>
    <p:extLst>
      <p:ext uri="{BB962C8B-B14F-4D97-AF65-F5344CB8AC3E}">
        <p14:creationId xmlns:p14="http://schemas.microsoft.com/office/powerpoint/2010/main" val="723213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8549A30-711C-D8E7-42D1-353B5382AD0A}"/>
              </a:ext>
            </a:extLst>
          </p:cNvPr>
          <p:cNvSpPr>
            <a:spLocks noGrp="1"/>
          </p:cNvSpPr>
          <p:nvPr>
            <p:ph type="title"/>
          </p:nvPr>
        </p:nvSpPr>
        <p:spPr>
          <a:xfrm>
            <a:off x="643467" y="816638"/>
            <a:ext cx="3367359" cy="5224724"/>
          </a:xfrm>
        </p:spPr>
        <p:txBody>
          <a:bodyPr anchor="ctr">
            <a:normAutofit/>
          </a:bodyPr>
          <a:lstStyle/>
          <a:p>
            <a:r>
              <a:rPr lang="en-GB" dirty="0"/>
              <a:t>Economic</a:t>
            </a:r>
          </a:p>
        </p:txBody>
      </p:sp>
      <p:sp>
        <p:nvSpPr>
          <p:cNvPr id="3" name="Content Placeholder 2">
            <a:extLst>
              <a:ext uri="{FF2B5EF4-FFF2-40B4-BE49-F238E27FC236}">
                <a16:creationId xmlns:a16="http://schemas.microsoft.com/office/drawing/2014/main" id="{46C45D31-3F33-2FAE-960B-B83DC0DAE40F}"/>
              </a:ext>
            </a:extLst>
          </p:cNvPr>
          <p:cNvSpPr>
            <a:spLocks noGrp="1"/>
          </p:cNvSpPr>
          <p:nvPr>
            <p:ph idx="1"/>
          </p:nvPr>
        </p:nvSpPr>
        <p:spPr>
          <a:xfrm>
            <a:off x="4654295" y="816638"/>
            <a:ext cx="4619706" cy="5224724"/>
          </a:xfrm>
        </p:spPr>
        <p:txBody>
          <a:bodyPr anchor="ctr">
            <a:normAutofit/>
          </a:bodyPr>
          <a:lstStyle/>
          <a:p>
            <a:r>
              <a:rPr lang="en-GB" dirty="0"/>
              <a:t>Economic Viability:</a:t>
            </a:r>
          </a:p>
          <a:p>
            <a:r>
              <a:rPr lang="en-GB" dirty="0"/>
              <a:t>Promoting sustainable economic growth that creates jobs and generates wealth.</a:t>
            </a:r>
          </a:p>
          <a:p>
            <a:r>
              <a:rPr lang="en-GB" dirty="0"/>
              <a:t>Investing in green technologies and innovation</a:t>
            </a:r>
          </a:p>
          <a:p>
            <a:r>
              <a:rPr lang="en-GB" dirty="0"/>
              <a:t>Sustainable Resource Management:</a:t>
            </a:r>
          </a:p>
          <a:p>
            <a:r>
              <a:rPr lang="en-GB" dirty="0"/>
              <a:t>Ensuring long term economic health through responsible consumption and production</a:t>
            </a:r>
          </a:p>
        </p:txBody>
      </p:sp>
    </p:spTree>
    <p:extLst>
      <p:ext uri="{BB962C8B-B14F-4D97-AF65-F5344CB8AC3E}">
        <p14:creationId xmlns:p14="http://schemas.microsoft.com/office/powerpoint/2010/main" val="1078902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D65F89D-F046-7574-68CD-9DB58FF602CC}"/>
              </a:ext>
            </a:extLst>
          </p:cNvPr>
          <p:cNvSpPr>
            <a:spLocks noGrp="1"/>
          </p:cNvSpPr>
          <p:nvPr>
            <p:ph type="title"/>
          </p:nvPr>
        </p:nvSpPr>
        <p:spPr>
          <a:xfrm>
            <a:off x="643467" y="816638"/>
            <a:ext cx="3367359" cy="5224724"/>
          </a:xfrm>
        </p:spPr>
        <p:txBody>
          <a:bodyPr anchor="ctr">
            <a:normAutofit/>
          </a:bodyPr>
          <a:lstStyle/>
          <a:p>
            <a:r>
              <a:rPr lang="en-GB" dirty="0"/>
              <a:t>Introduction to the sustainable Development Goals</a:t>
            </a:r>
          </a:p>
        </p:txBody>
      </p:sp>
      <p:sp>
        <p:nvSpPr>
          <p:cNvPr id="3" name="Content Placeholder 2">
            <a:extLst>
              <a:ext uri="{FF2B5EF4-FFF2-40B4-BE49-F238E27FC236}">
                <a16:creationId xmlns:a16="http://schemas.microsoft.com/office/drawing/2014/main" id="{88AA2621-EE07-AA2D-5871-F6F6D0230081}"/>
              </a:ext>
            </a:extLst>
          </p:cNvPr>
          <p:cNvSpPr>
            <a:spLocks noGrp="1"/>
          </p:cNvSpPr>
          <p:nvPr>
            <p:ph idx="1"/>
          </p:nvPr>
        </p:nvSpPr>
        <p:spPr>
          <a:xfrm>
            <a:off x="4654295" y="816638"/>
            <a:ext cx="4619706" cy="5224724"/>
          </a:xfrm>
        </p:spPr>
        <p:txBody>
          <a:bodyPr anchor="ctr">
            <a:normAutofit/>
          </a:bodyPr>
          <a:lstStyle/>
          <a:p>
            <a:r>
              <a:rPr lang="en-GB" dirty="0"/>
              <a:t>Set of 17 Global Goals</a:t>
            </a:r>
          </a:p>
          <a:p>
            <a:r>
              <a:rPr lang="en-GB" dirty="0"/>
              <a:t>Address significant global challenges</a:t>
            </a:r>
          </a:p>
          <a:p>
            <a:r>
              <a:rPr lang="en-GB" dirty="0"/>
              <a:t>Adopted in September 2015 by UN member states</a:t>
            </a:r>
          </a:p>
        </p:txBody>
      </p:sp>
    </p:spTree>
    <p:extLst>
      <p:ext uri="{BB962C8B-B14F-4D97-AF65-F5344CB8AC3E}">
        <p14:creationId xmlns:p14="http://schemas.microsoft.com/office/powerpoint/2010/main" val="3532189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30CDD-DC8B-1A1F-43B8-1505EB968673}"/>
              </a:ext>
            </a:extLst>
          </p:cNvPr>
          <p:cNvSpPr>
            <a:spLocks noGrp="1"/>
          </p:cNvSpPr>
          <p:nvPr>
            <p:ph type="title"/>
          </p:nvPr>
        </p:nvSpPr>
        <p:spPr>
          <a:xfrm>
            <a:off x="1286933" y="609600"/>
            <a:ext cx="10197494" cy="1099457"/>
          </a:xfrm>
        </p:spPr>
        <p:txBody>
          <a:bodyPr>
            <a:normAutofit/>
          </a:bodyPr>
          <a:lstStyle/>
          <a:p>
            <a:r>
              <a:rPr lang="en-GB" dirty="0"/>
              <a:t>Overview of Goal 3</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BA24FA4-9B36-FB31-C98E-28793018CDE9}"/>
              </a:ext>
            </a:extLst>
          </p:cNvPr>
          <p:cNvGraphicFramePr>
            <a:graphicFrameLocks noGrp="1"/>
          </p:cNvGraphicFramePr>
          <p:nvPr>
            <p:ph idx="1"/>
            <p:extLst>
              <p:ext uri="{D42A27DB-BD31-4B8C-83A1-F6EECF244321}">
                <p14:modId xmlns:p14="http://schemas.microsoft.com/office/powerpoint/2010/main" val="114805776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2945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02FB47D-7A51-016C-4D51-9F19914189A7}"/>
              </a:ext>
            </a:extLst>
          </p:cNvPr>
          <p:cNvSpPr>
            <a:spLocks noGrp="1"/>
          </p:cNvSpPr>
          <p:nvPr>
            <p:ph type="title"/>
          </p:nvPr>
        </p:nvSpPr>
        <p:spPr>
          <a:xfrm>
            <a:off x="643467" y="816638"/>
            <a:ext cx="3367359" cy="5224724"/>
          </a:xfrm>
        </p:spPr>
        <p:txBody>
          <a:bodyPr anchor="ctr">
            <a:normAutofit/>
          </a:bodyPr>
          <a:lstStyle/>
          <a:p>
            <a:r>
              <a:rPr lang="en-GB" dirty="0"/>
              <a:t>Goal 3 – Emphasizes that health and well being are essential components of sustainable development.</a:t>
            </a:r>
          </a:p>
        </p:txBody>
      </p:sp>
      <p:sp>
        <p:nvSpPr>
          <p:cNvPr id="3" name="Content Placeholder 2">
            <a:extLst>
              <a:ext uri="{FF2B5EF4-FFF2-40B4-BE49-F238E27FC236}">
                <a16:creationId xmlns:a16="http://schemas.microsoft.com/office/drawing/2014/main" id="{DE150B1B-D337-6A12-4A19-D166C4AA50C0}"/>
              </a:ext>
            </a:extLst>
          </p:cNvPr>
          <p:cNvSpPr>
            <a:spLocks noGrp="1"/>
          </p:cNvSpPr>
          <p:nvPr>
            <p:ph idx="1"/>
          </p:nvPr>
        </p:nvSpPr>
        <p:spPr>
          <a:xfrm>
            <a:off x="4654295" y="816638"/>
            <a:ext cx="4619706" cy="5224724"/>
          </a:xfrm>
        </p:spPr>
        <p:txBody>
          <a:bodyPr anchor="ctr">
            <a:normAutofit/>
          </a:bodyPr>
          <a:lstStyle/>
          <a:p>
            <a:pPr marL="0" indent="0">
              <a:lnSpc>
                <a:spcPct val="90000"/>
              </a:lnSpc>
              <a:buNone/>
            </a:pPr>
            <a:r>
              <a:rPr lang="en-GB" sz="1700" dirty="0"/>
              <a:t>Through focusing on preventative measures and holistic care the UK is working towards achieving the SDGs while enhancing overall quality of life</a:t>
            </a:r>
          </a:p>
          <a:p>
            <a:pPr marL="0" indent="0">
              <a:lnSpc>
                <a:spcPct val="90000"/>
              </a:lnSpc>
              <a:buNone/>
            </a:pPr>
            <a:r>
              <a:rPr lang="en-GB" sz="1700" dirty="0"/>
              <a:t>Key initiatives Currently been implemented.</a:t>
            </a:r>
          </a:p>
          <a:p>
            <a:pPr marL="0" indent="0">
              <a:lnSpc>
                <a:spcPct val="90000"/>
              </a:lnSpc>
              <a:buNone/>
            </a:pPr>
            <a:r>
              <a:rPr lang="en-GB" sz="1700" dirty="0"/>
              <a:t>NHS Long Term Plan </a:t>
            </a:r>
          </a:p>
          <a:p>
            <a:pPr marL="0" indent="0">
              <a:lnSpc>
                <a:spcPct val="90000"/>
              </a:lnSpc>
              <a:buNone/>
            </a:pPr>
            <a:r>
              <a:rPr lang="en-GB" sz="1700" dirty="0"/>
              <a:t>This was introduced in 2019and is a ten-year strategy to improve healthcare services in England.</a:t>
            </a:r>
          </a:p>
          <a:p>
            <a:pPr marL="0" indent="0">
              <a:lnSpc>
                <a:spcPct val="90000"/>
              </a:lnSpc>
              <a:buNone/>
            </a:pPr>
            <a:r>
              <a:rPr lang="en-GB" sz="1700" dirty="0"/>
              <a:t> Programmes such as the diabetes prevention programme in the UK showcase how health, wellbeing ,and sustainability can be integrated into health and social care systems</a:t>
            </a:r>
          </a:p>
          <a:p>
            <a:pPr marL="0" indent="0">
              <a:lnSpc>
                <a:spcPct val="90000"/>
              </a:lnSpc>
              <a:buNone/>
            </a:pPr>
            <a:r>
              <a:rPr lang="en-GB" sz="1700" dirty="0"/>
              <a:t>Nice guidelines recommend routine screening for various health conditions which is crucial for early detection and prevention contributing to improved health.</a:t>
            </a:r>
          </a:p>
        </p:txBody>
      </p:sp>
    </p:spTree>
    <p:extLst>
      <p:ext uri="{BB962C8B-B14F-4D97-AF65-F5344CB8AC3E}">
        <p14:creationId xmlns:p14="http://schemas.microsoft.com/office/powerpoint/2010/main" val="3637425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64E92-EADD-50B6-A46A-8FACC3FB67C3}"/>
              </a:ext>
            </a:extLst>
          </p:cNvPr>
          <p:cNvSpPr>
            <a:spLocks noGrp="1"/>
          </p:cNvSpPr>
          <p:nvPr>
            <p:ph type="title"/>
          </p:nvPr>
        </p:nvSpPr>
        <p:spPr/>
        <p:txBody>
          <a:bodyPr/>
          <a:lstStyle/>
          <a:p>
            <a:r>
              <a:rPr lang="en-GB" dirty="0"/>
              <a:t>Diabetes Prevention Programme</a:t>
            </a:r>
          </a:p>
        </p:txBody>
      </p:sp>
      <p:sp>
        <p:nvSpPr>
          <p:cNvPr id="3" name="Content Placeholder 2">
            <a:extLst>
              <a:ext uri="{FF2B5EF4-FFF2-40B4-BE49-F238E27FC236}">
                <a16:creationId xmlns:a16="http://schemas.microsoft.com/office/drawing/2014/main" id="{CF37FA65-BDAA-DE2A-37CD-67A85E17EFDC}"/>
              </a:ext>
            </a:extLst>
          </p:cNvPr>
          <p:cNvSpPr>
            <a:spLocks noGrp="1"/>
          </p:cNvSpPr>
          <p:nvPr>
            <p:ph idx="1"/>
          </p:nvPr>
        </p:nvSpPr>
        <p:spPr/>
        <p:txBody>
          <a:bodyPr/>
          <a:lstStyle/>
          <a:p>
            <a:r>
              <a:rPr lang="en-GB" dirty="0"/>
              <a:t>Target Individuals at risk of type 2 diabetes.</a:t>
            </a:r>
          </a:p>
          <a:p>
            <a:r>
              <a:rPr lang="en-GB" dirty="0"/>
              <a:t>Encourages:</a:t>
            </a:r>
          </a:p>
          <a:p>
            <a:r>
              <a:rPr lang="en-GB" dirty="0"/>
              <a:t>Dietary changes</a:t>
            </a:r>
          </a:p>
          <a:p>
            <a:r>
              <a:rPr lang="en-GB" dirty="0"/>
              <a:t>Physical activity</a:t>
            </a:r>
          </a:p>
          <a:p>
            <a:r>
              <a:rPr lang="en-GB" dirty="0"/>
              <a:t>Weight management</a:t>
            </a:r>
          </a:p>
          <a:p>
            <a:r>
              <a:rPr lang="en-GB" dirty="0"/>
              <a:t>Integrates health wellbeing and sustainability</a:t>
            </a:r>
          </a:p>
        </p:txBody>
      </p:sp>
    </p:spTree>
    <p:extLst>
      <p:ext uri="{BB962C8B-B14F-4D97-AF65-F5344CB8AC3E}">
        <p14:creationId xmlns:p14="http://schemas.microsoft.com/office/powerpoint/2010/main" val="2842398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CC726-DE2C-D9C9-BF0F-8F0DD6AF771B}"/>
              </a:ext>
            </a:extLst>
          </p:cNvPr>
          <p:cNvSpPr>
            <a:spLocks noGrp="1"/>
          </p:cNvSpPr>
          <p:nvPr>
            <p:ph type="title"/>
          </p:nvPr>
        </p:nvSpPr>
        <p:spPr/>
        <p:txBody>
          <a:bodyPr/>
          <a:lstStyle/>
          <a:p>
            <a:r>
              <a:rPr lang="en-GB" dirty="0"/>
              <a:t>Breast Cancer Screening Programme </a:t>
            </a:r>
          </a:p>
        </p:txBody>
      </p:sp>
      <p:sp>
        <p:nvSpPr>
          <p:cNvPr id="3" name="Content Placeholder 2">
            <a:extLst>
              <a:ext uri="{FF2B5EF4-FFF2-40B4-BE49-F238E27FC236}">
                <a16:creationId xmlns:a16="http://schemas.microsoft.com/office/drawing/2014/main" id="{982D4EAC-30BC-76A9-E138-24D8DAA5E61A}"/>
              </a:ext>
            </a:extLst>
          </p:cNvPr>
          <p:cNvSpPr>
            <a:spLocks noGrp="1"/>
          </p:cNvSpPr>
          <p:nvPr>
            <p:ph idx="1"/>
          </p:nvPr>
        </p:nvSpPr>
        <p:spPr/>
        <p:txBody>
          <a:bodyPr/>
          <a:lstStyle/>
          <a:p>
            <a:r>
              <a:rPr lang="en-GB" dirty="0"/>
              <a:t>Overview</a:t>
            </a:r>
          </a:p>
          <a:p>
            <a:r>
              <a:rPr lang="en-GB" dirty="0"/>
              <a:t>The Breast Cancer Screening program in the UK invites women aged 50-70(and up to 74)for routine screening every three years.</a:t>
            </a:r>
          </a:p>
          <a:p>
            <a:r>
              <a:rPr lang="en-GB" dirty="0"/>
              <a:t>The primary goal is to detect breast cancer early where treatment is most effective (NHS,2023).</a:t>
            </a:r>
          </a:p>
          <a:p>
            <a:r>
              <a:rPr lang="en-GB" dirty="0"/>
              <a:t>Approx 2.5 million women are screened each year in the UK (NHS,2023).</a:t>
            </a:r>
          </a:p>
          <a:p>
            <a:r>
              <a:rPr lang="en-GB" dirty="0"/>
              <a:t>Early detection has led to improved survival rates 90% of women diagnosed at the earliest stages have a favourable prognosis. (Cancer Research UK 2023).</a:t>
            </a:r>
          </a:p>
          <a:p>
            <a:r>
              <a:rPr lang="en-GB" dirty="0"/>
              <a:t>Some groups particularly in undeserved areas may have lower participation rates due to economic barriers, lack of awareness or cultural factors ( </a:t>
            </a:r>
            <a:r>
              <a:rPr lang="en-GB" dirty="0" err="1"/>
              <a:t>Mccarthy</a:t>
            </a:r>
            <a:r>
              <a:rPr lang="en-GB" dirty="0"/>
              <a:t> et al.,2021).</a:t>
            </a:r>
          </a:p>
          <a:p>
            <a:endParaRPr lang="en-GB" dirty="0"/>
          </a:p>
        </p:txBody>
      </p:sp>
    </p:spTree>
    <p:extLst>
      <p:ext uri="{BB962C8B-B14F-4D97-AF65-F5344CB8AC3E}">
        <p14:creationId xmlns:p14="http://schemas.microsoft.com/office/powerpoint/2010/main" val="1019274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6861C3-08E6-128B-D120-9050ABEAC8C1}"/>
              </a:ext>
            </a:extLst>
          </p:cNvPr>
          <p:cNvSpPr>
            <a:spLocks noGrp="1"/>
          </p:cNvSpPr>
          <p:nvPr>
            <p:ph type="title"/>
          </p:nvPr>
        </p:nvSpPr>
        <p:spPr>
          <a:xfrm>
            <a:off x="1286933" y="609600"/>
            <a:ext cx="10197494" cy="1099457"/>
          </a:xfrm>
        </p:spPr>
        <p:txBody>
          <a:bodyPr>
            <a:normAutofit/>
          </a:bodyPr>
          <a:lstStyle/>
          <a:p>
            <a:r>
              <a:rPr lang="en-GB" dirty="0"/>
              <a:t>Overview of Health Inequalities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6DD8C92-71B6-CF10-5D48-3F5D23DA0C85}"/>
              </a:ext>
            </a:extLst>
          </p:cNvPr>
          <p:cNvGraphicFramePr>
            <a:graphicFrameLocks noGrp="1"/>
          </p:cNvGraphicFramePr>
          <p:nvPr>
            <p:ph idx="1"/>
            <p:extLst>
              <p:ext uri="{D42A27DB-BD31-4B8C-83A1-F6EECF244321}">
                <p14:modId xmlns:p14="http://schemas.microsoft.com/office/powerpoint/2010/main" val="312773882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81349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4DC70-2895-76FE-F00E-BA22C3B7138B}"/>
              </a:ext>
            </a:extLst>
          </p:cNvPr>
          <p:cNvSpPr>
            <a:spLocks noGrp="1"/>
          </p:cNvSpPr>
          <p:nvPr>
            <p:ph type="title"/>
          </p:nvPr>
        </p:nvSpPr>
        <p:spPr>
          <a:xfrm>
            <a:off x="1286933" y="609600"/>
            <a:ext cx="10197494" cy="1099457"/>
          </a:xfrm>
        </p:spPr>
        <p:txBody>
          <a:bodyPr>
            <a:normAutofit/>
          </a:bodyPr>
          <a:lstStyle/>
          <a:p>
            <a:r>
              <a:rPr lang="en-GB" dirty="0"/>
              <a:t>Ethnic Health Inequalities</a:t>
            </a:r>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6" name="Content Placeholder 2">
            <a:extLst>
              <a:ext uri="{FF2B5EF4-FFF2-40B4-BE49-F238E27FC236}">
                <a16:creationId xmlns:a16="http://schemas.microsoft.com/office/drawing/2014/main" id="{7F0A09B9-FA91-D441-B2D8-1354D4E16C50}"/>
              </a:ext>
            </a:extLst>
          </p:cNvPr>
          <p:cNvGraphicFramePr>
            <a:graphicFrameLocks noGrp="1"/>
          </p:cNvGraphicFramePr>
          <p:nvPr>
            <p:ph idx="1"/>
            <p:extLst>
              <p:ext uri="{D42A27DB-BD31-4B8C-83A1-F6EECF244321}">
                <p14:modId xmlns:p14="http://schemas.microsoft.com/office/powerpoint/2010/main" val="297267606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1421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F62B5-495E-10EB-643C-3034C4BB79D8}"/>
              </a:ext>
            </a:extLst>
          </p:cNvPr>
          <p:cNvSpPr>
            <a:spLocks noGrp="1"/>
          </p:cNvSpPr>
          <p:nvPr>
            <p:ph type="title"/>
          </p:nvPr>
        </p:nvSpPr>
        <p:spPr>
          <a:xfrm>
            <a:off x="1043950" y="1179151"/>
            <a:ext cx="3300646" cy="4463889"/>
          </a:xfrm>
        </p:spPr>
        <p:txBody>
          <a:bodyPr anchor="ctr">
            <a:normAutofit/>
          </a:bodyPr>
          <a:lstStyle/>
          <a:p>
            <a:r>
              <a:rPr lang="en-GB" dirty="0"/>
              <a:t>Socioeconomic Factors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B49FBF-FB5F-46AB-839F-8F4317012C14}"/>
              </a:ext>
            </a:extLst>
          </p:cNvPr>
          <p:cNvSpPr>
            <a:spLocks noGrp="1"/>
          </p:cNvSpPr>
          <p:nvPr>
            <p:ph idx="1"/>
          </p:nvPr>
        </p:nvSpPr>
        <p:spPr>
          <a:xfrm>
            <a:off x="4978918" y="1109145"/>
            <a:ext cx="6341016" cy="4603900"/>
          </a:xfrm>
        </p:spPr>
        <p:txBody>
          <a:bodyPr anchor="ctr">
            <a:normAutofit/>
          </a:bodyPr>
          <a:lstStyle/>
          <a:p>
            <a:r>
              <a:rPr lang="en-GB" dirty="0"/>
              <a:t>Income Disparities:</a:t>
            </a:r>
          </a:p>
          <a:p>
            <a:r>
              <a:rPr lang="en-GB" dirty="0"/>
              <a:t>Individuals from lower socioeconomic backgrounds experience higher rates of chronic conditions. for instance, adults in the lowest income bracket have a higher prevalence of diabetes 24% compared to those in the highest bracket 12% (Barker et al., 2020)</a:t>
            </a:r>
          </a:p>
          <a:p>
            <a:r>
              <a:rPr lang="en-GB" dirty="0"/>
              <a:t>Access to Healthcare:</a:t>
            </a:r>
          </a:p>
          <a:p>
            <a:r>
              <a:rPr lang="en-GB" dirty="0"/>
              <a:t>Lower income groups often face barriers such as transportation issues and lack of access to healthcare providers, exacerbating their health conditions( Marmot 2020)</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242759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B44B2-A860-D2E5-33D1-3A49768CB06B}"/>
              </a:ext>
            </a:extLst>
          </p:cNvPr>
          <p:cNvSpPr>
            <a:spLocks noGrp="1"/>
          </p:cNvSpPr>
          <p:nvPr>
            <p:ph type="title"/>
          </p:nvPr>
        </p:nvSpPr>
        <p:spPr>
          <a:xfrm>
            <a:off x="1043950" y="1179151"/>
            <a:ext cx="3300646" cy="4463889"/>
          </a:xfrm>
        </p:spPr>
        <p:txBody>
          <a:bodyPr anchor="ctr">
            <a:normAutofit/>
          </a:bodyPr>
          <a:lstStyle/>
          <a:p>
            <a:r>
              <a:rPr lang="en-GB" dirty="0"/>
              <a:t>Geographical Health Inequalities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1CEC05-EC71-148C-1A18-3191BA079461}"/>
              </a:ext>
            </a:extLst>
          </p:cNvPr>
          <p:cNvSpPr>
            <a:spLocks noGrp="1"/>
          </p:cNvSpPr>
          <p:nvPr>
            <p:ph idx="1"/>
          </p:nvPr>
        </p:nvSpPr>
        <p:spPr>
          <a:xfrm>
            <a:off x="4978918" y="1109145"/>
            <a:ext cx="6341016" cy="4603900"/>
          </a:xfrm>
        </p:spPr>
        <p:txBody>
          <a:bodyPr anchor="ctr">
            <a:normAutofit/>
          </a:bodyPr>
          <a:lstStyle/>
          <a:p>
            <a:r>
              <a:rPr lang="en-GB" dirty="0"/>
              <a:t>Regional Disparities:</a:t>
            </a:r>
          </a:p>
          <a:p>
            <a:r>
              <a:rPr lang="en-GB" dirty="0"/>
              <a:t>These are significant variations in health outcomes across different regions.</a:t>
            </a:r>
          </a:p>
          <a:p>
            <a:r>
              <a:rPr lang="en-GB" dirty="0"/>
              <a:t>People in Northern England have higher rates of diabetes compared to those in the South (NHS Digital 2023).</a:t>
            </a:r>
          </a:p>
          <a:p>
            <a:endParaRPr lang="en-GB" dirty="0"/>
          </a:p>
          <a:p>
            <a:r>
              <a:rPr lang="en-GB" dirty="0"/>
              <a:t>Urban vs Rural</a:t>
            </a:r>
          </a:p>
          <a:p>
            <a:r>
              <a:rPr lang="en-GB" dirty="0"/>
              <a:t>Access to healthcare services is often better in urban areas compared to rural settings, leading to disparities in health outcomes (Public Heath England, 2022</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02365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0536C-9EC4-A4F5-8680-1508B2656B37}"/>
              </a:ext>
            </a:extLst>
          </p:cNvPr>
          <p:cNvSpPr>
            <a:spLocks noGrp="1"/>
          </p:cNvSpPr>
          <p:nvPr>
            <p:ph type="title"/>
          </p:nvPr>
        </p:nvSpPr>
        <p:spPr>
          <a:xfrm>
            <a:off x="1043950" y="1179151"/>
            <a:ext cx="3300646" cy="4463889"/>
          </a:xfrm>
        </p:spPr>
        <p:txBody>
          <a:bodyPr anchor="ctr">
            <a:normAutofit/>
          </a:bodyPr>
          <a:lstStyle/>
          <a:p>
            <a:r>
              <a:rPr lang="en-GB" dirty="0"/>
              <a:t>The Marmot Review 2020</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683177-3467-A153-C83D-52D5B0135B7C}"/>
              </a:ext>
            </a:extLst>
          </p:cNvPr>
          <p:cNvSpPr>
            <a:spLocks noGrp="1"/>
          </p:cNvSpPr>
          <p:nvPr>
            <p:ph idx="1"/>
          </p:nvPr>
        </p:nvSpPr>
        <p:spPr>
          <a:xfrm>
            <a:off x="4978918" y="1109145"/>
            <a:ext cx="6341016" cy="4603900"/>
          </a:xfrm>
        </p:spPr>
        <p:txBody>
          <a:bodyPr anchor="ctr">
            <a:normAutofit/>
          </a:bodyPr>
          <a:lstStyle/>
          <a:p>
            <a:pPr marL="0" indent="0">
              <a:buNone/>
            </a:pPr>
            <a:r>
              <a:rPr lang="en-GB" dirty="0"/>
              <a:t>Key findings</a:t>
            </a:r>
          </a:p>
          <a:p>
            <a:pPr marL="0" indent="0">
              <a:buNone/>
            </a:pPr>
            <a:r>
              <a:rPr lang="en-GB" dirty="0"/>
              <a:t>  Economic resources are crucial for good health</a:t>
            </a:r>
          </a:p>
          <a:p>
            <a:pPr marL="0" indent="0">
              <a:buNone/>
            </a:pPr>
            <a:r>
              <a:rPr lang="en-GB" dirty="0"/>
              <a:t>Social policies must ensure fair distribution of wealth and resources</a:t>
            </a:r>
          </a:p>
          <a:p>
            <a:pPr marL="0" indent="0">
              <a:buNone/>
            </a:pPr>
            <a:r>
              <a:rPr lang="en-GB" dirty="0"/>
              <a:t>Education is linked to better health outcomes</a:t>
            </a:r>
          </a:p>
          <a:p>
            <a:pPr marL="0" indent="0">
              <a:buNone/>
            </a:pPr>
            <a:r>
              <a:rPr lang="en-GB" dirty="0"/>
              <a:t>Communities should be empowered to participate in health decisions affecting their lives.</a:t>
            </a:r>
          </a:p>
          <a:p>
            <a:pPr marL="0" indent="0">
              <a:buNone/>
            </a:pPr>
            <a:r>
              <a:rPr lang="en-GB" dirty="0"/>
              <a:t>Recommendations For Equitable Service delivery</a:t>
            </a:r>
          </a:p>
          <a:p>
            <a:pPr marL="0" indent="0">
              <a:buNone/>
            </a:pPr>
            <a:r>
              <a:rPr lang="en-GB" dirty="0"/>
              <a:t>Develop healthcare programmes that take into account cultural beliefs and needs of ethnic minorities</a:t>
            </a:r>
          </a:p>
          <a:p>
            <a:pPr marL="0" indent="0">
              <a:buNone/>
            </a:pPr>
            <a:r>
              <a:rPr lang="en-GB" dirty="0"/>
              <a:t>Provide financial assistance to lower income families for medical expenses to lessen the burden of healthcare costs.</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334513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187CF8E-9A99-FC12-4039-97BEFA32A9AB}"/>
              </a:ext>
            </a:extLst>
          </p:cNvPr>
          <p:cNvSpPr>
            <a:spLocks noGrp="1"/>
          </p:cNvSpPr>
          <p:nvPr>
            <p:ph type="title"/>
          </p:nvPr>
        </p:nvSpPr>
        <p:spPr>
          <a:xfrm>
            <a:off x="643467" y="816638"/>
            <a:ext cx="3367359" cy="5224724"/>
          </a:xfrm>
        </p:spPr>
        <p:txBody>
          <a:bodyPr anchor="ctr">
            <a:normAutofit/>
          </a:bodyPr>
          <a:lstStyle/>
          <a:p>
            <a:r>
              <a:rPr lang="en-GB" dirty="0"/>
              <a:t>Conclusion	</a:t>
            </a:r>
          </a:p>
        </p:txBody>
      </p:sp>
      <p:sp>
        <p:nvSpPr>
          <p:cNvPr id="3" name="Content Placeholder 2">
            <a:extLst>
              <a:ext uri="{FF2B5EF4-FFF2-40B4-BE49-F238E27FC236}">
                <a16:creationId xmlns:a16="http://schemas.microsoft.com/office/drawing/2014/main" id="{95689906-290A-3F00-EC06-8BC4F8C8485B}"/>
              </a:ext>
            </a:extLst>
          </p:cNvPr>
          <p:cNvSpPr>
            <a:spLocks noGrp="1"/>
          </p:cNvSpPr>
          <p:nvPr>
            <p:ph idx="1"/>
          </p:nvPr>
        </p:nvSpPr>
        <p:spPr>
          <a:xfrm>
            <a:off x="4654295" y="816638"/>
            <a:ext cx="4619706" cy="5224724"/>
          </a:xfrm>
        </p:spPr>
        <p:txBody>
          <a:bodyPr anchor="ctr">
            <a:normAutofit/>
          </a:bodyPr>
          <a:lstStyle/>
          <a:p>
            <a:pPr>
              <a:lnSpc>
                <a:spcPct val="90000"/>
              </a:lnSpc>
            </a:pPr>
            <a:r>
              <a:rPr lang="en-GB" sz="1500" dirty="0"/>
              <a:t>The SDGs provide a comprehensive framework that aligns global goals with local actions to health and social care systems in the UK (United Nation,2015)</a:t>
            </a:r>
          </a:p>
          <a:p>
            <a:pPr>
              <a:lnSpc>
                <a:spcPct val="90000"/>
              </a:lnSpc>
            </a:pPr>
            <a:r>
              <a:rPr lang="en-GB" sz="1500" dirty="0"/>
              <a:t>Promotion of Health Equity</a:t>
            </a:r>
          </a:p>
          <a:p>
            <a:pPr>
              <a:lnSpc>
                <a:spcPct val="90000"/>
              </a:lnSpc>
            </a:pPr>
            <a:r>
              <a:rPr lang="en-GB" sz="1500" dirty="0"/>
              <a:t>By addressing social determinants of health, the SDGs can help reduce health inequalities, ensuring that all populations have access to equitable health services (Marmot 2020).</a:t>
            </a:r>
          </a:p>
          <a:p>
            <a:pPr>
              <a:lnSpc>
                <a:spcPct val="90000"/>
              </a:lnSpc>
            </a:pPr>
            <a:r>
              <a:rPr lang="en-GB" sz="1500" dirty="0"/>
              <a:t>Integrated Service Delivery</a:t>
            </a:r>
          </a:p>
          <a:p>
            <a:pPr>
              <a:lnSpc>
                <a:spcPct val="90000"/>
              </a:lnSpc>
            </a:pPr>
            <a:r>
              <a:rPr lang="en-GB" sz="1500" dirty="0"/>
              <a:t>SDGs advocate for integrated health and social care services, promoting collaboration among sectors to meet diverse needs of communities effectively ( World Health Organisation, 2018)</a:t>
            </a:r>
          </a:p>
          <a:p>
            <a:pPr>
              <a:lnSpc>
                <a:spcPct val="90000"/>
              </a:lnSpc>
            </a:pPr>
            <a:r>
              <a:rPr lang="en-GB" sz="1500" dirty="0"/>
              <a:t>Sustainability</a:t>
            </a:r>
          </a:p>
          <a:p>
            <a:pPr>
              <a:lnSpc>
                <a:spcPct val="90000"/>
              </a:lnSpc>
            </a:pPr>
            <a:r>
              <a:rPr lang="en-GB" sz="1500" dirty="0"/>
              <a:t>Sustainable health practices outlined by the SDGs encourage long term wellbeing for individuals and communities crucial for a resilient healthcare system in the face of future challenges (United Nations, 2015).</a:t>
            </a:r>
          </a:p>
          <a:p>
            <a:pPr>
              <a:lnSpc>
                <a:spcPct val="90000"/>
              </a:lnSpc>
            </a:pPr>
            <a:endParaRPr lang="en-GB" sz="1500" dirty="0"/>
          </a:p>
        </p:txBody>
      </p:sp>
    </p:spTree>
    <p:extLst>
      <p:ext uri="{BB962C8B-B14F-4D97-AF65-F5344CB8AC3E}">
        <p14:creationId xmlns:p14="http://schemas.microsoft.com/office/powerpoint/2010/main" val="1117336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Yellow question mark">
            <a:extLst>
              <a:ext uri="{FF2B5EF4-FFF2-40B4-BE49-F238E27FC236}">
                <a16:creationId xmlns:a16="http://schemas.microsoft.com/office/drawing/2014/main" id="{E10FC8AE-80F2-30A0-10B9-379F85BB20DC}"/>
              </a:ext>
            </a:extLst>
          </p:cNvPr>
          <p:cNvPicPr>
            <a:picLocks noChangeAspect="1"/>
          </p:cNvPicPr>
          <p:nvPr/>
        </p:nvPicPr>
        <p:blipFill>
          <a:blip r:embed="rId2">
            <a:duotone>
              <a:prstClr val="black"/>
              <a:prstClr val="white"/>
            </a:duotone>
          </a:blip>
          <a:srcRect l="38187"/>
          <a:stretch>
            <a:fillRect/>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6AFF914-E864-8432-D6D2-B6AFF69D3FCB}"/>
              </a:ext>
            </a:extLst>
          </p:cNvPr>
          <p:cNvSpPr>
            <a:spLocks noGrp="1"/>
          </p:cNvSpPr>
          <p:nvPr>
            <p:ph type="title"/>
          </p:nvPr>
        </p:nvSpPr>
        <p:spPr>
          <a:xfrm>
            <a:off x="668866" y="1678666"/>
            <a:ext cx="5123515" cy="2369093"/>
          </a:xfrm>
        </p:spPr>
        <p:txBody>
          <a:bodyPr vert="horz" lIns="91440" tIns="45720" rIns="91440" bIns="45720" rtlCol="0" anchor="b">
            <a:normAutofit/>
          </a:bodyPr>
          <a:lstStyle/>
          <a:p>
            <a:pPr algn="r"/>
            <a:r>
              <a:rPr lang="en-US" sz="4800" dirty="0"/>
              <a:t>Questions?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268917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238</TotalTime>
  <Words>1223</Words>
  <Application>Microsoft Office PowerPoint</Application>
  <PresentationFormat>Widescreen</PresentationFormat>
  <Paragraphs>121</Paragraphs>
  <Slides>26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Aptos</vt:lpstr>
      <vt:lpstr>Arial</vt:lpstr>
      <vt:lpstr>Wingdings 3</vt:lpstr>
      <vt:lpstr>Facet</vt:lpstr>
      <vt:lpstr>Component 1: Presentation</vt:lpstr>
      <vt:lpstr>Introduction</vt:lpstr>
      <vt:lpstr>Objective Definition of Wellbeing</vt:lpstr>
      <vt:lpstr>Definitions and Key Concepts of Health, Wellbeing and Sustainable Development.</vt:lpstr>
      <vt:lpstr>Subjective Definition of Health</vt:lpstr>
      <vt:lpstr>Objective Definition of Health</vt:lpstr>
      <vt:lpstr>Key Concepts</vt:lpstr>
      <vt:lpstr>Wellbeing is an individual's self perception of their happiness and life satisfaction</vt:lpstr>
      <vt:lpstr>Objective Definition of Wellbeing</vt:lpstr>
      <vt:lpstr>Key Concepts</vt:lpstr>
      <vt:lpstr>Definition of Sustainable Development</vt:lpstr>
      <vt:lpstr>key Concepts  Social and wellbeing. </vt:lpstr>
      <vt:lpstr>Environmental</vt:lpstr>
      <vt:lpstr>Economic</vt:lpstr>
      <vt:lpstr>Introduction to the sustainable Development Goals</vt:lpstr>
      <vt:lpstr>Overview of Goal 3</vt:lpstr>
      <vt:lpstr>Goal 3 – Emphasizes that health and well being are essential components of sustainable development.</vt:lpstr>
      <vt:lpstr>Diabetes Prevention Programme</vt:lpstr>
      <vt:lpstr>Breast Cancer Screening Programme </vt:lpstr>
      <vt:lpstr>Overview of Health Inequalities</vt:lpstr>
      <vt:lpstr>Ethnic Health Inequalities</vt:lpstr>
      <vt:lpstr>Socioeconomic Factors</vt:lpstr>
      <vt:lpstr>Geographical Health Inequalities </vt:lpstr>
      <vt:lpstr>The Marmot Review 2020</vt:lpstr>
      <vt:lpstr>Conclusion </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Peak Housing</dc:creator>
  <cp:lastModifiedBy>Peak Housing</cp:lastModifiedBy>
  <cp:revision>7</cp:revision>
  <dcterms:created xsi:type="dcterms:W3CDTF">2025-10-11T20:24:31Z</dcterms:created>
  <dcterms:modified xsi:type="dcterms:W3CDTF">2025-10-12T12:59:03Z</dcterms:modified>
</cp:coreProperties>
</file>