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69" r:id="rId5"/>
    <p:sldId id="270" r:id="rId6"/>
    <p:sldId id="267" r:id="rId7"/>
    <p:sldId id="268" r:id="rId8"/>
    <p:sldId id="274" r:id="rId9"/>
    <p:sldId id="275" r:id="rId10"/>
    <p:sldId id="271" r:id="rId11"/>
    <p:sldId id="272" r:id="rId12"/>
    <p:sldId id="259" r:id="rId13"/>
    <p:sldId id="273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15" autoAdjust="0"/>
    <p:restoredTop sz="96395" autoAdjust="0"/>
  </p:normalViewPr>
  <p:slideViewPr>
    <p:cSldViewPr>
      <p:cViewPr>
        <p:scale>
          <a:sx n="125" d="100"/>
          <a:sy n="125" d="100"/>
        </p:scale>
        <p:origin x="1200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4B1AE9-400A-4992-B04C-84C14C4199F5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EA80AD-A6E5-4BBF-85BC-6A35810E40D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EA80AD-A6E5-4BBF-85BC-6A35810E40D2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993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EA80AD-A6E5-4BBF-85BC-6A35810E40D2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994A9C7-8123-4271-8411-F48993541A22}" type="datetimeFigureOut">
              <a:rPr lang="en-US" smtClean="0"/>
              <a:pPr/>
              <a:t>8/29/2020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EBEC37B-AAA1-4B61-9894-DCBBF70B666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7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6.emf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exec/obidos/ASIN/0750659106/betterproduct-21" TargetMode="External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mazon.co.uk/exec/obidos/ASIN/0750626755/betterproduct-2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exec/obidos/ASIN/0750626755/betterproduct-21" TargetMode="External"/><Relationship Id="rId2" Type="http://schemas.openxmlformats.org/officeDocument/2006/relationships/hyperlink" Target="http://www.amazon.co.uk/exec/obidos/ASIN/0750659106/betterproduct-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9712" y="476672"/>
            <a:ext cx="6457968" cy="28655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Effective Team Work and </a:t>
            </a:r>
            <a:r>
              <a:rPr lang="en-US" dirty="0" smtClean="0"/>
              <a:t>Communication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BMSW4002</a:t>
            </a:r>
            <a:br>
              <a:rPr lang="en-US" dirty="0" smtClean="0"/>
            </a:br>
            <a:r>
              <a:rPr lang="en-US" dirty="0" smtClean="0"/>
              <a:t>Lecturer: Mohammad Rahman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411760" y="3645024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Team Leader: </a:t>
            </a:r>
          </a:p>
          <a:p>
            <a:r>
              <a:rPr lang="en-GB" dirty="0" err="1"/>
              <a:t>Mircea</a:t>
            </a:r>
            <a:r>
              <a:rPr lang="en-GB" dirty="0"/>
              <a:t> </a:t>
            </a:r>
            <a:r>
              <a:rPr lang="en-GB" dirty="0" err="1"/>
              <a:t>Silviu</a:t>
            </a:r>
            <a:r>
              <a:rPr lang="en-GB" dirty="0"/>
              <a:t> </a:t>
            </a:r>
            <a:r>
              <a:rPr lang="en-GB" dirty="0" err="1"/>
              <a:t>Rusu</a:t>
            </a:r>
            <a:r>
              <a:rPr lang="en-GB" dirty="0"/>
              <a:t> - 1915900</a:t>
            </a:r>
          </a:p>
          <a:p>
            <a:endParaRPr lang="en-GB" dirty="0"/>
          </a:p>
          <a:p>
            <a:r>
              <a:rPr lang="en-GB" dirty="0"/>
              <a:t>Members:</a:t>
            </a:r>
          </a:p>
          <a:p>
            <a:r>
              <a:rPr lang="en-GB" dirty="0" err="1"/>
              <a:t>Keila</a:t>
            </a:r>
            <a:r>
              <a:rPr lang="en-GB" dirty="0"/>
              <a:t> Ribeiro - 1917702</a:t>
            </a:r>
          </a:p>
          <a:p>
            <a:r>
              <a:rPr lang="en-GB" dirty="0" err="1"/>
              <a:t>Andreea</a:t>
            </a:r>
            <a:r>
              <a:rPr lang="en-GB" dirty="0"/>
              <a:t> </a:t>
            </a:r>
            <a:r>
              <a:rPr lang="en-GB" dirty="0" err="1"/>
              <a:t>Florentina</a:t>
            </a:r>
            <a:r>
              <a:rPr lang="en-GB" dirty="0"/>
              <a:t> </a:t>
            </a:r>
            <a:r>
              <a:rPr lang="en-GB" dirty="0" err="1"/>
              <a:t>Zaharia</a:t>
            </a:r>
            <a:r>
              <a:rPr lang="en-GB" dirty="0"/>
              <a:t> - 1913392</a:t>
            </a:r>
          </a:p>
          <a:p>
            <a:r>
              <a:rPr lang="en-GB" dirty="0"/>
              <a:t>Paula </a:t>
            </a:r>
            <a:r>
              <a:rPr lang="en-GB" dirty="0" err="1"/>
              <a:t>Figueiredo</a:t>
            </a:r>
            <a:r>
              <a:rPr lang="en-GB" dirty="0"/>
              <a:t> - 1917706</a:t>
            </a:r>
          </a:p>
          <a:p>
            <a:r>
              <a:rPr lang="en-GB" dirty="0"/>
              <a:t>Monica </a:t>
            </a:r>
            <a:r>
              <a:rPr lang="en-GB" dirty="0" err="1"/>
              <a:t>Cernat</a:t>
            </a:r>
            <a:r>
              <a:rPr lang="en-GB" dirty="0"/>
              <a:t> - 1913391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Introduction</a:t>
            </a:r>
          </a:p>
          <a:p>
            <a:r>
              <a:rPr lang="en-US" sz="1800" b="1" dirty="0" smtClean="0"/>
              <a:t>Benefits of team working</a:t>
            </a:r>
          </a:p>
          <a:p>
            <a:r>
              <a:rPr lang="en-US" sz="1800" b="1" dirty="0" smtClean="0"/>
              <a:t>Stages of team development</a:t>
            </a:r>
          </a:p>
          <a:p>
            <a:r>
              <a:rPr lang="en-US" sz="1800" b="1" dirty="0" smtClean="0"/>
              <a:t>Team roles</a:t>
            </a:r>
          </a:p>
          <a:p>
            <a:r>
              <a:rPr lang="en-US" sz="1800" b="1" dirty="0" smtClean="0"/>
              <a:t>Managing conflicts</a:t>
            </a:r>
          </a:p>
          <a:p>
            <a:r>
              <a:rPr lang="en-US" sz="1800" b="1" dirty="0" err="1" smtClean="0"/>
              <a:t>Succesful</a:t>
            </a:r>
            <a:r>
              <a:rPr lang="en-US" sz="1800" b="1" dirty="0" smtClean="0"/>
              <a:t> team development</a:t>
            </a:r>
            <a:endParaRPr lang="en-US" sz="1800" dirty="0"/>
          </a:p>
          <a:p>
            <a:r>
              <a:rPr lang="en-US" b="1" dirty="0"/>
              <a:t>Conclusion</a:t>
            </a:r>
          </a:p>
          <a:p>
            <a:r>
              <a:rPr lang="en-US" b="1" dirty="0"/>
              <a:t>References</a:t>
            </a:r>
          </a:p>
          <a:p>
            <a:endParaRPr lang="en-US" sz="1400" b="1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The presentation will specifically focus on the topic “Successful team development”.</a:t>
            </a:r>
          </a:p>
          <a:p>
            <a:r>
              <a:rPr lang="en-US" dirty="0"/>
              <a:t>The study will highlight the impact of having improved teams in a company. </a:t>
            </a:r>
            <a:endParaRPr lang="en-US" dirty="0" smtClean="0"/>
          </a:p>
          <a:p>
            <a:r>
              <a:rPr lang="en-US" dirty="0" smtClean="0"/>
              <a:t>Specific </a:t>
            </a:r>
            <a:r>
              <a:rPr lang="en-US" dirty="0"/>
              <a:t>theories will be discussed here, which will help the company to form and develop effective teams.</a:t>
            </a:r>
          </a:p>
          <a:p>
            <a:r>
              <a:rPr lang="en-US" dirty="0"/>
              <a:t> The study will present the methods by which the company authorities can manage chaos among the employees and strengthen their teams. 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843808" y="1268760"/>
            <a:ext cx="5904656" cy="50405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Benefits of Team Working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2520280" cy="20882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38756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483768" y="846138"/>
            <a:ext cx="6264696" cy="54631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Benefits of Team Working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293386" y="2348880"/>
            <a:ext cx="2333625" cy="224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978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964137"/>
              </p:ext>
            </p:extLst>
          </p:nvPr>
        </p:nvGraphicFramePr>
        <p:xfrm>
          <a:off x="457200" y="3212976"/>
          <a:ext cx="3968441" cy="2232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Slide" r:id="rId4" imgW="6095975" imgH="3429123" progId="PowerPoint.Slide.12">
                  <p:embed/>
                </p:oleObj>
              </mc:Choice>
              <mc:Fallback>
                <p:oleObj name="Slide" r:id="rId4" imgW="6095975" imgH="3429123" progId="PowerPoint.Slide.12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3212976"/>
                        <a:ext cx="3968441" cy="223224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i="1" dirty="0" smtClean="0"/>
              <a:t>stages </a:t>
            </a:r>
            <a:r>
              <a:rPr lang="en-GB" sz="3200" i="1" dirty="0"/>
              <a:t>of team </a:t>
            </a:r>
            <a:r>
              <a:rPr lang="en-GB" sz="3200" i="1" dirty="0" smtClean="0"/>
              <a:t>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3968" y="1600200"/>
            <a:ext cx="3960440" cy="48737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BRUCE </a:t>
            </a:r>
            <a:r>
              <a:rPr lang="en-US" dirty="0"/>
              <a:t>Tuckman was a Psychological researcher who developed in1965 the “Tuckman’s stage of </a:t>
            </a:r>
            <a:r>
              <a:rPr lang="en-US" dirty="0" err="1"/>
              <a:t>development”.We</a:t>
            </a:r>
            <a:r>
              <a:rPr lang="en-US" dirty="0"/>
              <a:t> can apply this theory to help our team grow better following the 5 stages.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In the </a:t>
            </a:r>
            <a:r>
              <a:rPr lang="en-US" dirty="0" err="1"/>
              <a:t>foarming</a:t>
            </a:r>
            <a:r>
              <a:rPr lang="en-US" dirty="0"/>
              <a:t> stage </a:t>
            </a:r>
            <a:r>
              <a:rPr lang="en-US" dirty="0" err="1"/>
              <a:t>everbody</a:t>
            </a:r>
            <a:r>
              <a:rPr lang="en-US" dirty="0"/>
              <a:t> introduced </a:t>
            </a:r>
            <a:r>
              <a:rPr lang="en-US" dirty="0" err="1"/>
              <a:t>themselves.This</a:t>
            </a:r>
            <a:r>
              <a:rPr lang="en-US" dirty="0"/>
              <a:t> is the stage that the team discuss each member’s </a:t>
            </a:r>
            <a:r>
              <a:rPr lang="en-US" dirty="0" err="1"/>
              <a:t>skills,background</a:t>
            </a:r>
            <a:r>
              <a:rPr lang="en-US" dirty="0"/>
              <a:t> and </a:t>
            </a:r>
            <a:r>
              <a:rPr lang="en-US" dirty="0" err="1"/>
              <a:t>interes.In</a:t>
            </a:r>
            <a:r>
              <a:rPr lang="en-US" dirty="0"/>
              <a:t> the </a:t>
            </a:r>
            <a:r>
              <a:rPr lang="en-US" dirty="0" err="1"/>
              <a:t>foarming</a:t>
            </a:r>
            <a:r>
              <a:rPr lang="en-US" dirty="0"/>
              <a:t> stage a leader must be chosen for the team.</a:t>
            </a:r>
          </a:p>
          <a:p>
            <a:pPr marL="0" indent="0">
              <a:buNone/>
            </a:pPr>
            <a:r>
              <a:rPr lang="en-US" dirty="0"/>
              <a:t>The storming stage is the stage that a team enter in </a:t>
            </a:r>
            <a:r>
              <a:rPr lang="en-US" dirty="0" err="1"/>
              <a:t>conflict,in</a:t>
            </a:r>
            <a:r>
              <a:rPr lang="en-US" dirty="0"/>
              <a:t> this stage the productivity of the team is </a:t>
            </a:r>
            <a:r>
              <a:rPr lang="en-US" dirty="0" err="1"/>
              <a:t>less.this</a:t>
            </a:r>
            <a:r>
              <a:rPr lang="en-US" dirty="0"/>
              <a:t> is when the team leader must resolve all the conflicts and to help the team work better together.</a:t>
            </a:r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23528" y="4005063"/>
            <a:ext cx="1296144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8266948"/>
              </p:ext>
            </p:extLst>
          </p:nvPr>
        </p:nvGraphicFramePr>
        <p:xfrm>
          <a:off x="457200" y="1404662"/>
          <a:ext cx="3584398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Slide" r:id="rId6" imgW="6095975" imgH="3429123" progId="PowerPoint.Slide.12">
                  <p:embed/>
                </p:oleObj>
              </mc:Choice>
              <mc:Fallback>
                <p:oleObj name="Slide" r:id="rId6" imgW="6095975" imgH="3429123" progId="PowerPoint.Slide.12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1404662"/>
                        <a:ext cx="3584398" cy="201622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79513" y="3933055"/>
            <a:ext cx="11611290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829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75037746"/>
              </p:ext>
            </p:extLst>
          </p:nvPr>
        </p:nvGraphicFramePr>
        <p:xfrm>
          <a:off x="179512" y="2276872"/>
          <a:ext cx="4464496" cy="3312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Slide" r:id="rId3" imgW="6095975" imgH="3429123" progId="PowerPoint.Slide.12">
                  <p:embed/>
                </p:oleObj>
              </mc:Choice>
              <mc:Fallback>
                <p:oleObj name="Slide" r:id="rId3" imgW="6095975" imgH="3429123" progId="PowerPoint.Slide.12">
                  <p:embed/>
                  <p:pic>
                    <p:nvPicPr>
                      <p:cNvPr id="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2276872"/>
                        <a:ext cx="4464496" cy="331236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i="1" dirty="0"/>
              <a:t>Stages of team development</a:t>
            </a:r>
            <a:br>
              <a:rPr lang="en-GB" sz="3200" i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51920" y="1628800"/>
            <a:ext cx="4432920" cy="487375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In the Norming stage all the team </a:t>
            </a:r>
            <a:r>
              <a:rPr lang="en-US" dirty="0" err="1"/>
              <a:t>meambers</a:t>
            </a:r>
            <a:r>
              <a:rPr lang="en-US" dirty="0"/>
              <a:t> tray to work together and to build trust in each </a:t>
            </a:r>
            <a:r>
              <a:rPr lang="en-US" dirty="0" err="1"/>
              <a:t>other.This</a:t>
            </a:r>
            <a:r>
              <a:rPr lang="en-US" dirty="0"/>
              <a:t> is the stage where the plan comes together and the conflicts are settled.</a:t>
            </a:r>
          </a:p>
          <a:p>
            <a:r>
              <a:rPr lang="en-US" dirty="0"/>
              <a:t>In the Performing stage the team is stable and is performing toward the </a:t>
            </a:r>
            <a:r>
              <a:rPr lang="en-US" dirty="0" err="1"/>
              <a:t>goal.Everyone</a:t>
            </a:r>
            <a:r>
              <a:rPr lang="en-US" dirty="0"/>
              <a:t> collaborates and tries to get the job </a:t>
            </a:r>
            <a:r>
              <a:rPr lang="en-US" dirty="0" err="1"/>
              <a:t>done.In</a:t>
            </a:r>
            <a:r>
              <a:rPr lang="en-US" dirty="0"/>
              <a:t> this stage the </a:t>
            </a:r>
            <a:r>
              <a:rPr lang="en-US" dirty="0" err="1"/>
              <a:t>meambers</a:t>
            </a:r>
            <a:r>
              <a:rPr lang="en-US" dirty="0"/>
              <a:t> are more confident and more </a:t>
            </a:r>
            <a:r>
              <a:rPr lang="en-US" dirty="0" err="1"/>
              <a:t>motivated.This</a:t>
            </a:r>
            <a:r>
              <a:rPr lang="en-US" dirty="0"/>
              <a:t> is the stage that every team want to reach.</a:t>
            </a:r>
          </a:p>
          <a:p>
            <a:r>
              <a:rPr lang="en-US" dirty="0"/>
              <a:t>This is the last stage of a team </a:t>
            </a:r>
            <a:r>
              <a:rPr lang="en-US" dirty="0" err="1"/>
              <a:t>development.In</a:t>
            </a:r>
            <a:r>
              <a:rPr lang="en-US" dirty="0"/>
              <a:t> the Adjourning stage the team has finished the project and is saying </a:t>
            </a:r>
            <a:r>
              <a:rPr lang="en-US" dirty="0" err="1"/>
              <a:t>goodbye.The</a:t>
            </a:r>
            <a:r>
              <a:rPr lang="en-US" dirty="0"/>
              <a:t> leader must ensure that all the members are appreciated for the work they did.</a:t>
            </a:r>
          </a:p>
          <a:p>
            <a:r>
              <a:rPr lang="en-US" dirty="0"/>
              <a:t>Understanding Tuckman’s </a:t>
            </a:r>
            <a:r>
              <a:rPr lang="en-US" dirty="0" err="1"/>
              <a:t>teory</a:t>
            </a:r>
            <a:r>
              <a:rPr lang="en-US" dirty="0"/>
              <a:t>  about team development will help our team to have a successful project.</a:t>
            </a:r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79512" y="2276871"/>
            <a:ext cx="686661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64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 Roles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45788"/>
            <a:ext cx="4896544" cy="4873625"/>
          </a:xfrm>
        </p:spPr>
      </p:pic>
      <p:sp>
        <p:nvSpPr>
          <p:cNvPr id="5" name="Rectangle 4"/>
          <p:cNvSpPr/>
          <p:nvPr/>
        </p:nvSpPr>
        <p:spPr>
          <a:xfrm>
            <a:off x="5148064" y="1556792"/>
            <a:ext cx="33123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333333"/>
                </a:solidFill>
                <a:latin typeface="Open Sans"/>
              </a:rPr>
              <a:t>Belbin describes a team role as "a tendency to behave, contribute and interrelate with others in a particular way." There are 3 action oriented roles - Shaper, Implementer and Completer Finisher; 3 people oriented roles - Co-</a:t>
            </a:r>
            <a:r>
              <a:rPr lang="en-US" dirty="0" err="1">
                <a:solidFill>
                  <a:srgbClr val="333333"/>
                </a:solidFill>
                <a:latin typeface="Open Sans"/>
              </a:rPr>
              <a:t>ordinator</a:t>
            </a:r>
            <a:r>
              <a:rPr lang="en-US" dirty="0">
                <a:solidFill>
                  <a:srgbClr val="333333"/>
                </a:solidFill>
                <a:latin typeface="Open Sans"/>
              </a:rPr>
              <a:t>, </a:t>
            </a:r>
            <a:r>
              <a:rPr lang="en-US" dirty="0" err="1">
                <a:solidFill>
                  <a:srgbClr val="333333"/>
                </a:solidFill>
                <a:latin typeface="Open Sans"/>
              </a:rPr>
              <a:t>Teamworker</a:t>
            </a:r>
            <a:r>
              <a:rPr lang="en-US" dirty="0">
                <a:solidFill>
                  <a:srgbClr val="333333"/>
                </a:solidFill>
                <a:latin typeface="Open Sans"/>
              </a:rPr>
              <a:t> and Resource Investigator and 3 cerebral roles - Plant, Monitor Evaluator and </a:t>
            </a:r>
            <a:r>
              <a:rPr lang="en-US" dirty="0" smtClean="0">
                <a:solidFill>
                  <a:srgbClr val="333333"/>
                </a:solidFill>
                <a:latin typeface="Open Sans"/>
              </a:rPr>
              <a:t>Specialist.’’ </a:t>
            </a:r>
            <a:r>
              <a:rPr lang="en-US" dirty="0" smtClean="0">
                <a:latin typeface="Open Sans"/>
              </a:rPr>
              <a:t>Belbin</a:t>
            </a:r>
            <a:r>
              <a:rPr lang="en-US" dirty="0">
                <a:latin typeface="Open Sans"/>
              </a:rPr>
              <a:t>, R. Meredith (2003), </a:t>
            </a:r>
            <a:r>
              <a:rPr lang="en-US" dirty="0">
                <a:latin typeface="Open Sans"/>
                <a:hlinkClick r:id="rId3"/>
              </a:rPr>
              <a:t>Management teams: why they succeed or fail</a:t>
            </a:r>
            <a:r>
              <a:rPr lang="en-US" dirty="0">
                <a:latin typeface="Open Sans"/>
              </a:rPr>
              <a:t>, 2nd Ed, Butterworth Heinemann, </a:t>
            </a:r>
            <a:r>
              <a:rPr lang="en-US" dirty="0" smtClean="0">
                <a:latin typeface="Open Sans"/>
              </a:rPr>
              <a:t>Oxford.</a:t>
            </a:r>
            <a:endParaRPr lang="en-US" dirty="0">
              <a:latin typeface="Open 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917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331640" y="2060848"/>
            <a:ext cx="6305128" cy="3701008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‘’Team </a:t>
            </a:r>
            <a:r>
              <a:rPr lang="en-US" dirty="0"/>
              <a:t>roles tend to develop and mature and may change with experience and conscious attention. If a role is absent from the team, then it is often filled by someone who has not </a:t>
            </a:r>
            <a:r>
              <a:rPr lang="en-US" dirty="0" smtClean="0"/>
              <a:t>recognized </a:t>
            </a:r>
            <a:r>
              <a:rPr lang="en-US" dirty="0"/>
              <a:t>this role as a dominant one. The team should share their team roles to increase understanding and enable mutual expectations to be met</a:t>
            </a:r>
            <a:r>
              <a:rPr lang="en-US" dirty="0"/>
              <a:t>.’’ Belbin, R. Meredith (1996), </a:t>
            </a:r>
            <a:r>
              <a:rPr lang="en-US" dirty="0">
                <a:hlinkClick r:id="rId2"/>
              </a:rPr>
              <a:t>Team roles at work</a:t>
            </a:r>
            <a:r>
              <a:rPr lang="en-US" dirty="0"/>
              <a:t>, Butterworth Heinemann, </a:t>
            </a:r>
            <a:r>
              <a:rPr lang="en-US" dirty="0" smtClean="0"/>
              <a:t>Oxford.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43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Managing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Imagem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97268"/>
            <a:ext cx="7467600" cy="48766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938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Managing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m 5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7467600" cy="4873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76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7496204" cy="1417638"/>
          </a:xfrm>
        </p:spPr>
        <p:txBody>
          <a:bodyPr>
            <a:normAutofit/>
          </a:bodyPr>
          <a:lstStyle/>
          <a:p>
            <a:r>
              <a:rPr lang="en-US" sz="1800" b="1" dirty="0" smtClean="0"/>
              <a:t>Successful team development</a:t>
            </a:r>
            <a:endParaRPr lang="en-US" sz="1800" dirty="0"/>
          </a:p>
        </p:txBody>
      </p:sp>
      <p:sp>
        <p:nvSpPr>
          <p:cNvPr id="4" name="Rectangle 3"/>
          <p:cNvSpPr/>
          <p:nvPr/>
        </p:nvSpPr>
        <p:spPr>
          <a:xfrm>
            <a:off x="3929058" y="2852936"/>
            <a:ext cx="4572000" cy="178510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400" dirty="0"/>
              <a:t>Enhances the creative skills of the employees</a:t>
            </a:r>
          </a:p>
          <a:p>
            <a:endParaRPr lang="en-US" sz="1400" dirty="0"/>
          </a:p>
          <a:p>
            <a:pPr>
              <a:buFont typeface="Arial" pitchFamily="34" charset="0"/>
              <a:buChar char="•"/>
            </a:pPr>
            <a:r>
              <a:rPr lang="en-US" sz="1400" dirty="0"/>
              <a:t>It helps employees to </a:t>
            </a:r>
            <a:r>
              <a:rPr lang="en-US" sz="1400" dirty="0" err="1"/>
              <a:t>utilise</a:t>
            </a:r>
            <a:r>
              <a:rPr lang="en-US" sz="1400" dirty="0"/>
              <a:t> their knowledge together and get solutions to the issues. </a:t>
            </a:r>
          </a:p>
          <a:p>
            <a:endParaRPr lang="en-US" sz="1400" dirty="0"/>
          </a:p>
          <a:p>
            <a:pPr>
              <a:buFont typeface="Arial" pitchFamily="34" charset="0"/>
              <a:buChar char="•"/>
            </a:pPr>
            <a:r>
              <a:rPr lang="en-US" sz="1400" dirty="0"/>
              <a:t>Cooperation among the employees improves when they work in teams</a:t>
            </a:r>
            <a:r>
              <a:rPr lang="en-US" sz="1200" dirty="0"/>
              <a:t>.</a:t>
            </a:r>
          </a:p>
          <a:p>
            <a:r>
              <a:rPr lang="en-US" sz="1200" dirty="0"/>
              <a:t> </a:t>
            </a:r>
          </a:p>
        </p:txBody>
      </p:sp>
      <p:pic>
        <p:nvPicPr>
          <p:cNvPr id="15362" name="Picture 2" descr="Advantages Of Team Wor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643050"/>
            <a:ext cx="3493622" cy="3226110"/>
          </a:xfrm>
          <a:prstGeom prst="rect">
            <a:avLst/>
          </a:prstGeom>
          <a:noFill/>
        </p:spPr>
      </p:pic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1107698" y="5013176"/>
            <a:ext cx="185738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(Mattson 2017)</a:t>
            </a:r>
            <a:r>
              <a:rPr kumimoji="0" 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957125" y="2132856"/>
            <a:ext cx="36711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Advantages</a:t>
            </a:r>
            <a:r>
              <a:rPr lang="en-US" dirty="0"/>
              <a:t> </a:t>
            </a:r>
            <a:r>
              <a:rPr lang="en-US" b="1" dirty="0"/>
              <a:t>of team</a:t>
            </a:r>
            <a:r>
              <a:rPr lang="en-US" dirty="0"/>
              <a:t> </a:t>
            </a:r>
            <a:r>
              <a:rPr lang="en-US" b="1" dirty="0"/>
              <a:t>working: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uckman Model of Team Development – theintactone.co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539" y="2276872"/>
            <a:ext cx="3391835" cy="2146560"/>
          </a:xfrm>
          <a:prstGeom prst="rect">
            <a:avLst/>
          </a:prstGeom>
          <a:noFill/>
        </p:spPr>
      </p:pic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647833" y="2420888"/>
            <a:ext cx="4289426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300" b="1" dirty="0"/>
              <a:t>Forming stage</a:t>
            </a:r>
            <a:r>
              <a:rPr lang="en-US" sz="1300" dirty="0"/>
              <a:t> will guide </a:t>
            </a:r>
            <a:r>
              <a:rPr lang="en-US" sz="1300" dirty="0" err="1"/>
              <a:t>Chocoboom</a:t>
            </a:r>
            <a:r>
              <a:rPr lang="en-US" sz="1300" dirty="0"/>
              <a:t> team leaders to discuss the team’s goals and teammates’ responsibilities.</a:t>
            </a:r>
          </a:p>
          <a:p>
            <a:r>
              <a:rPr lang="en-US" sz="1300" dirty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US" sz="1300" b="1" dirty="0"/>
              <a:t>Storming stage</a:t>
            </a:r>
            <a:r>
              <a:rPr lang="en-US" sz="1300" dirty="0"/>
              <a:t> might guide the team leaders to practice his/her skills and resolve the issues among the teammates.</a:t>
            </a:r>
          </a:p>
          <a:p>
            <a:pPr>
              <a:buFont typeface="Arial" pitchFamily="34" charset="0"/>
              <a:buChar char="•"/>
            </a:pPr>
            <a:endParaRPr lang="en-US" sz="1300" dirty="0"/>
          </a:p>
          <a:p>
            <a:pPr>
              <a:buFont typeface="Arial" pitchFamily="34" charset="0"/>
              <a:buChar char="•"/>
            </a:pPr>
            <a:r>
              <a:rPr lang="en-US" sz="1300" b="1" dirty="0"/>
              <a:t>Norming stage</a:t>
            </a:r>
            <a:r>
              <a:rPr lang="en-US" sz="1300" dirty="0"/>
              <a:t> will guide the teammates to adapt to other’s perceptions and ideas.</a:t>
            </a:r>
          </a:p>
          <a:p>
            <a:pPr>
              <a:buFont typeface="Arial" pitchFamily="34" charset="0"/>
              <a:buChar char="•"/>
            </a:pPr>
            <a:endParaRPr lang="en-US" sz="1300" dirty="0"/>
          </a:p>
          <a:p>
            <a:pPr>
              <a:buFont typeface="Arial" pitchFamily="34" charset="0"/>
              <a:buChar char="•"/>
            </a:pPr>
            <a:r>
              <a:rPr lang="en-US" sz="1300" b="1" dirty="0"/>
              <a:t>Performing stage</a:t>
            </a:r>
            <a:r>
              <a:rPr lang="en-US" sz="1300" dirty="0"/>
              <a:t> will help the teammates to practice the skills that they have learned from each other. </a:t>
            </a:r>
          </a:p>
          <a:p>
            <a:pPr>
              <a:buFont typeface="Arial" pitchFamily="34" charset="0"/>
              <a:buChar char="•"/>
            </a:pPr>
            <a:endParaRPr lang="en-US" sz="1300" dirty="0"/>
          </a:p>
          <a:p>
            <a:pPr>
              <a:buFont typeface="Arial" pitchFamily="34" charset="0"/>
              <a:buChar char="•"/>
            </a:pPr>
            <a:r>
              <a:rPr lang="en-US" sz="1300" b="1" dirty="0"/>
              <a:t>Adjourning stage</a:t>
            </a:r>
            <a:r>
              <a:rPr lang="en-US" sz="1300" dirty="0"/>
              <a:t> will guide the teammates on how to return to their jobs and split up from the team. 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899592" y="4869160"/>
            <a:ext cx="2000264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(toggl.com </a:t>
            </a:r>
            <a:r>
              <a:rPr kumimoji="0" lang="en-GB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nd</a:t>
            </a:r>
            <a:r>
              <a: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  <a:r>
              <a:rPr kumimoji="0" 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1017528"/>
            <a:ext cx="433965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/>
              <a:t>Successful team development</a:t>
            </a:r>
            <a:endParaRPr lang="en-US" sz="2000" dirty="0"/>
          </a:p>
        </p:txBody>
      </p:sp>
      <p:sp>
        <p:nvSpPr>
          <p:cNvPr id="8" name="Rectangle 7"/>
          <p:cNvSpPr/>
          <p:nvPr/>
        </p:nvSpPr>
        <p:spPr>
          <a:xfrm>
            <a:off x="4065356" y="1792308"/>
            <a:ext cx="342946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 err="1"/>
              <a:t>Tuckman’s</a:t>
            </a:r>
            <a:r>
              <a:rPr lang="en-US" sz="1400" b="1" dirty="0"/>
              <a:t> group development theory </a:t>
            </a:r>
            <a:r>
              <a:rPr lang="en-US" sz="1400" dirty="0"/>
              <a:t>helps to form better teams:</a:t>
            </a:r>
          </a:p>
        </p:txBody>
      </p:sp>
    </p:spTree>
    <p:extLst>
      <p:ext uri="{BB962C8B-B14F-4D97-AF65-F5344CB8AC3E}">
        <p14:creationId xmlns:p14="http://schemas.microsoft.com/office/powerpoint/2010/main" val="136583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US" dirty="0"/>
              <a:t>Maples, M.F., 2018. Group development: Extending </a:t>
            </a:r>
            <a:r>
              <a:rPr lang="en-US" dirty="0" err="1"/>
              <a:t>Tuckman's</a:t>
            </a:r>
            <a:r>
              <a:rPr lang="en-US" dirty="0"/>
              <a:t> theory. </a:t>
            </a:r>
            <a:r>
              <a:rPr lang="en-US" i="1" dirty="0"/>
              <a:t>Journal for Specialists in Group Work</a:t>
            </a:r>
            <a:r>
              <a:rPr lang="en-US" dirty="0"/>
              <a:t>, </a:t>
            </a:r>
            <a:r>
              <a:rPr lang="en-US" i="1" dirty="0"/>
              <a:t>13</a:t>
            </a:r>
            <a:r>
              <a:rPr lang="en-US" dirty="0"/>
              <a:t>(1), pp.17-23.</a:t>
            </a:r>
          </a:p>
          <a:p>
            <a:r>
              <a:rPr lang="en-US" dirty="0" err="1"/>
              <a:t>McNicol</a:t>
            </a:r>
            <a:r>
              <a:rPr lang="en-US" dirty="0"/>
              <a:t>, M. and Morgan, G., 2017. Team working: the key to implementing guidelines?. </a:t>
            </a:r>
            <a:r>
              <a:rPr lang="en-US" i="1" dirty="0"/>
              <a:t>Quality in Health Care</a:t>
            </a:r>
            <a:r>
              <a:rPr lang="en-US" dirty="0"/>
              <a:t>, </a:t>
            </a:r>
            <a:r>
              <a:rPr lang="en-US" i="1" dirty="0"/>
              <a:t>2</a:t>
            </a:r>
            <a:r>
              <a:rPr lang="en-US" dirty="0"/>
              <a:t>(4), p.215.</a:t>
            </a:r>
          </a:p>
          <a:p>
            <a:r>
              <a:rPr lang="en-US" b="1" dirty="0"/>
              <a:t>Bibliography</a:t>
            </a:r>
          </a:p>
          <a:p>
            <a:r>
              <a:rPr lang="en-US" dirty="0"/>
              <a:t>belbin.com. </a:t>
            </a:r>
            <a:r>
              <a:rPr lang="en-US" i="1" dirty="0"/>
              <a:t>https://www.belbin.com/about/belbin-team-roles/.</a:t>
            </a:r>
            <a:r>
              <a:rPr lang="en-US" dirty="0"/>
              <a:t> </a:t>
            </a:r>
            <a:r>
              <a:rPr lang="en-US" dirty="0" err="1"/>
              <a:t>nd</a:t>
            </a:r>
            <a:r>
              <a:rPr lang="en-US" dirty="0"/>
              <a:t>. https://www.belbin.com/about/belbin-team-roles/ (accessed 08 11, 2020).</a:t>
            </a:r>
          </a:p>
          <a:p>
            <a:r>
              <a:rPr lang="en-US" dirty="0"/>
              <a:t>Holland, David. </a:t>
            </a:r>
            <a:r>
              <a:rPr lang="en-US" i="1" dirty="0"/>
              <a:t>blog/leadership-management/team-conflict-management/#:~:text=Deal%20with%20conflict%20promptly.,refrain%20from%20interrupting%20each%20other.</a:t>
            </a:r>
            <a:r>
              <a:rPr lang="en-US" dirty="0"/>
              <a:t> 02 14, 2018. https://employmenthero.com/blog/leadership-management/team-conflict-management/#:~:text=Deal%20with%20conflict%20promptly.,refrain%20from%20interrupting%20each%20other. (accessed 08 11, 2020).</a:t>
            </a:r>
          </a:p>
          <a:p>
            <a:r>
              <a:rPr lang="en-US" dirty="0"/>
              <a:t>indeed.com. </a:t>
            </a:r>
            <a:r>
              <a:rPr lang="en-US" i="1" dirty="0"/>
              <a:t>career-advice/career-development/</a:t>
            </a:r>
            <a:r>
              <a:rPr lang="en-US" i="1" dirty="0" err="1"/>
              <a:t>belbin</a:t>
            </a:r>
            <a:r>
              <a:rPr lang="en-US" i="1" dirty="0"/>
              <a:t>-team-roles.</a:t>
            </a:r>
            <a:r>
              <a:rPr lang="en-US" dirty="0"/>
              <a:t> 10 07, 2019. https://www.indeed.com/career-advice/career-development/belbin-team-roles (accessed 08 11, 2020).</a:t>
            </a:r>
          </a:p>
          <a:p>
            <a:r>
              <a:rPr lang="en-US" dirty="0"/>
              <a:t>Mattson, Dave. </a:t>
            </a:r>
            <a:r>
              <a:rPr lang="en-US" i="1" dirty="0"/>
              <a:t>blog/6-benefits-of-teamwork-in-the-workplace/.</a:t>
            </a:r>
            <a:r>
              <a:rPr lang="en-US" dirty="0"/>
              <a:t> 08 09, 2017. https://www.sandler.com/blog/6-benefits-of-teamwork-in-the-workplace/ (accessed 08 11, 2020).</a:t>
            </a:r>
          </a:p>
          <a:p>
            <a:r>
              <a:rPr lang="en-US" dirty="0"/>
              <a:t>pathgoal.com. </a:t>
            </a:r>
            <a:r>
              <a:rPr lang="en-US" i="1" dirty="0"/>
              <a:t>path-goal-theory/.</a:t>
            </a:r>
            <a:r>
              <a:rPr lang="en-US" dirty="0"/>
              <a:t> </a:t>
            </a:r>
            <a:r>
              <a:rPr lang="en-US" dirty="0" err="1"/>
              <a:t>nd</a:t>
            </a:r>
            <a:r>
              <a:rPr lang="en-US" dirty="0"/>
              <a:t>. https://pathgoal.com/path-goal-theory/ (accessed 08 11, 2020).</a:t>
            </a:r>
          </a:p>
          <a:p>
            <a:r>
              <a:rPr lang="en-US" dirty="0"/>
              <a:t>toggl.com. </a:t>
            </a:r>
            <a:r>
              <a:rPr lang="en-US" i="1" dirty="0"/>
              <a:t>stages-of-team-development/#:~:text=In%201965%2C%20a%20psychologist%20named,have%20a%20knack%20for%20rhyming.</a:t>
            </a:r>
            <a:r>
              <a:rPr lang="en-US" dirty="0"/>
              <a:t> </a:t>
            </a:r>
            <a:r>
              <a:rPr lang="en-US" dirty="0" err="1"/>
              <a:t>nd</a:t>
            </a:r>
            <a:r>
              <a:rPr lang="en-US" dirty="0"/>
              <a:t>. https://toggl.com/stages-of-team-development/#:~:text=In%201965%2C%20a%20psychologist%20named,have%20a%20knack%20for%20rhyming. (accessed 08 11, 2020).</a:t>
            </a:r>
          </a:p>
          <a:p>
            <a:r>
              <a:rPr lang="en-US" dirty="0"/>
              <a:t> The Coaching Tools Company. 2020. Tuckman's Team And Group Development Model | By Emma-Louise Elsey | The Launchpad - The Coaching Tools Company Blog. [online] Available at: &lt;https://www.thecoachingtoolscompany.com/get-your-team-performing-beautifully-with-this-powerful-group-development-model/&gt; [Accessed 17 August 2020].</a:t>
            </a:r>
          </a:p>
          <a:p>
            <a:r>
              <a:rPr lang="en-US" dirty="0"/>
              <a:t>Sharma, S., Perform?, W., </a:t>
            </a:r>
            <a:r>
              <a:rPr lang="en-US" dirty="0" err="1"/>
              <a:t>Subramoniam</a:t>
            </a:r>
            <a:r>
              <a:rPr lang="en-US" dirty="0"/>
              <a:t>, R. and Sinha, D., 2020. What Are The Different Stages Of Team Productivity?. [online] Knowledgehut.com. Available at: &lt;https://www.knowledgehut.com/blog/agile/when-can-you-expect-your-newly-formed-team-to-perform&gt; [Accessed 17 August 2020</a:t>
            </a:r>
            <a:r>
              <a:rPr lang="en-US" dirty="0" smtClean="0"/>
              <a:t>].</a:t>
            </a:r>
          </a:p>
          <a:p>
            <a:r>
              <a:rPr lang="en-US" dirty="0"/>
              <a:t>Belbin, R. Meredith (2003), </a:t>
            </a:r>
            <a:r>
              <a:rPr lang="en-US" dirty="0">
                <a:hlinkClick r:id="rId2"/>
              </a:rPr>
              <a:t>Management teams: why they succeed or fail</a:t>
            </a:r>
            <a:r>
              <a:rPr lang="en-US" dirty="0"/>
              <a:t>, 2nd Ed, Butterworth Heinemann, Oxford</a:t>
            </a:r>
          </a:p>
          <a:p>
            <a:r>
              <a:rPr lang="en-US" dirty="0"/>
              <a:t>Belbin, R. Meredith (1996), </a:t>
            </a:r>
            <a:r>
              <a:rPr lang="en-US" dirty="0">
                <a:hlinkClick r:id="rId3"/>
              </a:rPr>
              <a:t>Team roles at work</a:t>
            </a:r>
            <a:r>
              <a:rPr lang="en-US" dirty="0"/>
              <a:t>, Butterworth Heinemann, </a:t>
            </a:r>
            <a:r>
              <a:rPr lang="en-US" dirty="0" smtClean="0"/>
              <a:t>Oxford</a:t>
            </a:r>
            <a:endParaRPr lang="en-US" dirty="0"/>
          </a:p>
          <a:p>
            <a:r>
              <a:rPr lang="en-US" dirty="0"/>
              <a:t>Toggl.com. 2020. 5 Stages Of Team Development. [online] Available at: &lt;https://toggl.com/stages-of-team-development/&gt; [Accessed 17 August 2020].</a:t>
            </a:r>
            <a:br>
              <a:rPr lang="en-US" dirty="0"/>
            </a:br>
            <a:r>
              <a:rPr lang="en-US" dirty="0" err="1"/>
              <a:t>Maund</a:t>
            </a:r>
            <a:r>
              <a:rPr lang="en-US" dirty="0"/>
              <a:t>, A., Shriek, M., &amp; </a:t>
            </a:r>
            <a:r>
              <a:rPr lang="en-US" dirty="0" err="1"/>
              <a:t>Tinkler</a:t>
            </a:r>
            <a:r>
              <a:rPr lang="en-US" dirty="0"/>
              <a:t>, P.K. (2017 </a:t>
            </a:r>
            <a:r>
              <a:rPr lang="en-US" dirty="0" err="1"/>
              <a:t>Eds</a:t>
            </a:r>
            <a:r>
              <a:rPr lang="en-US" dirty="0"/>
              <a:t>)</a:t>
            </a:r>
          </a:p>
          <a:p>
            <a:r>
              <a:rPr lang="en-US" dirty="0"/>
              <a:t>Certificate in Higher Education: skills for the workplace student yearbook. London: Sage</a:t>
            </a:r>
          </a:p>
          <a:p>
            <a:r>
              <a:rPr lang="en-US" dirty="0"/>
              <a:t>Tuckman, B.W. (1965) Developmental sequence in small groups; psychological bulletin, 63, </a:t>
            </a:r>
            <a:r>
              <a:rPr lang="en-US" dirty="0" smtClean="0"/>
              <a:t>384-399</a:t>
            </a:r>
            <a:endParaRPr lang="en-US" dirty="0"/>
          </a:p>
          <a:p>
            <a:r>
              <a:rPr lang="en-US" dirty="0"/>
              <a:t>Martha Crowley, department of sociology &amp; anthropology, North Carolina state university campus (</a:t>
            </a:r>
            <a:r>
              <a:rPr lang="en-US" dirty="0" err="1"/>
              <a:t>Appelbaum</a:t>
            </a:r>
            <a:r>
              <a:rPr lang="en-US" dirty="0"/>
              <a:t> et al., 2000; </a:t>
            </a:r>
            <a:r>
              <a:rPr lang="en-US" dirty="0" err="1"/>
              <a:t>Hodson</a:t>
            </a:r>
            <a:r>
              <a:rPr lang="en-US" dirty="0"/>
              <a:t>, 2001) – page </a:t>
            </a:r>
            <a:r>
              <a:rPr lang="en-US" dirty="0" smtClean="0"/>
              <a:t>435</a:t>
            </a:r>
            <a:endParaRPr lang="en-US" dirty="0"/>
          </a:p>
          <a:p>
            <a:r>
              <a:rPr lang="en-US" dirty="0"/>
              <a:t>(</a:t>
            </a:r>
            <a:r>
              <a:rPr lang="en-US" dirty="0" err="1"/>
              <a:t>Picre</a:t>
            </a:r>
            <a:r>
              <a:rPr lang="en-US" dirty="0"/>
              <a:t> &amp; </a:t>
            </a:r>
            <a:r>
              <a:rPr lang="en-US" dirty="0" err="1"/>
              <a:t>Sabel</a:t>
            </a:r>
            <a:r>
              <a:rPr lang="en-US" dirty="0"/>
              <a:t>, 1984; Womack et al., 1990)</a:t>
            </a:r>
          </a:p>
          <a:p>
            <a:r>
              <a:rPr lang="en-US" dirty="0"/>
              <a:t>(</a:t>
            </a:r>
            <a:r>
              <a:rPr lang="en-US" dirty="0" err="1"/>
              <a:t>Pruijt</a:t>
            </a:r>
            <a:r>
              <a:rPr lang="en-US" dirty="0"/>
              <a:t>, 2003; Womack et al, 1990)</a:t>
            </a:r>
          </a:p>
          <a:p>
            <a:r>
              <a:rPr lang="en-US" dirty="0"/>
              <a:t>Crowley, M Payne, JC &amp; Kennedy – page 436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214</TotalTime>
  <Words>1175</Words>
  <Application>Microsoft Office PowerPoint</Application>
  <PresentationFormat>On-screen Show (4:3)</PresentationFormat>
  <Paragraphs>83</Paragraphs>
  <Slides>14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Calibri</vt:lpstr>
      <vt:lpstr>Century Schoolbook</vt:lpstr>
      <vt:lpstr>Open Sans</vt:lpstr>
      <vt:lpstr>Times New Roman</vt:lpstr>
      <vt:lpstr>Wingdings</vt:lpstr>
      <vt:lpstr>Wingdings 2</vt:lpstr>
      <vt:lpstr>Oriel</vt:lpstr>
      <vt:lpstr>Slide</vt:lpstr>
      <vt:lpstr>Effective Team Work and Communication  BMSW4002 Lecturer: Mohammad Rahman </vt:lpstr>
      <vt:lpstr>Table of contents</vt:lpstr>
      <vt:lpstr>Introduction</vt:lpstr>
      <vt:lpstr>Benefits of Team Working</vt:lpstr>
      <vt:lpstr>Benefits of Team Working</vt:lpstr>
      <vt:lpstr>stages of team development</vt:lpstr>
      <vt:lpstr>Stages of team development </vt:lpstr>
      <vt:lpstr>Team Roles</vt:lpstr>
      <vt:lpstr>Team Roles</vt:lpstr>
      <vt:lpstr>Managing conflict</vt:lpstr>
      <vt:lpstr>Managing Conflict</vt:lpstr>
      <vt:lpstr>Successful team development</vt:lpstr>
      <vt:lpstr>Successful team development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</dc:creator>
  <cp:lastModifiedBy>falupcipri@gmail.com</cp:lastModifiedBy>
  <cp:revision>68</cp:revision>
  <dcterms:created xsi:type="dcterms:W3CDTF">2020-08-11T11:03:05Z</dcterms:created>
  <dcterms:modified xsi:type="dcterms:W3CDTF">2020-08-29T08:33:20Z</dcterms:modified>
</cp:coreProperties>
</file>