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2DE6E0-6B4B-BA83-57EE-6EF0A43AF3C8}" v="3456" dt="2019-11-29T06:32:48.159"/>
    <p1510:client id="{6CC0E800-0CA9-A009-44CD-55A72AE55C18}" v="1720" dt="2019-12-02T09:05:57.127"/>
    <p1510:client id="{93DCCF94-E889-469D-A960-C4285FD3F0EA}" v="344" dt="2019-11-28T15:26:15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156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10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524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917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32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641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21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447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169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740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451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3468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84" r:id="rId5"/>
    <p:sldLayoutId id="2147483678" r:id="rId6"/>
    <p:sldLayoutId id="2147483679" r:id="rId7"/>
    <p:sldLayoutId id="2147483680" r:id="rId8"/>
    <p:sldLayoutId id="2147483683" r:id="rId9"/>
    <p:sldLayoutId id="2147483682" r:id="rId10"/>
    <p:sldLayoutId id="214748368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IwIWfs7T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stanford.edu/group/sjir/6.1.03_miller.html" TargetMode="External"/><Relationship Id="rId2" Type="http://schemas.openxmlformats.org/officeDocument/2006/relationships/hyperlink" Target="https://publications.armywarcollege.edu/pubs/332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47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57404" y="1577340"/>
            <a:ext cx="6228950" cy="3703320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rgbClr val="FFFFFF"/>
                </a:solidFill>
              </a:rPr>
              <a:t>''has america maintained and prolonged its position as </a:t>
            </a:r>
            <a:r>
              <a:rPr lang="en-GB" sz="1400">
                <a:solidFill>
                  <a:srgbClr val="FFFFFF"/>
                </a:solidFill>
              </a:rPr>
              <a:t>a superpower since the events of the 9/11 attacks, economically and politically?''</a:t>
            </a:r>
            <a:endParaRPr lang="en-GB" sz="6600">
              <a:solidFill>
                <a:srgbClr val="FFFFFF">
                  <a:alpha val="90000"/>
                </a:srgb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1864" y="1577340"/>
            <a:ext cx="2717172" cy="3703320"/>
          </a:xfrm>
          <a:ln w="57150">
            <a:noFill/>
          </a:ln>
        </p:spPr>
        <p:txBody>
          <a:bodyPr anchor="ctr">
            <a:normAutofit/>
          </a:bodyPr>
          <a:lstStyle/>
          <a:p>
            <a:r>
              <a:rPr lang="en-GB" sz="2800"/>
              <a:t>BY Frederick mate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D976D6-8C98-48CC-8C34-0468F316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3938" y="3383280"/>
            <a:ext cx="228600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88596" y="3383280"/>
            <a:ext cx="3703320" cy="9144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rain, building, outdoor, smoke&#10;&#10;Description generated with very high confidence">
            <a:extLst>
              <a:ext uri="{FF2B5EF4-FFF2-40B4-BE49-F238E27FC236}">
                <a16:creationId xmlns:a16="http://schemas.microsoft.com/office/drawing/2014/main" id="{8FBC6C25-EC6A-42B8-A35C-614D0C2553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632" b="14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849057"/>
            <a:ext cx="3703320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1012371"/>
            <a:ext cx="3702134" cy="4202862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4AACA-47EE-43BC-B2E2-32BD8C6B9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227" y="1153886"/>
            <a:ext cx="3374265" cy="971306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7DE6E-E329-4498-AE4F-F13877A08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226" y="2266683"/>
            <a:ext cx="3374265" cy="27045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/>
              <a:t>The 9/11 attacks were an important moment in history for both the United </a:t>
            </a:r>
            <a:r>
              <a:rPr lang="en-GB" sz="1600" dirty="0"/>
              <a:t>States and the world. </a:t>
            </a:r>
            <a:endParaRPr lang="en-US"/>
          </a:p>
          <a:p>
            <a:pPr marL="0" indent="0">
              <a:buNone/>
            </a:pPr>
            <a:r>
              <a:rPr lang="en-GB" sz="1600" dirty="0"/>
              <a:t>It marked the start of an era that would challenge both the strength and </a:t>
            </a:r>
            <a:r>
              <a:rPr lang="en-GB" sz="1600"/>
              <a:t>legtimacy of the US' political and </a:t>
            </a:r>
            <a:r>
              <a:rPr lang="en-GB" sz="1600" dirty="0"/>
              <a:t>economic strength.</a:t>
            </a:r>
            <a:endParaRPr lang="en-GB" dirty="0"/>
          </a:p>
          <a:p>
            <a:pPr marL="0" indent="0">
              <a:buNone/>
            </a:pPr>
            <a:r>
              <a:rPr lang="en-GB" sz="1600"/>
              <a:t>This research will analyse just how  much of a damaging influence 9/11 </a:t>
            </a:r>
            <a:r>
              <a:rPr lang="en-GB" sz="1600" dirty="0"/>
              <a:t>had on the US as a World superpower.</a:t>
            </a:r>
          </a:p>
          <a:p>
            <a:pPr marL="0" indent="0">
              <a:buNone/>
            </a:pPr>
            <a:endParaRPr lang="en-GB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4C6FF4-ABC0-44F0-B071-74B1133299E4}"/>
              </a:ext>
            </a:extLst>
          </p:cNvPr>
          <p:cNvSpPr txBox="1"/>
          <p:nvPr/>
        </p:nvSpPr>
        <p:spPr>
          <a:xfrm>
            <a:off x="10566400" y="3009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0000"/>
                </a:solidFill>
              </a:rPr>
              <a:t>(Reuters, 2019)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21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B771-8153-42A1-9C18-AEECCA21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14ED7-91F5-4AF9-A2B1-1530D9971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05435" indent="-305435"/>
            <a:r>
              <a:rPr lang="en-GB"/>
              <a:t>Sept. 11, 2001: Attacks are carried out.</a:t>
            </a:r>
          </a:p>
          <a:p>
            <a:pPr marL="305435" indent="-305435"/>
            <a:r>
              <a:rPr lang="en-GB"/>
              <a:t>Sept. 20, 2001: Bush declares ''War on Terror''.</a:t>
            </a:r>
            <a:endParaRPr lang="en-GB" dirty="0"/>
          </a:p>
          <a:p>
            <a:pPr marL="305435" indent="-305435"/>
            <a:r>
              <a:rPr lang="en-GB"/>
              <a:t>Oct. 7, 2001: First attacks on Taliban forces in Afghanistan are conducted.</a:t>
            </a:r>
            <a:endParaRPr lang="en-GB" dirty="0"/>
          </a:p>
          <a:p>
            <a:pPr marL="305435" indent="-305435"/>
            <a:r>
              <a:rPr lang="en-GB"/>
              <a:t>March. 19, 2003: invation of Iraq by US and coliation forces after </a:t>
            </a:r>
            <a:r>
              <a:rPr lang="en-GB">
                <a:ea typeface="+mn-lt"/>
                <a:cs typeface="+mn-lt"/>
              </a:rPr>
              <a:t>Intelligence tip that Saddam Hussein might possess weapons of mass descruction.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/>
              <a:t>Aug. 30, 2010: Obama announces the end of milkitary operations in Iraq.</a:t>
            </a:r>
            <a:endParaRPr lang="en-GB" dirty="0"/>
          </a:p>
          <a:p>
            <a:pPr marL="305435" indent="-305435"/>
            <a:r>
              <a:rPr lang="en-GB"/>
              <a:t>May. 2, 2011: Bin Laden is killed by US special forces.</a:t>
            </a:r>
            <a:endParaRPr lang="en-GB" dirty="0"/>
          </a:p>
          <a:p>
            <a:pPr marL="305435" indent="-305435"/>
            <a:r>
              <a:rPr lang="en-GB"/>
              <a:t>June. 22, 2011: Obama announces US withdrawl from Afghanistan.</a:t>
            </a:r>
            <a:endParaRPr lang="en-GB" dirty="0"/>
          </a:p>
          <a:p>
            <a:pPr marL="305435" indent="-305435"/>
            <a:r>
              <a:rPr lang="en-GB"/>
              <a:t>Jan. 28, 2019: US and Taliban leaders announce talks for complete withdrawl of forces in Afghanistan.</a:t>
            </a:r>
            <a:endParaRPr lang="en-GB" dirty="0"/>
          </a:p>
          <a:p>
            <a:pPr marL="305435" indent="-305435"/>
            <a:r>
              <a:rPr lang="en-GB">
                <a:ea typeface="+mn-lt"/>
                <a:cs typeface="+mn-lt"/>
              </a:rPr>
              <a:t>(HISTORY, 2019)- Source.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625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flag flying over a city&#10;&#10;Description generated with very high confidence">
            <a:extLst>
              <a:ext uri="{FF2B5EF4-FFF2-40B4-BE49-F238E27FC236}">
                <a16:creationId xmlns:a16="http://schemas.microsoft.com/office/drawing/2014/main" id="{88E6B0AB-245D-4F70-8D44-9CD197BB7A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C8C0EC-383A-40A8-A555-CAD615C68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thesis/overview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65545-8916-4BDF-AB46-FF333A660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 marL="305435" indent="-305435"/>
            <a:r>
              <a:rPr lang="en-GB"/>
              <a:t>The core </a:t>
            </a:r>
            <a:r>
              <a:rPr lang="en-GB">
                <a:ea typeface="+mn-lt"/>
                <a:cs typeface="+mn-lt"/>
              </a:rPr>
              <a:t>components and</a:t>
            </a:r>
            <a:r>
              <a:rPr lang="en-GB"/>
              <a:t> characteristics of what exactly a superpower </a:t>
            </a:r>
            <a:r>
              <a:rPr lang="en-GB" dirty="0"/>
              <a:t>is.</a:t>
            </a:r>
          </a:p>
          <a:p>
            <a:pPr marL="305435" indent="-305435"/>
            <a:r>
              <a:rPr lang="en-GB">
                <a:ea typeface="+mn-lt"/>
                <a:cs typeface="+mn-lt"/>
              </a:rPr>
              <a:t>Analysis</a:t>
            </a:r>
            <a:r>
              <a:rPr lang="en-GB"/>
              <a:t> of what kind of economic and political impacts the attacks had on the US both on a domestic &amp; international stanpoint, that would have-</a:t>
            </a:r>
            <a:endParaRPr lang="en-GB" dirty="0"/>
          </a:p>
          <a:p>
            <a:pPr marL="305435" indent="-305435"/>
            <a:r>
              <a:rPr lang="en-GB" dirty="0"/>
              <a:t> </a:t>
            </a:r>
            <a:r>
              <a:rPr lang="en-GB">
                <a:ea typeface="+mn-lt"/>
                <a:cs typeface="+mn-lt"/>
              </a:rPr>
              <a:t>Maintained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increased</a:t>
            </a:r>
            <a:r>
              <a:rPr lang="en-GB" dirty="0"/>
              <a:t> </a:t>
            </a:r>
          </a:p>
          <a:p>
            <a:pPr marL="305435" indent="-305435"/>
            <a:r>
              <a:rPr lang="en-GB"/>
              <a:t>reduced its superpower status.</a:t>
            </a:r>
            <a:endParaRPr lang="en-GB" dirty="0"/>
          </a:p>
          <a:p>
            <a:pPr marL="0" indent="0">
              <a:buNone/>
            </a:pPr>
            <a:r>
              <a:rPr lang="en-GB"/>
              <a:t>Lastly, coming to a reasoned conclusion/opinion.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305435" indent="-305435"/>
            <a:endParaRPr lang="en-GB" dirty="0"/>
          </a:p>
          <a:p>
            <a:pPr marL="305435" indent="-305435"/>
            <a:endParaRPr lang="en-GB" dirty="0"/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540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57EBB-B5FF-42E2-9653-41EFAF7AF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theoretical frameworks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C63BF-DFAD-45DE-A5D9-544FE4008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main competing </a:t>
            </a:r>
            <a:r>
              <a:rPr lang="en-GB">
                <a:ea typeface="+mn-lt"/>
                <a:cs typeface="+mn-lt"/>
              </a:rPr>
              <a:t>theoretical</a:t>
            </a:r>
            <a:r>
              <a:rPr lang="en-GB"/>
              <a:t> positions are;</a:t>
            </a:r>
          </a:p>
          <a:p>
            <a:pPr marL="0" indent="0">
              <a:buNone/>
            </a:pPr>
            <a:r>
              <a:rPr lang="en-GB"/>
              <a:t>Liberalism</a:t>
            </a:r>
            <a:endParaRPr lang="en-GB" dirty="0"/>
          </a:p>
          <a:p>
            <a:pPr marL="0" indent="0">
              <a:buNone/>
            </a:pPr>
            <a:r>
              <a:rPr lang="en-GB"/>
              <a:t>Realism</a:t>
            </a:r>
          </a:p>
          <a:p>
            <a:pPr marL="0" indent="0">
              <a:buNone/>
            </a:pPr>
            <a:r>
              <a:rPr lang="en-GB"/>
              <a:t>Idealism</a:t>
            </a:r>
          </a:p>
          <a:p>
            <a:pPr marL="0" indent="0">
              <a:buNone/>
            </a:pPr>
            <a:r>
              <a:rPr lang="en-GB" dirty="0"/>
              <a:t>Examples of thinkers that have made themselves particularly vocal on this topic area have been Noam Chomsky, </a:t>
            </a:r>
            <a:r>
              <a:rPr lang="en-GB" dirty="0">
                <a:ea typeface="+mn-lt"/>
                <a:cs typeface="+mn-lt"/>
              </a:rPr>
              <a:t>Ziauddin Sardar</a:t>
            </a:r>
            <a:r>
              <a:rPr lang="en-GB" dirty="0"/>
              <a:t> and </a:t>
            </a:r>
            <a:r>
              <a:rPr lang="en-GB">
                <a:ea typeface="+mn-lt"/>
                <a:cs typeface="+mn-lt"/>
              </a:rPr>
              <a:t>Erik Goepner.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7410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EDC37BD7-ACA8-4281-894C-EED1242BB3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03" b="162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849057"/>
            <a:ext cx="3703320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1012371"/>
            <a:ext cx="3702134" cy="4202862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13908-EE72-40EB-882D-24C432F8C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227" y="1153886"/>
            <a:ext cx="3374265" cy="971306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2891-A648-4766-A0D7-AD49ECA4F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226" y="2266683"/>
            <a:ext cx="3374265" cy="270456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1600"/>
              <a:t>Literature review of books, reasearch papers and examination of these sources, measured against specfic theortical frameworks.</a:t>
            </a:r>
            <a:endParaRPr lang="en-GB" sz="1600" dirty="0"/>
          </a:p>
          <a:p>
            <a:pPr marL="305435" indent="-305435"/>
            <a:r>
              <a:rPr lang="en-GB" sz="1600"/>
              <a:t>Aswell as an analysis on a timeline in shift of foreign policy from 2001- presnt day.</a:t>
            </a:r>
            <a:endParaRPr lang="en-GB" sz="1600" dirty="0"/>
          </a:p>
          <a:p>
            <a:pPr marL="305435" indent="-305435"/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708336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7AB07-AD9F-4A60-AA8D-7FCE78E78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Findings/expected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EBF16-D21C-42AA-8484-7C032E0A4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/>
              <a:t>Most of my reserarch ties quite </a:t>
            </a:r>
            <a:r>
              <a:rPr lang="en-GB">
                <a:ea typeface="+mn-lt"/>
                <a:cs typeface="+mn-lt"/>
              </a:rPr>
              <a:t>seamlessly</a:t>
            </a:r>
            <a:r>
              <a:rPr lang="en-GB"/>
              <a:t> into the impacts of the War on Terror.</a:t>
            </a:r>
          </a:p>
          <a:p>
            <a:pPr marL="305435" indent="-305435"/>
            <a:r>
              <a:rPr lang="en-GB"/>
              <a:t>Addtionally, as the effects of the War on Terror are hard to quantify, it has been hard to keep my findings entirely objective.</a:t>
            </a:r>
          </a:p>
          <a:p>
            <a:pPr marL="305435" indent="-305435"/>
            <a:r>
              <a:rPr lang="en-GB"/>
              <a:t>As I am yet to complete all my readings, it is hard to form a concrete conclusion. However, the already forming</a:t>
            </a:r>
            <a:r>
              <a:rPr lang="en-GB" dirty="0"/>
              <a:t> </a:t>
            </a:r>
            <a:r>
              <a:rPr lang="en-GB"/>
              <a:t>trends are showing the US' influence on the world stage has slowed since the attacks.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460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32D-3C70-4FB9-AD4B-94B0CC142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8E056-4EBB-4EC7-8EDF-4626F9AB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dirty="0">
                <a:hlinkClick r:id="rId2"/>
              </a:rPr>
              <a:t>Gil Scott Heron- Work For Peace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462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88B73-02A1-4F6F-8318-103086DF7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45E7B-BCE7-4159-B2D6-DA6DFE24A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05435" indent="-305435"/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Chomsky, N. (2002). </a:t>
            </a:r>
            <a:r>
              <a:rPr lang="en-GB" i="1">
                <a:ea typeface="+mn-lt"/>
                <a:cs typeface="+mn-lt"/>
              </a:rPr>
              <a:t>Pirates and emperors</a:t>
            </a:r>
            <a:r>
              <a:rPr lang="en-GB">
                <a:ea typeface="+mn-lt"/>
                <a:cs typeface="+mn-lt"/>
              </a:rPr>
              <a:t>. London: Pluto Press.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Federal reserve bank of New York (2019). [image].</a:t>
            </a:r>
          </a:p>
          <a:p>
            <a:pPr marL="305435" indent="-305435"/>
            <a:r>
              <a:rPr lang="en-GB">
                <a:ea typeface="+mn-lt"/>
                <a:cs typeface="+mn-lt"/>
              </a:rPr>
              <a:t>Goepner, E. (2019). Measuring the Effectiveness of America’s War on Terror. [online]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https://publications.armywarcollege.edu/pubs/3323.pdf</a:t>
            </a:r>
            <a:r>
              <a:rPr lang="en-GB">
                <a:ea typeface="+mn-lt"/>
                <a:cs typeface="+mn-lt"/>
              </a:rPr>
              <a:t> [Accessed 14 Nov. 2019]. 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HISTORY. (2019). </a:t>
            </a:r>
            <a:r>
              <a:rPr lang="en-GB" i="1">
                <a:ea typeface="+mn-lt"/>
                <a:cs typeface="+mn-lt"/>
              </a:rPr>
              <a:t>The Story of the Global War on Terror: Timeline</a:t>
            </a:r>
            <a:r>
              <a:rPr lang="en-GB">
                <a:ea typeface="+mn-lt"/>
                <a:cs typeface="+mn-lt"/>
              </a:rPr>
              <a:t>. [online] Available at: https://www.history.com/topics/21st-century/war-on-terror-timeline [Accessed 1 Dec. 2019].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Miller, L. (2019). China an Emerging Superpower?. Stanford Journal Of International Relations. [online]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https://web.stanford.edu/group/sjir/6.1.03_miller.html</a:t>
            </a:r>
            <a:r>
              <a:rPr lang="en-GB">
                <a:ea typeface="+mn-lt"/>
                <a:cs typeface="+mn-lt"/>
              </a:rPr>
              <a:t> [Accessed 14 Nov. 2019]. </a:t>
            </a:r>
            <a:endParaRPr lang="en-GB" dirty="0">
              <a:ea typeface="+mn-lt"/>
              <a:cs typeface="+mn-lt"/>
            </a:endParaRPr>
          </a:p>
          <a:p>
            <a:pPr marL="305435" indent="-305435"/>
            <a:r>
              <a:rPr lang="en-GB">
                <a:ea typeface="+mn-lt"/>
                <a:cs typeface="+mn-lt"/>
              </a:rPr>
              <a:t>Reuters (2019). </a:t>
            </a:r>
            <a:r>
              <a:rPr lang="en-GB" i="1">
                <a:ea typeface="+mn-lt"/>
                <a:cs typeface="+mn-lt"/>
              </a:rPr>
              <a:t>Defining images from the 9/11 attacks</a:t>
            </a:r>
            <a:r>
              <a:rPr lang="en-GB">
                <a:ea typeface="+mn-lt"/>
                <a:cs typeface="+mn-lt"/>
              </a:rPr>
              <a:t>. [image].</a:t>
            </a:r>
          </a:p>
          <a:p>
            <a:pPr marL="305435" indent="-305435"/>
            <a:r>
              <a:rPr lang="en-GB">
                <a:ea typeface="+mn-lt"/>
                <a:cs typeface="+mn-lt"/>
              </a:rPr>
              <a:t>Sardar, Z. and Davies, M. (2006). </a:t>
            </a:r>
            <a:r>
              <a:rPr lang="en-GB" i="1">
                <a:ea typeface="+mn-lt"/>
                <a:cs typeface="+mn-lt"/>
              </a:rPr>
              <a:t>Why do people hate America?</a:t>
            </a:r>
            <a:r>
              <a:rPr lang="en-GB">
                <a:ea typeface="+mn-lt"/>
                <a:cs typeface="+mn-lt"/>
              </a:rPr>
              <a:t>. Cambridge: Icon Books.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78437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DividendVTI</vt:lpstr>
      <vt:lpstr>''has america maintained and prolonged its position as a superpower since the events of the 9/11 attacks, economically and politically?''</vt:lpstr>
      <vt:lpstr>introduction</vt:lpstr>
      <vt:lpstr>Timeline</vt:lpstr>
      <vt:lpstr>thesis/overview</vt:lpstr>
      <vt:lpstr>theoretical frameworks</vt:lpstr>
      <vt:lpstr>methodology</vt:lpstr>
      <vt:lpstr>Findings/expected conclusions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722</cp:revision>
  <dcterms:created xsi:type="dcterms:W3CDTF">2019-11-28T14:10:14Z</dcterms:created>
  <dcterms:modified xsi:type="dcterms:W3CDTF">2019-12-02T09:06:13Z</dcterms:modified>
</cp:coreProperties>
</file>