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notesMasterIdLst>
    <p:notesMasterId r:id="rId27"/>
  </p:notesMasterIdLst>
  <p:sldIdLst>
    <p:sldId id="256" r:id="rId5"/>
    <p:sldId id="268" r:id="rId6"/>
    <p:sldId id="257" r:id="rId7"/>
    <p:sldId id="267" r:id="rId8"/>
    <p:sldId id="270" r:id="rId9"/>
    <p:sldId id="274" r:id="rId10"/>
    <p:sldId id="269" r:id="rId11"/>
    <p:sldId id="277" r:id="rId12"/>
    <p:sldId id="258" r:id="rId13"/>
    <p:sldId id="271" r:id="rId14"/>
    <p:sldId id="278" r:id="rId15"/>
    <p:sldId id="276" r:id="rId16"/>
    <p:sldId id="275" r:id="rId17"/>
    <p:sldId id="279" r:id="rId18"/>
    <p:sldId id="259" r:id="rId19"/>
    <p:sldId id="260" r:id="rId20"/>
    <p:sldId id="261" r:id="rId21"/>
    <p:sldId id="262" r:id="rId22"/>
    <p:sldId id="273" r:id="rId23"/>
    <p:sldId id="263" r:id="rId24"/>
    <p:sldId id="265" r:id="rId25"/>
    <p:sldId id="26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2673" autoAdjust="0"/>
  </p:normalViewPr>
  <p:slideViewPr>
    <p:cSldViewPr snapToGrid="0">
      <p:cViewPr varScale="1">
        <p:scale>
          <a:sx n="45" d="100"/>
          <a:sy n="45" d="100"/>
        </p:scale>
        <p:origin x="1698" y="4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D0FBDB-4CA1-4982-9A63-22B86A125A10}" type="datetimeFigureOut">
              <a:rPr lang="en-GB" smtClean="0"/>
              <a:t>10/08/2020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8C1577-7284-496E-AA54-5612D665A67F}" type="slidenum">
              <a:rPr lang="en-GB" smtClean="0"/>
              <a:t>‹#›</a:t>
            </a:fld>
            <a:endParaRPr lang="en-GB"/>
          </a:p>
        </p:txBody>
      </p:sp>
    </p:spTree>
    <p:extLst>
      <p:ext uri="{BB962C8B-B14F-4D97-AF65-F5344CB8AC3E}">
        <p14:creationId xmlns:p14="http://schemas.microsoft.com/office/powerpoint/2010/main" val="3683422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a:t>
            </a:r>
          </a:p>
          <a:p>
            <a:endParaRPr lang="en-GB" dirty="0"/>
          </a:p>
          <a:p>
            <a:r>
              <a:rPr lang="en-GB" dirty="0"/>
              <a:t>Welcome the learners into lesson.</a:t>
            </a:r>
          </a:p>
          <a:p>
            <a:endParaRPr lang="en-GB" dirty="0"/>
          </a:p>
          <a:p>
            <a:r>
              <a:rPr lang="en-GB" b="1" dirty="0"/>
              <a:t>Introduce the team:</a:t>
            </a:r>
          </a:p>
          <a:p>
            <a:r>
              <a:rPr lang="en-GB" dirty="0"/>
              <a:t>Hello everyone, we are Ruby, Renee, Grazia, and Ella and we would like to talk to you about communication and networking.</a:t>
            </a:r>
          </a:p>
          <a:p>
            <a:endParaRPr lang="en-GB" dirty="0"/>
          </a:p>
          <a:p>
            <a:r>
              <a:rPr lang="en-GB" dirty="0"/>
              <a:t>This lesson is going to last 40 minutes long and we do expect to have each and every one of you to participate within each activity we have created for you. I hope you all listen as you will be quizzed on the session at the end within a game of Kahoot. </a:t>
            </a:r>
          </a:p>
          <a:p>
            <a:endParaRPr lang="en-GB" dirty="0"/>
          </a:p>
          <a:p>
            <a:r>
              <a:rPr lang="en-GB" dirty="0"/>
              <a:t>If you have any questions please feel free to stop one of us and ask, but there will also be a chance at the end of the PowerPoint.</a:t>
            </a:r>
          </a:p>
          <a:p>
            <a:endParaRPr lang="en-GB" dirty="0"/>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1</a:t>
            </a:fld>
            <a:endParaRPr lang="en-GB"/>
          </a:p>
        </p:txBody>
      </p:sp>
    </p:spTree>
    <p:extLst>
      <p:ext uri="{BB962C8B-B14F-4D97-AF65-F5344CB8AC3E}">
        <p14:creationId xmlns:p14="http://schemas.microsoft.com/office/powerpoint/2010/main" val="3442755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a:t>
            </a:r>
          </a:p>
          <a:p>
            <a:endParaRPr lang="en-GB" dirty="0"/>
          </a:p>
          <a:p>
            <a:r>
              <a:rPr lang="en-GB" dirty="0"/>
              <a:t>The aim of this learning process is to inform the learner and to introduce a segment of communication and networking. </a:t>
            </a:r>
          </a:p>
          <a:p>
            <a:endParaRPr lang="en-GB" dirty="0"/>
          </a:p>
          <a:p>
            <a:r>
              <a:rPr lang="en-GB" dirty="0"/>
              <a:t>Within this session you will take part in numerous activities to help you have the understanding of the objectives we want you to be able to achieve by the end of this session.</a:t>
            </a:r>
          </a:p>
          <a:p>
            <a:endParaRPr lang="en-GB" dirty="0"/>
          </a:p>
          <a:p>
            <a:r>
              <a:rPr lang="en-GB" dirty="0"/>
              <a:t>Objective one is to be able to define communication and networking.</a:t>
            </a:r>
          </a:p>
          <a:p>
            <a:r>
              <a:rPr lang="en-GB" dirty="0"/>
              <a:t>The second objective is to identify the importance of communication and networking. The third objective is to understand the Shannon and Weaver model of communication, and the fourth objective is to work in groups to improve the communication and networking interactions. </a:t>
            </a:r>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2</a:t>
            </a:fld>
            <a:endParaRPr lang="en-GB"/>
          </a:p>
        </p:txBody>
      </p:sp>
    </p:spTree>
    <p:extLst>
      <p:ext uri="{BB962C8B-B14F-4D97-AF65-F5344CB8AC3E}">
        <p14:creationId xmlns:p14="http://schemas.microsoft.com/office/powerpoint/2010/main" val="1623453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 </a:t>
            </a:r>
          </a:p>
          <a:p>
            <a:endParaRPr lang="en-GB" dirty="0"/>
          </a:p>
          <a:p>
            <a:r>
              <a:rPr lang="en-GB" dirty="0"/>
              <a:t>Ask the learners what communication is and see what they think it means. Then explain the definition below.</a:t>
            </a:r>
          </a:p>
          <a:p>
            <a:r>
              <a:rPr lang="en-GB" dirty="0"/>
              <a:t>Communication is the process with one or maybe more individuals who transmit information to others. The nature of the interaction can include concepts, facts, beliefs, views, feelings and behaviours. Communication is extremely important as it is the only way humans can work together as a team (RNCI, 2020).</a:t>
            </a:r>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3</a:t>
            </a:fld>
            <a:endParaRPr lang="en-GB"/>
          </a:p>
        </p:txBody>
      </p:sp>
    </p:spTree>
    <p:extLst>
      <p:ext uri="{BB962C8B-B14F-4D97-AF65-F5344CB8AC3E}">
        <p14:creationId xmlns:p14="http://schemas.microsoft.com/office/powerpoint/2010/main" val="1708184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panose="020B0604020202020204" pitchFamily="34" charset="0"/>
                <a:cs typeface="Arial" panose="020B0604020202020204" pitchFamily="34" charset="0"/>
              </a:rPr>
              <a:t>Ella:</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learners will need to be split into two groups of six and each will be given a step one of the Shannon and Weaver communication model steps.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To begin with, the learner who is the sender will be given information (information source) which they will then have to choose a message to send to someone, someone to send the message to, and a channel through which to send the message.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learner who is the encoder is the transmitter. This means they have to convert the idea into signals so they can then be sent from the sender to the receiver. This learner will turn an idea into either spoken words or sign language to communicate the idea to the next learner.</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Then, the learner who is the Channel of communication will collect the information from the sender and transmitter through the decoder and receiver (sometimes called the medium). However, as the session is conducted within a classroom this learner will use the sound waves from their voice which will carry the sound from the learners mouth to the receivers year.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fourth learner within the group will be the noise. The noise interrupts the message whilst it moving from the sender learner to the receiver. This shows the group that there is some understanding that noise could interrupt a message which has been sent.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next learner will be the Decoder. As the communication was not sent through technology the learner will decode the secret message to make it understandable for the rest of the group.</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sixth learner is will be given the role of the receiver which they will be the person to receive the message. The feedback stage will then occur when the receiver student tells the sender what the message was that they had received (Drew, 2020).</a:t>
            </a:r>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4</a:t>
            </a:fld>
            <a:endParaRPr lang="en-GB"/>
          </a:p>
        </p:txBody>
      </p:sp>
    </p:spTree>
    <p:extLst>
      <p:ext uri="{BB962C8B-B14F-4D97-AF65-F5344CB8AC3E}">
        <p14:creationId xmlns:p14="http://schemas.microsoft.com/office/powerpoint/2010/main" val="31857784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a:t>
            </a:r>
          </a:p>
          <a:p>
            <a:endParaRPr lang="en-GB" dirty="0"/>
          </a:p>
          <a:p>
            <a:r>
              <a:rPr lang="en-GB" dirty="0"/>
              <a:t>Once the task is finished, ask the learners if they received the message that the sender sent at the beginning at the end. Explain to the learners how they just undertook a task using the Shannon and Weaver model. The learners will have an understanding of how communication works and how important it is to communicate efficiently to make sure everyone understands what was said.</a:t>
            </a:r>
          </a:p>
          <a:p>
            <a:endParaRPr lang="en-GB" dirty="0"/>
          </a:p>
          <a:p>
            <a:r>
              <a:rPr lang="en-GB" b="1" dirty="0"/>
              <a:t>Explain the theory Shannon and Weaver theory to the learners and describe each of the stages. </a:t>
            </a:r>
          </a:p>
          <a:p>
            <a:endParaRPr lang="en-GB" dirty="0"/>
          </a:p>
          <a:p>
            <a:r>
              <a:rPr lang="en-GB" dirty="0"/>
              <a:t>The communication model refers to the Shannon and Weaver communication theory. The model shows the process of how communication is transferred from one person to another, from the sender to the receiver. </a:t>
            </a:r>
          </a:p>
          <a:p>
            <a:endParaRPr lang="en-GB" dirty="0"/>
          </a:p>
          <a:p>
            <a:r>
              <a:rPr lang="en-GB" dirty="0"/>
              <a:t>Sender – The model begins with the sender who are the person, thing or object who has the information to start off with. </a:t>
            </a:r>
          </a:p>
          <a:p>
            <a:endParaRPr lang="en-GB" dirty="0"/>
          </a:p>
          <a:p>
            <a:r>
              <a:rPr lang="en-GB" dirty="0"/>
              <a:t>Encoder (Transmitter) – The encoder is the person or machine who converts the message into signals which can be sent from the sender to the receiver. </a:t>
            </a:r>
          </a:p>
          <a:p>
            <a:endParaRPr lang="en-GB" dirty="0"/>
          </a:p>
          <a:p>
            <a:r>
              <a:rPr lang="en-GB" dirty="0"/>
              <a:t>Channel – The channel of communication enables the information to move from the sender and transmitter through to the decoder and receiver. This is usually called the medium.</a:t>
            </a:r>
          </a:p>
          <a:p>
            <a:endParaRPr lang="en-GB" dirty="0"/>
          </a:p>
          <a:p>
            <a:r>
              <a:rPr lang="en-GB" dirty="0"/>
              <a:t>Noise – Within this stage the noise interrupts the message whilst it is on the way from the sender to the receiver. There are two types of noise; internal and external. Internal noise happens when the sender makes a mistake when they encode a message, or when the receiver makes a mistake decoding the message. External noise occurs once something external (something not in control of the sender or receiver) to delay the message. </a:t>
            </a:r>
          </a:p>
          <a:p>
            <a:endParaRPr lang="en-GB" dirty="0"/>
          </a:p>
          <a:p>
            <a:r>
              <a:rPr lang="en-GB" dirty="0"/>
              <a:t>Decoder – This is where the reception of the signal is held and converts signals into a message. This stage of the communication process is a reverse process of the encode stage. </a:t>
            </a:r>
          </a:p>
          <a:p>
            <a:endParaRPr lang="en-GB" dirty="0"/>
          </a:p>
          <a:p>
            <a:r>
              <a:rPr lang="en-GB" dirty="0"/>
              <a:t>Receiver (Destination) – This stage is when the person finally gets the message, or what is left of the message after the noise stage. </a:t>
            </a:r>
          </a:p>
          <a:p>
            <a:endParaRPr lang="en-GB" dirty="0"/>
          </a:p>
          <a:p>
            <a:r>
              <a:rPr lang="en-GB" dirty="0"/>
              <a:t>Feedback – The feedback stage was not originally in the Shannon and Weaver communication model in 1948. However, Norbert Weiner decided a feedback stage was needed after there was criticism of the linear approach. The feedback occurs when the person receiving the message responds to the sender to finish the communication circle. They may respond to the sender telling them that they either heard the message clearly without any noise, or how they did not understand the message very well. However, feedback does not occur all of the time. For example, when someone is watching television they will not usually let the people on TV know what they are thinking about, instead they will watch the television show. However, feedback can occur when during an email, talking to someone, or through body language when in a conversation (Drew, 2020) </a:t>
            </a:r>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5</a:t>
            </a:fld>
            <a:endParaRPr lang="en-GB"/>
          </a:p>
        </p:txBody>
      </p:sp>
    </p:spTree>
    <p:extLst>
      <p:ext uri="{BB962C8B-B14F-4D97-AF65-F5344CB8AC3E}">
        <p14:creationId xmlns:p14="http://schemas.microsoft.com/office/powerpoint/2010/main" val="3929746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a:t>
            </a:r>
          </a:p>
          <a:p>
            <a:endParaRPr lang="en-GB" dirty="0"/>
          </a:p>
          <a:p>
            <a:r>
              <a:rPr lang="en-GB" b="1" dirty="0"/>
              <a:t>“The fundamental problem of communication is that of reproducing a message sent from one point, either exactly or approximately, to another point” (Shannon, 1948, p. 379).</a:t>
            </a:r>
          </a:p>
          <a:p>
            <a:endParaRPr lang="en-GB" dirty="0"/>
          </a:p>
          <a:p>
            <a:r>
              <a:rPr lang="en-GB" dirty="0"/>
              <a:t>Read the quote out and explain to the learners that it outlines the theory and explains what the goal of his model was. </a:t>
            </a:r>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6</a:t>
            </a:fld>
            <a:endParaRPr lang="en-GB"/>
          </a:p>
        </p:txBody>
      </p:sp>
    </p:spTree>
    <p:extLst>
      <p:ext uri="{BB962C8B-B14F-4D97-AF65-F5344CB8AC3E}">
        <p14:creationId xmlns:p14="http://schemas.microsoft.com/office/powerpoint/2010/main" val="32236457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a:t>
            </a:r>
            <a:br>
              <a:rPr lang="en-GB" dirty="0"/>
            </a:br>
            <a:r>
              <a:rPr lang="en-GB" dirty="0"/>
              <a:t>-Asking groups of 4 their opinions as group discussions will help others voice opinions, and once after discussion for 2 minutes, moving onto the next slide giving the reasons as to why it is important this will enable peers to reflect their own answers to the answer given and take notes. </a:t>
            </a:r>
          </a:p>
          <a:p>
            <a:endParaRPr lang="en-GB" dirty="0"/>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7</a:t>
            </a:fld>
            <a:endParaRPr lang="en-GB"/>
          </a:p>
        </p:txBody>
      </p:sp>
    </p:spTree>
    <p:extLst>
      <p:ext uri="{BB962C8B-B14F-4D97-AF65-F5344CB8AC3E}">
        <p14:creationId xmlns:p14="http://schemas.microsoft.com/office/powerpoint/2010/main" val="886405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communication is an important life skill that is learnt from an early age, with huge benefits in the workplace solving problems any disputes, benefitting your everyday life with work relationships and relationships at home. By communicating will give the opportunities to better situations and make huge differences in some occasions. It will enable networks to come together creating diversity and in some cases making ways more ethical. It will lead others to get more work done even in hierarchical working environments as face to face communication is a better way of understanding situations. There are many forms of communication being face to face, and in todays generation technology can make communicating a lot easier to connect with peers around the world if needed conducting meeting over video call or email so jobs are done more efficiently. For some it can be beneficial for individuals mental health to talk about any problems they are facing in the workplace leading to greater success for everyone. </a:t>
            </a:r>
            <a:r>
              <a:rPr lang="en-GB" sz="1200" kern="1200" dirty="0">
                <a:solidFill>
                  <a:schemeClr val="tx1"/>
                </a:solidFill>
                <a:effectLst/>
                <a:latin typeface="+mn-lt"/>
                <a:ea typeface="+mn-ea"/>
                <a:cs typeface="+mn-cs"/>
              </a:rPr>
              <a:t>practice it has a great role in employee motivation where it can be used to communicate the expectations from an employee while take feedback from employees about operational details and process modification if needed for better operations (Ryan, 2012). The communication is also used to get intrinsic motivation in among the employees. The best performer or achiever of a business objective is communicated among all in the business so that people feels the belongingness more. communication also opens the door for better suggestions via feedback mechanism. The intrinsic motivation is received by the employee when the name and achievement is been communicated to all that which psychologically boosts the individual in question. Sainsbury choose the communication as part of a regular mode of employee engagement achievement by boosting their morale (Williams et al. 2003).</a:t>
            </a:r>
            <a:br>
              <a:rPr lang="en-GB" sz="1200" kern="1200" dirty="0">
                <a:solidFill>
                  <a:schemeClr val="tx1"/>
                </a:solidFill>
                <a:effectLst/>
                <a:latin typeface="+mn-lt"/>
                <a:ea typeface="+mn-ea"/>
                <a:cs typeface="+mn-cs"/>
              </a:rPr>
            </a:br>
            <a:r>
              <a:rPr lang="en-GB" dirty="0"/>
              <a:t> </a:t>
            </a:r>
            <a:br>
              <a:rPr lang="en-GB" dirty="0"/>
            </a:br>
            <a:br>
              <a:rPr lang="en-GB" dirty="0"/>
            </a:br>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8</a:t>
            </a:fld>
            <a:endParaRPr lang="en-GB"/>
          </a:p>
        </p:txBody>
      </p:sp>
    </p:spTree>
    <p:extLst>
      <p:ext uri="{BB962C8B-B14F-4D97-AF65-F5344CB8AC3E}">
        <p14:creationId xmlns:p14="http://schemas.microsoft.com/office/powerpoint/2010/main" val="1817184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a:t>
            </a:r>
            <a:br>
              <a:rPr lang="en-GB" dirty="0"/>
            </a:br>
            <a:r>
              <a:rPr lang="en-GB" dirty="0"/>
              <a:t>Networking can be used through online sites today to use different ways to interact with organisations and potential employers, they will offer the chance to become a part of different cultures (Border, 2020). </a:t>
            </a:r>
            <a:br>
              <a:rPr lang="en-GB" dirty="0"/>
            </a:br>
            <a:br>
              <a:rPr lang="en-GB" dirty="0"/>
            </a:br>
            <a:r>
              <a:rPr lang="en-GB" dirty="0"/>
              <a:t>It is important for the growth of careers it will create long-term relationships and portrays a positive reputation for the coming years. It can be meeting the new people you could be working with in the coming years and hopefully supporting one another (Jackson, 2020).</a:t>
            </a:r>
            <a:br>
              <a:rPr lang="en-GB" dirty="0"/>
            </a:br>
            <a:br>
              <a:rPr lang="en-GB" dirty="0"/>
            </a:br>
            <a:r>
              <a:rPr lang="en-GB" dirty="0"/>
              <a:t>It will help support people to enhance skills or develop new ones, stay on the job market and meet potential clients and partners. Giving more options for future resources they may find very useful. This comes with the saying its not that you know it is who you know (Bonds-</a:t>
            </a:r>
            <a:r>
              <a:rPr lang="en-GB" dirty="0" err="1"/>
              <a:t>Raacke</a:t>
            </a:r>
            <a:r>
              <a:rPr lang="en-GB" dirty="0"/>
              <a:t>, 2017).</a:t>
            </a:r>
            <a:br>
              <a:rPr lang="en-GB" dirty="0"/>
            </a:br>
            <a:br>
              <a:rPr lang="en-GB" dirty="0"/>
            </a:br>
            <a:r>
              <a:rPr lang="en-GB" dirty="0"/>
              <a:t>LinkedIn is a brilliant networking source that I recommend you all have for future jobs. They offer online forums, letting people connect with different professionals you are able to put yourself out there as you please and portray yourself how ever you wish. With aspects like browsing for jobs or to recognise job applicants. </a:t>
            </a:r>
            <a:br>
              <a:rPr lang="en-GB" dirty="0"/>
            </a:br>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9</a:t>
            </a:fld>
            <a:endParaRPr lang="en-GB"/>
          </a:p>
        </p:txBody>
      </p:sp>
    </p:spTree>
    <p:extLst>
      <p:ext uri="{BB962C8B-B14F-4D97-AF65-F5344CB8AC3E}">
        <p14:creationId xmlns:p14="http://schemas.microsoft.com/office/powerpoint/2010/main" val="1312512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a:t>
            </a:r>
          </a:p>
          <a:p>
            <a:endParaRPr lang="en-GB" dirty="0"/>
          </a:p>
          <a:p>
            <a:r>
              <a:rPr lang="en-GB" dirty="0"/>
              <a:t>- The learners have 1 2 minutes to discuss it </a:t>
            </a:r>
          </a:p>
        </p:txBody>
      </p:sp>
      <p:sp>
        <p:nvSpPr>
          <p:cNvPr id="4" name="Slide Number Placeholder 3"/>
          <p:cNvSpPr>
            <a:spLocks noGrp="1"/>
          </p:cNvSpPr>
          <p:nvPr>
            <p:ph type="sldNum" sz="quarter" idx="5"/>
          </p:nvPr>
        </p:nvSpPr>
        <p:spPr/>
        <p:txBody>
          <a:bodyPr/>
          <a:lstStyle/>
          <a:p>
            <a:fld id="{9F8C1577-7284-496E-AA54-5612D665A67F}" type="slidenum">
              <a:rPr lang="en-GB" smtClean="0"/>
              <a:t>10</a:t>
            </a:fld>
            <a:endParaRPr lang="en-GB"/>
          </a:p>
        </p:txBody>
      </p:sp>
    </p:spTree>
    <p:extLst>
      <p:ext uri="{BB962C8B-B14F-4D97-AF65-F5344CB8AC3E}">
        <p14:creationId xmlns:p14="http://schemas.microsoft.com/office/powerpoint/2010/main" val="26520236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a:t>
            </a:r>
            <a:br>
              <a:rPr lang="en-GB" dirty="0"/>
            </a:br>
            <a:r>
              <a:rPr lang="en-GB" dirty="0"/>
              <a:t>networking is such an important aspect in life and sometimes we do not even realise that it is happening we are always connecting in different ways. </a:t>
            </a:r>
            <a:br>
              <a:rPr lang="en-GB" dirty="0"/>
            </a:br>
            <a:br>
              <a:rPr lang="en-GB" dirty="0"/>
            </a:br>
            <a:r>
              <a:rPr lang="en-GB" dirty="0"/>
              <a:t>Influencing growth- by developing your career status don’t come by itself it is worked on and can take a long time to do so and this depends on how you focus your networking journey. Contacts that you keep are mainly indorsed to your growth. Your connections that you make from a young age are powerful (Cole, 2020).</a:t>
            </a:r>
            <a:br>
              <a:rPr lang="en-GB" dirty="0"/>
            </a:br>
            <a:br>
              <a:rPr lang="en-GB" dirty="0"/>
            </a:br>
            <a:r>
              <a:rPr lang="en-GB" dirty="0"/>
              <a:t>Developing long lasting relationships- by making it a two-way process using  your own knowledge can come with advantages, by giving and taking will open new doors for firmer relationships creating trust. And it is seen that if you make networking your solitary priority you will be able to form careers that are relevant to your set down goals (Cole, 2020). </a:t>
            </a:r>
            <a:br>
              <a:rPr lang="en-GB" dirty="0"/>
            </a:br>
            <a:br>
              <a:rPr lang="en-GB" dirty="0"/>
            </a:br>
            <a:r>
              <a:rPr lang="en-GB" dirty="0"/>
              <a:t>An Extra Resource Library- by having a platform like LinkedIn which is associated to your career can be an extra resource library which provides updated information on the latest career developments which are relevant for yourselves as you can always keep up to date with the fast pace changing environments and not get left behind even from home. </a:t>
            </a:r>
            <a:br>
              <a:rPr lang="en-GB" dirty="0"/>
            </a:br>
            <a:br>
              <a:rPr lang="en-GB" dirty="0"/>
            </a:br>
            <a:r>
              <a:rPr lang="en-GB" dirty="0"/>
              <a:t>Improves creative intellect- good innovations and aspirations are from the external factors where we find ourselves. Having the intellectual ability in your career is improved massively from our contacts we have built over time. Just by having one small conversation can change a year-long research if work resulting in a revolution. Sharing ideas can set free the creative talent within yourselves.   </a:t>
            </a:r>
          </a:p>
          <a:p>
            <a:endParaRPr lang="en-GB" dirty="0"/>
          </a:p>
          <a:p>
            <a:r>
              <a:rPr lang="en-GB" dirty="0"/>
              <a:t>You can get noticed- as an individual if you look for publicity either in your private life or work life people tend to quickly get noticed when they have stronger competencies to make them more relevant. When you stand out in whatever it is you want to be seen it will create an opening door of partnership which can build careers (Cole, 2020). </a:t>
            </a:r>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11</a:t>
            </a:fld>
            <a:endParaRPr lang="en-GB"/>
          </a:p>
        </p:txBody>
      </p:sp>
    </p:spTree>
    <p:extLst>
      <p:ext uri="{BB962C8B-B14F-4D97-AF65-F5344CB8AC3E}">
        <p14:creationId xmlns:p14="http://schemas.microsoft.com/office/powerpoint/2010/main" val="30049075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for this activity everyone is required to stand up at the front off the classroom, you will be assigned a partner, everyone will then start to move around the room having conversations with others, it will be timed so a timer will be set and will notify you when to move onto a different pair to talk with them. There will be an objective set for each pair these will be in your pairs you should find out something they already didn’t know about the other member and the aim being to find out the answer from their pair. </a:t>
            </a:r>
            <a:br>
              <a:rPr lang="en-GB" dirty="0"/>
            </a:br>
            <a:br>
              <a:rPr lang="en-GB" dirty="0"/>
            </a:br>
            <a:r>
              <a:rPr lang="en-GB" dirty="0"/>
              <a:t>Doing these activities will boost confidence and learning things about your peers. Breaking the ice if you are introverted is a good way to overcome hurdles. </a:t>
            </a:r>
          </a:p>
        </p:txBody>
      </p:sp>
      <p:sp>
        <p:nvSpPr>
          <p:cNvPr id="4" name="Slide Number Placeholder 3"/>
          <p:cNvSpPr>
            <a:spLocks noGrp="1"/>
          </p:cNvSpPr>
          <p:nvPr>
            <p:ph type="sldNum" sz="quarter" idx="5"/>
          </p:nvPr>
        </p:nvSpPr>
        <p:spPr/>
        <p:txBody>
          <a:bodyPr/>
          <a:lstStyle/>
          <a:p>
            <a:fld id="{9F8C1577-7284-496E-AA54-5612D665A67F}" type="slidenum">
              <a:rPr lang="en-GB" smtClean="0"/>
              <a:t>12</a:t>
            </a:fld>
            <a:endParaRPr lang="en-GB"/>
          </a:p>
        </p:txBody>
      </p:sp>
    </p:spTree>
    <p:extLst>
      <p:ext uri="{BB962C8B-B14F-4D97-AF65-F5344CB8AC3E}">
        <p14:creationId xmlns:p14="http://schemas.microsoft.com/office/powerpoint/2010/main" val="16014833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a:t>
            </a:r>
            <a:br>
              <a:rPr lang="en-GB" dirty="0"/>
            </a:br>
            <a:r>
              <a:rPr lang="en-GB" dirty="0"/>
              <a:t>timer stopped, we got learners to stop and sit back down in their seats and then went around the room in a circle gathering and sharing information </a:t>
            </a:r>
            <a:br>
              <a:rPr lang="en-GB" dirty="0"/>
            </a:br>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13</a:t>
            </a:fld>
            <a:endParaRPr lang="en-GB"/>
          </a:p>
        </p:txBody>
      </p:sp>
    </p:spTree>
    <p:extLst>
      <p:ext uri="{BB962C8B-B14F-4D97-AF65-F5344CB8AC3E}">
        <p14:creationId xmlns:p14="http://schemas.microsoft.com/office/powerpoint/2010/main" val="37806230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a:t>
            </a:r>
          </a:p>
          <a:p>
            <a:endParaRPr lang="en-GB" dirty="0"/>
          </a:p>
          <a:p>
            <a:r>
              <a:rPr lang="en-GB" dirty="0"/>
              <a:t>Ask the learners to discuss this for 1 minute per question</a:t>
            </a:r>
          </a:p>
        </p:txBody>
      </p:sp>
      <p:sp>
        <p:nvSpPr>
          <p:cNvPr id="4" name="Slide Number Placeholder 3"/>
          <p:cNvSpPr>
            <a:spLocks noGrp="1"/>
          </p:cNvSpPr>
          <p:nvPr>
            <p:ph type="sldNum" sz="quarter" idx="5"/>
          </p:nvPr>
        </p:nvSpPr>
        <p:spPr/>
        <p:txBody>
          <a:bodyPr/>
          <a:lstStyle/>
          <a:p>
            <a:fld id="{9F8C1577-7284-496E-AA54-5612D665A67F}" type="slidenum">
              <a:rPr lang="en-GB" smtClean="0"/>
              <a:t>14</a:t>
            </a:fld>
            <a:endParaRPr lang="en-GB"/>
          </a:p>
        </p:txBody>
      </p:sp>
    </p:spTree>
    <p:extLst>
      <p:ext uri="{BB962C8B-B14F-4D97-AF65-F5344CB8AC3E}">
        <p14:creationId xmlns:p14="http://schemas.microsoft.com/office/powerpoint/2010/main" val="760546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a:t>
            </a:r>
          </a:p>
          <a:p>
            <a:r>
              <a:rPr lang="en-GB" dirty="0"/>
              <a:t>Communication </a:t>
            </a:r>
            <a:br>
              <a:rPr lang="en-GB" dirty="0"/>
            </a:br>
            <a:r>
              <a:rPr lang="en-GB" dirty="0"/>
              <a:t>Promoting motivation – it will clear up any tasks that need completion with employees and how to improve performance if not up to standards.</a:t>
            </a:r>
            <a:br>
              <a:rPr lang="en-GB" dirty="0"/>
            </a:br>
            <a:r>
              <a:rPr lang="en-GB" dirty="0"/>
              <a:t>Altering employees' attitude – for example, an individual who is well informed will have a better attitude towards work and a less-informed employee. By conducting meetings and other forms of oral or written communication will help to mould employees' attitudes towards their careers. </a:t>
            </a:r>
          </a:p>
          <a:p>
            <a:r>
              <a:rPr lang="en-GB" dirty="0"/>
              <a:t>Controlling process – it can help management with controlling the organisations employee's behaviour if many different ways as there are a lot of different hierarchical and assured principles in organisations today that must be followed. By having more communication it allows employees to perform job roles professionally and communicate any problems and grievance to management this is why it can help with the controlling function of management (Communication Flows in an Organization, 2020). </a:t>
            </a:r>
          </a:p>
          <a:p>
            <a:br>
              <a:rPr lang="en-GB" dirty="0"/>
            </a:br>
            <a:r>
              <a:rPr lang="en-GB" dirty="0"/>
              <a:t>Networking </a:t>
            </a:r>
            <a:br>
              <a:rPr lang="en-GB" dirty="0"/>
            </a:br>
            <a:r>
              <a:rPr lang="en-GB" dirty="0"/>
              <a:t>Lower employee turnover – teams can feel more connected with each other and tend to have a more clear picture of purpose in the organisation by building more mutually benefitted relationships create a better impact on employees fulfilment.</a:t>
            </a:r>
            <a:br>
              <a:rPr lang="en-GB" dirty="0"/>
            </a:br>
            <a:br>
              <a:rPr lang="en-GB" dirty="0"/>
            </a:br>
            <a:r>
              <a:rPr lang="en-GB" dirty="0"/>
              <a:t>Professional development – within the organisation you are already working for you may be able to discover new career opportunities by asking casual questions like which certifications may be more benefitted for your own development this will enable you to discover new business trends and industries and finding out more about the organisations visions and missions (</a:t>
            </a:r>
            <a:r>
              <a:rPr lang="en-GB" dirty="0" err="1"/>
              <a:t>Stangarone</a:t>
            </a:r>
            <a:r>
              <a:rPr lang="en-GB" dirty="0"/>
              <a:t>, 2018).</a:t>
            </a:r>
          </a:p>
        </p:txBody>
      </p:sp>
      <p:sp>
        <p:nvSpPr>
          <p:cNvPr id="4" name="Slide Number Placeholder 3"/>
          <p:cNvSpPr>
            <a:spLocks noGrp="1"/>
          </p:cNvSpPr>
          <p:nvPr>
            <p:ph type="sldNum" sz="quarter" idx="5"/>
          </p:nvPr>
        </p:nvSpPr>
        <p:spPr/>
        <p:txBody>
          <a:bodyPr/>
          <a:lstStyle/>
          <a:p>
            <a:fld id="{9F8C1577-7284-496E-AA54-5612D665A67F}" type="slidenum">
              <a:rPr lang="en-GB" smtClean="0"/>
              <a:t>15</a:t>
            </a:fld>
            <a:endParaRPr lang="en-GB"/>
          </a:p>
        </p:txBody>
      </p:sp>
    </p:spTree>
    <p:extLst>
      <p:ext uri="{BB962C8B-B14F-4D97-AF65-F5344CB8AC3E}">
        <p14:creationId xmlns:p14="http://schemas.microsoft.com/office/powerpoint/2010/main" val="930747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will ask learners for their answers first to see their ideas</a:t>
            </a:r>
            <a:br>
              <a:rPr lang="en-GB" dirty="0"/>
            </a:br>
            <a:br>
              <a:rPr lang="en-GB" dirty="0"/>
            </a:br>
            <a:br>
              <a:rPr lang="en-GB" dirty="0"/>
            </a:br>
            <a:r>
              <a:rPr lang="en-GB" dirty="0"/>
              <a:t>networking and communication will involve researching, designing and implementing the regional use of larger areas in organisations. Companies that use mobile services that will link computers to one another. And the internet is so big that it can allow any device around the globe to interact with one another. </a:t>
            </a:r>
            <a:br>
              <a:rPr lang="en-GB" dirty="0"/>
            </a:br>
            <a:br>
              <a:rPr lang="en-GB" dirty="0"/>
            </a:br>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16</a:t>
            </a:fld>
            <a:endParaRPr lang="en-GB"/>
          </a:p>
        </p:txBody>
      </p:sp>
    </p:spTree>
    <p:extLst>
      <p:ext uri="{BB962C8B-B14F-4D97-AF65-F5344CB8AC3E}">
        <p14:creationId xmlns:p14="http://schemas.microsoft.com/office/powerpoint/2010/main" val="3571111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in the groups they will be given the opportunity to share ideas by giving out papers and pens to write down their thoughts and ideas for ways and how to improve networking and communication. And once the task is completed groups will be required to share with other groups their ideas and findings. </a:t>
            </a:r>
          </a:p>
        </p:txBody>
      </p:sp>
      <p:sp>
        <p:nvSpPr>
          <p:cNvPr id="4" name="Slide Number Placeholder 3"/>
          <p:cNvSpPr>
            <a:spLocks noGrp="1"/>
          </p:cNvSpPr>
          <p:nvPr>
            <p:ph type="sldNum" sz="quarter" idx="5"/>
          </p:nvPr>
        </p:nvSpPr>
        <p:spPr/>
        <p:txBody>
          <a:bodyPr/>
          <a:lstStyle/>
          <a:p>
            <a:fld id="{9F8C1577-7284-496E-AA54-5612D665A67F}" type="slidenum">
              <a:rPr lang="en-GB" smtClean="0"/>
              <a:t>17</a:t>
            </a:fld>
            <a:endParaRPr lang="en-GB"/>
          </a:p>
        </p:txBody>
      </p:sp>
    </p:spTree>
    <p:extLst>
      <p:ext uri="{BB962C8B-B14F-4D97-AF65-F5344CB8AC3E}">
        <p14:creationId xmlns:p14="http://schemas.microsoft.com/office/powerpoint/2010/main" val="23980087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a:t>
            </a:r>
          </a:p>
          <a:p>
            <a:endParaRPr lang="en-GB" dirty="0"/>
          </a:p>
          <a:p>
            <a:r>
              <a:rPr lang="en-GB" dirty="0"/>
              <a:t>The learners will take part in an activity called one word ice breaker. </a:t>
            </a:r>
          </a:p>
          <a:p>
            <a:endParaRPr lang="en-GB" dirty="0"/>
          </a:p>
          <a:p>
            <a:r>
              <a:rPr lang="en-GB" dirty="0"/>
              <a:t>To play the game the learners will be split into three groups of four and given a topic. Each member will need to think of one words that describe it. Whilst the learners are undertaking the activity walk around the classroom and check that everyone is participating and no one is left out. </a:t>
            </a:r>
          </a:p>
          <a:p>
            <a:r>
              <a:rPr lang="en-GB" dirty="0"/>
              <a:t>After each group have had a few goes each a few participants will be requested to share with the wider group, making a wider interaction with others. Each group can research into the relevant questions and ask other leaners questions as they stand in front of the class. </a:t>
            </a:r>
          </a:p>
          <a:p>
            <a:r>
              <a:rPr lang="en-GB" dirty="0"/>
              <a:t>The students will then all sit down once they are finished and we will then process onto the next slide which is related to this group activity (Heathfield, 2020).</a:t>
            </a:r>
          </a:p>
        </p:txBody>
      </p:sp>
      <p:sp>
        <p:nvSpPr>
          <p:cNvPr id="4" name="Slide Number Placeholder 3"/>
          <p:cNvSpPr>
            <a:spLocks noGrp="1"/>
          </p:cNvSpPr>
          <p:nvPr>
            <p:ph type="sldNum" sz="quarter" idx="5"/>
          </p:nvPr>
        </p:nvSpPr>
        <p:spPr/>
        <p:txBody>
          <a:bodyPr/>
          <a:lstStyle/>
          <a:p>
            <a:fld id="{9F8C1577-7284-496E-AA54-5612D665A67F}" type="slidenum">
              <a:rPr lang="en-GB" smtClean="0"/>
              <a:t>18</a:t>
            </a:fld>
            <a:endParaRPr lang="en-GB"/>
          </a:p>
        </p:txBody>
      </p:sp>
    </p:spTree>
    <p:extLst>
      <p:ext uri="{BB962C8B-B14F-4D97-AF65-F5344CB8AC3E}">
        <p14:creationId xmlns:p14="http://schemas.microsoft.com/office/powerpoint/2010/main" val="145320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 Icebreaker</a:t>
            </a:r>
          </a:p>
          <a:p>
            <a:endParaRPr lang="en-GB" dirty="0"/>
          </a:p>
          <a:p>
            <a:pPr marL="0" indent="0">
              <a:buFontTx/>
              <a:buNone/>
            </a:pPr>
            <a:r>
              <a:rPr lang="en-GB" dirty="0"/>
              <a:t>Asking how peers got on with each other will increase feedback for future group activities to see if different voiced opinions effected their way of answering and understanding the topic of choice, or if they felt introverted within the group and could not give the desired choice of answer giving them also an understanding of their preferred method of learning for their own personal use. </a:t>
            </a:r>
          </a:p>
          <a:p>
            <a:pPr marL="0" indent="0">
              <a:buFontTx/>
              <a:buNone/>
            </a:pPr>
            <a:r>
              <a:rPr lang="en-GB" dirty="0">
                <a:solidFill>
                  <a:srgbClr val="FFFF00"/>
                </a:solidFill>
                <a:highlight>
                  <a:srgbClr val="FFFF00"/>
                </a:highlight>
              </a:rPr>
              <a:t>Reference </a:t>
            </a:r>
          </a:p>
        </p:txBody>
      </p:sp>
      <p:sp>
        <p:nvSpPr>
          <p:cNvPr id="4" name="Slide Number Placeholder 3"/>
          <p:cNvSpPr>
            <a:spLocks noGrp="1"/>
          </p:cNvSpPr>
          <p:nvPr>
            <p:ph type="sldNum" sz="quarter" idx="5"/>
          </p:nvPr>
        </p:nvSpPr>
        <p:spPr/>
        <p:txBody>
          <a:bodyPr/>
          <a:lstStyle/>
          <a:p>
            <a:fld id="{9F8C1577-7284-496E-AA54-5612D665A67F}" type="slidenum">
              <a:rPr lang="en-GB" smtClean="0"/>
              <a:t>19</a:t>
            </a:fld>
            <a:endParaRPr lang="en-GB"/>
          </a:p>
        </p:txBody>
      </p:sp>
    </p:spTree>
    <p:extLst>
      <p:ext uri="{BB962C8B-B14F-4D97-AF65-F5344CB8AC3E}">
        <p14:creationId xmlns:p14="http://schemas.microsoft.com/office/powerpoint/2010/main" val="33867085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 </a:t>
            </a:r>
          </a:p>
          <a:p>
            <a:endParaRPr lang="en-GB" dirty="0"/>
          </a:p>
          <a:p>
            <a:r>
              <a:rPr lang="en-GB" dirty="0"/>
              <a:t>To recap the whole session and to see if the learners understood everything, they will complete a Kahoot quiz we created for them. </a:t>
            </a:r>
          </a:p>
          <a:p>
            <a:endParaRPr lang="en-GB" dirty="0"/>
          </a:p>
          <a:p>
            <a:r>
              <a:rPr lang="en-GB" dirty="0"/>
              <a:t>The learners will need access to a mobile phone if they have one, but if they do not have one they will be provided with a university iPad for the quiz as it is online. </a:t>
            </a:r>
          </a:p>
          <a:p>
            <a:endParaRPr lang="en-GB" dirty="0"/>
          </a:p>
          <a:p>
            <a:r>
              <a:rPr lang="en-GB" dirty="0"/>
              <a:t>As soon as each individuals have access to the Kahoot quiz and they will be able to use the Kahoot code to log in and type a username in so they know what score they get throughout the game. Once this is all complete the quiz will be able to start. </a:t>
            </a:r>
          </a:p>
          <a:p>
            <a:r>
              <a:rPr lang="en-GB" dirty="0"/>
              <a:t>The quiz will consist of multiple-choice questions linked to the theme of communication and networking to engage all of the learners. The learners will be timed 20 seconds for each question and there will be 10 questions in total. </a:t>
            </a:r>
          </a:p>
          <a:p>
            <a:endParaRPr lang="en-GB" dirty="0"/>
          </a:p>
          <a:p>
            <a:r>
              <a:rPr lang="en-GB" dirty="0"/>
              <a:t>During the quiz walk around the room and check on each table to see if everyone is participating or cheating. </a:t>
            </a:r>
          </a:p>
          <a:p>
            <a:endParaRPr lang="en-GB" dirty="0"/>
          </a:p>
          <a:p>
            <a:r>
              <a:rPr lang="en-GB" dirty="0"/>
              <a:t>As soon as the Kahoot quiz is complete it will show who came first, second and third. The individual who comes first will be given a packet of sweets in reward for all of their hard work (Kahoot, 2020).</a:t>
            </a:r>
          </a:p>
          <a:p>
            <a:endParaRPr lang="en-GB" dirty="0"/>
          </a:p>
          <a:p>
            <a:r>
              <a:rPr lang="en-GB" dirty="0"/>
              <a:t>The game link </a:t>
            </a:r>
            <a:r>
              <a:rPr lang="en-GB"/>
              <a:t>to play: https://create.kahoot.it/details/7bc8653d-c65d-4978-912e-74de25297f45. </a:t>
            </a:r>
            <a:endParaRPr lang="en-GB" dirty="0"/>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20</a:t>
            </a:fld>
            <a:endParaRPr lang="en-GB"/>
          </a:p>
        </p:txBody>
      </p:sp>
    </p:spTree>
    <p:extLst>
      <p:ext uri="{BB962C8B-B14F-4D97-AF65-F5344CB8AC3E}">
        <p14:creationId xmlns:p14="http://schemas.microsoft.com/office/powerpoint/2010/main" val="35535252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Grazia:</a:t>
            </a:r>
          </a:p>
          <a:p>
            <a:r>
              <a:rPr lang="en-GB" dirty="0"/>
              <a:t>Feedback session = this is voluntary for peers which will allow future improvements and to see if the topic was easily understood for others. </a:t>
            </a:r>
            <a:br>
              <a:rPr lang="en-GB" dirty="0"/>
            </a:br>
            <a:br>
              <a:rPr lang="en-GB" dirty="0"/>
            </a:br>
            <a:r>
              <a:rPr lang="en-GB" dirty="0"/>
              <a:t>Grazia references </a:t>
            </a:r>
            <a:br>
              <a:rPr lang="en-GB" dirty="0"/>
            </a:br>
            <a:br>
              <a:rPr lang="en-GB" dirty="0"/>
            </a:br>
            <a:r>
              <a:rPr lang="en-GB" sz="1200" kern="1200" dirty="0" err="1">
                <a:solidFill>
                  <a:schemeClr val="tx1"/>
                </a:solidFill>
                <a:effectLst/>
                <a:latin typeface="+mn-lt"/>
                <a:ea typeface="+mn-ea"/>
                <a:cs typeface="+mn-cs"/>
              </a:rPr>
              <a:t>References</a:t>
            </a:r>
            <a:r>
              <a:rPr lang="en-GB" sz="1200" kern="1200" dirty="0">
                <a:solidFill>
                  <a:schemeClr val="tx1"/>
                </a:solidFill>
                <a:effectLst/>
                <a:latin typeface="+mn-lt"/>
                <a:ea typeface="+mn-ea"/>
                <a:cs typeface="+mn-cs"/>
              </a:rPr>
              <a:t>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Bonds-</a:t>
            </a:r>
            <a:r>
              <a:rPr lang="en-GB" sz="1200" kern="1200" dirty="0" err="1">
                <a:solidFill>
                  <a:schemeClr val="tx1"/>
                </a:solidFill>
                <a:effectLst/>
                <a:latin typeface="+mn-lt"/>
                <a:ea typeface="+mn-ea"/>
                <a:cs typeface="+mn-cs"/>
              </a:rPr>
              <a:t>Raacke</a:t>
            </a:r>
            <a:r>
              <a:rPr lang="en-GB" sz="1200" kern="1200" dirty="0">
                <a:solidFill>
                  <a:schemeClr val="tx1"/>
                </a:solidFill>
                <a:effectLst/>
                <a:latin typeface="+mn-lt"/>
                <a:ea typeface="+mn-ea"/>
                <a:cs typeface="+mn-cs"/>
              </a:rPr>
              <a:t>, J., 2016. </a:t>
            </a:r>
            <a:r>
              <a:rPr lang="en-GB" sz="1200" i="1" kern="1200" dirty="0">
                <a:solidFill>
                  <a:schemeClr val="tx1"/>
                </a:solidFill>
                <a:effectLst/>
                <a:latin typeface="+mn-lt"/>
                <a:ea typeface="+mn-ea"/>
                <a:cs typeface="+mn-cs"/>
              </a:rPr>
              <a:t>Should I Be Networking? Exploring The Importance Of Networking For Students</a:t>
            </a:r>
            <a:r>
              <a:rPr lang="en-GB" sz="1200" kern="1200" dirty="0">
                <a:solidFill>
                  <a:schemeClr val="tx1"/>
                </a:solidFill>
                <a:effectLst/>
                <a:latin typeface="+mn-lt"/>
                <a:ea typeface="+mn-ea"/>
                <a:cs typeface="+mn-cs"/>
              </a:rPr>
              <a:t>. [online] Apa.org. Available at: &lt;https://www.apa.org/ed/precollege/psn/2017/01/importance-networking&gt; [Accessed 10 August 2020].</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Cole, B., 2020. </a:t>
            </a:r>
            <a:r>
              <a:rPr lang="en-GB" sz="1200" i="1" kern="1200" dirty="0">
                <a:solidFill>
                  <a:schemeClr val="tx1"/>
                </a:solidFill>
                <a:effectLst/>
                <a:latin typeface="+mn-lt"/>
                <a:ea typeface="+mn-ea"/>
                <a:cs typeface="+mn-cs"/>
              </a:rPr>
              <a:t>Redirect Notice</a:t>
            </a:r>
            <a:r>
              <a:rPr lang="en-GB" sz="1200" kern="1200" dirty="0">
                <a:solidFill>
                  <a:schemeClr val="tx1"/>
                </a:solidFill>
                <a:effectLst/>
                <a:latin typeface="+mn-lt"/>
                <a:ea typeface="+mn-ea"/>
                <a:cs typeface="+mn-cs"/>
              </a:rPr>
              <a:t>. [online] Google.com. Available at: &lt;https://www.google.com/amp/s/www.forbes.com/v/s/www.forbes.com/sites/biancamillercole/2019/03/20/why-networking-should-be-at-the-core-of-your-career/amp/%3famp_js_v=0.1&amp;usqp=mq331AQFKAGwASA%253D#ampf=&gt; [Accessed 10 August 2020]. </a:t>
            </a:r>
          </a:p>
          <a:p>
            <a:r>
              <a:rPr lang="en-GB" sz="1200" kern="1200" dirty="0">
                <a:solidFill>
                  <a:schemeClr val="tx1"/>
                </a:solidFill>
                <a:effectLst/>
                <a:latin typeface="+mn-lt"/>
                <a:ea typeface="+mn-ea"/>
                <a:cs typeface="+mn-cs"/>
              </a:rPr>
              <a:t>Gay, B., 2014. Open innovation, networking, and business model dynamics: the two sides. </a:t>
            </a:r>
            <a:r>
              <a:rPr lang="en-GB" sz="1200" i="1" kern="1200" dirty="0">
                <a:solidFill>
                  <a:schemeClr val="tx1"/>
                </a:solidFill>
                <a:effectLst/>
                <a:latin typeface="+mn-lt"/>
                <a:ea typeface="+mn-ea"/>
                <a:cs typeface="+mn-cs"/>
              </a:rPr>
              <a:t>Journal of Innovation and Entrepreneurship</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a:t>
            </a:r>
            <a:r>
              <a:rPr lang="en-GB" sz="1200" kern="1200" dirty="0">
                <a:solidFill>
                  <a:schemeClr val="tx1"/>
                </a:solidFill>
                <a:effectLst/>
                <a:latin typeface="+mn-lt"/>
                <a:ea typeface="+mn-ea"/>
                <a:cs typeface="+mn-cs"/>
              </a:rPr>
              <a:t>(1), p.2.</a:t>
            </a:r>
            <a:br>
              <a:rPr lang="en-GB"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Jackson, S., 2020. </a:t>
            </a:r>
            <a:r>
              <a:rPr lang="en-GB" sz="1200" i="1" kern="1200" dirty="0">
                <a:solidFill>
                  <a:schemeClr val="tx1"/>
                </a:solidFill>
                <a:effectLst/>
                <a:latin typeface="+mn-lt"/>
                <a:ea typeface="+mn-ea"/>
                <a:cs typeface="+mn-cs"/>
              </a:rPr>
              <a:t>Professional Networking In Social Work | </a:t>
            </a:r>
            <a:r>
              <a:rPr lang="en-GB" sz="1200" i="1" kern="1200" dirty="0" err="1">
                <a:solidFill>
                  <a:schemeClr val="tx1"/>
                </a:solidFill>
                <a:effectLst/>
                <a:latin typeface="+mn-lt"/>
                <a:ea typeface="+mn-ea"/>
                <a:cs typeface="+mn-cs"/>
              </a:rPr>
              <a:t>Socialwork.Org</a:t>
            </a:r>
            <a:r>
              <a:rPr lang="en-GB" sz="1200" i="1" kern="1200" dirty="0">
                <a:solidFill>
                  <a:schemeClr val="tx1"/>
                </a:solidFill>
                <a:effectLst/>
                <a:latin typeface="+mn-lt"/>
                <a:ea typeface="+mn-ea"/>
                <a:cs typeface="+mn-cs"/>
              </a:rPr>
              <a:t>. [online] SocialWork.org. Available at: &lt;https://www.socialwork.org/resources/professional-networking/&gt; [Accessed 10 August 2020]. Managementstudyguide.com. 2020. Communication Flows In An Organization. [online] Available at: &lt;https://managementstudyguide.com/communication-flows.htm&gt; [Accessed 10 August 2020]. </a:t>
            </a:r>
            <a:br>
              <a:rPr lang="en-GB" sz="1200" i="1" kern="1200" dirty="0">
                <a:solidFill>
                  <a:schemeClr val="tx1"/>
                </a:solidFill>
                <a:effectLst/>
                <a:latin typeface="+mn-lt"/>
                <a:ea typeface="+mn-ea"/>
                <a:cs typeface="+mn-cs"/>
              </a:rPr>
            </a:br>
            <a:r>
              <a:rPr lang="en-GB" sz="1200" i="1" kern="1200" dirty="0">
                <a:solidFill>
                  <a:schemeClr val="tx1"/>
                </a:solidFill>
                <a:effectLst/>
                <a:latin typeface="+mn-lt"/>
                <a:ea typeface="+mn-ea"/>
                <a:cs typeface="+mn-cs"/>
              </a:rPr>
              <a:t>Webster, M., 2020. Definition Of NETWORKING. [online] Merriam-webster.com. Available at: &lt;https://www.merriam-webster.com/dictionary/networking&gt; [Accessed 10 August 2020].</a:t>
            </a:r>
          </a:p>
          <a:p>
            <a:r>
              <a:rPr lang="en-GB" sz="1200" i="1" kern="1200" dirty="0" err="1">
                <a:solidFill>
                  <a:schemeClr val="tx1"/>
                </a:solidFill>
                <a:effectLst/>
                <a:latin typeface="+mn-lt"/>
                <a:ea typeface="+mn-ea"/>
                <a:cs typeface="+mn-cs"/>
              </a:rPr>
              <a:t>Stangarone</a:t>
            </a:r>
            <a:r>
              <a:rPr lang="en-GB" sz="1200" i="1" kern="1200" dirty="0">
                <a:solidFill>
                  <a:schemeClr val="tx1"/>
                </a:solidFill>
                <a:effectLst/>
                <a:latin typeface="+mn-lt"/>
                <a:ea typeface="+mn-ea"/>
                <a:cs typeface="+mn-cs"/>
              </a:rPr>
              <a:t>, C., 2018. How Internal Networking Helps Employees And Organizations. [online] Randstadrisesmart.com. Available at: &lt;https://www.randstadrisesmart.com/blog/how-internal-networking-helps-employees-organizations&gt; [Accessed 10 August 2020]. </a:t>
            </a:r>
          </a:p>
          <a:p>
            <a:endParaRPr lang="en-GB" dirty="0"/>
          </a:p>
        </p:txBody>
      </p:sp>
      <p:sp>
        <p:nvSpPr>
          <p:cNvPr id="4" name="Slide Number Placeholder 3"/>
          <p:cNvSpPr>
            <a:spLocks noGrp="1"/>
          </p:cNvSpPr>
          <p:nvPr>
            <p:ph type="sldNum" sz="quarter" idx="5"/>
          </p:nvPr>
        </p:nvSpPr>
        <p:spPr/>
        <p:txBody>
          <a:bodyPr/>
          <a:lstStyle/>
          <a:p>
            <a:fld id="{9F8C1577-7284-496E-AA54-5612D665A67F}" type="slidenum">
              <a:rPr lang="en-GB" smtClean="0"/>
              <a:t>21</a:t>
            </a:fld>
            <a:endParaRPr lang="en-GB"/>
          </a:p>
        </p:txBody>
      </p:sp>
    </p:spTree>
    <p:extLst>
      <p:ext uri="{BB962C8B-B14F-4D97-AF65-F5344CB8AC3E}">
        <p14:creationId xmlns:p14="http://schemas.microsoft.com/office/powerpoint/2010/main" val="22616793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Ella:</a:t>
            </a:r>
          </a:p>
          <a:p>
            <a:endParaRPr lang="en-GB" dirty="0"/>
          </a:p>
          <a:p>
            <a:r>
              <a:rPr lang="en-GB" dirty="0"/>
              <a:t>Thank you so much for your participation. </a:t>
            </a:r>
          </a:p>
          <a:p>
            <a:endParaRPr lang="en-GB" dirty="0"/>
          </a:p>
          <a:p>
            <a:r>
              <a:rPr lang="en-GB" dirty="0"/>
              <a:t>I hope you have all enjoyed today’s session. If you have any questions, please speak to us once you have put your piece of paper in one of the coloured boxes.  </a:t>
            </a:r>
          </a:p>
        </p:txBody>
      </p:sp>
      <p:sp>
        <p:nvSpPr>
          <p:cNvPr id="4" name="Slide Number Placeholder 3"/>
          <p:cNvSpPr>
            <a:spLocks noGrp="1"/>
          </p:cNvSpPr>
          <p:nvPr>
            <p:ph type="sldNum" sz="quarter" idx="5"/>
          </p:nvPr>
        </p:nvSpPr>
        <p:spPr/>
        <p:txBody>
          <a:bodyPr/>
          <a:lstStyle/>
          <a:p>
            <a:fld id="{9F8C1577-7284-496E-AA54-5612D665A67F}" type="slidenum">
              <a:rPr lang="en-GB" smtClean="0"/>
              <a:t>22</a:t>
            </a:fld>
            <a:endParaRPr lang="en-GB"/>
          </a:p>
        </p:txBody>
      </p:sp>
    </p:spTree>
    <p:extLst>
      <p:ext uri="{BB962C8B-B14F-4D97-AF65-F5344CB8AC3E}">
        <p14:creationId xmlns:p14="http://schemas.microsoft.com/office/powerpoint/2010/main" val="2468505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4A3B6-1E1A-46C6-9769-A22BFFF9C9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F29DD5-6B75-4443-850D-188DD8EA2D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7D8935E-BA9D-4467-AA0B-420F6F649D99}"/>
              </a:ext>
            </a:extLst>
          </p:cNvPr>
          <p:cNvSpPr>
            <a:spLocks noGrp="1"/>
          </p:cNvSpPr>
          <p:nvPr>
            <p:ph type="dt" sz="half" idx="10"/>
          </p:nvPr>
        </p:nvSpPr>
        <p:spPr/>
        <p:txBody>
          <a:bodyPr/>
          <a:lstStyle/>
          <a:p>
            <a:fld id="{EA0C0817-A112-4847-8014-A94B7D2A4EA3}" type="datetime1">
              <a:rPr lang="en-US" smtClean="0"/>
              <a:t>8/10/2020</a:t>
            </a:fld>
            <a:endParaRPr lang="en-US" dirty="0"/>
          </a:p>
        </p:txBody>
      </p:sp>
      <p:sp>
        <p:nvSpPr>
          <p:cNvPr id="5" name="Footer Placeholder 4">
            <a:extLst>
              <a:ext uri="{FF2B5EF4-FFF2-40B4-BE49-F238E27FC236}">
                <a16:creationId xmlns:a16="http://schemas.microsoft.com/office/drawing/2014/main" id="{9FB6B2C3-8E72-4D7D-9F47-66609CF7B40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EEEFDAA-179D-4688-818C-C4AECB7F0C33}"/>
              </a:ext>
            </a:extLst>
          </p:cNvPr>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237213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64847-506B-41AA-A641-32DA9BD1E67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241A66-5568-444F-B5A4-054C4BEB96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5DA53C-0879-4429-A97D-7B359031FE74}"/>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5" name="Footer Placeholder 4">
            <a:extLst>
              <a:ext uri="{FF2B5EF4-FFF2-40B4-BE49-F238E27FC236}">
                <a16:creationId xmlns:a16="http://schemas.microsoft.com/office/drawing/2014/main" id="{D69E3C0B-B914-4FAD-85EE-1BB8917B0F4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210150F-E3A3-4F0C-BBDA-E7A52D7C1D79}"/>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7302064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A7A79-2E6F-4BCA-9817-9D176F1CA25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CA33AE3-CC24-4C4E-9FF9-6E9AB17BE9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D0E181-0314-498B-8801-B17B25DA1AAF}"/>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5" name="Footer Placeholder 4">
            <a:extLst>
              <a:ext uri="{FF2B5EF4-FFF2-40B4-BE49-F238E27FC236}">
                <a16:creationId xmlns:a16="http://schemas.microsoft.com/office/drawing/2014/main" id="{919DF45C-67A8-46D6-8233-2B3DE832C2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0C0C4B4-8ECE-4254-81BB-E092504E2359}"/>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54797059"/>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06876-C02F-485A-B68D-0522C3F379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1D1BE3-BDB4-457F-814B-E241F48E36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5E913E6-691F-4DA4-B8CE-27A3D089B8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C0273B9-7CD5-4534-971C-5255F68F5BE2}"/>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6" name="Footer Placeholder 5">
            <a:extLst>
              <a:ext uri="{FF2B5EF4-FFF2-40B4-BE49-F238E27FC236}">
                <a16:creationId xmlns:a16="http://schemas.microsoft.com/office/drawing/2014/main" id="{33F3FF37-5375-4523-A3E6-FC318572C32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805FBAA-A603-4DC5-871C-BEA7BF3731F0}"/>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103890322"/>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6CF3D-BFE7-4CCB-9B8E-376826472F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0C9F8F-59C1-4F10-B8F9-6219299CDA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BE2F4CD-0E03-4C5E-AA68-F59E27450B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E8051E-C998-462C-9A44-F0FF246726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51B195-FA2B-4243-845B-EA20A121DA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53DDCC2-BE1D-4C58-B2B0-654383C57C92}"/>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8" name="Footer Placeholder 7">
            <a:extLst>
              <a:ext uri="{FF2B5EF4-FFF2-40B4-BE49-F238E27FC236}">
                <a16:creationId xmlns:a16="http://schemas.microsoft.com/office/drawing/2014/main" id="{F4C4064F-1FAB-4864-A036-04FAADE8F05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C0C25A9-51B5-4A67-AC25-D5C4E0C76771}"/>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3959300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1930A-99A9-41D3-B01C-BA5DAE0A63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B9CB747-382F-40DF-8E49-097669EFD015}"/>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4" name="Footer Placeholder 3">
            <a:extLst>
              <a:ext uri="{FF2B5EF4-FFF2-40B4-BE49-F238E27FC236}">
                <a16:creationId xmlns:a16="http://schemas.microsoft.com/office/drawing/2014/main" id="{0F7368FA-D6D7-437E-BDC6-E7BEC3DD6C3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7CBC9F6-9C59-4414-9840-2FFE48B706FE}"/>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712100270"/>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1C5E4B8-B1E4-4155-96A7-A26F615742BA}"/>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3" name="Footer Placeholder 2">
            <a:extLst>
              <a:ext uri="{FF2B5EF4-FFF2-40B4-BE49-F238E27FC236}">
                <a16:creationId xmlns:a16="http://schemas.microsoft.com/office/drawing/2014/main" id="{24F699D1-1ADC-4AB3-881B-B268F4F0822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007AD20-767C-4E11-A9DB-D698CDE0D411}"/>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19999223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BD13C-B342-43CF-A51B-C659A84CB9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338C14-CDE6-4E3B-80A6-EA195BC148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3AE5CE6-F7A7-486D-8214-6AAF88FAEF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EEC7F6-C948-4082-9FA5-E86785D66CB7}"/>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6" name="Footer Placeholder 5">
            <a:extLst>
              <a:ext uri="{FF2B5EF4-FFF2-40B4-BE49-F238E27FC236}">
                <a16:creationId xmlns:a16="http://schemas.microsoft.com/office/drawing/2014/main" id="{E5530A25-226B-493C-84F4-E4B19D59320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87C6FC7-C973-4580-AB8D-3620D7F36267}"/>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08990904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B6F11-5DB5-4413-908E-488514CE36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015FCB-AD77-4403-973D-10E2973331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EC7D604-8A85-4930-984B-29977A64D7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5990E3-A499-4167-9114-DF0A6C013D9D}"/>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6" name="Footer Placeholder 5">
            <a:extLst>
              <a:ext uri="{FF2B5EF4-FFF2-40B4-BE49-F238E27FC236}">
                <a16:creationId xmlns:a16="http://schemas.microsoft.com/office/drawing/2014/main" id="{BBB5E848-02B3-4AAB-A843-E21B24FC710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8DF2CC-4F97-49FA-A977-F8923B04038D}"/>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70066307"/>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50F7B-0954-408D-A8EE-B9BB819F40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658738-CB1B-423E-A17F-75FB8486231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E2F178-C106-439F-A906-873023B2BE50}"/>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5" name="Footer Placeholder 4">
            <a:extLst>
              <a:ext uri="{FF2B5EF4-FFF2-40B4-BE49-F238E27FC236}">
                <a16:creationId xmlns:a16="http://schemas.microsoft.com/office/drawing/2014/main" id="{49AF1C43-C0A6-4BD6-B119-C27565C44BB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DA541EB-0A11-472A-9005-F013E12BAA09}"/>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6535635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13D8DB-7C47-45AD-A457-A915F677E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7839B4-5CD0-46D4-B661-1A8CAF7341F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5C4F02-6E8B-4187-895D-AF9D4D6FC5BD}"/>
              </a:ext>
            </a:extLst>
          </p:cNvPr>
          <p:cNvSpPr>
            <a:spLocks noGrp="1"/>
          </p:cNvSpPr>
          <p:nvPr>
            <p:ph type="dt" sz="half" idx="10"/>
          </p:nvPr>
        </p:nvSpPr>
        <p:spPr/>
        <p:txBody>
          <a:bodyPr/>
          <a:lstStyle/>
          <a:p>
            <a:fld id="{F6FA2B21-3FCD-4721-B95C-427943F61125}" type="datetime1">
              <a:rPr lang="en-US" smtClean="0"/>
              <a:t>8/10/2020</a:t>
            </a:fld>
            <a:endParaRPr lang="en-US"/>
          </a:p>
        </p:txBody>
      </p:sp>
      <p:sp>
        <p:nvSpPr>
          <p:cNvPr id="5" name="Footer Placeholder 4">
            <a:extLst>
              <a:ext uri="{FF2B5EF4-FFF2-40B4-BE49-F238E27FC236}">
                <a16:creationId xmlns:a16="http://schemas.microsoft.com/office/drawing/2014/main" id="{E474C13A-4974-47ED-A47E-A7DAF8A5E55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F40A4F-CCC3-4A7B-A666-BB1C0CAD6EA0}"/>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8600710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1CFA19-B427-4043-9ECF-DAB6E5BE09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DD0BE71-B6BB-43D7-B110-825F2F0350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46905E-20BF-4E19-8CAD-F2A8BBE360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FA2B21-3FCD-4721-B95C-427943F61125}" type="datetime1">
              <a:rPr lang="en-US" smtClean="0"/>
              <a:t>8/10/2020</a:t>
            </a:fld>
            <a:endParaRPr lang="en-US"/>
          </a:p>
        </p:txBody>
      </p:sp>
      <p:sp>
        <p:nvSpPr>
          <p:cNvPr id="5" name="Footer Placeholder 4">
            <a:extLst>
              <a:ext uri="{FF2B5EF4-FFF2-40B4-BE49-F238E27FC236}">
                <a16:creationId xmlns:a16="http://schemas.microsoft.com/office/drawing/2014/main" id="{EAE742FF-EB89-4EB7-A28D-DE8EAB4A97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C8707734-4583-4D06-B502-35E819E2B6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825675696"/>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BD2F0FE-CBCF-44BC-BFEF-BB1F48D74CB6}"/>
              </a:ext>
            </a:extLst>
          </p:cNvPr>
          <p:cNvPicPr>
            <a:picLocks noChangeAspect="1"/>
          </p:cNvPicPr>
          <p:nvPr/>
        </p:nvPicPr>
        <p:blipFill rotWithShape="1">
          <a:blip r:embed="rId3">
            <a:alphaModFix amt="45000"/>
          </a:blip>
          <a:srcRect t="8891" b="7154"/>
          <a:stretch/>
        </p:blipFill>
        <p:spPr>
          <a:xfrm>
            <a:off x="20" y="10"/>
            <a:ext cx="12191980" cy="6857990"/>
          </a:xfrm>
          <a:prstGeom prst="rect">
            <a:avLst/>
          </a:prstGeom>
        </p:spPr>
      </p:pic>
      <p:sp>
        <p:nvSpPr>
          <p:cNvPr id="2" name="Title 1">
            <a:extLst>
              <a:ext uri="{FF2B5EF4-FFF2-40B4-BE49-F238E27FC236}">
                <a16:creationId xmlns:a16="http://schemas.microsoft.com/office/drawing/2014/main" id="{1055251E-74F9-4EB3-B2DE-638932920C63}"/>
              </a:ext>
            </a:extLst>
          </p:cNvPr>
          <p:cNvSpPr>
            <a:spLocks noGrp="1"/>
          </p:cNvSpPr>
          <p:nvPr>
            <p:ph type="ctrTitle"/>
          </p:nvPr>
        </p:nvSpPr>
        <p:spPr>
          <a:xfrm>
            <a:off x="1769532" y="2091263"/>
            <a:ext cx="8652938" cy="2461504"/>
          </a:xfrm>
        </p:spPr>
        <p:txBody>
          <a:bodyPr>
            <a:normAutofit/>
          </a:bodyPr>
          <a:lstStyle/>
          <a:p>
            <a:r>
              <a:rPr lang="en-GB">
                <a:latin typeface="Arial" panose="020B0604020202020204" pitchFamily="34" charset="0"/>
                <a:cs typeface="Arial" panose="020B0604020202020204" pitchFamily="34" charset="0"/>
              </a:rPr>
              <a:t>Communication and Networking</a:t>
            </a:r>
          </a:p>
        </p:txBody>
      </p:sp>
      <p:sp>
        <p:nvSpPr>
          <p:cNvPr id="3" name="Subtitle 2">
            <a:extLst>
              <a:ext uri="{FF2B5EF4-FFF2-40B4-BE49-F238E27FC236}">
                <a16:creationId xmlns:a16="http://schemas.microsoft.com/office/drawing/2014/main" id="{B55DCE6C-46C5-4E93-A981-37968C57D92B}"/>
              </a:ext>
            </a:extLst>
          </p:cNvPr>
          <p:cNvSpPr>
            <a:spLocks noGrp="1"/>
          </p:cNvSpPr>
          <p:nvPr>
            <p:ph type="subTitle" idx="1"/>
          </p:nvPr>
        </p:nvSpPr>
        <p:spPr>
          <a:xfrm>
            <a:off x="1769532" y="4623127"/>
            <a:ext cx="8655200" cy="457201"/>
          </a:xfrm>
        </p:spPr>
        <p:txBody>
          <a:bodyPr>
            <a:normAutofit fontScale="92500"/>
          </a:bodyPr>
          <a:lstStyle/>
          <a:p>
            <a:pPr>
              <a:spcAft>
                <a:spcPts val="600"/>
              </a:spcAft>
            </a:pPr>
            <a:r>
              <a:rPr lang="en-GB">
                <a:solidFill>
                  <a:schemeClr val="tx1"/>
                </a:solidFill>
                <a:latin typeface="Arial" panose="020B0604020202020204" pitchFamily="34" charset="0"/>
                <a:cs typeface="Arial" panose="020B0604020202020204" pitchFamily="34" charset="0"/>
              </a:rPr>
              <a:t>By Ruby Khatun, Renee Bailey, Grazia Martone, and Ella Williams</a:t>
            </a:r>
          </a:p>
        </p:txBody>
      </p:sp>
    </p:spTree>
    <p:extLst>
      <p:ext uri="{BB962C8B-B14F-4D97-AF65-F5344CB8AC3E}">
        <p14:creationId xmlns:p14="http://schemas.microsoft.com/office/powerpoint/2010/main" val="14824553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CC7C50-F27A-4117-AD4A-A8DC21DFE59F}"/>
              </a:ext>
            </a:extLst>
          </p:cNvPr>
          <p:cNvSpPr>
            <a:spLocks noGrp="1"/>
          </p:cNvSpPr>
          <p:nvPr>
            <p:ph type="title"/>
          </p:nvPr>
        </p:nvSpPr>
        <p:spPr>
          <a:xfrm>
            <a:off x="838200" y="585216"/>
            <a:ext cx="10515600" cy="1325563"/>
          </a:xfrm>
        </p:spPr>
        <p:txBody>
          <a:bodyPr>
            <a:normAutofit/>
          </a:bodyPr>
          <a:lstStyle/>
          <a:p>
            <a:pPr algn="ctr"/>
            <a:r>
              <a:rPr lang="en-GB" dirty="0">
                <a:solidFill>
                  <a:schemeClr val="bg1"/>
                </a:solidFill>
                <a:latin typeface="Arial" panose="020B0604020202020204" pitchFamily="34" charset="0"/>
                <a:cs typeface="Arial" panose="020B0604020202020204" pitchFamily="34" charset="0"/>
              </a:rPr>
              <a:t>Aims and Objectives</a:t>
            </a:r>
          </a:p>
        </p:txBody>
      </p:sp>
      <p:pic>
        <p:nvPicPr>
          <p:cNvPr id="16" name="Content Placeholder 15">
            <a:extLst>
              <a:ext uri="{FF2B5EF4-FFF2-40B4-BE49-F238E27FC236}">
                <a16:creationId xmlns:a16="http://schemas.microsoft.com/office/drawing/2014/main" id="{ED7CF299-296B-491E-B25A-5BAE2467B0C2}"/>
              </a:ext>
            </a:extLst>
          </p:cNvPr>
          <p:cNvPicPr>
            <a:picLocks noChangeAspect="1"/>
          </p:cNvPicPr>
          <p:nvPr/>
        </p:nvPicPr>
        <p:blipFill rotWithShape="1">
          <a:blip r:embed="rId3"/>
          <a:srcRect r="3" b="7574"/>
          <a:stretch/>
        </p:blipFill>
        <p:spPr>
          <a:xfrm>
            <a:off x="841248" y="2516777"/>
            <a:ext cx="6236208" cy="3660185"/>
          </a:xfrm>
          <a:prstGeom prst="rect">
            <a:avLst/>
          </a:prstGeom>
        </p:spPr>
      </p:pic>
      <p:sp>
        <p:nvSpPr>
          <p:cNvPr id="20" name="Content Placeholder 19">
            <a:extLst>
              <a:ext uri="{FF2B5EF4-FFF2-40B4-BE49-F238E27FC236}">
                <a16:creationId xmlns:a16="http://schemas.microsoft.com/office/drawing/2014/main" id="{A596C40B-8C12-476C-AA20-ECC42268B29B}"/>
              </a:ext>
            </a:extLst>
          </p:cNvPr>
          <p:cNvSpPr>
            <a:spLocks noGrp="1"/>
          </p:cNvSpPr>
          <p:nvPr>
            <p:ph idx="1"/>
          </p:nvPr>
        </p:nvSpPr>
        <p:spPr>
          <a:xfrm>
            <a:off x="7077456" y="2999761"/>
            <a:ext cx="4748464" cy="3418802"/>
          </a:xfrm>
        </p:spPr>
        <p:txBody>
          <a:bodyPr anchor="ctr">
            <a:normAutofit fontScale="92500" lnSpcReduction="20000"/>
          </a:bodyPr>
          <a:lstStyle/>
          <a:p>
            <a:pPr marL="0" indent="0">
              <a:buNone/>
            </a:pPr>
            <a:r>
              <a:rPr lang="en-GB" sz="1800" b="1" dirty="0">
                <a:latin typeface="Arial" panose="020B0604020202020204" pitchFamily="34" charset="0"/>
                <a:cs typeface="Arial" panose="020B0604020202020204" pitchFamily="34" charset="0"/>
              </a:rPr>
              <a:t>Aim:</a:t>
            </a:r>
          </a:p>
          <a:p>
            <a:pPr marL="0" indent="0">
              <a:buNone/>
            </a:pPr>
            <a:r>
              <a:rPr lang="en-GB" sz="1800" dirty="0">
                <a:latin typeface="Arial" panose="020B0604020202020204" pitchFamily="34" charset="0"/>
                <a:cs typeface="Arial" panose="020B0604020202020204" pitchFamily="34" charset="0"/>
              </a:rPr>
              <a:t>The aim of this learning process is to inform the learners and to introduce a segment of communication and networking.</a:t>
            </a:r>
          </a:p>
          <a:p>
            <a:pPr marL="0" indent="0">
              <a:buNone/>
            </a:pPr>
            <a:endParaRPr lang="en-GB" sz="1800"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Objectives:</a:t>
            </a:r>
          </a:p>
          <a:p>
            <a:pPr marL="0" indent="0">
              <a:buNone/>
            </a:pPr>
            <a:r>
              <a:rPr lang="en-GB" sz="1800" dirty="0">
                <a:latin typeface="Arial" panose="020B0604020202020204" pitchFamily="34" charset="0"/>
                <a:cs typeface="Arial" panose="020B0604020202020204" pitchFamily="34" charset="0"/>
              </a:rPr>
              <a:t>1. Define communication and networking</a:t>
            </a:r>
          </a:p>
          <a:p>
            <a:pPr marL="0" indent="0">
              <a:buNone/>
            </a:pPr>
            <a:r>
              <a:rPr lang="en-GB" sz="1800" dirty="0">
                <a:latin typeface="Arial" panose="020B0604020202020204" pitchFamily="34" charset="0"/>
                <a:cs typeface="Arial" panose="020B0604020202020204" pitchFamily="34" charset="0"/>
              </a:rPr>
              <a:t>2. Identify the importance of communication and networking</a:t>
            </a:r>
          </a:p>
          <a:p>
            <a:pPr marL="0" indent="0">
              <a:buNone/>
            </a:pPr>
            <a:r>
              <a:rPr lang="en-GB" sz="1800" dirty="0">
                <a:latin typeface="Arial" panose="020B0604020202020204" pitchFamily="34" charset="0"/>
                <a:cs typeface="Arial" panose="020B0604020202020204" pitchFamily="34" charset="0"/>
              </a:rPr>
              <a:t>3.To understand the Shannon weaver model of communication</a:t>
            </a:r>
          </a:p>
          <a:p>
            <a:pPr marL="0" indent="0">
              <a:buNone/>
            </a:pPr>
            <a:r>
              <a:rPr lang="en-GB" sz="1800" dirty="0">
                <a:latin typeface="Arial" panose="020B0604020202020204" pitchFamily="34" charset="0"/>
                <a:cs typeface="Arial" panose="020B0604020202020204" pitchFamily="34" charset="0"/>
              </a:rPr>
              <a:t>4. To work in groups to improve communication and networking interactions</a:t>
            </a:r>
          </a:p>
          <a:p>
            <a:pPr marL="342900" indent="-342900">
              <a:buFont typeface="+mj-lt"/>
              <a:buAutoNum type="arabicPeriod"/>
            </a:pPr>
            <a:endParaRPr lang="en-GB" sz="1800" dirty="0">
              <a:latin typeface="Arial" panose="020B0604020202020204" pitchFamily="34" charset="0"/>
              <a:cs typeface="Arial" panose="020B0604020202020204" pitchFamily="34" charset="0"/>
            </a:endParaRPr>
          </a:p>
          <a:p>
            <a:endParaRPr lang="en-US" sz="2200" dirty="0"/>
          </a:p>
        </p:txBody>
      </p:sp>
    </p:spTree>
    <p:extLst>
      <p:ext uri="{BB962C8B-B14F-4D97-AF65-F5344CB8AC3E}">
        <p14:creationId xmlns:p14="http://schemas.microsoft.com/office/powerpoint/2010/main" val="1895486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8444B3C-CAB0-479F-AE38-B3AADFCD03D8}"/>
              </a:ext>
            </a:extLst>
          </p:cNvPr>
          <p:cNvSpPr>
            <a:spLocks noGrp="1"/>
          </p:cNvSpPr>
          <p:nvPr>
            <p:ph type="ctrTitle"/>
          </p:nvPr>
        </p:nvSpPr>
        <p:spPr>
          <a:xfrm>
            <a:off x="6271263" y="2751221"/>
            <a:ext cx="5920736" cy="4106779"/>
          </a:xfrm>
        </p:spPr>
        <p:txBody>
          <a:bodyPr anchor="t">
            <a:normAutofit/>
          </a:bodyPr>
          <a:lstStyle/>
          <a:p>
            <a:r>
              <a:rPr lang="en-GB" sz="5400" dirty="0">
                <a:solidFill>
                  <a:srgbClr val="000000"/>
                </a:solidFill>
                <a:latin typeface="Arial" panose="020B0604020202020204" pitchFamily="34" charset="0"/>
                <a:cs typeface="Arial" panose="020B0604020202020204" pitchFamily="34" charset="0"/>
              </a:rPr>
              <a:t>What is Communication?</a:t>
            </a:r>
          </a:p>
        </p:txBody>
      </p:sp>
      <p:sp>
        <p:nvSpPr>
          <p:cNvPr id="22"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AFF9832-E04E-4039-A4EC-CECE8F378F4F}"/>
              </a:ext>
            </a:extLst>
          </p:cNvPr>
          <p:cNvPicPr>
            <a:picLocks noChangeAspect="1"/>
          </p:cNvPicPr>
          <p:nvPr/>
        </p:nvPicPr>
        <p:blipFill rotWithShape="1">
          <a:blip r:embed="rId4">
            <a:alphaModFix/>
          </a:blip>
          <a:srcRect l="3909" r="336" b="3"/>
          <a:stretch/>
        </p:blipFill>
        <p:spPr>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Tree>
    <p:extLst>
      <p:ext uri="{BB962C8B-B14F-4D97-AF65-F5344CB8AC3E}">
        <p14:creationId xmlns:p14="http://schemas.microsoft.com/office/powerpoint/2010/main" val="3500184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1D442B-0E8B-4D51-B22D-939B54E55C83}"/>
              </a:ext>
            </a:extLst>
          </p:cNvPr>
          <p:cNvSpPr>
            <a:spLocks noGrp="1"/>
          </p:cNvSpPr>
          <p:nvPr>
            <p:ph type="title"/>
          </p:nvPr>
        </p:nvSpPr>
        <p:spPr>
          <a:xfrm>
            <a:off x="818146" y="585216"/>
            <a:ext cx="10535653" cy="1325563"/>
          </a:xfrm>
        </p:spPr>
        <p:txBody>
          <a:bodyPr>
            <a:normAutofit/>
          </a:bodyPr>
          <a:lstStyle/>
          <a:p>
            <a:pPr algn="ctr"/>
            <a:r>
              <a:rPr lang="en-GB" dirty="0">
                <a:solidFill>
                  <a:schemeClr val="bg1"/>
                </a:solidFill>
                <a:latin typeface="Arial" panose="020B0604020202020204" pitchFamily="34" charset="0"/>
                <a:cs typeface="Arial" panose="020B0604020202020204" pitchFamily="34" charset="0"/>
              </a:rPr>
              <a:t>Quick Communication Activity  </a:t>
            </a:r>
          </a:p>
        </p:txBody>
      </p:sp>
      <p:pic>
        <p:nvPicPr>
          <p:cNvPr id="10" name="Picture 9">
            <a:extLst>
              <a:ext uri="{FF2B5EF4-FFF2-40B4-BE49-F238E27FC236}">
                <a16:creationId xmlns:a16="http://schemas.microsoft.com/office/drawing/2014/main" id="{88109269-09BD-462D-91E8-18B21AA97A54}"/>
              </a:ext>
            </a:extLst>
          </p:cNvPr>
          <p:cNvPicPr>
            <a:picLocks noChangeAspect="1"/>
          </p:cNvPicPr>
          <p:nvPr/>
        </p:nvPicPr>
        <p:blipFill>
          <a:blip r:embed="rId3"/>
          <a:stretch>
            <a:fillRect/>
          </a:stretch>
        </p:blipFill>
        <p:spPr>
          <a:xfrm>
            <a:off x="2448025" y="2812937"/>
            <a:ext cx="7295950" cy="3792449"/>
          </a:xfrm>
          <a:prstGeom prst="rect">
            <a:avLst/>
          </a:prstGeom>
        </p:spPr>
      </p:pic>
    </p:spTree>
    <p:extLst>
      <p:ext uri="{BB962C8B-B14F-4D97-AF65-F5344CB8AC3E}">
        <p14:creationId xmlns:p14="http://schemas.microsoft.com/office/powerpoint/2010/main" val="2017836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screenshot of a cell phone&#10;&#10;Description automatically generated">
            <a:extLst>
              <a:ext uri="{FF2B5EF4-FFF2-40B4-BE49-F238E27FC236}">
                <a16:creationId xmlns:a16="http://schemas.microsoft.com/office/drawing/2014/main" id="{67C00E1B-3B28-418C-9410-4EBF0418A34B}"/>
              </a:ext>
            </a:extLst>
          </p:cNvPr>
          <p:cNvPicPr>
            <a:picLocks noGrp="1" noChangeAspect="1"/>
          </p:cNvPicPr>
          <p:nvPr>
            <p:ph idx="1"/>
          </p:nvPr>
        </p:nvPicPr>
        <p:blipFill rotWithShape="1">
          <a:blip r:embed="rId3"/>
          <a:srcRect t="11990" b="38010"/>
          <a:stretch/>
        </p:blipFill>
        <p:spPr>
          <a:xfrm>
            <a:off x="20" y="10"/>
            <a:ext cx="12191980" cy="4571990"/>
          </a:xfrm>
          <a:prstGeom prst="rect">
            <a:avLst/>
          </a:prstGeom>
        </p:spPr>
      </p:pic>
      <p:sp>
        <p:nvSpPr>
          <p:cNvPr id="9" name="Rectangle 8">
            <a:extLst>
              <a:ext uri="{FF2B5EF4-FFF2-40B4-BE49-F238E27FC236}">
                <a16:creationId xmlns:a16="http://schemas.microsoft.com/office/drawing/2014/main" id="{F40CA114-B78B-4E3B-A785-96745276B6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72457"/>
            <a:ext cx="12192000" cy="2285543"/>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2390A6F0-9993-4B57-BAFC-0056887504F7}"/>
              </a:ext>
            </a:extLst>
          </p:cNvPr>
          <p:cNvSpPr>
            <a:spLocks noGrp="1"/>
          </p:cNvSpPr>
          <p:nvPr>
            <p:ph type="title"/>
          </p:nvPr>
        </p:nvSpPr>
        <p:spPr>
          <a:xfrm>
            <a:off x="417095" y="5082934"/>
            <a:ext cx="11309684" cy="1264588"/>
          </a:xfrm>
        </p:spPr>
        <p:txBody>
          <a:bodyPr vert="horz" lIns="91440" tIns="45720" rIns="91440" bIns="45720" rtlCol="0" anchor="ctr">
            <a:normAutofit/>
          </a:bodyPr>
          <a:lstStyle/>
          <a:p>
            <a:pPr algn="ctr"/>
            <a:r>
              <a:rPr lang="en-US" sz="4200" dirty="0">
                <a:latin typeface="Arial" panose="020B0604020202020204" pitchFamily="34" charset="0"/>
                <a:cs typeface="Arial" panose="020B0604020202020204" pitchFamily="34" charset="0"/>
              </a:rPr>
              <a:t>Did you enjoy the communication activity?</a:t>
            </a:r>
          </a:p>
        </p:txBody>
      </p:sp>
      <p:cxnSp>
        <p:nvCxnSpPr>
          <p:cNvPr id="11" name="Straight Connector 10">
            <a:extLst>
              <a:ext uri="{FF2B5EF4-FFF2-40B4-BE49-F238E27FC236}">
                <a16:creationId xmlns:a16="http://schemas.microsoft.com/office/drawing/2014/main" id="{E126E481-B945-4179-BD79-05E96E9B29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363037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555856-9970-4BC3-9AA9-6A917F53A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421721"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F487851-BFAF-46D8-A1ED-50CAD6E46F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C22BE10-0290-49FD-8B3A-3D84DB35CF95}"/>
              </a:ext>
            </a:extLst>
          </p:cNvPr>
          <p:cNvSpPr>
            <a:spLocks noGrp="1"/>
          </p:cNvSpPr>
          <p:nvPr>
            <p:ph type="title"/>
          </p:nvPr>
        </p:nvSpPr>
        <p:spPr>
          <a:xfrm>
            <a:off x="6762191" y="2385275"/>
            <a:ext cx="5089339" cy="4216052"/>
          </a:xfrm>
        </p:spPr>
        <p:txBody>
          <a:bodyPr vert="horz" lIns="91440" tIns="45720" rIns="91440" bIns="45720" rtlCol="0" anchor="t">
            <a:normAutofit/>
          </a:bodyPr>
          <a:lstStyle/>
          <a:p>
            <a:pPr algn="ctr"/>
            <a:r>
              <a:rPr lang="en-US" sz="2800" kern="1200" dirty="0">
                <a:solidFill>
                  <a:srgbClr val="000000"/>
                </a:solidFill>
                <a:latin typeface="Arial" panose="020B0604020202020204" pitchFamily="34" charset="0"/>
                <a:cs typeface="Arial" panose="020B0604020202020204" pitchFamily="34" charset="0"/>
              </a:rPr>
              <a:t>“The fundamental problem of communication is that of reproducing a message sent from one point, either exactly or approximately, to another point” (Shannon</a:t>
            </a:r>
            <a:r>
              <a:rPr lang="en-US" sz="2800" kern="1200">
                <a:solidFill>
                  <a:srgbClr val="000000"/>
                </a:solidFill>
                <a:latin typeface="Arial" panose="020B0604020202020204" pitchFamily="34" charset="0"/>
                <a:cs typeface="Arial" panose="020B0604020202020204" pitchFamily="34" charset="0"/>
              </a:rPr>
              <a:t>, 1948, p. 379).</a:t>
            </a:r>
            <a:br>
              <a:rPr lang="en-US" sz="2800" kern="1200" dirty="0">
                <a:solidFill>
                  <a:srgbClr val="000000"/>
                </a:solidFill>
                <a:latin typeface="Arial" panose="020B0604020202020204" pitchFamily="34" charset="0"/>
                <a:cs typeface="Arial" panose="020B0604020202020204" pitchFamily="34" charset="0"/>
              </a:rPr>
            </a:br>
            <a:br>
              <a:rPr lang="en-US" sz="1400" kern="1200" dirty="0">
                <a:solidFill>
                  <a:srgbClr val="000000"/>
                </a:solidFill>
                <a:latin typeface="+mj-lt"/>
                <a:ea typeface="+mj-ea"/>
                <a:cs typeface="+mj-cs"/>
              </a:rPr>
            </a:br>
            <a:endParaRPr lang="en-US" sz="1400" kern="1200" dirty="0">
              <a:solidFill>
                <a:srgbClr val="000000"/>
              </a:solidFill>
              <a:latin typeface="+mj-lt"/>
              <a:ea typeface="+mj-ea"/>
              <a:cs typeface="+mj-cs"/>
            </a:endParaRPr>
          </a:p>
        </p:txBody>
      </p:sp>
      <p:sp>
        <p:nvSpPr>
          <p:cNvPr id="13" name="Freeform 50">
            <a:extLst>
              <a:ext uri="{FF2B5EF4-FFF2-40B4-BE49-F238E27FC236}">
                <a16:creationId xmlns:a16="http://schemas.microsoft.com/office/drawing/2014/main" id="{13722DD7-BA73-4776-93A3-94491FEF7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1159"/>
            <a:ext cx="5464879" cy="6276841"/>
          </a:xfrm>
          <a:custGeom>
            <a:avLst/>
            <a:gdLst>
              <a:gd name="connsiteX0" fmla="*/ 3299930 w 5464879"/>
              <a:gd name="connsiteY0" fmla="*/ 0 h 6276841"/>
              <a:gd name="connsiteX1" fmla="*/ 5398992 w 5464879"/>
              <a:gd name="connsiteY1" fmla="*/ 753544 h 6276841"/>
              <a:gd name="connsiteX2" fmla="*/ 5464879 w 5464879"/>
              <a:gd name="connsiteY2" fmla="*/ 813426 h 6276841"/>
              <a:gd name="connsiteX3" fmla="*/ 5464879 w 5464879"/>
              <a:gd name="connsiteY3" fmla="*/ 5786434 h 6276841"/>
              <a:gd name="connsiteX4" fmla="*/ 5398992 w 5464879"/>
              <a:gd name="connsiteY4" fmla="*/ 5846317 h 6276841"/>
              <a:gd name="connsiteX5" fmla="*/ 4872873 w 5464879"/>
              <a:gd name="connsiteY5" fmla="*/ 6201577 h 6276841"/>
              <a:gd name="connsiteX6" fmla="*/ 4716632 w 5464879"/>
              <a:gd name="connsiteY6" fmla="*/ 6276841 h 6276841"/>
              <a:gd name="connsiteX7" fmla="*/ 1883227 w 5464879"/>
              <a:gd name="connsiteY7" fmla="*/ 6276841 h 6276841"/>
              <a:gd name="connsiteX8" fmla="*/ 1726987 w 5464879"/>
              <a:gd name="connsiteY8" fmla="*/ 6201577 h 6276841"/>
              <a:gd name="connsiteX9" fmla="*/ 0 w 5464879"/>
              <a:gd name="connsiteY9" fmla="*/ 3299930 h 6276841"/>
              <a:gd name="connsiteX10" fmla="*/ 3299930 w 5464879"/>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64879" h="6276841">
                <a:moveTo>
                  <a:pt x="3299930" y="0"/>
                </a:moveTo>
                <a:cubicBezTo>
                  <a:pt x="4097274" y="0"/>
                  <a:pt x="4828569" y="282789"/>
                  <a:pt x="5398992" y="753544"/>
                </a:cubicBezTo>
                <a:lnTo>
                  <a:pt x="5464879" y="813426"/>
                </a:lnTo>
                <a:lnTo>
                  <a:pt x="5464879" y="5786434"/>
                </a:lnTo>
                <a:lnTo>
                  <a:pt x="5398992" y="5846317"/>
                </a:lnTo>
                <a:cubicBezTo>
                  <a:pt x="5236014" y="5980818"/>
                  <a:pt x="5059904" y="6099975"/>
                  <a:pt x="4872873" y="6201577"/>
                </a:cubicBezTo>
                <a:lnTo>
                  <a:pt x="4716632" y="6276841"/>
                </a:lnTo>
                <a:lnTo>
                  <a:pt x="1883227" y="6276841"/>
                </a:lnTo>
                <a:lnTo>
                  <a:pt x="1726987" y="6201577"/>
                </a:lnTo>
                <a:cubicBezTo>
                  <a:pt x="698316" y="5642769"/>
                  <a:pt x="0" y="4552900"/>
                  <a:pt x="0" y="3299930"/>
                </a:cubicBezTo>
                <a:cubicBezTo>
                  <a:pt x="0" y="1477429"/>
                  <a:pt x="1477429" y="0"/>
                  <a:pt x="3299930"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Graphic 5" descr="Quotes">
            <a:extLst>
              <a:ext uri="{FF2B5EF4-FFF2-40B4-BE49-F238E27FC236}">
                <a16:creationId xmlns:a16="http://schemas.microsoft.com/office/drawing/2014/main" id="{9A208D80-25B0-4783-999D-897A1663ADC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spTree>
    <p:extLst>
      <p:ext uri="{BB962C8B-B14F-4D97-AF65-F5344CB8AC3E}">
        <p14:creationId xmlns:p14="http://schemas.microsoft.com/office/powerpoint/2010/main" val="559056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90DAB-9AB2-4087-85B0-184C5B95DA2C}"/>
              </a:ext>
            </a:extLst>
          </p:cNvPr>
          <p:cNvSpPr>
            <a:spLocks noGrp="1"/>
          </p:cNvSpPr>
          <p:nvPr>
            <p:ph type="title"/>
          </p:nvPr>
        </p:nvSpPr>
        <p:spPr/>
        <p:txBody>
          <a:bodyPr/>
          <a:lstStyle/>
          <a:p>
            <a:r>
              <a:rPr lang="en-GB" dirty="0"/>
              <a:t>Group Discussion</a:t>
            </a:r>
          </a:p>
        </p:txBody>
      </p:sp>
      <p:sp>
        <p:nvSpPr>
          <p:cNvPr id="3" name="Content Placeholder 2">
            <a:extLst>
              <a:ext uri="{FF2B5EF4-FFF2-40B4-BE49-F238E27FC236}">
                <a16:creationId xmlns:a16="http://schemas.microsoft.com/office/drawing/2014/main" id="{3EE9A0D3-CAEC-4297-93A2-A1629716347C}"/>
              </a:ext>
            </a:extLst>
          </p:cNvPr>
          <p:cNvSpPr>
            <a:spLocks noGrp="1"/>
          </p:cNvSpPr>
          <p:nvPr>
            <p:ph idx="1"/>
          </p:nvPr>
        </p:nvSpPr>
        <p:spPr/>
        <p:txBody>
          <a:bodyPr/>
          <a:lstStyle/>
          <a:p>
            <a:pPr marL="0" indent="0">
              <a:buNone/>
            </a:pPr>
            <a:r>
              <a:rPr lang="en-GB" dirty="0"/>
              <a:t>Why is communication so important?</a:t>
            </a:r>
          </a:p>
          <a:p>
            <a:pPr marL="0" indent="0">
              <a:buNone/>
            </a:pPr>
            <a:endParaRPr lang="en-GB" dirty="0"/>
          </a:p>
        </p:txBody>
      </p:sp>
    </p:spTree>
    <p:extLst>
      <p:ext uri="{BB962C8B-B14F-4D97-AF65-F5344CB8AC3E}">
        <p14:creationId xmlns:p14="http://schemas.microsoft.com/office/powerpoint/2010/main" val="19321093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F9C06-079D-410F-B893-3A5D7B02723F}"/>
              </a:ext>
            </a:extLst>
          </p:cNvPr>
          <p:cNvSpPr>
            <a:spLocks noGrp="1"/>
          </p:cNvSpPr>
          <p:nvPr>
            <p:ph type="title"/>
          </p:nvPr>
        </p:nvSpPr>
        <p:spPr/>
        <p:txBody>
          <a:bodyPr/>
          <a:lstStyle/>
          <a:p>
            <a:r>
              <a:rPr lang="en-GB" dirty="0"/>
              <a:t>Why communication is so important</a:t>
            </a:r>
          </a:p>
        </p:txBody>
      </p:sp>
      <p:sp>
        <p:nvSpPr>
          <p:cNvPr id="3" name="Content Placeholder 2">
            <a:extLst>
              <a:ext uri="{FF2B5EF4-FFF2-40B4-BE49-F238E27FC236}">
                <a16:creationId xmlns:a16="http://schemas.microsoft.com/office/drawing/2014/main" id="{62360BB8-CBE4-45C4-9A6C-851A390797ED}"/>
              </a:ext>
            </a:extLst>
          </p:cNvPr>
          <p:cNvSpPr>
            <a:spLocks noGrp="1"/>
          </p:cNvSpPr>
          <p:nvPr>
            <p:ph idx="1"/>
          </p:nvPr>
        </p:nvSpPr>
        <p:spPr/>
        <p:txBody>
          <a:bodyPr/>
          <a:lstStyle/>
          <a:p>
            <a:r>
              <a:rPr lang="en-GB" dirty="0"/>
              <a:t>Having good communication is important for any organisations survival and growth, this is seen as something that miens the tasks of organising, planning, managing and encouraging. </a:t>
            </a:r>
          </a:p>
          <a:p>
            <a:r>
              <a:rPr lang="en-GB" dirty="0"/>
              <a:t>Increasing employee engagement </a:t>
            </a:r>
          </a:p>
          <a:p>
            <a:r>
              <a:rPr lang="en-GB" dirty="0"/>
              <a:t>Voicing opinions </a:t>
            </a:r>
          </a:p>
          <a:p>
            <a:r>
              <a:rPr lang="en-GB" dirty="0"/>
              <a:t>Aquatinting </a:t>
            </a:r>
          </a:p>
          <a:p>
            <a:r>
              <a:rPr lang="en-GB" dirty="0"/>
              <a:t>Building trust</a:t>
            </a:r>
          </a:p>
        </p:txBody>
      </p:sp>
    </p:spTree>
    <p:extLst>
      <p:ext uri="{BB962C8B-B14F-4D97-AF65-F5344CB8AC3E}">
        <p14:creationId xmlns:p14="http://schemas.microsoft.com/office/powerpoint/2010/main" val="3162550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4C3B4-DA9C-4BE0-9C85-639D77C42585}"/>
              </a:ext>
            </a:extLst>
          </p:cNvPr>
          <p:cNvSpPr>
            <a:spLocks noGrp="1"/>
          </p:cNvSpPr>
          <p:nvPr>
            <p:ph type="title"/>
          </p:nvPr>
        </p:nvSpPr>
        <p:spPr/>
        <p:txBody>
          <a:bodyPr/>
          <a:lstStyle/>
          <a:p>
            <a:r>
              <a:rPr lang="en-GB" dirty="0"/>
              <a:t>Networking 	</a:t>
            </a:r>
          </a:p>
        </p:txBody>
      </p:sp>
      <p:sp>
        <p:nvSpPr>
          <p:cNvPr id="3" name="Content Placeholder 2">
            <a:extLst>
              <a:ext uri="{FF2B5EF4-FFF2-40B4-BE49-F238E27FC236}">
                <a16:creationId xmlns:a16="http://schemas.microsoft.com/office/drawing/2014/main" id="{019F1E42-F2A3-4807-A79A-863BBA8CA3E4}"/>
              </a:ext>
            </a:extLst>
          </p:cNvPr>
          <p:cNvSpPr>
            <a:spLocks noGrp="1"/>
          </p:cNvSpPr>
          <p:nvPr>
            <p:ph idx="1"/>
          </p:nvPr>
        </p:nvSpPr>
        <p:spPr/>
        <p:txBody>
          <a:bodyPr vert="horz" lIns="91440" tIns="45720" rIns="91440" bIns="45720" rtlCol="0" anchor="t">
            <a:normAutofit fontScale="92500" lnSpcReduction="10000"/>
          </a:bodyPr>
          <a:lstStyle/>
          <a:p>
            <a:r>
              <a:rPr lang="en-GB" dirty="0"/>
              <a:t>Networking being a very important aspect, it is there to guide others to improve skills and achieve more, it is put into place to develop relationships which have the same goal to help each other with personal growth in their careers (Jackson, 2020).</a:t>
            </a:r>
          </a:p>
          <a:p>
            <a:r>
              <a:rPr lang="en-GB" dirty="0"/>
              <a:t>Networking consists of building business partnerships to implement growth, and act on any opportunities within organisations whilst sharing knowledge and following different business associates (Gay, 2014). </a:t>
            </a:r>
          </a:p>
          <a:p>
            <a:r>
              <a:rPr lang="en-GB" dirty="0"/>
              <a:t>Networking allows making connections with professionals in the same area of work or others that wish to join the same venture, giving opportunities to communicate and more acquainted (Bonds-</a:t>
            </a:r>
            <a:r>
              <a:rPr lang="en-GB" dirty="0" err="1"/>
              <a:t>Raacke</a:t>
            </a:r>
            <a:r>
              <a:rPr lang="en-GB" dirty="0"/>
              <a:t>, 2017).  </a:t>
            </a:r>
          </a:p>
          <a:p>
            <a:r>
              <a:rPr lang="en-GB" dirty="0"/>
              <a:t>‘’the action or process of interacting with other individuals exchanging information developing professional and social contacts’’ (Webster, 2020). </a:t>
            </a:r>
          </a:p>
          <a:p>
            <a:endParaRPr lang="en-GB" dirty="0"/>
          </a:p>
        </p:txBody>
      </p:sp>
    </p:spTree>
    <p:extLst>
      <p:ext uri="{BB962C8B-B14F-4D97-AF65-F5344CB8AC3E}">
        <p14:creationId xmlns:p14="http://schemas.microsoft.com/office/powerpoint/2010/main" val="2045505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5E194-71D5-4C9F-AFA5-13D4FF93562E}"/>
              </a:ext>
            </a:extLst>
          </p:cNvPr>
          <p:cNvSpPr>
            <a:spLocks noGrp="1"/>
          </p:cNvSpPr>
          <p:nvPr>
            <p:ph type="title"/>
          </p:nvPr>
        </p:nvSpPr>
        <p:spPr/>
        <p:txBody>
          <a:bodyPr/>
          <a:lstStyle/>
          <a:p>
            <a:r>
              <a:rPr lang="en-GB" dirty="0"/>
              <a:t>Group Discussion</a:t>
            </a:r>
          </a:p>
        </p:txBody>
      </p:sp>
      <p:sp>
        <p:nvSpPr>
          <p:cNvPr id="3" name="Content Placeholder 2">
            <a:extLst>
              <a:ext uri="{FF2B5EF4-FFF2-40B4-BE49-F238E27FC236}">
                <a16:creationId xmlns:a16="http://schemas.microsoft.com/office/drawing/2014/main" id="{D63DDF63-66B2-4494-8847-0F414E60E450}"/>
              </a:ext>
            </a:extLst>
          </p:cNvPr>
          <p:cNvSpPr>
            <a:spLocks noGrp="1"/>
          </p:cNvSpPr>
          <p:nvPr>
            <p:ph idx="1"/>
          </p:nvPr>
        </p:nvSpPr>
        <p:spPr/>
        <p:txBody>
          <a:bodyPr/>
          <a:lstStyle/>
          <a:p>
            <a:r>
              <a:rPr lang="en-GB" dirty="0"/>
              <a:t>Why is networking so important?</a:t>
            </a:r>
          </a:p>
        </p:txBody>
      </p:sp>
    </p:spTree>
    <p:extLst>
      <p:ext uri="{BB962C8B-B14F-4D97-AF65-F5344CB8AC3E}">
        <p14:creationId xmlns:p14="http://schemas.microsoft.com/office/powerpoint/2010/main" val="3547639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0DC12-4DE0-411B-A3F9-9F7822531F85}"/>
              </a:ext>
            </a:extLst>
          </p:cNvPr>
          <p:cNvSpPr>
            <a:spLocks noGrp="1"/>
          </p:cNvSpPr>
          <p:nvPr>
            <p:ph type="title"/>
          </p:nvPr>
        </p:nvSpPr>
        <p:spPr/>
        <p:txBody>
          <a:bodyPr/>
          <a:lstStyle/>
          <a:p>
            <a:r>
              <a:rPr lang="en-GB" dirty="0"/>
              <a:t>Why is networking so important?</a:t>
            </a:r>
          </a:p>
        </p:txBody>
      </p:sp>
      <p:sp>
        <p:nvSpPr>
          <p:cNvPr id="3" name="Content Placeholder 2">
            <a:extLst>
              <a:ext uri="{FF2B5EF4-FFF2-40B4-BE49-F238E27FC236}">
                <a16:creationId xmlns:a16="http://schemas.microsoft.com/office/drawing/2014/main" id="{8E4774AB-CF1D-40C5-8A20-6D4107E9DE58}"/>
              </a:ext>
            </a:extLst>
          </p:cNvPr>
          <p:cNvSpPr>
            <a:spLocks noGrp="1"/>
          </p:cNvSpPr>
          <p:nvPr>
            <p:ph idx="1"/>
          </p:nvPr>
        </p:nvSpPr>
        <p:spPr/>
        <p:txBody>
          <a:bodyPr/>
          <a:lstStyle/>
          <a:p>
            <a:r>
              <a:rPr lang="en-GB" dirty="0"/>
              <a:t>Influence growth</a:t>
            </a:r>
          </a:p>
          <a:p>
            <a:r>
              <a:rPr lang="en-GB" dirty="0"/>
              <a:t>Develop long lasting relationships </a:t>
            </a:r>
          </a:p>
          <a:p>
            <a:r>
              <a:rPr lang="en-GB" dirty="0"/>
              <a:t>An extra resource library </a:t>
            </a:r>
          </a:p>
          <a:p>
            <a:r>
              <a:rPr lang="en-GB" dirty="0"/>
              <a:t>Improves creative intellect</a:t>
            </a:r>
          </a:p>
          <a:p>
            <a:r>
              <a:rPr lang="en-GB" dirty="0"/>
              <a:t>You can get noticed </a:t>
            </a:r>
          </a:p>
          <a:p>
            <a:endParaRPr lang="en-GB" dirty="0"/>
          </a:p>
        </p:txBody>
      </p:sp>
    </p:spTree>
    <p:extLst>
      <p:ext uri="{BB962C8B-B14F-4D97-AF65-F5344CB8AC3E}">
        <p14:creationId xmlns:p14="http://schemas.microsoft.com/office/powerpoint/2010/main" val="2851772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265A5-8B4A-4D94-8588-2585EC06E2C6}"/>
              </a:ext>
            </a:extLst>
          </p:cNvPr>
          <p:cNvSpPr>
            <a:spLocks noGrp="1"/>
          </p:cNvSpPr>
          <p:nvPr>
            <p:ph type="title"/>
          </p:nvPr>
        </p:nvSpPr>
        <p:spPr/>
        <p:txBody>
          <a:bodyPr/>
          <a:lstStyle/>
          <a:p>
            <a:r>
              <a:rPr lang="en-GB" dirty="0"/>
              <a:t>Networking Activity</a:t>
            </a:r>
          </a:p>
        </p:txBody>
      </p:sp>
      <p:sp>
        <p:nvSpPr>
          <p:cNvPr id="3" name="Content Placeholder 2">
            <a:extLst>
              <a:ext uri="{FF2B5EF4-FFF2-40B4-BE49-F238E27FC236}">
                <a16:creationId xmlns:a16="http://schemas.microsoft.com/office/drawing/2014/main" id="{FA66AF50-1F7A-4E92-9141-0DB61F19B09D}"/>
              </a:ext>
            </a:extLst>
          </p:cNvPr>
          <p:cNvSpPr>
            <a:spLocks noGrp="1"/>
          </p:cNvSpPr>
          <p:nvPr>
            <p:ph idx="1"/>
          </p:nvPr>
        </p:nvSpPr>
        <p:spPr/>
        <p:txBody>
          <a:bodyPr/>
          <a:lstStyle/>
          <a:p>
            <a:r>
              <a:rPr lang="en-GB" dirty="0"/>
              <a:t>Speed Networking </a:t>
            </a:r>
          </a:p>
          <a:p>
            <a:r>
              <a:rPr lang="en-GB" dirty="0"/>
              <a:t>Against the clock </a:t>
            </a:r>
          </a:p>
          <a:p>
            <a:r>
              <a:rPr lang="en-GB" dirty="0"/>
              <a:t>Objectives</a:t>
            </a:r>
          </a:p>
          <a:p>
            <a:r>
              <a:rPr lang="en-GB" dirty="0"/>
              <a:t>Pairs </a:t>
            </a:r>
          </a:p>
        </p:txBody>
      </p:sp>
    </p:spTree>
    <p:extLst>
      <p:ext uri="{BB962C8B-B14F-4D97-AF65-F5344CB8AC3E}">
        <p14:creationId xmlns:p14="http://schemas.microsoft.com/office/powerpoint/2010/main" val="3667281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2751A-E543-44B3-A2CA-AA920A39B34F}"/>
              </a:ext>
            </a:extLst>
          </p:cNvPr>
          <p:cNvSpPr>
            <a:spLocks noGrp="1"/>
          </p:cNvSpPr>
          <p:nvPr>
            <p:ph type="title"/>
          </p:nvPr>
        </p:nvSpPr>
        <p:spPr/>
        <p:txBody>
          <a:bodyPr/>
          <a:lstStyle/>
          <a:p>
            <a:r>
              <a:rPr lang="en-GB" dirty="0"/>
              <a:t>Networking activity – how did you get on</a:t>
            </a:r>
          </a:p>
        </p:txBody>
      </p:sp>
      <p:sp>
        <p:nvSpPr>
          <p:cNvPr id="3" name="Content Placeholder 2">
            <a:extLst>
              <a:ext uri="{FF2B5EF4-FFF2-40B4-BE49-F238E27FC236}">
                <a16:creationId xmlns:a16="http://schemas.microsoft.com/office/drawing/2014/main" id="{298129D7-2C63-4DA1-AA60-9F0D08BA771A}"/>
              </a:ext>
            </a:extLst>
          </p:cNvPr>
          <p:cNvSpPr>
            <a:spLocks noGrp="1"/>
          </p:cNvSpPr>
          <p:nvPr>
            <p:ph idx="1"/>
          </p:nvPr>
        </p:nvSpPr>
        <p:spPr/>
        <p:txBody>
          <a:bodyPr/>
          <a:lstStyle/>
          <a:p>
            <a:r>
              <a:rPr lang="en-GB" dirty="0"/>
              <a:t>Time is up !</a:t>
            </a:r>
          </a:p>
          <a:p>
            <a:r>
              <a:rPr lang="en-GB" dirty="0"/>
              <a:t>Remember your information </a:t>
            </a:r>
          </a:p>
          <a:p>
            <a:r>
              <a:rPr lang="en-GB" dirty="0"/>
              <a:t>Hope you managed to gather enough information from your peers</a:t>
            </a:r>
          </a:p>
          <a:p>
            <a:pPr marL="0" indent="0">
              <a:buNone/>
            </a:pPr>
            <a:r>
              <a:rPr lang="en-GB" dirty="0"/>
              <a:t> </a:t>
            </a:r>
          </a:p>
          <a:p>
            <a:endParaRPr lang="en-GB" dirty="0"/>
          </a:p>
        </p:txBody>
      </p:sp>
    </p:spTree>
    <p:extLst>
      <p:ext uri="{BB962C8B-B14F-4D97-AF65-F5344CB8AC3E}">
        <p14:creationId xmlns:p14="http://schemas.microsoft.com/office/powerpoint/2010/main" val="25136231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69B74-3A65-4E06-AFE3-1FC6A15C1F43}"/>
              </a:ext>
            </a:extLst>
          </p:cNvPr>
          <p:cNvSpPr>
            <a:spLocks noGrp="1"/>
          </p:cNvSpPr>
          <p:nvPr>
            <p:ph type="title"/>
          </p:nvPr>
        </p:nvSpPr>
        <p:spPr/>
        <p:txBody>
          <a:bodyPr/>
          <a:lstStyle/>
          <a:p>
            <a:r>
              <a:rPr lang="en-GB" dirty="0"/>
              <a:t>Group Discussion </a:t>
            </a:r>
          </a:p>
        </p:txBody>
      </p:sp>
      <p:sp>
        <p:nvSpPr>
          <p:cNvPr id="3" name="Content Placeholder 2">
            <a:extLst>
              <a:ext uri="{FF2B5EF4-FFF2-40B4-BE49-F238E27FC236}">
                <a16:creationId xmlns:a16="http://schemas.microsoft.com/office/drawing/2014/main" id="{313B0C9A-B1F3-4AD9-A74A-9775CFE06727}"/>
              </a:ext>
            </a:extLst>
          </p:cNvPr>
          <p:cNvSpPr>
            <a:spLocks noGrp="1"/>
          </p:cNvSpPr>
          <p:nvPr>
            <p:ph idx="1"/>
          </p:nvPr>
        </p:nvSpPr>
        <p:spPr/>
        <p:txBody>
          <a:bodyPr/>
          <a:lstStyle/>
          <a:p>
            <a:r>
              <a:rPr lang="en-GB" dirty="0"/>
              <a:t> What makes communication and networking successful</a:t>
            </a:r>
          </a:p>
          <a:p>
            <a:endParaRPr lang="en-GB" dirty="0"/>
          </a:p>
          <a:p>
            <a:r>
              <a:rPr lang="en-GB" dirty="0"/>
              <a:t>What types of environments do we use communication and networking in?</a:t>
            </a:r>
          </a:p>
        </p:txBody>
      </p:sp>
    </p:spTree>
    <p:extLst>
      <p:ext uri="{BB962C8B-B14F-4D97-AF65-F5344CB8AC3E}">
        <p14:creationId xmlns:p14="http://schemas.microsoft.com/office/powerpoint/2010/main" val="3289986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E022B-C7C0-41CC-9A40-4D0758C639EC}"/>
              </a:ext>
            </a:extLst>
          </p:cNvPr>
          <p:cNvSpPr>
            <a:spLocks noGrp="1"/>
          </p:cNvSpPr>
          <p:nvPr>
            <p:ph type="title"/>
          </p:nvPr>
        </p:nvSpPr>
        <p:spPr/>
        <p:txBody>
          <a:bodyPr/>
          <a:lstStyle/>
          <a:p>
            <a:r>
              <a:rPr lang="en-GB" dirty="0"/>
              <a:t>What makes communication and networking successful for organisations?</a:t>
            </a:r>
          </a:p>
        </p:txBody>
      </p:sp>
      <p:sp>
        <p:nvSpPr>
          <p:cNvPr id="3" name="Content Placeholder 2">
            <a:extLst>
              <a:ext uri="{FF2B5EF4-FFF2-40B4-BE49-F238E27FC236}">
                <a16:creationId xmlns:a16="http://schemas.microsoft.com/office/drawing/2014/main" id="{2869B2C7-26A2-49F3-85E3-A084D52E6AA5}"/>
              </a:ext>
            </a:extLst>
          </p:cNvPr>
          <p:cNvSpPr>
            <a:spLocks noGrp="1"/>
          </p:cNvSpPr>
          <p:nvPr>
            <p:ph idx="1"/>
          </p:nvPr>
        </p:nvSpPr>
        <p:spPr/>
        <p:txBody>
          <a:bodyPr/>
          <a:lstStyle/>
          <a:p>
            <a:r>
              <a:rPr lang="en-GB" dirty="0"/>
              <a:t>Communication- promotes motivation, altering employees' attitude and controlling process. </a:t>
            </a:r>
          </a:p>
          <a:p>
            <a:r>
              <a:rPr lang="en-GB" dirty="0"/>
              <a:t>Networking- lower employee turnover, professional development </a:t>
            </a:r>
          </a:p>
        </p:txBody>
      </p:sp>
    </p:spTree>
    <p:extLst>
      <p:ext uri="{BB962C8B-B14F-4D97-AF65-F5344CB8AC3E}">
        <p14:creationId xmlns:p14="http://schemas.microsoft.com/office/powerpoint/2010/main" val="48792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12F27-F877-471A-9503-995EA80FC938}"/>
              </a:ext>
            </a:extLst>
          </p:cNvPr>
          <p:cNvSpPr>
            <a:spLocks noGrp="1"/>
          </p:cNvSpPr>
          <p:nvPr>
            <p:ph type="title"/>
          </p:nvPr>
        </p:nvSpPr>
        <p:spPr/>
        <p:txBody>
          <a:bodyPr/>
          <a:lstStyle/>
          <a:p>
            <a:r>
              <a:rPr lang="en-GB" dirty="0"/>
              <a:t>What type of environments do we use communication and networking in?</a:t>
            </a:r>
          </a:p>
        </p:txBody>
      </p:sp>
      <p:sp>
        <p:nvSpPr>
          <p:cNvPr id="3" name="Content Placeholder 2">
            <a:extLst>
              <a:ext uri="{FF2B5EF4-FFF2-40B4-BE49-F238E27FC236}">
                <a16:creationId xmlns:a16="http://schemas.microsoft.com/office/drawing/2014/main" id="{E887C405-ADC8-4B87-AB1B-A9B105F9623F}"/>
              </a:ext>
            </a:extLst>
          </p:cNvPr>
          <p:cNvSpPr>
            <a:spLocks noGrp="1"/>
          </p:cNvSpPr>
          <p:nvPr>
            <p:ph idx="1"/>
          </p:nvPr>
        </p:nvSpPr>
        <p:spPr/>
        <p:txBody>
          <a:bodyPr/>
          <a:lstStyle/>
          <a:p>
            <a:r>
              <a:rPr lang="en-GB" dirty="0"/>
              <a:t>Networking- both traditional and online settings </a:t>
            </a:r>
            <a:br>
              <a:rPr lang="en-GB" dirty="0"/>
            </a:br>
            <a:endParaRPr lang="en-GB" dirty="0"/>
          </a:p>
        </p:txBody>
      </p:sp>
    </p:spTree>
    <p:extLst>
      <p:ext uri="{BB962C8B-B14F-4D97-AF65-F5344CB8AC3E}">
        <p14:creationId xmlns:p14="http://schemas.microsoft.com/office/powerpoint/2010/main" val="16625849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9" name="Rectangle 7">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9">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DD447F-A89B-4040-94F8-F4C0D9E0A7BA}"/>
              </a:ext>
            </a:extLst>
          </p:cNvPr>
          <p:cNvSpPr>
            <a:spLocks noGrp="1"/>
          </p:cNvSpPr>
          <p:nvPr>
            <p:ph type="title"/>
          </p:nvPr>
        </p:nvSpPr>
        <p:spPr>
          <a:xfrm>
            <a:off x="1524000" y="1269380"/>
            <a:ext cx="9144000" cy="2840037"/>
          </a:xfrm>
        </p:spPr>
        <p:txBody>
          <a:bodyPr vert="horz" lIns="91440" tIns="45720" rIns="91440" bIns="45720" rtlCol="0" anchor="b">
            <a:normAutofit/>
          </a:bodyPr>
          <a:lstStyle/>
          <a:p>
            <a:pPr algn="ctr"/>
            <a:r>
              <a:rPr lang="en-US" sz="5800" kern="1200" dirty="0">
                <a:solidFill>
                  <a:schemeClr val="tx1"/>
                </a:solidFill>
                <a:latin typeface="+mj-lt"/>
                <a:ea typeface="+mj-ea"/>
                <a:cs typeface="+mj-cs"/>
              </a:rPr>
              <a:t>Sharing Ideas</a:t>
            </a:r>
          </a:p>
        </p:txBody>
      </p:sp>
      <p:sp>
        <p:nvSpPr>
          <p:cNvPr id="3" name="Content Placeholder 2">
            <a:extLst>
              <a:ext uri="{FF2B5EF4-FFF2-40B4-BE49-F238E27FC236}">
                <a16:creationId xmlns:a16="http://schemas.microsoft.com/office/drawing/2014/main" id="{18BE6659-5386-49F8-9510-DDF2E00475DD}"/>
              </a:ext>
            </a:extLst>
          </p:cNvPr>
          <p:cNvSpPr>
            <a:spLocks noGrp="1"/>
          </p:cNvSpPr>
          <p:nvPr>
            <p:ph idx="1"/>
          </p:nvPr>
        </p:nvSpPr>
        <p:spPr>
          <a:xfrm>
            <a:off x="545431" y="4336646"/>
            <a:ext cx="10828421" cy="1600818"/>
          </a:xfrm>
        </p:spPr>
        <p:txBody>
          <a:bodyPr vert="horz" lIns="91440" tIns="45720" rIns="91440" bIns="45720" rtlCol="0">
            <a:normAutofit/>
          </a:bodyPr>
          <a:lstStyle/>
          <a:p>
            <a:pPr marL="0" indent="0" algn="ctr">
              <a:buNone/>
            </a:pPr>
            <a:r>
              <a:rPr lang="en-US" kern="1200" dirty="0">
                <a:solidFill>
                  <a:schemeClr val="accent1">
                    <a:lumMod val="60000"/>
                    <a:lumOff val="40000"/>
                  </a:schemeClr>
                </a:solidFill>
                <a:latin typeface="Arial" panose="020B0604020202020204" pitchFamily="34" charset="0"/>
                <a:cs typeface="Arial" panose="020B0604020202020204" pitchFamily="34" charset="0"/>
              </a:rPr>
              <a:t>Can you </a:t>
            </a:r>
            <a:r>
              <a:rPr lang="en-US" dirty="0">
                <a:solidFill>
                  <a:schemeClr val="accent1">
                    <a:lumMod val="60000"/>
                    <a:lumOff val="40000"/>
                  </a:schemeClr>
                </a:solidFill>
                <a:latin typeface="Arial" panose="020B0604020202020204" pitchFamily="34" charset="0"/>
                <a:cs typeface="Arial" panose="020B0604020202020204" pitchFamily="34" charset="0"/>
              </a:rPr>
              <a:t>think of </a:t>
            </a:r>
            <a:r>
              <a:rPr lang="en-US" kern="1200" dirty="0">
                <a:solidFill>
                  <a:schemeClr val="accent1">
                    <a:lumMod val="60000"/>
                    <a:lumOff val="40000"/>
                  </a:schemeClr>
                </a:solidFill>
                <a:latin typeface="Arial" panose="020B0604020202020204" pitchFamily="34" charset="0"/>
                <a:cs typeface="Arial" panose="020B0604020202020204" pitchFamily="34" charset="0"/>
              </a:rPr>
              <a:t>any ideas on how to improve communication and networking?</a:t>
            </a:r>
          </a:p>
        </p:txBody>
      </p:sp>
      <p:cxnSp>
        <p:nvCxnSpPr>
          <p:cNvPr id="31" name="Straight Connector 11">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425916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C6B31-2D7A-4CF8-B5FA-38274605AC79}"/>
              </a:ext>
            </a:extLst>
          </p:cNvPr>
          <p:cNvSpPr>
            <a:spLocks noGrp="1"/>
          </p:cNvSpPr>
          <p:nvPr>
            <p:ph type="title"/>
          </p:nvPr>
        </p:nvSpPr>
        <p:spPr>
          <a:xfrm>
            <a:off x="838200" y="5534025"/>
            <a:ext cx="10515600" cy="822326"/>
          </a:xfrm>
        </p:spPr>
        <p:txBody>
          <a:bodyPr vert="horz" lIns="91440" tIns="45720" rIns="91440" bIns="45720" rtlCol="0" anchor="ctr">
            <a:normAutofit/>
          </a:bodyPr>
          <a:lstStyle/>
          <a:p>
            <a:pPr algn="ctr"/>
            <a:r>
              <a:rPr lang="en-US" dirty="0"/>
              <a:t>One-word ice breaker activity</a:t>
            </a:r>
          </a:p>
        </p:txBody>
      </p:sp>
      <p:pic>
        <p:nvPicPr>
          <p:cNvPr id="1026" name="Picture 2" descr="Why Employee Recognition is Crucial to Inclusion">
            <a:extLst>
              <a:ext uri="{FF2B5EF4-FFF2-40B4-BE49-F238E27FC236}">
                <a16:creationId xmlns:a16="http://schemas.microsoft.com/office/drawing/2014/main" id="{3A555FA2-EAC3-44D0-837E-F8A432596BBA}"/>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11484"/>
          <a:stretch/>
        </p:blipFill>
        <p:spPr bwMode="auto">
          <a:xfrm>
            <a:off x="20" y="10"/>
            <a:ext cx="12191980" cy="5395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9179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2196BA2-9DDE-469A-8B7B-C712C9F2AB81}"/>
              </a:ext>
            </a:extLst>
          </p:cNvPr>
          <p:cNvSpPr>
            <a:spLocks noGrp="1"/>
          </p:cNvSpPr>
          <p:nvPr>
            <p:ph type="title"/>
          </p:nvPr>
        </p:nvSpPr>
        <p:spPr>
          <a:xfrm>
            <a:off x="2878037" y="2413472"/>
            <a:ext cx="6105194" cy="2031055"/>
          </a:xfrm>
        </p:spPr>
        <p:txBody>
          <a:bodyPr vert="horz" lIns="91440" tIns="45720" rIns="91440" bIns="45720" rtlCol="0" anchor="b">
            <a:normAutofit/>
          </a:bodyPr>
          <a:lstStyle/>
          <a:p>
            <a:pPr algn="ctr"/>
            <a:r>
              <a:rPr lang="en-US" sz="4700" kern="1200" dirty="0">
                <a:solidFill>
                  <a:srgbClr val="FFFFFF"/>
                </a:solidFill>
                <a:latin typeface="+mj-lt"/>
                <a:ea typeface="+mj-ea"/>
                <a:cs typeface="+mj-cs"/>
              </a:rPr>
              <a:t>How well did you work well in your groups during the activity?</a:t>
            </a:r>
          </a:p>
        </p:txBody>
      </p:sp>
    </p:spTree>
    <p:extLst>
      <p:ext uri="{BB962C8B-B14F-4D97-AF65-F5344CB8AC3E}">
        <p14:creationId xmlns:p14="http://schemas.microsoft.com/office/powerpoint/2010/main" val="7151220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close up of a sign&#10;&#10;Description automatically generated">
            <a:extLst>
              <a:ext uri="{FF2B5EF4-FFF2-40B4-BE49-F238E27FC236}">
                <a16:creationId xmlns:a16="http://schemas.microsoft.com/office/drawing/2014/main" id="{1C3C5E77-510A-4A72-9B90-FD67204053D7}"/>
              </a:ext>
            </a:extLst>
          </p:cNvPr>
          <p:cNvPicPr>
            <a:picLocks noGrp="1" noChangeAspect="1"/>
          </p:cNvPicPr>
          <p:nvPr>
            <p:ph idx="1"/>
          </p:nvPr>
        </p:nvPicPr>
        <p:blipFill rotWithShape="1">
          <a:blip r:embed="rId3"/>
          <a:srcRect/>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AE6F06-1BAD-4DDB-B318-4C81DAAF71D4}"/>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Recap Learning</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31672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D2F75-C4E8-4073-B3E8-F611F764B07F}"/>
              </a:ext>
            </a:extLst>
          </p:cNvPr>
          <p:cNvSpPr>
            <a:spLocks noGrp="1"/>
          </p:cNvSpPr>
          <p:nvPr>
            <p:ph type="title"/>
          </p:nvPr>
        </p:nvSpPr>
        <p:spPr/>
        <p:txBody>
          <a:bodyPr/>
          <a:lstStyle/>
          <a:p>
            <a:r>
              <a:rPr lang="en-GB" dirty="0"/>
              <a:t>Feedback session </a:t>
            </a:r>
          </a:p>
        </p:txBody>
      </p:sp>
      <p:sp>
        <p:nvSpPr>
          <p:cNvPr id="3" name="Content Placeholder 2">
            <a:extLst>
              <a:ext uri="{FF2B5EF4-FFF2-40B4-BE49-F238E27FC236}">
                <a16:creationId xmlns:a16="http://schemas.microsoft.com/office/drawing/2014/main" id="{CA4EE17F-ED52-4449-A966-6E336D25849A}"/>
              </a:ext>
            </a:extLst>
          </p:cNvPr>
          <p:cNvSpPr>
            <a:spLocks noGrp="1"/>
          </p:cNvSpPr>
          <p:nvPr>
            <p:ph idx="1"/>
          </p:nvPr>
        </p:nvSpPr>
        <p:spPr/>
        <p:txBody>
          <a:bodyPr vert="horz" lIns="91440" tIns="45720" rIns="91440" bIns="45720" rtlCol="0" anchor="t">
            <a:normAutofit/>
          </a:bodyPr>
          <a:lstStyle/>
          <a:p>
            <a:pPr marL="0" indent="0">
              <a:buNone/>
            </a:pPr>
            <a:r>
              <a:rPr lang="en-GB" dirty="0"/>
              <a:t>As a group we would appreciate your feedback given, on the paper honest opinions are accepted, also they will be anonymous if you wish. When you have completed, we would kindly ask for your feedback sheets to go in different box’s Green, Amber and Red </a:t>
            </a:r>
            <a:br>
              <a:rPr lang="en-GB" dirty="0"/>
            </a:br>
            <a:br>
              <a:rPr lang="en-GB" dirty="0"/>
            </a:br>
            <a:r>
              <a:rPr lang="en-GB" dirty="0">
                <a:solidFill>
                  <a:srgbClr val="00B050"/>
                </a:solidFill>
              </a:rPr>
              <a:t>Green</a:t>
            </a:r>
            <a:r>
              <a:rPr lang="en-GB" dirty="0"/>
              <a:t>- you understood the topic</a:t>
            </a:r>
            <a:br>
              <a:rPr lang="en-GB" dirty="0"/>
            </a:br>
            <a:br>
              <a:rPr lang="en-GB" dirty="0"/>
            </a:br>
            <a:r>
              <a:rPr lang="en-GB" dirty="0">
                <a:solidFill>
                  <a:srgbClr val="FFC000"/>
                </a:solidFill>
              </a:rPr>
              <a:t>Amber</a:t>
            </a:r>
            <a:r>
              <a:rPr lang="en-GB" dirty="0"/>
              <a:t>- needing slightly more assistance with the topic</a:t>
            </a:r>
            <a:br>
              <a:rPr lang="en-GB" dirty="0"/>
            </a:br>
            <a:br>
              <a:rPr lang="en-GB" dirty="0"/>
            </a:br>
            <a:r>
              <a:rPr lang="en-GB" dirty="0">
                <a:solidFill>
                  <a:srgbClr val="FF0000"/>
                </a:solidFill>
              </a:rPr>
              <a:t>Red</a:t>
            </a:r>
            <a:r>
              <a:rPr lang="en-GB" dirty="0"/>
              <a:t>- does not understand the topic</a:t>
            </a:r>
          </a:p>
        </p:txBody>
      </p:sp>
    </p:spTree>
    <p:extLst>
      <p:ext uri="{BB962C8B-B14F-4D97-AF65-F5344CB8AC3E}">
        <p14:creationId xmlns:p14="http://schemas.microsoft.com/office/powerpoint/2010/main" val="571753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ear Students, Thank You for Teaching Me This Year">
            <a:extLst>
              <a:ext uri="{FF2B5EF4-FFF2-40B4-BE49-F238E27FC236}">
                <a16:creationId xmlns:a16="http://schemas.microsoft.com/office/drawing/2014/main" id="{DF1AFF46-616E-4D4B-9099-21AFFA601D5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325880" y="745807"/>
            <a:ext cx="9540240" cy="5366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14931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4" ma:contentTypeDescription="Create a new document." ma:contentTypeScope="" ma:versionID="9bac5f27095fc0ee4ac401d6c5fda8ae">
  <xsd:schema xmlns:xsd="http://www.w3.org/2001/XMLSchema" xmlns:xs="http://www.w3.org/2001/XMLSchema" xmlns:p="http://schemas.microsoft.com/office/2006/metadata/properties" xmlns:ns2="92c24619-d6d5-42cf-b618-23d930ad9f20" targetNamespace="http://schemas.microsoft.com/office/2006/metadata/properties" ma:root="true" ma:fieldsID="9aae49a1ccff69719a23c38af342a078" ns2:_="">
    <xsd:import namespace="92c24619-d6d5-42cf-b618-23d930ad9f2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9FBE23E-3EB0-4EEB-B54A-06549E5220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2C66941-6E98-40F8-B8EE-A01C89267D79}">
  <ds:schemaRefs>
    <ds:schemaRef ds:uri="http://schemas.microsoft.com/sharepoint/v3/contenttype/forms"/>
  </ds:schemaRefs>
</ds:datastoreItem>
</file>

<file path=customXml/itemProps3.xml><?xml version="1.0" encoding="utf-8"?>
<ds:datastoreItem xmlns:ds="http://schemas.openxmlformats.org/officeDocument/2006/customXml" ds:itemID="{439A653D-A3BE-414A-85DE-328419876BB6}">
  <ds:schemaRefs>
    <ds:schemaRef ds:uri="92c24619-d6d5-42cf-b618-23d930ad9f20"/>
    <ds:schemaRef ds:uri="http://purl.org/dc/term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1190</TotalTime>
  <Words>2837</Words>
  <Application>Microsoft Office PowerPoint</Application>
  <PresentationFormat>Widescreen</PresentationFormat>
  <Paragraphs>205</Paragraphs>
  <Slides>22</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Tw Cen MT</vt:lpstr>
      <vt:lpstr>Office Theme</vt:lpstr>
      <vt:lpstr>Communication and Networking</vt:lpstr>
      <vt:lpstr>Aims and Objectives</vt:lpstr>
      <vt:lpstr>What is Communication?</vt:lpstr>
      <vt:lpstr>Quick Communication Activity  </vt:lpstr>
      <vt:lpstr>Did you enjoy the communication activity?</vt:lpstr>
      <vt:lpstr>“The fundamental problem of communication is that of reproducing a message sent from one point, either exactly or approximately, to another point” (Shannon, 1948, p. 379).  </vt:lpstr>
      <vt:lpstr>Group Discussion</vt:lpstr>
      <vt:lpstr>Why communication is so important</vt:lpstr>
      <vt:lpstr>Networking  </vt:lpstr>
      <vt:lpstr>Group Discussion</vt:lpstr>
      <vt:lpstr>Why is networking so important?</vt:lpstr>
      <vt:lpstr>Networking Activity</vt:lpstr>
      <vt:lpstr>Networking activity – how did you get on</vt:lpstr>
      <vt:lpstr>Group Discussion </vt:lpstr>
      <vt:lpstr>What makes communication and networking successful for organisations?</vt:lpstr>
      <vt:lpstr>What type of environments do we use communication and networking in?</vt:lpstr>
      <vt:lpstr>Sharing Ideas</vt:lpstr>
      <vt:lpstr>One-word ice breaker activity</vt:lpstr>
      <vt:lpstr>How well did you work well in your groups during the activity?</vt:lpstr>
      <vt:lpstr>Recap Learning</vt:lpstr>
      <vt:lpstr>Feedback session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and Networking</dc:title>
  <dc:creator>Ella Williams</dc:creator>
  <cp:lastModifiedBy>grazia martonee</cp:lastModifiedBy>
  <cp:revision>36</cp:revision>
  <dcterms:created xsi:type="dcterms:W3CDTF">2020-05-27T17:42:58Z</dcterms:created>
  <dcterms:modified xsi:type="dcterms:W3CDTF">2020-08-10T22:02:00Z</dcterms:modified>
</cp:coreProperties>
</file>