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61" r:id="rId5"/>
    <p:sldId id="260"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7" d="100"/>
          <a:sy n="97" d="100"/>
        </p:scale>
        <p:origin x="4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12/8/23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57213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98908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86476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91328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56936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40865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1100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1861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36285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2529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12/8/23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40732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12/8/23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75027339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herry blossoms">
            <a:extLst>
              <a:ext uri="{FF2B5EF4-FFF2-40B4-BE49-F238E27FC236}">
                <a16:creationId xmlns:a16="http://schemas.microsoft.com/office/drawing/2014/main" id="{37583BCD-9EF4-265D-F28D-B4307A9F4712}"/>
              </a:ext>
            </a:extLst>
          </p:cNvPr>
          <p:cNvPicPr>
            <a:picLocks noChangeAspect="1"/>
          </p:cNvPicPr>
          <p:nvPr/>
        </p:nvPicPr>
        <p:blipFill rotWithShape="1">
          <a:blip r:embed="rId2">
            <a:alphaModFix amt="50000"/>
          </a:blip>
          <a:srcRect t="6744" r="-1" b="8964"/>
          <a:stretch/>
        </p:blipFill>
        <p:spPr>
          <a:xfrm>
            <a:off x="20" y="10"/>
            <a:ext cx="12188931" cy="6857990"/>
          </a:xfrm>
          <a:prstGeom prst="rect">
            <a:avLst/>
          </a:prstGeom>
        </p:spPr>
      </p:pic>
      <p:sp>
        <p:nvSpPr>
          <p:cNvPr id="2" name="Title 1">
            <a:extLst>
              <a:ext uri="{FF2B5EF4-FFF2-40B4-BE49-F238E27FC236}">
                <a16:creationId xmlns:a16="http://schemas.microsoft.com/office/drawing/2014/main" id="{FF45303D-012C-B889-A0BF-E2FCF1FD2FFB}"/>
              </a:ext>
            </a:extLst>
          </p:cNvPr>
          <p:cNvSpPr>
            <a:spLocks noGrp="1"/>
          </p:cNvSpPr>
          <p:nvPr>
            <p:ph type="ctrTitle"/>
          </p:nvPr>
        </p:nvSpPr>
        <p:spPr>
          <a:xfrm>
            <a:off x="1527048" y="1124712"/>
            <a:ext cx="9144000" cy="3063240"/>
          </a:xfrm>
        </p:spPr>
        <p:txBody>
          <a:bodyPr>
            <a:normAutofit/>
          </a:bodyPr>
          <a:lstStyle/>
          <a:p>
            <a:pPr algn="ctr"/>
            <a:r>
              <a:rPr lang="en-GB" dirty="0"/>
              <a:t>The ECDE7013 Assignment</a:t>
            </a:r>
          </a:p>
        </p:txBody>
      </p:sp>
      <p:sp>
        <p:nvSpPr>
          <p:cNvPr id="3" name="Subtitle 2">
            <a:extLst>
              <a:ext uri="{FF2B5EF4-FFF2-40B4-BE49-F238E27FC236}">
                <a16:creationId xmlns:a16="http://schemas.microsoft.com/office/drawing/2014/main" id="{ACBE49C7-9D08-01A6-C5E7-0294205541BA}"/>
              </a:ext>
            </a:extLst>
          </p:cNvPr>
          <p:cNvSpPr>
            <a:spLocks noGrp="1"/>
          </p:cNvSpPr>
          <p:nvPr>
            <p:ph type="subTitle" idx="1"/>
          </p:nvPr>
        </p:nvSpPr>
        <p:spPr>
          <a:xfrm>
            <a:off x="1527048" y="4599432"/>
            <a:ext cx="9144000" cy="1227520"/>
          </a:xfrm>
        </p:spPr>
        <p:txBody>
          <a:bodyPr>
            <a:normAutofit lnSpcReduction="10000"/>
          </a:bodyPr>
          <a:lstStyle/>
          <a:p>
            <a:pPr algn="ctr"/>
            <a:r>
              <a:rPr lang="en-GB" sz="3200"/>
              <a:t>Dr Catherine </a:t>
            </a:r>
            <a:r>
              <a:rPr lang="en-GB" sz="3200" dirty="0"/>
              <a:t>Morgan</a:t>
            </a:r>
          </a:p>
          <a:p>
            <a:pPr algn="ctr"/>
            <a:r>
              <a:rPr lang="en-GB" sz="3200" dirty="0"/>
              <a:t>7 December 2023</a:t>
            </a:r>
          </a:p>
        </p:txBody>
      </p:sp>
      <p:sp>
        <p:nvSpPr>
          <p:cNvPr id="16"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48085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8537A-FF49-F53E-7943-C00795A61CF3}"/>
              </a:ext>
            </a:extLst>
          </p:cNvPr>
          <p:cNvSpPr>
            <a:spLocks noGrp="1"/>
          </p:cNvSpPr>
          <p:nvPr>
            <p:ph type="title"/>
          </p:nvPr>
        </p:nvSpPr>
        <p:spPr/>
        <p:txBody>
          <a:bodyPr/>
          <a:lstStyle/>
          <a:p>
            <a:r>
              <a:rPr lang="en-GB" dirty="0"/>
              <a:t>strengths</a:t>
            </a:r>
          </a:p>
        </p:txBody>
      </p:sp>
      <p:sp>
        <p:nvSpPr>
          <p:cNvPr id="3" name="Content Placeholder 2">
            <a:extLst>
              <a:ext uri="{FF2B5EF4-FFF2-40B4-BE49-F238E27FC236}">
                <a16:creationId xmlns:a16="http://schemas.microsoft.com/office/drawing/2014/main" id="{58C678B6-F2B0-8093-648E-9789B3BCDFD2}"/>
              </a:ext>
            </a:extLst>
          </p:cNvPr>
          <p:cNvSpPr>
            <a:spLocks noGrp="1"/>
          </p:cNvSpPr>
          <p:nvPr>
            <p:ph idx="1"/>
          </p:nvPr>
        </p:nvSpPr>
        <p:spPr>
          <a:xfrm>
            <a:off x="838200" y="1929384"/>
            <a:ext cx="10925432" cy="4251960"/>
          </a:xfrm>
        </p:spPr>
        <p:txBody>
          <a:bodyPr/>
          <a:lstStyle/>
          <a:p>
            <a:r>
              <a:rPr lang="en-GB" sz="1800" dirty="0">
                <a:latin typeface="Roboto" panose="02000000000000000000" pitchFamily="2" charset="0"/>
                <a:ea typeface="Roboto" panose="02000000000000000000" pitchFamily="2" charset="0"/>
                <a:cs typeface="Roboto" panose="02000000000000000000" pitchFamily="2" charset="0"/>
              </a:rPr>
              <a:t>At the beginning – set the context, rationale, location of study – give the reader the information that they will need to understand your work; state the RQs clearly; provide definitions of important terms;</a:t>
            </a:r>
          </a:p>
          <a:p>
            <a:r>
              <a:rPr lang="en-GB" sz="1800" dirty="0">
                <a:solidFill>
                  <a:srgbClr val="283041"/>
                </a:solidFill>
                <a:effectLst/>
                <a:latin typeface="Roboto" panose="02000000000000000000" pitchFamily="2" charset="0"/>
                <a:ea typeface="DengXian" panose="02010600030101010101" pitchFamily="2" charset="-122"/>
                <a:cs typeface="Times New Roman" panose="02020603050405020304" pitchFamily="18" charset="0"/>
              </a:rPr>
              <a:t>Literature review – an extensive and well-constructed review of relevant literature within related themes (perhaps by using sub-headings), </a:t>
            </a:r>
            <a:r>
              <a:rPr lang="en-GB" sz="1800" kern="100" dirty="0">
                <a:solidFill>
                  <a:srgbClr val="283041"/>
                </a:solidFill>
                <a:effectLst/>
                <a:latin typeface="Roboto" panose="02000000000000000000" pitchFamily="2" charset="0"/>
                <a:ea typeface="DengXian" panose="02010600030101010101" pitchFamily="2" charset="-122"/>
                <a:cs typeface="Times New Roman" panose="02020603050405020304" pitchFamily="18" charset="0"/>
              </a:rPr>
              <a:t>providing the reader with a discussion of a range of definitions, create a discussion (ideally by providing opposing viewpoints);</a:t>
            </a:r>
          </a:p>
          <a:p>
            <a:r>
              <a:rPr lang="en-GB" sz="1800" kern="100" dirty="0">
                <a:solidFill>
                  <a:srgbClr val="283041"/>
                </a:solidFill>
                <a:latin typeface="Roboto" panose="02000000000000000000" pitchFamily="2" charset="0"/>
                <a:ea typeface="DengXian" panose="02010600030101010101" pitchFamily="2" charset="-122"/>
                <a:cs typeface="Times New Roman" panose="02020603050405020304" pitchFamily="18" charset="0"/>
              </a:rPr>
              <a:t>Methodology – explanation and justification;</a:t>
            </a:r>
          </a:p>
          <a:p>
            <a:r>
              <a:rPr lang="en-GB" sz="1800" kern="100" dirty="0">
                <a:solidFill>
                  <a:srgbClr val="283041"/>
                </a:solidFill>
                <a:effectLst/>
                <a:latin typeface="Roboto" panose="02000000000000000000" pitchFamily="2" charset="0"/>
                <a:ea typeface="DengXian" panose="02010600030101010101" pitchFamily="2" charset="-122"/>
                <a:cs typeface="Times New Roman" panose="02020603050405020304" pitchFamily="18" charset="0"/>
              </a:rPr>
              <a:t>Presentation of data – present in an organised manner; if interviews, use quotations; if questionnaires, use specific figures;</a:t>
            </a:r>
          </a:p>
          <a:p>
            <a:r>
              <a:rPr lang="en-GB" sz="1800" kern="100" dirty="0">
                <a:solidFill>
                  <a:srgbClr val="283041"/>
                </a:solidFill>
                <a:latin typeface="Roboto" panose="02000000000000000000" pitchFamily="2" charset="0"/>
                <a:ea typeface="DengXian" panose="02010600030101010101" pitchFamily="2" charset="-122"/>
                <a:cs typeface="Times New Roman" panose="02020603050405020304" pitchFamily="18" charset="0"/>
              </a:rPr>
              <a:t>Analysis – be clear. Use subheadings (if suitable, e.g. thematic analysis);</a:t>
            </a:r>
            <a:endParaRPr lang="en-GB" sz="1800" kern="100" dirty="0">
              <a:solidFill>
                <a:srgbClr val="283041"/>
              </a:solidFill>
              <a:effectLst/>
              <a:latin typeface="Roboto" panose="02000000000000000000" pitchFamily="2" charset="0"/>
              <a:ea typeface="DengXian" panose="02010600030101010101" pitchFamily="2" charset="-122"/>
              <a:cs typeface="Times New Roman" panose="02020603050405020304" pitchFamily="18" charset="0"/>
            </a:endParaRPr>
          </a:p>
          <a:p>
            <a:r>
              <a:rPr lang="en-GB" sz="1800" kern="100" dirty="0">
                <a:solidFill>
                  <a:srgbClr val="283041"/>
                </a:solidFill>
                <a:latin typeface="Roboto" panose="02000000000000000000" pitchFamily="2" charset="0"/>
                <a:ea typeface="DengXian" panose="02010600030101010101" pitchFamily="2" charset="-122"/>
                <a:cs typeface="Times New Roman" panose="02020603050405020304" pitchFamily="18" charset="0"/>
              </a:rPr>
              <a:t>Draw together your findings and the literature – use one to support the other;</a:t>
            </a:r>
          </a:p>
          <a:p>
            <a:r>
              <a:rPr lang="en-GB" sz="1800" kern="100" dirty="0">
                <a:solidFill>
                  <a:srgbClr val="283041"/>
                </a:solidFill>
                <a:latin typeface="Roboto" panose="02000000000000000000" pitchFamily="2" charset="0"/>
                <a:ea typeface="DengXian" panose="02010600030101010101" pitchFamily="2" charset="-122"/>
                <a:cs typeface="Times New Roman" panose="02020603050405020304" pitchFamily="18" charset="0"/>
              </a:rPr>
              <a:t>Conclusions – use your findings to support your conclusions and make links for the reader.</a:t>
            </a:r>
            <a:endParaRPr lang="en-GB" sz="1800" kern="100" dirty="0">
              <a:solidFill>
                <a:srgbClr val="283041"/>
              </a:solidFill>
              <a:effectLst/>
              <a:latin typeface="Roboto" panose="02000000000000000000" pitchFamily="2" charset="0"/>
              <a:ea typeface="DengXian" panose="02010600030101010101" pitchFamily="2" charset="-122"/>
              <a:cs typeface="Times New Roman" panose="02020603050405020304" pitchFamily="18" charset="0"/>
            </a:endParaRPr>
          </a:p>
          <a:p>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711934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B7083-F5B5-BA33-93E3-9C1B456D1A02}"/>
              </a:ext>
            </a:extLst>
          </p:cNvPr>
          <p:cNvSpPr>
            <a:spLocks noGrp="1"/>
          </p:cNvSpPr>
          <p:nvPr>
            <p:ph type="title"/>
          </p:nvPr>
        </p:nvSpPr>
        <p:spPr/>
        <p:txBody>
          <a:bodyPr/>
          <a:lstStyle/>
          <a:p>
            <a:r>
              <a:rPr lang="en-GB" dirty="0"/>
              <a:t>Targets - literature</a:t>
            </a:r>
          </a:p>
        </p:txBody>
      </p:sp>
      <p:sp>
        <p:nvSpPr>
          <p:cNvPr id="3" name="Content Placeholder 2">
            <a:extLst>
              <a:ext uri="{FF2B5EF4-FFF2-40B4-BE49-F238E27FC236}">
                <a16:creationId xmlns:a16="http://schemas.microsoft.com/office/drawing/2014/main" id="{06FCCDA3-B4B2-DE05-4F74-F9F4F205FE2B}"/>
              </a:ext>
            </a:extLst>
          </p:cNvPr>
          <p:cNvSpPr>
            <a:spLocks noGrp="1"/>
          </p:cNvSpPr>
          <p:nvPr>
            <p:ph idx="1"/>
          </p:nvPr>
        </p:nvSpPr>
        <p:spPr/>
        <p:txBody>
          <a:bodyPr>
            <a:normAutofit/>
          </a:bodyPr>
          <a:lstStyle/>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Read widely in order to back up your points with literature;</a:t>
            </a:r>
          </a:p>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Ensure that your literature review includes literature that you can return to later to support your findings;</a:t>
            </a:r>
          </a:p>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Where possible,</a:t>
            </a:r>
            <a:r>
              <a:rPr lang="en-GB" sz="1800" dirty="0">
                <a:effectLst/>
                <a:latin typeface="Roboto" panose="02000000000000000000" pitchFamily="2" charset="0"/>
                <a:ea typeface="Roboto" panose="02000000000000000000" pitchFamily="2" charset="0"/>
                <a:cs typeface="Roboto" panose="02000000000000000000" pitchFamily="2" charset="0"/>
              </a:rPr>
              <a:t> critically evaluate your sources in order to better demonstrate the usefulness / believability of the sources;</a:t>
            </a:r>
          </a:p>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Avoid missing opportunities to support your points with reference to literature;</a:t>
            </a:r>
          </a:p>
          <a:p>
            <a:r>
              <a:rPr lang="en-GB" sz="1800" dirty="0">
                <a:solidFill>
                  <a:srgbClr val="283041"/>
                </a:solidFill>
                <a:latin typeface="Roboto" panose="02000000000000000000" pitchFamily="2" charset="0"/>
                <a:ea typeface="Roboto" panose="02000000000000000000" pitchFamily="2" charset="0"/>
                <a:cs typeface="Roboto" panose="02000000000000000000" pitchFamily="2" charset="0"/>
              </a:rPr>
              <a:t>A</a:t>
            </a:r>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im to extend your sources; for example</a:t>
            </a:r>
            <a:r>
              <a:rPr lang="en-GB" sz="1800" dirty="0">
                <a:latin typeface="Roboto" panose="02000000000000000000" pitchFamily="2" charset="0"/>
                <a:ea typeface="Roboto" panose="02000000000000000000" pitchFamily="2" charset="0"/>
                <a:cs typeface="Roboto" panose="02000000000000000000" pitchFamily="2" charset="0"/>
              </a:rPr>
              <a:t>,</a:t>
            </a:r>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 beyond Cohen et al.;</a:t>
            </a:r>
          </a:p>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In the literature review, consider whether you really need to use as many direct quotations as you have included.</a:t>
            </a:r>
            <a:r>
              <a:rPr lang="en-GB" sz="1800" dirty="0">
                <a:effectLst/>
                <a:latin typeface="Roboto" panose="02000000000000000000" pitchFamily="2" charset="0"/>
                <a:ea typeface="Roboto" panose="02000000000000000000" pitchFamily="2" charset="0"/>
                <a:cs typeface="Roboto" panose="02000000000000000000" pitchFamily="2" charset="0"/>
              </a:rPr>
              <a:t> Where you do use a direct quotation, you need to expand on it or explain it further in order to demonstrate your understanding of someone else's idea. It is not enough just to use those words in a vacuum and hope that they speak for themselves. </a:t>
            </a: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03167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2812-CD4B-95FC-2D6C-E43AD9AA07D6}"/>
              </a:ext>
            </a:extLst>
          </p:cNvPr>
          <p:cNvSpPr>
            <a:spLocks noGrp="1"/>
          </p:cNvSpPr>
          <p:nvPr>
            <p:ph type="title"/>
          </p:nvPr>
        </p:nvSpPr>
        <p:spPr/>
        <p:txBody>
          <a:bodyPr/>
          <a:lstStyle/>
          <a:p>
            <a:r>
              <a:rPr lang="en-GB" dirty="0"/>
              <a:t>Targets - data</a:t>
            </a:r>
          </a:p>
        </p:txBody>
      </p:sp>
      <p:sp>
        <p:nvSpPr>
          <p:cNvPr id="3" name="Content Placeholder 2">
            <a:extLst>
              <a:ext uri="{FF2B5EF4-FFF2-40B4-BE49-F238E27FC236}">
                <a16:creationId xmlns:a16="http://schemas.microsoft.com/office/drawing/2014/main" id="{DCA850EF-8DCB-BA23-919E-0FB2C96958B7}"/>
              </a:ext>
            </a:extLst>
          </p:cNvPr>
          <p:cNvSpPr>
            <a:spLocks noGrp="1"/>
          </p:cNvSpPr>
          <p:nvPr>
            <p:ph idx="1"/>
          </p:nvPr>
        </p:nvSpPr>
        <p:spPr/>
        <p:txBody>
          <a:bodyPr/>
          <a:lstStyle/>
          <a:p>
            <a:pPr algn="l"/>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Use your data in order to strengthen your argument – refer to specific figures and/or percentages;</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algn="l"/>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Reconsider the way in which you have applied thematic analysis to your data.</a:t>
            </a:r>
            <a:endParaRPr lang="en-GB" sz="1800" dirty="0">
              <a:effectLst/>
              <a:latin typeface="Roboto" panose="02000000000000000000" pitchFamily="2" charset="0"/>
              <a:ea typeface="Roboto" panose="02000000000000000000" pitchFamily="2" charset="0"/>
              <a:cs typeface="Roboto" panose="02000000000000000000" pitchFamily="2" charset="0"/>
            </a:endParaRPr>
          </a:p>
          <a:p>
            <a:endParaRPr lang="en-GB" dirty="0"/>
          </a:p>
        </p:txBody>
      </p:sp>
    </p:spTree>
    <p:extLst>
      <p:ext uri="{BB962C8B-B14F-4D97-AF65-F5344CB8AC3E}">
        <p14:creationId xmlns:p14="http://schemas.microsoft.com/office/powerpoint/2010/main" val="1117449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BA7D-44B4-3D58-9DCD-F360D16CF368}"/>
              </a:ext>
            </a:extLst>
          </p:cNvPr>
          <p:cNvSpPr>
            <a:spLocks noGrp="1"/>
          </p:cNvSpPr>
          <p:nvPr>
            <p:ph type="title"/>
          </p:nvPr>
        </p:nvSpPr>
        <p:spPr/>
        <p:txBody>
          <a:bodyPr/>
          <a:lstStyle/>
          <a:p>
            <a:r>
              <a:rPr lang="en-GB"/>
              <a:t>Targets - General</a:t>
            </a:r>
            <a:endParaRPr lang="en-GB" dirty="0"/>
          </a:p>
        </p:txBody>
      </p:sp>
      <p:sp>
        <p:nvSpPr>
          <p:cNvPr id="3" name="Content Placeholder 2">
            <a:extLst>
              <a:ext uri="{FF2B5EF4-FFF2-40B4-BE49-F238E27FC236}">
                <a16:creationId xmlns:a16="http://schemas.microsoft.com/office/drawing/2014/main" id="{5705F74A-DA1F-DFC9-3793-A1FCF6C8F01C}"/>
              </a:ext>
            </a:extLst>
          </p:cNvPr>
          <p:cNvSpPr>
            <a:spLocks noGrp="1"/>
          </p:cNvSpPr>
          <p:nvPr>
            <p:ph idx="1"/>
          </p:nvPr>
        </p:nvSpPr>
        <p:spPr/>
        <p:txBody>
          <a:bodyPr/>
          <a:lstStyle/>
          <a:p>
            <a:pPr algn="l"/>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Ensure that you present a strong rationale to support the research that you have carried out;</a:t>
            </a:r>
            <a:endParaRPr lang="en-GB" sz="1800" dirty="0">
              <a:effectLst/>
              <a:latin typeface="Roboto" panose="02000000000000000000" pitchFamily="2" charset="0"/>
              <a:ea typeface="Roboto" panose="02000000000000000000" pitchFamily="2" charset="0"/>
              <a:cs typeface="Roboto" panose="02000000000000000000" pitchFamily="2" charset="0"/>
            </a:endParaRPr>
          </a:p>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Ensure that your recommendations are linked to your Research Questions and come explicitly from your findings;</a:t>
            </a:r>
          </a:p>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Make clearer connections between the literature review, the aims of the study and the conclusions;</a:t>
            </a:r>
          </a:p>
          <a:p>
            <a:r>
              <a:rPr lang="en-GB" sz="1800" dirty="0">
                <a:solidFill>
                  <a:srgbClr val="283041"/>
                </a:solidFill>
                <a:latin typeface="Roboto" panose="02000000000000000000" pitchFamily="2" charset="0"/>
                <a:ea typeface="Roboto" panose="02000000000000000000" pitchFamily="2" charset="0"/>
                <a:cs typeface="Roboto" panose="02000000000000000000" pitchFamily="2" charset="0"/>
              </a:rPr>
              <a:t>At the end of your piece of work, state the RQs again and ANSWER THEM!</a:t>
            </a:r>
            <a:endPar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endParaRPr>
          </a:p>
          <a:p>
            <a:endParaRPr lang="en-GB" dirty="0"/>
          </a:p>
        </p:txBody>
      </p:sp>
    </p:spTree>
    <p:extLst>
      <p:ext uri="{BB962C8B-B14F-4D97-AF65-F5344CB8AC3E}">
        <p14:creationId xmlns:p14="http://schemas.microsoft.com/office/powerpoint/2010/main" val="4125510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C96F3-3DA7-9A0C-5CD7-1E1552058E9F}"/>
              </a:ext>
            </a:extLst>
          </p:cNvPr>
          <p:cNvSpPr>
            <a:spLocks noGrp="1"/>
          </p:cNvSpPr>
          <p:nvPr>
            <p:ph type="title"/>
          </p:nvPr>
        </p:nvSpPr>
        <p:spPr/>
        <p:txBody>
          <a:bodyPr/>
          <a:lstStyle/>
          <a:p>
            <a:r>
              <a:rPr lang="en-GB" dirty="0"/>
              <a:t>Targets – communication / writing style</a:t>
            </a:r>
          </a:p>
        </p:txBody>
      </p:sp>
      <p:sp>
        <p:nvSpPr>
          <p:cNvPr id="3" name="Content Placeholder 2">
            <a:extLst>
              <a:ext uri="{FF2B5EF4-FFF2-40B4-BE49-F238E27FC236}">
                <a16:creationId xmlns:a16="http://schemas.microsoft.com/office/drawing/2014/main" id="{B5B03E08-0C90-8DA0-540D-AD34B893BB6C}"/>
              </a:ext>
            </a:extLst>
          </p:cNvPr>
          <p:cNvSpPr>
            <a:spLocks noGrp="1"/>
          </p:cNvSpPr>
          <p:nvPr>
            <p:ph idx="1"/>
          </p:nvPr>
        </p:nvSpPr>
        <p:spPr/>
        <p:txBody>
          <a:bodyPr/>
          <a:lstStyle/>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Think about the structure of your paragraphs to ensure that there is a clear opening sentence, some relevant information on a particular topic and a summarising end sentence;</a:t>
            </a:r>
          </a:p>
          <a:p>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Use tentative language in situations where you are not able to </a:t>
            </a:r>
            <a:r>
              <a:rPr lang="en-GB" sz="1800" i="1" dirty="0">
                <a:solidFill>
                  <a:srgbClr val="283041"/>
                </a:solidFill>
                <a:effectLst/>
                <a:latin typeface="Roboto" panose="02000000000000000000" pitchFamily="2" charset="0"/>
                <a:ea typeface="Roboto" panose="02000000000000000000" pitchFamily="2" charset="0"/>
                <a:cs typeface="Roboto" panose="02000000000000000000" pitchFamily="2" charset="0"/>
              </a:rPr>
              <a:t>prove</a:t>
            </a:r>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 something with certainty.</a:t>
            </a:r>
          </a:p>
          <a:p>
            <a:r>
              <a:rPr lang="en-GB" sz="1800" dirty="0">
                <a:solidFill>
                  <a:srgbClr val="283041"/>
                </a:solidFill>
                <a:latin typeface="Roboto" panose="02000000000000000000" pitchFamily="2" charset="0"/>
                <a:ea typeface="Roboto" panose="02000000000000000000" pitchFamily="2" charset="0"/>
                <a:cs typeface="Roboto" panose="02000000000000000000" pitchFamily="2" charset="0"/>
              </a:rPr>
              <a:t>T</a:t>
            </a:r>
            <a:r>
              <a:rPr lang="en-GB" sz="1800" dirty="0">
                <a:solidFill>
                  <a:srgbClr val="283041"/>
                </a:solidFill>
                <a:effectLst/>
                <a:latin typeface="Roboto" panose="02000000000000000000" pitchFamily="2" charset="0"/>
                <a:ea typeface="Roboto" panose="02000000000000000000" pitchFamily="2" charset="0"/>
                <a:cs typeface="Roboto" panose="02000000000000000000" pitchFamily="2" charset="0"/>
              </a:rPr>
              <a:t>hink again about the order of the information that you are presenting. It might be helpful to think through your essay from the reader's perspective. Will the reader understand a particular point without certain background information?</a:t>
            </a:r>
            <a:r>
              <a:rPr lang="en-GB" sz="1800" dirty="0">
                <a:effectLst/>
                <a:latin typeface="Roboto" panose="02000000000000000000" pitchFamily="2" charset="0"/>
                <a:ea typeface="Roboto" panose="02000000000000000000" pitchFamily="2" charset="0"/>
                <a:cs typeface="Roboto" panose="02000000000000000000" pitchFamily="2" charset="0"/>
              </a:rPr>
              <a:t> Don't assume that the reader already knows everything that you know.  </a:t>
            </a:r>
          </a:p>
          <a:p>
            <a:endParaRPr lang="en-GB" dirty="0"/>
          </a:p>
        </p:txBody>
      </p:sp>
    </p:spTree>
    <p:extLst>
      <p:ext uri="{BB962C8B-B14F-4D97-AF65-F5344CB8AC3E}">
        <p14:creationId xmlns:p14="http://schemas.microsoft.com/office/powerpoint/2010/main" val="2549836459"/>
      </p:ext>
    </p:extLst>
  </p:cSld>
  <p:clrMapOvr>
    <a:masterClrMapping/>
  </p:clrMapOvr>
</p:sld>
</file>

<file path=ppt/theme/theme1.xml><?xml version="1.0" encoding="utf-8"?>
<a:theme xmlns:a="http://schemas.openxmlformats.org/drawingml/2006/main" name="SketchyVTI">
  <a:themeElements>
    <a:clrScheme name="AnalogousFromLightSeedRightStep">
      <a:dk1>
        <a:srgbClr val="000000"/>
      </a:dk1>
      <a:lt1>
        <a:srgbClr val="FFFFFF"/>
      </a:lt1>
      <a:dk2>
        <a:srgbClr val="313820"/>
      </a:dk2>
      <a:lt2>
        <a:srgbClr val="E2E8E5"/>
      </a:lt2>
      <a:accent1>
        <a:srgbClr val="C894AD"/>
      </a:accent1>
      <a:accent2>
        <a:srgbClr val="BC7C80"/>
      </a:accent2>
      <a:accent3>
        <a:srgbClr val="C29C87"/>
      </a:accent3>
      <a:accent4>
        <a:srgbClr val="B1A375"/>
      </a:accent4>
      <a:accent5>
        <a:srgbClr val="9FA87C"/>
      </a:accent5>
      <a:accent6>
        <a:srgbClr val="89AC71"/>
      </a:accent6>
      <a:hlink>
        <a:srgbClr val="579074"/>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46</TotalTime>
  <Words>528</Words>
  <Application>Microsoft Macintosh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Roboto</vt:lpstr>
      <vt:lpstr>The Hand Bold</vt:lpstr>
      <vt:lpstr>The Serif Hand Black</vt:lpstr>
      <vt:lpstr>Times New Roman</vt:lpstr>
      <vt:lpstr>SketchyVTI</vt:lpstr>
      <vt:lpstr>The ECDE7013 Assignment</vt:lpstr>
      <vt:lpstr>strengths</vt:lpstr>
      <vt:lpstr>Targets - literature</vt:lpstr>
      <vt:lpstr>Targets - data</vt:lpstr>
      <vt:lpstr>Targets - General</vt:lpstr>
      <vt:lpstr>Targets – communication / writing style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ECDE7013 Assignment</dc:title>
  <dc:creator>Catherine Morgan</dc:creator>
  <cp:lastModifiedBy>Iain Jones</cp:lastModifiedBy>
  <cp:revision>5</cp:revision>
  <dcterms:created xsi:type="dcterms:W3CDTF">2023-12-06T12:51:13Z</dcterms:created>
  <dcterms:modified xsi:type="dcterms:W3CDTF">2023-12-08T09:08:18Z</dcterms:modified>
</cp:coreProperties>
</file>