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59" r:id="rId5"/>
    <p:sldId id="260" r:id="rId6"/>
    <p:sldId id="262" r:id="rId7"/>
    <p:sldId id="264" r:id="rId8"/>
    <p:sldId id="266" r:id="rId9"/>
    <p:sldId id="267"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8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640013" y="484479"/>
            <a:ext cx="6911974" cy="2954655"/>
          </a:xfrm>
        </p:spPr>
        <p:txBody>
          <a:bodyPr anchor="b">
            <a:normAutofit/>
          </a:bodyPr>
          <a:lstStyle>
            <a:lvl1pPr algn="ctr">
              <a:defRPr sz="5600" spc="-100" baseline="0"/>
            </a:lvl1pPr>
          </a:lstStyle>
          <a:p>
            <a:r>
              <a:rPr lang="en-US"/>
              <a:t>Click to edit Master title style</a:t>
            </a:r>
            <a:endParaRPr lang="en-US" dirty="0"/>
          </a:p>
        </p:txBody>
      </p:sp>
      <p:sp>
        <p:nvSpPr>
          <p:cNvPr id="3" name="Subtitle 2"/>
          <p:cNvSpPr>
            <a:spLocks noGrp="1"/>
          </p:cNvSpPr>
          <p:nvPr>
            <p:ph type="subTitle" idx="1"/>
          </p:nvPr>
        </p:nvSpPr>
        <p:spPr>
          <a:xfrm>
            <a:off x="2640013" y="3799133"/>
            <a:ext cx="6911974" cy="1969841"/>
          </a:xfrm>
        </p:spPr>
        <p:txBody>
          <a:bodyPr>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2395C5C9-164C-46B3-A87E-7660D39D3106}" type="datetime2">
              <a:rPr lang="en-US" smtClean="0"/>
              <a:t>Tuesday, November 16,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7755630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720000" y="2541600"/>
            <a:ext cx="10728325" cy="32273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4DDCFF8A-AAF8-4A12-8A91-9CA0EAF6CBB9}" type="datetime2">
              <a:rPr lang="en-US" smtClean="0"/>
              <a:t>Tuesday, November 16, 2021</a:t>
            </a:fld>
            <a:endParaRPr lang="en-US" dirty="0"/>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240616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6" cy="2879724"/>
          </a:xfrm>
        </p:spPr>
        <p:txBody>
          <a:bodyPr anchor="b">
            <a:normAutofit/>
          </a:bodyPr>
          <a:lstStyle>
            <a:lvl1pPr>
              <a:defRPr sz="5600"/>
            </a:lvl1pPr>
          </a:lstStyle>
          <a:p>
            <a:r>
              <a:rPr lang="en-US"/>
              <a:t>Click to edit Master title style</a:t>
            </a:r>
            <a:endParaRPr lang="en-US" dirty="0"/>
          </a:p>
        </p:txBody>
      </p:sp>
      <p:sp>
        <p:nvSpPr>
          <p:cNvPr id="3" name="Text Placeholder 2"/>
          <p:cNvSpPr>
            <a:spLocks noGrp="1"/>
          </p:cNvSpPr>
          <p:nvPr>
            <p:ph type="body" idx="1"/>
          </p:nvPr>
        </p:nvSpPr>
        <p:spPr>
          <a:xfrm>
            <a:off x="719910" y="3858924"/>
            <a:ext cx="10728326" cy="1919076"/>
          </a:xfrm>
        </p:spPr>
        <p:txBody>
          <a:bodyPr>
            <a:normAutofit/>
          </a:bodyPr>
          <a:lstStyle>
            <a:lvl1pPr marL="0" indent="0">
              <a:buNone/>
              <a:defRPr sz="2800">
                <a:solidFill>
                  <a:schemeClr val="tx1">
                    <a:tint val="75000"/>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ABCC25C3-021A-4B0B-8F70-0C181FE1CF45}" type="datetime2">
              <a:rPr lang="en-US" smtClean="0"/>
              <a:t>Tuesday, November 16,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pPr algn="l"/>
            <a:r>
              <a:rPr lang="en-US" dirty="0"/>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1401886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200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8400" y="2541600"/>
            <a:ext cx="5003801" cy="32345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0C23D88D-8CEC-4ED9-A53B-5596187D9A16}" type="datetime2">
              <a:rPr lang="en-US" smtClean="0"/>
              <a:t>Tuesday, November 16,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574849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10728325" cy="673005"/>
          </a:xfrm>
        </p:spPr>
        <p:txBody>
          <a:bodyPr>
            <a:normAutofit/>
          </a:bodyPr>
          <a:lstStyle/>
          <a:p>
            <a:r>
              <a:rPr lang="en-US"/>
              <a:t>Click to edit Master title style</a:t>
            </a:r>
            <a:endParaRPr lang="en-US" dirty="0"/>
          </a:p>
        </p:txBody>
      </p:sp>
      <p:sp>
        <p:nvSpPr>
          <p:cNvPr id="3" name="Text Placeholder 2"/>
          <p:cNvSpPr>
            <a:spLocks noGrp="1"/>
          </p:cNvSpPr>
          <p:nvPr>
            <p:ph type="body" idx="1"/>
          </p:nvPr>
        </p:nvSpPr>
        <p:spPr>
          <a:xfrm>
            <a:off x="720000" y="1840698"/>
            <a:ext cx="5015638" cy="565796"/>
          </a:xfrm>
        </p:spPr>
        <p:txBody>
          <a:bodyPr wrap="square"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20000" y="2541600"/>
            <a:ext cx="5003801"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400" y="1840698"/>
            <a:ext cx="5015638" cy="565796"/>
          </a:xfrm>
        </p:spPr>
        <p:txBody>
          <a:bodyPr anchor="b">
            <a:normAutofit/>
          </a:bodyPr>
          <a:lstStyle>
            <a:lvl1pPr marL="0" indent="0">
              <a:lnSpc>
                <a:spcPct val="120000"/>
              </a:lnSpc>
              <a:buNone/>
              <a:defRPr sz="1600" b="0" cap="all" spc="200" baseline="0">
                <a:solidFill>
                  <a:schemeClr val="tx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400" y="2541600"/>
            <a:ext cx="5003800" cy="3234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731837" y="6138000"/>
            <a:ext cx="3095626" cy="720000"/>
          </a:xfrm>
          <a:prstGeom prst="rect">
            <a:avLst/>
          </a:prstGeom>
        </p:spPr>
        <p:txBody>
          <a:bodyPr/>
          <a:lstStyle/>
          <a:p>
            <a:fld id="{D2CCD382-DFDA-4722-A27A-59C21AD112F2}" type="datetime2">
              <a:rPr lang="en-US" smtClean="0"/>
              <a:t>Tuesday, November 16, 2021</a:t>
            </a:fld>
            <a:endParaRPr lang="en-US"/>
          </a:p>
        </p:txBody>
      </p:sp>
      <p:sp>
        <p:nvSpPr>
          <p:cNvPr id="8" name="Footer Placeholder 7"/>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9" name="Slide Number Placeholder 8"/>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24417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731837" y="6138000"/>
            <a:ext cx="3095626" cy="720000"/>
          </a:xfrm>
          <a:prstGeom prst="rect">
            <a:avLst/>
          </a:prstGeom>
        </p:spPr>
        <p:txBody>
          <a:bodyPr/>
          <a:lstStyle/>
          <a:p>
            <a:fld id="{22F2A30D-1C09-413F-AAB1-38F366000715}" type="datetime2">
              <a:rPr lang="en-US" smtClean="0"/>
              <a:t>Tuesday, November 16, 2021</a:t>
            </a:fld>
            <a:endParaRPr lang="en-US"/>
          </a:p>
        </p:txBody>
      </p:sp>
      <p:sp>
        <p:nvSpPr>
          <p:cNvPr id="4" name="Footer Placeholder 3"/>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5" name="Slide Number Placeholder 4"/>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089863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731837" y="6138000"/>
            <a:ext cx="3095626" cy="720000"/>
          </a:xfrm>
          <a:prstGeom prst="rect">
            <a:avLst/>
          </a:prstGeom>
        </p:spPr>
        <p:txBody>
          <a:bodyPr/>
          <a:lstStyle/>
          <a:p>
            <a:fld id="{6DB82B9C-D65E-4F64-95C3-B10F3B00F0D9}" type="datetime2">
              <a:rPr lang="en-US" smtClean="0"/>
              <a:t>Tuesday, November 16, 2021</a:t>
            </a:fld>
            <a:endParaRPr lang="en-US"/>
          </a:p>
        </p:txBody>
      </p:sp>
      <p:sp>
        <p:nvSpPr>
          <p:cNvPr id="3" name="Footer Placeholder 2"/>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4" name="Slide Number Placeholder 3"/>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03190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107463" cy="1477328"/>
          </a:xfrm>
        </p:spPr>
        <p:txBody>
          <a:bodyPr anchor="t" anchorCtr="0">
            <a:normAutofit/>
          </a:bodyPr>
          <a:lstStyle>
            <a:lvl1pPr>
              <a:lnSpc>
                <a:spcPct val="100000"/>
              </a:lnSpc>
              <a:defRPr sz="2800"/>
            </a:lvl1pPr>
          </a:lstStyle>
          <a:p>
            <a:r>
              <a:rPr lang="en-US"/>
              <a:t>Click to edit Master title style</a:t>
            </a:r>
            <a:endParaRPr lang="en-US" dirty="0"/>
          </a:p>
        </p:txBody>
      </p:sp>
      <p:sp>
        <p:nvSpPr>
          <p:cNvPr id="3" name="Content Placeholder 2"/>
          <p:cNvSpPr>
            <a:spLocks noGrp="1"/>
          </p:cNvSpPr>
          <p:nvPr>
            <p:ph idx="1"/>
          </p:nvPr>
        </p:nvSpPr>
        <p:spPr>
          <a:xfrm>
            <a:off x="4548188" y="584662"/>
            <a:ext cx="6911974" cy="5184313"/>
          </a:xfrm>
        </p:spPr>
        <p:txBody>
          <a:bodyPr/>
          <a:lstStyle>
            <a:lvl1pPr marL="0" indent="0">
              <a:lnSpc>
                <a:spcPct val="100000"/>
              </a:lnSpc>
              <a:buNone/>
              <a:defRPr sz="4800"/>
            </a:lvl1pPr>
            <a:lvl2pPr marL="914400" indent="-457200">
              <a:buFont typeface="Arial" panose="020B0604020202020204" pitchFamily="34" charset="0"/>
              <a:buChar char="•"/>
              <a:defRPr sz="2000"/>
            </a:lvl2pPr>
            <a:lvl3pPr marL="1257300" indent="-342900">
              <a:buFont typeface="Arial" panose="020B0604020202020204" pitchFamily="34" charset="0"/>
              <a:buChar char="•"/>
              <a:defRPr sz="2000"/>
            </a:lvl3pPr>
            <a:lvl4pPr marL="1714500" indent="-342900">
              <a:buFont typeface="Arial" panose="020B0604020202020204" pitchFamily="34" charset="0"/>
              <a:buChar char="•"/>
              <a:defRPr sz="2000"/>
            </a:lvl4pPr>
            <a:lvl5pPr marL="2171700" indent="-342900">
              <a:buFont typeface="Arial" panose="020B0604020202020204" pitchFamily="34" charset="0"/>
              <a:buChar cha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0000" y="2541600"/>
            <a:ext cx="3107463" cy="32318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B7F5FDCC-6AAC-4A08-B9E0-3793AB5E64C3}" type="datetime2">
              <a:rPr lang="en-US" smtClean="0"/>
              <a:t>Tuesday, November 16,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1351012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20000" y="619200"/>
            <a:ext cx="3095626" cy="1476000"/>
          </a:xfrm>
        </p:spPr>
        <p:txBody>
          <a:bodyPr anchor="t" anchorCtr="0">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548188" y="728664"/>
            <a:ext cx="6923812" cy="504031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0000" y="2541600"/>
            <a:ext cx="3095625" cy="3232800"/>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31837" y="6138000"/>
            <a:ext cx="3095626" cy="720000"/>
          </a:xfrm>
          <a:prstGeom prst="rect">
            <a:avLst/>
          </a:prstGeom>
        </p:spPr>
        <p:txBody>
          <a:bodyPr/>
          <a:lstStyle/>
          <a:p>
            <a:fld id="{349FE94D-439C-40F1-900E-BC07940E3988}" type="datetime2">
              <a:rPr lang="en-US" smtClean="0"/>
              <a:t>Tuesday, November 16, 2021</a:t>
            </a:fld>
            <a:endParaRPr lang="en-US"/>
          </a:p>
        </p:txBody>
      </p:sp>
      <p:sp>
        <p:nvSpPr>
          <p:cNvPr id="6" name="Footer Placeholder 5"/>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7" name="Slide Number Placeholder 6"/>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5921785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20000" y="2636838"/>
            <a:ext cx="10728325" cy="31321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5B75179A-1E2B-41AB-B400-4F1B4022FAEE}" type="datetime2">
              <a:rPr lang="en-US" smtClean="0"/>
              <a:t>Tuesday, November 16,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3369555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140486" y="720000"/>
            <a:ext cx="1477328" cy="5048975"/>
          </a:xfrm>
        </p:spPr>
        <p:txBody>
          <a:bodyPr vert="eaVert">
            <a:normAutofit/>
          </a:bodyPr>
          <a:lstStyle>
            <a:lvl1pP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1838" y="720000"/>
            <a:ext cx="8929614" cy="5048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31837" y="6138000"/>
            <a:ext cx="3095626" cy="720000"/>
          </a:xfrm>
          <a:prstGeom prst="rect">
            <a:avLst/>
          </a:prstGeom>
        </p:spPr>
        <p:txBody>
          <a:bodyPr/>
          <a:lstStyle/>
          <a:p>
            <a:fld id="{05681D0F-6595-4F14-8EF3-954CD87C797B}" type="datetime2">
              <a:rPr lang="en-US" smtClean="0"/>
              <a:t>Tuesday, November 16, 2021</a:t>
            </a:fld>
            <a:endParaRPr lang="en-US"/>
          </a:p>
        </p:txBody>
      </p:sp>
      <p:sp>
        <p:nvSpPr>
          <p:cNvPr id="5" name="Footer Placeholder 4"/>
          <p:cNvSpPr>
            <a:spLocks noGrp="1"/>
          </p:cNvSpPr>
          <p:nvPr>
            <p:ph type="ftr" sz="quarter" idx="11"/>
          </p:nvPr>
        </p:nvSpPr>
        <p:spPr>
          <a:xfrm>
            <a:off x="4548188" y="6138000"/>
            <a:ext cx="5003800" cy="720000"/>
          </a:xfrm>
          <a:prstGeom prst="rect">
            <a:avLst/>
          </a:prstGeom>
        </p:spPr>
        <p:txBody>
          <a:bodyPr/>
          <a:lstStyle/>
          <a:p>
            <a:r>
              <a:rPr lang="en-US"/>
              <a:t>Sample Footer Text</a:t>
            </a:r>
          </a:p>
        </p:txBody>
      </p:sp>
      <p:sp>
        <p:nvSpPr>
          <p:cNvPr id="6" name="Slide Number Placeholder 5"/>
          <p:cNvSpPr>
            <a:spLocks noGrp="1"/>
          </p:cNvSpPr>
          <p:nvPr>
            <p:ph type="sldNum" sz="quarter" idx="12"/>
          </p:nvPr>
        </p:nvSpPr>
        <p:spPr>
          <a:xfrm>
            <a:off x="10272713" y="6138000"/>
            <a:ext cx="1187449" cy="720000"/>
          </a:xfrm>
          <a:prstGeom prst="rect">
            <a:avLst/>
          </a:prstGeom>
        </p:spPr>
        <p:txBody>
          <a:bodyPr/>
          <a:lstStyle/>
          <a:p>
            <a:fld id="{1621B6DD-29C1-4FEA-923F-71EA1347694C}" type="slidenum">
              <a:rPr lang="en-US" smtClean="0"/>
              <a:t>‹#›</a:t>
            </a:fld>
            <a:endParaRPr lang="en-US"/>
          </a:p>
        </p:txBody>
      </p:sp>
    </p:spTree>
    <p:extLst>
      <p:ext uri="{BB962C8B-B14F-4D97-AF65-F5344CB8AC3E}">
        <p14:creationId xmlns:p14="http://schemas.microsoft.com/office/powerpoint/2010/main" val="2525642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646535-AEF6-4883-A4F9-EEC1F8B4319E}"/>
              </a:ext>
            </a:extLst>
          </p:cNvPr>
          <p:cNvSpPr/>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20000" y="619200"/>
            <a:ext cx="10728322" cy="1477328"/>
          </a:xfrm>
          <a:prstGeom prst="rect">
            <a:avLst/>
          </a:prstGeom>
        </p:spPr>
        <p:txBody>
          <a:bodyPr vert="horz" wrap="square" lIns="0" tIns="0" rIns="0" bIns="0" rtlCol="0" anchor="t" anchorCtr="0">
            <a:normAutofit/>
          </a:bodyPr>
          <a:lstStyle/>
          <a:p>
            <a:endParaRPr lang="en-US" dirty="0"/>
          </a:p>
        </p:txBody>
      </p:sp>
      <p:sp>
        <p:nvSpPr>
          <p:cNvPr id="3" name="Text Placeholder 2"/>
          <p:cNvSpPr>
            <a:spLocks noGrp="1"/>
          </p:cNvSpPr>
          <p:nvPr>
            <p:ph type="body" idx="1"/>
          </p:nvPr>
        </p:nvSpPr>
        <p:spPr>
          <a:xfrm>
            <a:off x="720000" y="2541600"/>
            <a:ext cx="10728325" cy="3227375"/>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31837" y="6138000"/>
            <a:ext cx="3095626" cy="720000"/>
          </a:xfrm>
          <a:prstGeom prst="rect">
            <a:avLst/>
          </a:prstGeom>
        </p:spPr>
        <p:txBody>
          <a:bodyPr vert="horz" lIns="0" tIns="180000" rIns="0" bIns="180000" rtlCol="0" anchor="ctr"/>
          <a:lstStyle>
            <a:lvl1pPr algn="l">
              <a:lnSpc>
                <a:spcPct val="120000"/>
              </a:lnSpc>
              <a:defRPr sz="1200" spc="20" baseline="0">
                <a:solidFill>
                  <a:schemeClr val="tx1"/>
                </a:solidFill>
                <a:latin typeface="+mn-lt"/>
              </a:defRPr>
            </a:lvl1pPr>
          </a:lstStyle>
          <a:p>
            <a:fld id="{8DEA2CF1-0EB2-4673-802D-3371233E4A77}" type="datetime2">
              <a:rPr lang="en-US" smtClean="0"/>
              <a:t>Tuesday, November 16, 2021</a:t>
            </a:fld>
            <a:endParaRPr lang="en-US" dirty="0"/>
          </a:p>
        </p:txBody>
      </p:sp>
      <p:sp>
        <p:nvSpPr>
          <p:cNvPr id="5" name="Footer Placeholder 4"/>
          <p:cNvSpPr>
            <a:spLocks noGrp="1"/>
          </p:cNvSpPr>
          <p:nvPr>
            <p:ph type="ftr" sz="quarter" idx="3"/>
          </p:nvPr>
        </p:nvSpPr>
        <p:spPr>
          <a:xfrm>
            <a:off x="4548188" y="6138000"/>
            <a:ext cx="5003800" cy="720000"/>
          </a:xfrm>
          <a:prstGeom prst="rect">
            <a:avLst/>
          </a:prstGeom>
        </p:spPr>
        <p:txBody>
          <a:bodyPr vert="horz" lIns="0" tIns="180000" rIns="0" bIns="180000" rtlCol="0" anchor="ctr"/>
          <a:lstStyle>
            <a:lvl1pPr algn="ctr">
              <a:lnSpc>
                <a:spcPct val="120000"/>
              </a:lnSpc>
              <a:defRPr sz="1200" spc="20" baseline="0">
                <a:solidFill>
                  <a:schemeClr val="tx1"/>
                </a:solidFill>
                <a:latin typeface="+mn-lt"/>
              </a:defRPr>
            </a:lvl1pPr>
          </a:lstStyle>
          <a:p>
            <a:pPr algn="l"/>
            <a:r>
              <a:rPr lang="en-US"/>
              <a:t>Sample Footer Text</a:t>
            </a:r>
            <a:endParaRPr lang="en-US" dirty="0"/>
          </a:p>
        </p:txBody>
      </p:sp>
      <p:sp>
        <p:nvSpPr>
          <p:cNvPr id="6" name="Slide Number Placeholder 5"/>
          <p:cNvSpPr>
            <a:spLocks noGrp="1"/>
          </p:cNvSpPr>
          <p:nvPr>
            <p:ph type="sldNum" sz="quarter" idx="4"/>
          </p:nvPr>
        </p:nvSpPr>
        <p:spPr>
          <a:xfrm>
            <a:off x="10272713" y="6138000"/>
            <a:ext cx="1187449" cy="720000"/>
          </a:xfrm>
          <a:prstGeom prst="rect">
            <a:avLst/>
          </a:prstGeom>
        </p:spPr>
        <p:txBody>
          <a:bodyPr vert="horz" lIns="0" tIns="180000" rIns="0" bIns="180000" rtlCol="0" anchor="ctr"/>
          <a:lstStyle>
            <a:lvl1pPr algn="r">
              <a:lnSpc>
                <a:spcPct val="120000"/>
              </a:lnSpc>
              <a:defRPr sz="1200" spc="20" baseline="0">
                <a:solidFill>
                  <a:schemeClr val="tx1"/>
                </a:solidFill>
                <a:latin typeface="+mn-lt"/>
              </a:defRPr>
            </a:lvl1pPr>
          </a:lstStyle>
          <a:p>
            <a:fld id="{1621B6DD-29C1-4FEA-923F-71EA1347694C}" type="slidenum">
              <a:rPr lang="en-US" smtClean="0"/>
              <a:pPr/>
              <a:t>‹#›</a:t>
            </a:fld>
            <a:endParaRPr lang="en-US" dirty="0"/>
          </a:p>
        </p:txBody>
      </p:sp>
    </p:spTree>
    <p:extLst>
      <p:ext uri="{BB962C8B-B14F-4D97-AF65-F5344CB8AC3E}">
        <p14:creationId xmlns:p14="http://schemas.microsoft.com/office/powerpoint/2010/main" val="1681906916"/>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3200" kern="1200" cap="none"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1pPr>
      <a:lvl2pPr marL="6858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2pPr>
      <a:lvl3pPr marL="11430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3pPr>
      <a:lvl4pPr marL="16002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4pPr>
      <a:lvl5pPr marL="2057400" indent="-228600" algn="l" defTabSz="914400" rtl="0" eaLnBrk="1" latinLnBrk="0" hangingPunct="1">
        <a:lnSpc>
          <a:spcPct val="120000"/>
        </a:lnSpc>
        <a:spcBef>
          <a:spcPts val="500"/>
        </a:spcBef>
        <a:buClr>
          <a:schemeClr val="accent4"/>
        </a:buClr>
        <a:buFont typeface="The Hand Extrablack" panose="03070A02030502020204" pitchFamily="66" charset="0"/>
        <a:buChar char="•"/>
        <a:defRPr sz="2000" kern="1200" spc="20" baseline="0">
          <a:solidFill>
            <a:schemeClr val="tx1">
              <a:alpha val="58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erkbox.com/uk/resources/library/2020-workplace-stress-surve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4F3A7E8-6DA9-4C2B-ACC8-475F34DAEA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B21CDF0-4D24-4190-9285-9016C19C16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AFD36B-C8DF-4AD8-A3DB-67B97E2E68C2}"/>
              </a:ext>
            </a:extLst>
          </p:cNvPr>
          <p:cNvSpPr>
            <a:spLocks noGrp="1"/>
          </p:cNvSpPr>
          <p:nvPr>
            <p:ph type="ctrTitle"/>
          </p:nvPr>
        </p:nvSpPr>
        <p:spPr>
          <a:xfrm>
            <a:off x="6480000" y="1449388"/>
            <a:ext cx="5015638" cy="2075012"/>
          </a:xfrm>
        </p:spPr>
        <p:txBody>
          <a:bodyPr>
            <a:normAutofit/>
          </a:bodyPr>
          <a:lstStyle/>
          <a:p>
            <a:pPr>
              <a:lnSpc>
                <a:spcPct val="90000"/>
              </a:lnSpc>
            </a:pPr>
            <a:r>
              <a:rPr lang="en-US" sz="4800"/>
              <a:t>Problem Solving and Decision Making </a:t>
            </a:r>
            <a:endParaRPr lang="en-GB" sz="4800"/>
          </a:p>
        </p:txBody>
      </p:sp>
      <p:sp>
        <p:nvSpPr>
          <p:cNvPr id="3" name="Subtitle 2">
            <a:extLst>
              <a:ext uri="{FF2B5EF4-FFF2-40B4-BE49-F238E27FC236}">
                <a16:creationId xmlns:a16="http://schemas.microsoft.com/office/drawing/2014/main" id="{3839BE94-9B01-4D4F-938B-14CCCA8096DC}"/>
              </a:ext>
            </a:extLst>
          </p:cNvPr>
          <p:cNvSpPr>
            <a:spLocks noGrp="1"/>
          </p:cNvSpPr>
          <p:nvPr>
            <p:ph type="subTitle" idx="1"/>
          </p:nvPr>
        </p:nvSpPr>
        <p:spPr>
          <a:xfrm>
            <a:off x="6013325" y="4327609"/>
            <a:ext cx="5903704" cy="3027602"/>
          </a:xfrm>
        </p:spPr>
        <p:txBody>
          <a:bodyPr>
            <a:normAutofit/>
          </a:bodyPr>
          <a:lstStyle/>
          <a:p>
            <a:pPr>
              <a:lnSpc>
                <a:spcPct val="110000"/>
              </a:lnSpc>
            </a:pPr>
            <a:r>
              <a:rPr lang="en-US" sz="2400" dirty="0">
                <a:latin typeface="Times New Roman" panose="02020603050405020304" pitchFamily="18" charset="0"/>
                <a:cs typeface="Times New Roman" panose="02020603050405020304" pitchFamily="18" charset="0"/>
              </a:rPr>
              <a:t>Joanna Dombek </a:t>
            </a:r>
            <a:endParaRPr lang="en-US" sz="2400" dirty="0"/>
          </a:p>
          <a:p>
            <a:pPr>
              <a:lnSpc>
                <a:spcPct val="110000"/>
              </a:lnSpc>
            </a:pPr>
            <a:r>
              <a:rPr lang="en-GB" sz="2400" dirty="0"/>
              <a:t>BMSW 4004</a:t>
            </a:r>
          </a:p>
          <a:p>
            <a:pPr>
              <a:lnSpc>
                <a:spcPct val="110000"/>
              </a:lnSpc>
            </a:pPr>
            <a:br>
              <a:rPr lang="en-US" sz="2400" dirty="0">
                <a:latin typeface="Times New Roman" panose="02020603050405020304" pitchFamily="18" charset="0"/>
                <a:cs typeface="Times New Roman" panose="02020603050405020304" pitchFamily="18" charset="0"/>
              </a:rPr>
            </a:br>
            <a:br>
              <a:rPr lang="en-US" sz="2400" dirty="0">
                <a:latin typeface="Times New Roman" panose="02020603050405020304" pitchFamily="18" charset="0"/>
                <a:cs typeface="Times New Roman" panose="02020603050405020304" pitchFamily="18" charset="0"/>
              </a:rPr>
            </a:br>
            <a:br>
              <a:rPr lang="en-US" sz="2400" dirty="0">
                <a:latin typeface="Times New Roman" panose="02020603050405020304" pitchFamily="18" charset="0"/>
                <a:cs typeface="Times New Roman" panose="02020603050405020304" pitchFamily="18" charset="0"/>
              </a:rPr>
            </a:br>
            <a:endParaRPr lang="en-US" sz="2400" dirty="0"/>
          </a:p>
          <a:p>
            <a:pPr>
              <a:lnSpc>
                <a:spcPct val="110000"/>
              </a:lnSpc>
            </a:pPr>
            <a:endParaRPr lang="en-GB" sz="2400" dirty="0"/>
          </a:p>
        </p:txBody>
      </p:sp>
      <p:pic>
        <p:nvPicPr>
          <p:cNvPr id="4" name="Picture 3" descr="Many question marks on black background">
            <a:extLst>
              <a:ext uri="{FF2B5EF4-FFF2-40B4-BE49-F238E27FC236}">
                <a16:creationId xmlns:a16="http://schemas.microsoft.com/office/drawing/2014/main" id="{D8C0736E-DD6C-424C-9515-4EF5A8D234F4}"/>
              </a:ext>
            </a:extLst>
          </p:cNvPr>
          <p:cNvPicPr>
            <a:picLocks noChangeAspect="1"/>
          </p:cNvPicPr>
          <p:nvPr/>
        </p:nvPicPr>
        <p:blipFill rotWithShape="1">
          <a:blip r:embed="rId2"/>
          <a:srcRect l="47487" r="2" b="2"/>
          <a:stretch/>
        </p:blipFill>
        <p:spPr>
          <a:xfrm>
            <a:off x="20" y="10"/>
            <a:ext cx="5903704" cy="6857990"/>
          </a:xfrm>
          <a:custGeom>
            <a:avLst/>
            <a:gdLst/>
            <a:ahLst/>
            <a:cxnLst/>
            <a:rect l="l" t="t" r="r" b="b"/>
            <a:pathLst>
              <a:path w="5903724" h="6858000">
                <a:moveTo>
                  <a:pt x="0" y="0"/>
                </a:moveTo>
                <a:lnTo>
                  <a:pt x="5886178" y="0"/>
                </a:lnTo>
                <a:lnTo>
                  <a:pt x="5890522" y="42009"/>
                </a:lnTo>
                <a:cubicBezTo>
                  <a:pt x="5948302" y="788432"/>
                  <a:pt x="5795211" y="5194623"/>
                  <a:pt x="5836720" y="6279216"/>
                </a:cubicBezTo>
                <a:cubicBezTo>
                  <a:pt x="5842686" y="6384211"/>
                  <a:pt x="5845802" y="6526851"/>
                  <a:pt x="5846540" y="6699667"/>
                </a:cubicBezTo>
                <a:lnTo>
                  <a:pt x="5846508" y="6858000"/>
                </a:lnTo>
                <a:lnTo>
                  <a:pt x="0" y="6858000"/>
                </a:lnTo>
                <a:close/>
              </a:path>
            </a:pathLst>
          </a:custGeom>
        </p:spPr>
      </p:pic>
      <p:grpSp>
        <p:nvGrpSpPr>
          <p:cNvPr id="13" name="Group 12">
            <a:extLst>
              <a:ext uri="{FF2B5EF4-FFF2-40B4-BE49-F238E27FC236}">
                <a16:creationId xmlns:a16="http://schemas.microsoft.com/office/drawing/2014/main" id="{3C9AA14C-80A4-427C-A911-28CD20C56E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09203" y="317452"/>
            <a:ext cx="2117174" cy="588806"/>
            <a:chOff x="4549904" y="5078157"/>
            <a:chExt cx="3023338" cy="840818"/>
          </a:xfrm>
        </p:grpSpPr>
        <p:sp>
          <p:nvSpPr>
            <p:cNvPr id="33" name="Freeform 80">
              <a:extLst>
                <a:ext uri="{FF2B5EF4-FFF2-40B4-BE49-F238E27FC236}">
                  <a16:creationId xmlns:a16="http://schemas.microsoft.com/office/drawing/2014/main" id="{EF32CDAF-4619-4949-9516-1E042181E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0691" y="5352589"/>
              <a:ext cx="749228" cy="383544"/>
            </a:xfrm>
            <a:custGeom>
              <a:avLst/>
              <a:gdLst>
                <a:gd name="T0" fmla="*/ 53 w 66"/>
                <a:gd name="T1" fmla="*/ 33 h 34"/>
                <a:gd name="T2" fmla="*/ 39 w 66"/>
                <a:gd name="T3" fmla="*/ 33 h 34"/>
                <a:gd name="T4" fmla="*/ 21 w 66"/>
                <a:gd name="T5" fmla="*/ 33 h 34"/>
                <a:gd name="T6" fmla="*/ 12 w 66"/>
                <a:gd name="T7" fmla="*/ 32 h 34"/>
                <a:gd name="T8" fmla="*/ 3 w 66"/>
                <a:gd name="T9" fmla="*/ 28 h 34"/>
                <a:gd name="T10" fmla="*/ 0 w 66"/>
                <a:gd name="T11" fmla="*/ 21 h 34"/>
                <a:gd name="T12" fmla="*/ 0 w 66"/>
                <a:gd name="T13" fmla="*/ 16 h 34"/>
                <a:gd name="T14" fmla="*/ 3 w 66"/>
                <a:gd name="T15" fmla="*/ 7 h 34"/>
                <a:gd name="T16" fmla="*/ 11 w 66"/>
                <a:gd name="T17" fmla="*/ 3 h 34"/>
                <a:gd name="T18" fmla="*/ 23 w 66"/>
                <a:gd name="T19" fmla="*/ 2 h 34"/>
                <a:gd name="T20" fmla="*/ 43 w 66"/>
                <a:gd name="T21" fmla="*/ 0 h 34"/>
                <a:gd name="T22" fmla="*/ 48 w 66"/>
                <a:gd name="T23" fmla="*/ 0 h 34"/>
                <a:gd name="T24" fmla="*/ 62 w 66"/>
                <a:gd name="T25" fmla="*/ 4 h 34"/>
                <a:gd name="T26" fmla="*/ 66 w 66"/>
                <a:gd name="T27" fmla="*/ 13 h 34"/>
                <a:gd name="T28" fmla="*/ 66 w 66"/>
                <a:gd name="T29" fmla="*/ 20 h 34"/>
                <a:gd name="T30" fmla="*/ 62 w 66"/>
                <a:gd name="T31" fmla="*/ 29 h 34"/>
                <a:gd name="T32" fmla="*/ 53 w 66"/>
                <a:gd name="T33" fmla="*/ 33 h 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66" h="34">
                  <a:moveTo>
                    <a:pt x="53" y="33"/>
                  </a:moveTo>
                  <a:cubicBezTo>
                    <a:pt x="47" y="33"/>
                    <a:pt x="53" y="34"/>
                    <a:pt x="39" y="33"/>
                  </a:cubicBezTo>
                  <a:cubicBezTo>
                    <a:pt x="24" y="33"/>
                    <a:pt x="21" y="33"/>
                    <a:pt x="21" y="33"/>
                  </a:cubicBezTo>
                  <a:cubicBezTo>
                    <a:pt x="12" y="32"/>
                    <a:pt x="12" y="32"/>
                    <a:pt x="12" y="32"/>
                  </a:cubicBezTo>
                  <a:cubicBezTo>
                    <a:pt x="7" y="31"/>
                    <a:pt x="4" y="30"/>
                    <a:pt x="3" y="28"/>
                  </a:cubicBezTo>
                  <a:cubicBezTo>
                    <a:pt x="1" y="26"/>
                    <a:pt x="0" y="24"/>
                    <a:pt x="0" y="21"/>
                  </a:cubicBezTo>
                  <a:cubicBezTo>
                    <a:pt x="0" y="21"/>
                    <a:pt x="0" y="19"/>
                    <a:pt x="0" y="16"/>
                  </a:cubicBezTo>
                  <a:cubicBezTo>
                    <a:pt x="0" y="13"/>
                    <a:pt x="1" y="10"/>
                    <a:pt x="3" y="7"/>
                  </a:cubicBezTo>
                  <a:cubicBezTo>
                    <a:pt x="4" y="5"/>
                    <a:pt x="7" y="3"/>
                    <a:pt x="11" y="3"/>
                  </a:cubicBezTo>
                  <a:cubicBezTo>
                    <a:pt x="16" y="2"/>
                    <a:pt x="20" y="2"/>
                    <a:pt x="23" y="2"/>
                  </a:cubicBezTo>
                  <a:cubicBezTo>
                    <a:pt x="32" y="1"/>
                    <a:pt x="37" y="0"/>
                    <a:pt x="43" y="0"/>
                  </a:cubicBezTo>
                  <a:cubicBezTo>
                    <a:pt x="48" y="0"/>
                    <a:pt x="48" y="0"/>
                    <a:pt x="48" y="0"/>
                  </a:cubicBezTo>
                  <a:cubicBezTo>
                    <a:pt x="54" y="1"/>
                    <a:pt x="59" y="3"/>
                    <a:pt x="62" y="4"/>
                  </a:cubicBezTo>
                  <a:cubicBezTo>
                    <a:pt x="65" y="6"/>
                    <a:pt x="66" y="9"/>
                    <a:pt x="66" y="13"/>
                  </a:cubicBezTo>
                  <a:cubicBezTo>
                    <a:pt x="66" y="15"/>
                    <a:pt x="66" y="17"/>
                    <a:pt x="66" y="20"/>
                  </a:cubicBezTo>
                  <a:cubicBezTo>
                    <a:pt x="65" y="23"/>
                    <a:pt x="64" y="26"/>
                    <a:pt x="62" y="29"/>
                  </a:cubicBezTo>
                  <a:cubicBezTo>
                    <a:pt x="60" y="31"/>
                    <a:pt x="57" y="32"/>
                    <a:pt x="53" y="33"/>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15" name="Freeform 84">
              <a:extLst>
                <a:ext uri="{FF2B5EF4-FFF2-40B4-BE49-F238E27FC236}">
                  <a16:creationId xmlns:a16="http://schemas.microsoft.com/office/drawing/2014/main" id="{270C485D-6BA8-4BF7-B72C-2B14A43A66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274527">
              <a:off x="6910134" y="5062687"/>
              <a:ext cx="647637" cy="678578"/>
            </a:xfrm>
            <a:custGeom>
              <a:avLst/>
              <a:gdLst>
                <a:gd name="T0" fmla="*/ 4 w 57"/>
                <a:gd name="T1" fmla="*/ 34 h 60"/>
                <a:gd name="T2" fmla="*/ 17 w 57"/>
                <a:gd name="T3" fmla="*/ 18 h 60"/>
                <a:gd name="T4" fmla="*/ 26 w 57"/>
                <a:gd name="T5" fmla="*/ 8 h 60"/>
                <a:gd name="T6" fmla="*/ 29 w 57"/>
                <a:gd name="T7" fmla="*/ 5 h 60"/>
                <a:gd name="T8" fmla="*/ 41 w 57"/>
                <a:gd name="T9" fmla="*/ 0 h 60"/>
                <a:gd name="T10" fmla="*/ 51 w 57"/>
                <a:gd name="T11" fmla="*/ 6 h 60"/>
                <a:gd name="T12" fmla="*/ 56 w 57"/>
                <a:gd name="T13" fmla="*/ 16 h 60"/>
                <a:gd name="T14" fmla="*/ 51 w 57"/>
                <a:gd name="T15" fmla="*/ 28 h 60"/>
                <a:gd name="T16" fmla="*/ 29 w 57"/>
                <a:gd name="T17" fmla="*/ 53 h 60"/>
                <a:gd name="T18" fmla="*/ 17 w 57"/>
                <a:gd name="T19" fmla="*/ 59 h 60"/>
                <a:gd name="T20" fmla="*/ 5 w 57"/>
                <a:gd name="T21" fmla="*/ 54 h 60"/>
                <a:gd name="T22" fmla="*/ 0 w 57"/>
                <a:gd name="T23" fmla="*/ 45 h 60"/>
                <a:gd name="T24" fmla="*/ 4 w 57"/>
                <a:gd name="T25" fmla="*/ 3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7" h="60">
                  <a:moveTo>
                    <a:pt x="4" y="34"/>
                  </a:moveTo>
                  <a:cubicBezTo>
                    <a:pt x="5" y="33"/>
                    <a:pt x="17" y="18"/>
                    <a:pt x="17" y="18"/>
                  </a:cubicBezTo>
                  <a:cubicBezTo>
                    <a:pt x="21" y="14"/>
                    <a:pt x="24" y="10"/>
                    <a:pt x="26" y="8"/>
                  </a:cubicBezTo>
                  <a:cubicBezTo>
                    <a:pt x="29" y="5"/>
                    <a:pt x="29" y="5"/>
                    <a:pt x="29" y="5"/>
                  </a:cubicBezTo>
                  <a:cubicBezTo>
                    <a:pt x="34" y="2"/>
                    <a:pt x="38" y="0"/>
                    <a:pt x="41" y="0"/>
                  </a:cubicBezTo>
                  <a:cubicBezTo>
                    <a:pt x="44" y="1"/>
                    <a:pt x="47" y="2"/>
                    <a:pt x="51" y="6"/>
                  </a:cubicBezTo>
                  <a:cubicBezTo>
                    <a:pt x="55" y="10"/>
                    <a:pt x="57" y="13"/>
                    <a:pt x="56" y="16"/>
                  </a:cubicBezTo>
                  <a:cubicBezTo>
                    <a:pt x="56" y="19"/>
                    <a:pt x="54" y="23"/>
                    <a:pt x="51" y="28"/>
                  </a:cubicBezTo>
                  <a:cubicBezTo>
                    <a:pt x="51" y="28"/>
                    <a:pt x="33" y="48"/>
                    <a:pt x="29" y="53"/>
                  </a:cubicBezTo>
                  <a:cubicBezTo>
                    <a:pt x="25" y="57"/>
                    <a:pt x="21" y="59"/>
                    <a:pt x="17" y="59"/>
                  </a:cubicBezTo>
                  <a:cubicBezTo>
                    <a:pt x="13" y="60"/>
                    <a:pt x="9" y="58"/>
                    <a:pt x="5" y="54"/>
                  </a:cubicBezTo>
                  <a:cubicBezTo>
                    <a:pt x="2" y="51"/>
                    <a:pt x="0" y="48"/>
                    <a:pt x="0" y="45"/>
                  </a:cubicBezTo>
                  <a:cubicBezTo>
                    <a:pt x="0" y="42"/>
                    <a:pt x="2" y="38"/>
                    <a:pt x="4" y="34"/>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4" name="Freeform 87">
              <a:extLst>
                <a:ext uri="{FF2B5EF4-FFF2-40B4-BE49-F238E27FC236}">
                  <a16:creationId xmlns:a16="http://schemas.microsoft.com/office/drawing/2014/main" id="{79239B91-4327-43B3-AED5-CB9EC1653B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4430858">
              <a:off x="4571743" y="5071596"/>
              <a:ext cx="626472" cy="670149"/>
            </a:xfrm>
            <a:custGeom>
              <a:avLst/>
              <a:gdLst>
                <a:gd name="T0" fmla="*/ 0 w 55"/>
                <a:gd name="T1" fmla="*/ 17 h 59"/>
                <a:gd name="T2" fmla="*/ 1 w 55"/>
                <a:gd name="T3" fmla="*/ 11 h 59"/>
                <a:gd name="T4" fmla="*/ 4 w 55"/>
                <a:gd name="T5" fmla="*/ 6 h 59"/>
                <a:gd name="T6" fmla="*/ 7 w 55"/>
                <a:gd name="T7" fmla="*/ 4 h 59"/>
                <a:gd name="T8" fmla="*/ 14 w 55"/>
                <a:gd name="T9" fmla="*/ 0 h 59"/>
                <a:gd name="T10" fmla="*/ 23 w 55"/>
                <a:gd name="T11" fmla="*/ 3 h 59"/>
                <a:gd name="T12" fmla="*/ 31 w 55"/>
                <a:gd name="T13" fmla="*/ 11 h 59"/>
                <a:gd name="T14" fmla="*/ 38 w 55"/>
                <a:gd name="T15" fmla="*/ 20 h 59"/>
                <a:gd name="T16" fmla="*/ 48 w 55"/>
                <a:gd name="T17" fmla="*/ 31 h 59"/>
                <a:gd name="T18" fmla="*/ 55 w 55"/>
                <a:gd name="T19" fmla="*/ 43 h 59"/>
                <a:gd name="T20" fmla="*/ 49 w 55"/>
                <a:gd name="T21" fmla="*/ 55 h 59"/>
                <a:gd name="T22" fmla="*/ 38 w 55"/>
                <a:gd name="T23" fmla="*/ 59 h 59"/>
                <a:gd name="T24" fmla="*/ 33 w 55"/>
                <a:gd name="T25" fmla="*/ 58 h 59"/>
                <a:gd name="T26" fmla="*/ 26 w 55"/>
                <a:gd name="T27" fmla="*/ 53 h 59"/>
                <a:gd name="T28" fmla="*/ 5 w 55"/>
                <a:gd name="T29" fmla="*/ 27 h 59"/>
                <a:gd name="T30" fmla="*/ 0 w 55"/>
                <a:gd name="T31" fmla="*/ 17 h 5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5" h="59">
                  <a:moveTo>
                    <a:pt x="0" y="17"/>
                  </a:moveTo>
                  <a:cubicBezTo>
                    <a:pt x="0" y="14"/>
                    <a:pt x="0" y="12"/>
                    <a:pt x="1" y="11"/>
                  </a:cubicBezTo>
                  <a:cubicBezTo>
                    <a:pt x="2" y="9"/>
                    <a:pt x="3" y="8"/>
                    <a:pt x="4" y="6"/>
                  </a:cubicBezTo>
                  <a:cubicBezTo>
                    <a:pt x="6" y="5"/>
                    <a:pt x="7" y="4"/>
                    <a:pt x="7" y="4"/>
                  </a:cubicBezTo>
                  <a:cubicBezTo>
                    <a:pt x="9" y="2"/>
                    <a:pt x="12" y="1"/>
                    <a:pt x="14" y="0"/>
                  </a:cubicBezTo>
                  <a:cubicBezTo>
                    <a:pt x="17" y="0"/>
                    <a:pt x="20" y="1"/>
                    <a:pt x="23" y="3"/>
                  </a:cubicBezTo>
                  <a:cubicBezTo>
                    <a:pt x="26" y="4"/>
                    <a:pt x="29" y="7"/>
                    <a:pt x="31" y="11"/>
                  </a:cubicBezTo>
                  <a:cubicBezTo>
                    <a:pt x="38" y="20"/>
                    <a:pt x="38" y="20"/>
                    <a:pt x="38" y="20"/>
                  </a:cubicBezTo>
                  <a:cubicBezTo>
                    <a:pt x="48" y="31"/>
                    <a:pt x="48" y="31"/>
                    <a:pt x="48" y="31"/>
                  </a:cubicBezTo>
                  <a:cubicBezTo>
                    <a:pt x="52" y="36"/>
                    <a:pt x="54" y="40"/>
                    <a:pt x="55" y="43"/>
                  </a:cubicBezTo>
                  <a:cubicBezTo>
                    <a:pt x="55" y="47"/>
                    <a:pt x="54" y="52"/>
                    <a:pt x="49" y="55"/>
                  </a:cubicBezTo>
                  <a:cubicBezTo>
                    <a:pt x="45" y="58"/>
                    <a:pt x="41" y="59"/>
                    <a:pt x="38" y="59"/>
                  </a:cubicBezTo>
                  <a:cubicBezTo>
                    <a:pt x="37" y="59"/>
                    <a:pt x="35" y="59"/>
                    <a:pt x="33" y="58"/>
                  </a:cubicBezTo>
                  <a:cubicBezTo>
                    <a:pt x="31" y="57"/>
                    <a:pt x="29" y="55"/>
                    <a:pt x="26" y="53"/>
                  </a:cubicBezTo>
                  <a:cubicBezTo>
                    <a:pt x="23" y="50"/>
                    <a:pt x="5" y="27"/>
                    <a:pt x="5" y="27"/>
                  </a:cubicBezTo>
                  <a:cubicBezTo>
                    <a:pt x="2" y="23"/>
                    <a:pt x="0" y="19"/>
                    <a:pt x="0" y="17"/>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grpSp>
        <p:nvGrpSpPr>
          <p:cNvPr id="35" name="Group 17">
            <a:extLst>
              <a:ext uri="{FF2B5EF4-FFF2-40B4-BE49-F238E27FC236}">
                <a16:creationId xmlns:a16="http://schemas.microsoft.com/office/drawing/2014/main" id="{F2FD01A0-E6FF-41CD-AEBD-279232B90D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7990093" y="5372723"/>
            <a:ext cx="2088038" cy="719230"/>
            <a:chOff x="4532666" y="505937"/>
            <a:chExt cx="2981730" cy="1027064"/>
          </a:xfrm>
        </p:grpSpPr>
        <p:sp>
          <p:nvSpPr>
            <p:cNvPr id="36" name="Freeform 78">
              <a:extLst>
                <a:ext uri="{FF2B5EF4-FFF2-40B4-BE49-F238E27FC236}">
                  <a16:creationId xmlns:a16="http://schemas.microsoft.com/office/drawing/2014/main" id="{811C6308-5554-4129-8881-A95AF512C52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4532666" y="754398"/>
              <a:ext cx="694205" cy="713383"/>
            </a:xfrm>
            <a:custGeom>
              <a:avLst/>
              <a:gdLst>
                <a:gd name="T0" fmla="*/ 32 w 58"/>
                <a:gd name="T1" fmla="*/ 56 h 60"/>
                <a:gd name="T2" fmla="*/ 24 w 58"/>
                <a:gd name="T3" fmla="*/ 48 h 60"/>
                <a:gd name="T4" fmla="*/ 14 w 58"/>
                <a:gd name="T5" fmla="*/ 36 h 60"/>
                <a:gd name="T6" fmla="*/ 7 w 58"/>
                <a:gd name="T7" fmla="*/ 29 h 60"/>
                <a:gd name="T8" fmla="*/ 1 w 58"/>
                <a:gd name="T9" fmla="*/ 17 h 60"/>
                <a:gd name="T10" fmla="*/ 7 w 58"/>
                <a:gd name="T11" fmla="*/ 4 h 60"/>
                <a:gd name="T12" fmla="*/ 17 w 58"/>
                <a:gd name="T13" fmla="*/ 1 h 60"/>
                <a:gd name="T14" fmla="*/ 29 w 58"/>
                <a:gd name="T15" fmla="*/ 6 h 60"/>
                <a:gd name="T16" fmla="*/ 31 w 58"/>
                <a:gd name="T17" fmla="*/ 8 h 60"/>
                <a:gd name="T18" fmla="*/ 38 w 58"/>
                <a:gd name="T19" fmla="*/ 15 h 60"/>
                <a:gd name="T20" fmla="*/ 44 w 58"/>
                <a:gd name="T21" fmla="*/ 22 h 60"/>
                <a:gd name="T22" fmla="*/ 54 w 58"/>
                <a:gd name="T23" fmla="*/ 33 h 60"/>
                <a:gd name="T24" fmla="*/ 58 w 58"/>
                <a:gd name="T25" fmla="*/ 44 h 60"/>
                <a:gd name="T26" fmla="*/ 53 w 58"/>
                <a:gd name="T27" fmla="*/ 54 h 60"/>
                <a:gd name="T28" fmla="*/ 42 w 58"/>
                <a:gd name="T29" fmla="*/ 60 h 60"/>
                <a:gd name="T30" fmla="*/ 32 w 58"/>
                <a:gd name="T31" fmla="*/ 5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58" h="60">
                  <a:moveTo>
                    <a:pt x="32" y="56"/>
                  </a:moveTo>
                  <a:cubicBezTo>
                    <a:pt x="30" y="54"/>
                    <a:pt x="31" y="55"/>
                    <a:pt x="24" y="48"/>
                  </a:cubicBezTo>
                  <a:cubicBezTo>
                    <a:pt x="17" y="40"/>
                    <a:pt x="14" y="36"/>
                    <a:pt x="14" y="36"/>
                  </a:cubicBezTo>
                  <a:cubicBezTo>
                    <a:pt x="8" y="30"/>
                    <a:pt x="14" y="37"/>
                    <a:pt x="7" y="29"/>
                  </a:cubicBezTo>
                  <a:cubicBezTo>
                    <a:pt x="3" y="24"/>
                    <a:pt x="1" y="20"/>
                    <a:pt x="1" y="17"/>
                  </a:cubicBezTo>
                  <a:cubicBezTo>
                    <a:pt x="0" y="13"/>
                    <a:pt x="3" y="9"/>
                    <a:pt x="7" y="4"/>
                  </a:cubicBezTo>
                  <a:cubicBezTo>
                    <a:pt x="10" y="2"/>
                    <a:pt x="13" y="0"/>
                    <a:pt x="17" y="1"/>
                  </a:cubicBezTo>
                  <a:cubicBezTo>
                    <a:pt x="21" y="1"/>
                    <a:pt x="25" y="3"/>
                    <a:pt x="29" y="6"/>
                  </a:cubicBezTo>
                  <a:cubicBezTo>
                    <a:pt x="31" y="8"/>
                    <a:pt x="31" y="8"/>
                    <a:pt x="31" y="8"/>
                  </a:cubicBezTo>
                  <a:cubicBezTo>
                    <a:pt x="33" y="11"/>
                    <a:pt x="37" y="15"/>
                    <a:pt x="38" y="15"/>
                  </a:cubicBezTo>
                  <a:cubicBezTo>
                    <a:pt x="42" y="20"/>
                    <a:pt x="40" y="18"/>
                    <a:pt x="44" y="22"/>
                  </a:cubicBezTo>
                  <a:cubicBezTo>
                    <a:pt x="51" y="29"/>
                    <a:pt x="50" y="29"/>
                    <a:pt x="54" y="33"/>
                  </a:cubicBezTo>
                  <a:cubicBezTo>
                    <a:pt x="57" y="37"/>
                    <a:pt x="58" y="40"/>
                    <a:pt x="58" y="44"/>
                  </a:cubicBezTo>
                  <a:cubicBezTo>
                    <a:pt x="58" y="47"/>
                    <a:pt x="56" y="50"/>
                    <a:pt x="53" y="54"/>
                  </a:cubicBezTo>
                  <a:cubicBezTo>
                    <a:pt x="49" y="58"/>
                    <a:pt x="45" y="60"/>
                    <a:pt x="42" y="60"/>
                  </a:cubicBezTo>
                  <a:cubicBezTo>
                    <a:pt x="39" y="60"/>
                    <a:pt x="36" y="59"/>
                    <a:pt x="32" y="56"/>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7" name="Freeform 79">
              <a:extLst>
                <a:ext uri="{FF2B5EF4-FFF2-40B4-BE49-F238E27FC236}">
                  <a16:creationId xmlns:a16="http://schemas.microsoft.com/office/drawing/2014/main" id="{C28F3A03-B53B-433E-8DF7-6B13336D0A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5791465" y="505937"/>
              <a:ext cx="587404" cy="943792"/>
            </a:xfrm>
            <a:custGeom>
              <a:avLst/>
              <a:gdLst>
                <a:gd name="T0" fmla="*/ 15 w 49"/>
                <a:gd name="T1" fmla="*/ 65 h 79"/>
                <a:gd name="T2" fmla="*/ 12 w 49"/>
                <a:gd name="T3" fmla="*/ 54 h 79"/>
                <a:gd name="T4" fmla="*/ 8 w 49"/>
                <a:gd name="T5" fmla="*/ 33 h 79"/>
                <a:gd name="T6" fmla="*/ 38 w 49"/>
                <a:gd name="T7" fmla="*/ 24 h 79"/>
                <a:gd name="T8" fmla="*/ 45 w 49"/>
                <a:gd name="T9" fmla="*/ 70 h 79"/>
                <a:gd name="T10" fmla="*/ 15 w 49"/>
                <a:gd name="T11" fmla="*/ 65 h 79"/>
              </a:gdLst>
              <a:ahLst/>
              <a:cxnLst>
                <a:cxn ang="0">
                  <a:pos x="T0" y="T1"/>
                </a:cxn>
                <a:cxn ang="0">
                  <a:pos x="T2" y="T3"/>
                </a:cxn>
                <a:cxn ang="0">
                  <a:pos x="T4" y="T5"/>
                </a:cxn>
                <a:cxn ang="0">
                  <a:pos x="T6" y="T7"/>
                </a:cxn>
                <a:cxn ang="0">
                  <a:pos x="T8" y="T9"/>
                </a:cxn>
                <a:cxn ang="0">
                  <a:pos x="T10" y="T11"/>
                </a:cxn>
              </a:cxnLst>
              <a:rect l="0" t="0" r="r" b="b"/>
              <a:pathLst>
                <a:path w="49" h="79">
                  <a:moveTo>
                    <a:pt x="15" y="65"/>
                  </a:moveTo>
                  <a:cubicBezTo>
                    <a:pt x="14" y="59"/>
                    <a:pt x="13" y="58"/>
                    <a:pt x="12" y="54"/>
                  </a:cubicBezTo>
                  <a:cubicBezTo>
                    <a:pt x="11" y="45"/>
                    <a:pt x="10" y="40"/>
                    <a:pt x="8" y="33"/>
                  </a:cubicBezTo>
                  <a:cubicBezTo>
                    <a:pt x="0" y="9"/>
                    <a:pt x="34" y="0"/>
                    <a:pt x="38" y="24"/>
                  </a:cubicBezTo>
                  <a:cubicBezTo>
                    <a:pt x="43" y="43"/>
                    <a:pt x="49" y="60"/>
                    <a:pt x="45" y="70"/>
                  </a:cubicBezTo>
                  <a:cubicBezTo>
                    <a:pt x="38" y="77"/>
                    <a:pt x="19" y="79"/>
                    <a:pt x="15" y="65"/>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sp>
          <p:nvSpPr>
            <p:cNvPr id="38" name="Freeform 85">
              <a:extLst>
                <a:ext uri="{FF2B5EF4-FFF2-40B4-BE49-F238E27FC236}">
                  <a16:creationId xmlns:a16="http://schemas.microsoft.com/office/drawing/2014/main" id="{E990BBBC-E616-4D0E-9917-A6CA72AAEA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600114">
              <a:off x="7087193" y="757585"/>
              <a:ext cx="427203" cy="775416"/>
            </a:xfrm>
            <a:custGeom>
              <a:avLst/>
              <a:gdLst>
                <a:gd name="T0" fmla="*/ 36 w 36"/>
                <a:gd name="T1" fmla="*/ 15 h 65"/>
                <a:gd name="T2" fmla="*/ 34 w 36"/>
                <a:gd name="T3" fmla="*/ 5 h 65"/>
                <a:gd name="T4" fmla="*/ 28 w 36"/>
                <a:gd name="T5" fmla="*/ 1 h 65"/>
                <a:gd name="T6" fmla="*/ 23 w 36"/>
                <a:gd name="T7" fmla="*/ 0 h 65"/>
                <a:gd name="T8" fmla="*/ 13 w 36"/>
                <a:gd name="T9" fmla="*/ 1 h 65"/>
                <a:gd name="T10" fmla="*/ 7 w 36"/>
                <a:gd name="T11" fmla="*/ 9 h 65"/>
                <a:gd name="T12" fmla="*/ 4 w 36"/>
                <a:gd name="T13" fmla="*/ 19 h 65"/>
                <a:gd name="T14" fmla="*/ 0 w 36"/>
                <a:gd name="T15" fmla="*/ 44 h 65"/>
                <a:gd name="T16" fmla="*/ 1 w 36"/>
                <a:gd name="T17" fmla="*/ 58 h 65"/>
                <a:gd name="T18" fmla="*/ 8 w 36"/>
                <a:gd name="T19" fmla="*/ 64 h 65"/>
                <a:gd name="T20" fmla="*/ 16 w 36"/>
                <a:gd name="T21" fmla="*/ 65 h 65"/>
                <a:gd name="T22" fmla="*/ 25 w 36"/>
                <a:gd name="T23" fmla="*/ 63 h 65"/>
                <a:gd name="T24" fmla="*/ 31 w 36"/>
                <a:gd name="T25" fmla="*/ 55 h 65"/>
                <a:gd name="T26" fmla="*/ 34 w 36"/>
                <a:gd name="T27" fmla="*/ 40 h 65"/>
                <a:gd name="T28" fmla="*/ 36 w 36"/>
                <a:gd name="T29" fmla="*/ 15 h 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36" h="65">
                  <a:moveTo>
                    <a:pt x="36" y="15"/>
                  </a:moveTo>
                  <a:cubicBezTo>
                    <a:pt x="36" y="10"/>
                    <a:pt x="35" y="7"/>
                    <a:pt x="34" y="5"/>
                  </a:cubicBezTo>
                  <a:cubicBezTo>
                    <a:pt x="33" y="3"/>
                    <a:pt x="31" y="2"/>
                    <a:pt x="28" y="1"/>
                  </a:cubicBezTo>
                  <a:cubicBezTo>
                    <a:pt x="27" y="1"/>
                    <a:pt x="25" y="1"/>
                    <a:pt x="23" y="0"/>
                  </a:cubicBezTo>
                  <a:cubicBezTo>
                    <a:pt x="19" y="0"/>
                    <a:pt x="16" y="0"/>
                    <a:pt x="13" y="1"/>
                  </a:cubicBezTo>
                  <a:cubicBezTo>
                    <a:pt x="11" y="2"/>
                    <a:pt x="9" y="4"/>
                    <a:pt x="7" y="9"/>
                  </a:cubicBezTo>
                  <a:cubicBezTo>
                    <a:pt x="6" y="13"/>
                    <a:pt x="5" y="17"/>
                    <a:pt x="4" y="19"/>
                  </a:cubicBezTo>
                  <a:cubicBezTo>
                    <a:pt x="2" y="29"/>
                    <a:pt x="0" y="44"/>
                    <a:pt x="0" y="44"/>
                  </a:cubicBezTo>
                  <a:cubicBezTo>
                    <a:pt x="0" y="50"/>
                    <a:pt x="0" y="55"/>
                    <a:pt x="1" y="58"/>
                  </a:cubicBezTo>
                  <a:cubicBezTo>
                    <a:pt x="2" y="61"/>
                    <a:pt x="5" y="63"/>
                    <a:pt x="8" y="64"/>
                  </a:cubicBezTo>
                  <a:cubicBezTo>
                    <a:pt x="11" y="65"/>
                    <a:pt x="13" y="65"/>
                    <a:pt x="16" y="65"/>
                  </a:cubicBezTo>
                  <a:cubicBezTo>
                    <a:pt x="19" y="65"/>
                    <a:pt x="22" y="64"/>
                    <a:pt x="25" y="63"/>
                  </a:cubicBezTo>
                  <a:cubicBezTo>
                    <a:pt x="28" y="61"/>
                    <a:pt x="30" y="59"/>
                    <a:pt x="31" y="55"/>
                  </a:cubicBezTo>
                  <a:cubicBezTo>
                    <a:pt x="32" y="50"/>
                    <a:pt x="31" y="54"/>
                    <a:pt x="34" y="40"/>
                  </a:cubicBezTo>
                  <a:lnTo>
                    <a:pt x="36" y="15"/>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solidFill>
                  <a:schemeClr val="accent3"/>
                </a:solidFill>
              </a:endParaRPr>
            </a:p>
          </p:txBody>
        </p:sp>
      </p:grpSp>
    </p:spTree>
    <p:extLst>
      <p:ext uri="{BB962C8B-B14F-4D97-AF65-F5344CB8AC3E}">
        <p14:creationId xmlns:p14="http://schemas.microsoft.com/office/powerpoint/2010/main" val="37541590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5D1035C-3BF0-4FE0-B3A3-1062F8600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12B071-6121-497B-9E66-9B72D7F09C21}"/>
              </a:ext>
            </a:extLst>
          </p:cNvPr>
          <p:cNvSpPr>
            <a:spLocks noGrp="1"/>
          </p:cNvSpPr>
          <p:nvPr>
            <p:ph type="title"/>
          </p:nvPr>
        </p:nvSpPr>
        <p:spPr>
          <a:xfrm>
            <a:off x="720000" y="619200"/>
            <a:ext cx="4991961" cy="1477328"/>
          </a:xfrm>
        </p:spPr>
        <p:txBody>
          <a:bodyPr wrap="square" anchor="ctr">
            <a:normAutofit/>
          </a:bodyPr>
          <a:lstStyle/>
          <a:p>
            <a:r>
              <a:rPr lang="en-US" dirty="0">
                <a:latin typeface="Arial" panose="020B0604020202020204" pitchFamily="34" charset="0"/>
                <a:cs typeface="Arial" panose="020B0604020202020204" pitchFamily="34" charset="0"/>
              </a:rPr>
              <a:t>What is stress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9CFCF47-6A01-4184-AA1B-85FB10DEA0EA}"/>
              </a:ext>
            </a:extLst>
          </p:cNvPr>
          <p:cNvSpPr>
            <a:spLocks noGrp="1"/>
          </p:cNvSpPr>
          <p:nvPr>
            <p:ph idx="1"/>
          </p:nvPr>
        </p:nvSpPr>
        <p:spPr>
          <a:xfrm>
            <a:off x="720000" y="2541600"/>
            <a:ext cx="4991962" cy="3216273"/>
          </a:xfrm>
        </p:spPr>
        <p:txBody>
          <a:bodyPr>
            <a:normAutofit/>
          </a:bodyPr>
          <a:lstStyle/>
          <a:p>
            <a:r>
              <a:rPr lang="en-US" dirty="0">
                <a:latin typeface="Arial" panose="020B0604020202020204" pitchFamily="34" charset="0"/>
                <a:cs typeface="Arial" panose="020B0604020202020204" pitchFamily="34" charset="0"/>
              </a:rPr>
              <a:t>Stress is a condition that a person experiences when faced with certain difficult challenges or demand which seem to be out of control and the outcome is not know.</a:t>
            </a:r>
          </a:p>
        </p:txBody>
      </p:sp>
      <p:pic>
        <p:nvPicPr>
          <p:cNvPr id="5" name="Picture 4" descr="Solo journey">
            <a:extLst>
              <a:ext uri="{FF2B5EF4-FFF2-40B4-BE49-F238E27FC236}">
                <a16:creationId xmlns:a16="http://schemas.microsoft.com/office/drawing/2014/main" id="{3A064D95-927C-4648-B5FA-EF037CC81D18}"/>
              </a:ext>
            </a:extLst>
          </p:cNvPr>
          <p:cNvPicPr>
            <a:picLocks noChangeAspect="1"/>
          </p:cNvPicPr>
          <p:nvPr/>
        </p:nvPicPr>
        <p:blipFill rotWithShape="1">
          <a:blip r:embed="rId2"/>
          <a:srcRect l="24828" r="13241"/>
          <a:stretch/>
        </p:blipFill>
        <p:spPr>
          <a:xfrm>
            <a:off x="6529065" y="10"/>
            <a:ext cx="5662937" cy="6857990"/>
          </a:xfrm>
          <a:custGeom>
            <a:avLst/>
            <a:gdLst/>
            <a:ahLst/>
            <a:cxnLst/>
            <a:rect l="l" t="t" r="r" b="b"/>
            <a:pathLst>
              <a:path w="5662937" h="6858000">
                <a:moveTo>
                  <a:pt x="598332" y="0"/>
                </a:moveTo>
                <a:lnTo>
                  <a:pt x="5662937" y="0"/>
                </a:lnTo>
                <a:lnTo>
                  <a:pt x="5662937" y="6858000"/>
                </a:lnTo>
                <a:lnTo>
                  <a:pt x="0" y="6858000"/>
                </a:lnTo>
                <a:lnTo>
                  <a:pt x="78957" y="6777438"/>
                </a:lnTo>
                <a:cubicBezTo>
                  <a:pt x="291624" y="6544265"/>
                  <a:pt x="490445" y="6275955"/>
                  <a:pt x="672224" y="5969316"/>
                </a:cubicBezTo>
                <a:cubicBezTo>
                  <a:pt x="914596" y="5515036"/>
                  <a:pt x="1066079" y="5030470"/>
                  <a:pt x="1217562" y="4515619"/>
                </a:cubicBezTo>
                <a:cubicBezTo>
                  <a:pt x="1338748" y="3970483"/>
                  <a:pt x="1399341" y="3516203"/>
                  <a:pt x="1399341" y="3061922"/>
                </a:cubicBezTo>
                <a:cubicBezTo>
                  <a:pt x="1399341" y="1948936"/>
                  <a:pt x="1190579" y="1021447"/>
                  <a:pt x="773055" y="279455"/>
                </a:cubicBezTo>
                <a:close/>
              </a:path>
            </a:pathLst>
          </a:custGeom>
        </p:spPr>
      </p:pic>
    </p:spTree>
    <p:extLst>
      <p:ext uri="{BB962C8B-B14F-4D97-AF65-F5344CB8AC3E}">
        <p14:creationId xmlns:p14="http://schemas.microsoft.com/office/powerpoint/2010/main" val="2151017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65454DAF-361A-431D-BF4B-A66453413802}"/>
              </a:ext>
            </a:extLst>
          </p:cNvPr>
          <p:cNvSpPr>
            <a:spLocks noGrp="1"/>
          </p:cNvSpPr>
          <p:nvPr>
            <p:ph type="title"/>
          </p:nvPr>
        </p:nvSpPr>
        <p:spPr>
          <a:xfrm>
            <a:off x="3211353" y="619200"/>
            <a:ext cx="8543767" cy="1477328"/>
          </a:xfrm>
        </p:spPr>
        <p:txBody>
          <a:bodyPr wrap="square" anchor="ctr">
            <a:normAutofit/>
          </a:bodyPr>
          <a:lstStyle/>
          <a:p>
            <a:r>
              <a:rPr lang="en-US" b="1" dirty="0">
                <a:latin typeface="Arial" panose="020B0604020202020204" pitchFamily="34" charset="0"/>
                <a:cs typeface="Arial" panose="020B0604020202020204" pitchFamily="34" charset="0"/>
              </a:rPr>
              <a:t>Nature and Impact of Work-Related Stress on the Employees and Organization</a:t>
            </a:r>
            <a:endParaRPr lang="en-GB" dirty="0">
              <a:latin typeface="Arial" panose="020B0604020202020204" pitchFamily="34" charset="0"/>
              <a:cs typeface="Arial" panose="020B0604020202020204" pitchFamily="34" charset="0"/>
            </a:endParaRPr>
          </a:p>
        </p:txBody>
      </p:sp>
      <p:sp>
        <p:nvSpPr>
          <p:cNvPr id="14"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8CAD4D2-D53D-40FC-B53E-3AD19F1B54F0}"/>
              </a:ext>
            </a:extLst>
          </p:cNvPr>
          <p:cNvSpPr>
            <a:spLocks noGrp="1"/>
          </p:cNvSpPr>
          <p:nvPr>
            <p:ph idx="1"/>
          </p:nvPr>
        </p:nvSpPr>
        <p:spPr>
          <a:xfrm>
            <a:off x="2971801" y="2167760"/>
            <a:ext cx="8783320" cy="4367048"/>
          </a:xfrm>
        </p:spPr>
        <p:txBody>
          <a:bodyPr>
            <a:normAutofit lnSpcReduction="10000"/>
          </a:bodyPr>
          <a:lstStyle/>
          <a:p>
            <a:pPr>
              <a:lnSpc>
                <a:spcPct val="110000"/>
              </a:lnSpc>
            </a:pPr>
            <a:r>
              <a:rPr lang="en-US" sz="1400" dirty="0">
                <a:latin typeface="Arial" panose="020B0604020202020204" pitchFamily="34" charset="0"/>
                <a:cs typeface="Arial" panose="020B0604020202020204" pitchFamily="34" charset="0"/>
              </a:rPr>
              <a:t>Work Politics</a:t>
            </a:r>
          </a:p>
          <a:p>
            <a:pPr marL="0" indent="0">
              <a:lnSpc>
                <a:spcPct val="110000"/>
              </a:lnSpc>
              <a:buNone/>
            </a:pPr>
            <a:r>
              <a:rPr lang="en-US" sz="1400" dirty="0">
                <a:latin typeface="Arial" panose="020B0604020202020204" pitchFamily="34" charset="0"/>
                <a:cs typeface="Arial" panose="020B0604020202020204" pitchFamily="34" charset="0"/>
              </a:rPr>
              <a:t>Work politics is one of the main factors that influence the performance of the employees such as low productivity and low motivation at the workplace. The pressure from the management to the employee to perform and deliver results that may not be possible may result in an employee being stressed</a:t>
            </a:r>
          </a:p>
          <a:p>
            <a:pPr>
              <a:lnSpc>
                <a:spcPct val="110000"/>
              </a:lnSpc>
            </a:pPr>
            <a:r>
              <a:rPr lang="en-US" sz="1400" dirty="0">
                <a:latin typeface="Arial" panose="020B0604020202020204" pitchFamily="34" charset="0"/>
                <a:cs typeface="Arial" panose="020B0604020202020204" pitchFamily="34" charset="0"/>
              </a:rPr>
              <a:t>Communication between Departments</a:t>
            </a:r>
          </a:p>
          <a:p>
            <a:pPr marL="0" indent="0">
              <a:lnSpc>
                <a:spcPct val="110000"/>
              </a:lnSpc>
              <a:buNone/>
            </a:pPr>
            <a:r>
              <a:rPr lang="en-US" sz="1400" dirty="0">
                <a:latin typeface="Arial" panose="020B0604020202020204" pitchFamily="34" charset="0"/>
                <a:cs typeface="Arial" panose="020B0604020202020204" pitchFamily="34" charset="0"/>
              </a:rPr>
              <a:t>Very poor communication between the departments employees tend to experience a lot of stress which will affect the productivity of the employees and as a result, the company will experience poor performance (Liu et al., 2019).</a:t>
            </a:r>
          </a:p>
          <a:p>
            <a:pPr>
              <a:lnSpc>
                <a:spcPct val="110000"/>
              </a:lnSpc>
            </a:pPr>
            <a:r>
              <a:rPr lang="en-US" sz="1400" dirty="0">
                <a:latin typeface="Arial" panose="020B0604020202020204" pitchFamily="34" charset="0"/>
                <a:cs typeface="Arial" panose="020B0604020202020204" pitchFamily="34" charset="0"/>
              </a:rPr>
              <a:t>Management Structure</a:t>
            </a:r>
          </a:p>
          <a:p>
            <a:pPr marL="0" indent="0">
              <a:lnSpc>
                <a:spcPct val="110000"/>
              </a:lnSpc>
              <a:buNone/>
            </a:pPr>
            <a:r>
              <a:rPr lang="en-US" sz="1400" dirty="0">
                <a:latin typeface="Arial" panose="020B0604020202020204" pitchFamily="34" charset="0"/>
                <a:cs typeface="Arial" panose="020B0604020202020204" pitchFamily="34" charset="0"/>
              </a:rPr>
              <a:t>The management structure of the company may influence the well-being of employees resulting in stress. Rules and regulations that are stipulated, which may not favor the employees’ well-being will result in employees experiencing stress at work(Livingstone,2020).</a:t>
            </a:r>
          </a:p>
          <a:p>
            <a:pPr>
              <a:lnSpc>
                <a:spcPct val="110000"/>
              </a:lnSpc>
            </a:pPr>
            <a:r>
              <a:rPr lang="en-US" sz="1400" dirty="0">
                <a:latin typeface="Arial" panose="020B0604020202020204" pitchFamily="34" charset="0"/>
                <a:cs typeface="Arial" panose="020B0604020202020204" pitchFamily="34" charset="0"/>
              </a:rPr>
              <a:t>Company culture </a:t>
            </a:r>
          </a:p>
          <a:p>
            <a:pPr marL="0" indent="0">
              <a:lnSpc>
                <a:spcPct val="110000"/>
              </a:lnSpc>
              <a:buNone/>
            </a:pPr>
            <a:r>
              <a:rPr lang="en-US" sz="1400" dirty="0">
                <a:latin typeface="Arial" panose="020B0604020202020204" pitchFamily="34" charset="0"/>
                <a:cs typeface="Arial" panose="020B0604020202020204" pitchFamily="34" charset="0"/>
              </a:rPr>
              <a:t>When the culture of the organization does not consider employees in their decision-making, the employees will feel left out, and their grievances </a:t>
            </a:r>
            <a:r>
              <a:rPr lang="en-US" sz="1400">
                <a:latin typeface="Arial" panose="020B0604020202020204" pitchFamily="34" charset="0"/>
                <a:cs typeface="Arial" panose="020B0604020202020204" pitchFamily="34" charset="0"/>
              </a:rPr>
              <a:t>not considered.</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82478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087D3B1E-484E-48FE-971A-DB285293EDD8}"/>
              </a:ext>
            </a:extLst>
          </p:cNvPr>
          <p:cNvSpPr>
            <a:spLocks noGrp="1"/>
          </p:cNvSpPr>
          <p:nvPr>
            <p:ph type="title"/>
          </p:nvPr>
        </p:nvSpPr>
        <p:spPr>
          <a:xfrm>
            <a:off x="4561200" y="619200"/>
            <a:ext cx="4991961" cy="1477328"/>
          </a:xfrm>
        </p:spPr>
        <p:txBody>
          <a:bodyPr wrap="square" anchor="ctr">
            <a:normAutofit/>
          </a:bodyPr>
          <a:lstStyle/>
          <a:p>
            <a:pPr>
              <a:lnSpc>
                <a:spcPct val="90000"/>
              </a:lnSpc>
            </a:pPr>
            <a:r>
              <a:rPr lang="en-US" sz="2700" b="1" dirty="0">
                <a:latin typeface="Arial" panose="020B0604020202020204" pitchFamily="34" charset="0"/>
                <a:cs typeface="Arial" panose="020B0604020202020204" pitchFamily="34" charset="0"/>
              </a:rPr>
              <a:t>Nature and Impact of Work-Related Stress on the Employees and Organization</a:t>
            </a:r>
            <a:endParaRPr lang="en-GB" sz="2700" dirty="0">
              <a:latin typeface="Arial" panose="020B0604020202020204" pitchFamily="34" charset="0"/>
              <a:cs typeface="Arial" panose="020B0604020202020204" pitchFamily="34" charset="0"/>
            </a:endParaRPr>
          </a:p>
        </p:txBody>
      </p:sp>
      <p:sp>
        <p:nvSpPr>
          <p:cNvPr id="14"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48D76A5A-A751-48F1-BE89-204EB09EB83B}"/>
              </a:ext>
            </a:extLst>
          </p:cNvPr>
          <p:cNvSpPr>
            <a:spLocks noGrp="1"/>
          </p:cNvSpPr>
          <p:nvPr>
            <p:ph idx="1"/>
          </p:nvPr>
        </p:nvSpPr>
        <p:spPr>
          <a:xfrm>
            <a:off x="4560026" y="2541600"/>
            <a:ext cx="4991962" cy="3216273"/>
          </a:xfrm>
        </p:spPr>
        <p:txBody>
          <a:bodyPr>
            <a:normAutofit/>
          </a:bodyPr>
          <a:lstStyle/>
          <a:p>
            <a:pPr>
              <a:lnSpc>
                <a:spcPct val="110000"/>
              </a:lnSpc>
            </a:pPr>
            <a:r>
              <a:rPr lang="en-US" sz="1400" dirty="0">
                <a:latin typeface="Arial" panose="020B0604020202020204" pitchFamily="34" charset="0"/>
                <a:cs typeface="Arial" panose="020B0604020202020204" pitchFamily="34" charset="0"/>
              </a:rPr>
              <a:t>Management Structure</a:t>
            </a:r>
          </a:p>
          <a:p>
            <a:pPr marL="0" indent="0">
              <a:lnSpc>
                <a:spcPct val="110000"/>
              </a:lnSpc>
              <a:buNone/>
            </a:pPr>
            <a:r>
              <a:rPr lang="en-US" sz="1400" dirty="0">
                <a:latin typeface="Arial" panose="020B0604020202020204" pitchFamily="34" charset="0"/>
                <a:cs typeface="Arial" panose="020B0604020202020204" pitchFamily="34" charset="0"/>
              </a:rPr>
              <a:t>The management structure of the company may influence the well-being of employees resulting in stress. Rules and regulations that are stipulated, which may not favor the employees’ well-being will result in employees experiencing stress at work(Livingstone,2020).</a:t>
            </a:r>
          </a:p>
          <a:p>
            <a:pPr>
              <a:lnSpc>
                <a:spcPct val="110000"/>
              </a:lnSpc>
            </a:pPr>
            <a:r>
              <a:rPr lang="en-US" sz="1400" dirty="0">
                <a:latin typeface="Arial" panose="020B0604020202020204" pitchFamily="34" charset="0"/>
                <a:cs typeface="Arial" panose="020B0604020202020204" pitchFamily="34" charset="0"/>
              </a:rPr>
              <a:t>Company culture </a:t>
            </a:r>
          </a:p>
          <a:p>
            <a:pPr marL="0" indent="0">
              <a:lnSpc>
                <a:spcPct val="110000"/>
              </a:lnSpc>
              <a:buNone/>
            </a:pPr>
            <a:r>
              <a:rPr lang="en-US" sz="1400" dirty="0">
                <a:latin typeface="Arial" panose="020B0604020202020204" pitchFamily="34" charset="0"/>
                <a:cs typeface="Arial" panose="020B0604020202020204" pitchFamily="34" charset="0"/>
              </a:rPr>
              <a:t>When the culture of the organization does not consider employees in their decision-making, the employees will feel left out, and their grievances not taken into account</a:t>
            </a:r>
          </a:p>
          <a:p>
            <a:pPr marL="0" indent="0">
              <a:lnSpc>
                <a:spcPct val="110000"/>
              </a:lnSpc>
              <a:buNone/>
            </a:pPr>
            <a:endParaRPr lang="en-US" sz="1400" dirty="0">
              <a:latin typeface="Arial" panose="020B0604020202020204" pitchFamily="34" charset="0"/>
              <a:cs typeface="Arial" panose="020B0604020202020204" pitchFamily="34" charset="0"/>
            </a:endParaRPr>
          </a:p>
          <a:p>
            <a:pPr>
              <a:lnSpc>
                <a:spcPct val="11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90758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8DC7FA-55C9-47D5-B8A0-022B4C9AA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05CBC2-EECC-4468-90C4-C0176E9B0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29A7A-58C9-4BF6-955F-0AFBABDA4710}"/>
              </a:ext>
            </a:extLst>
          </p:cNvPr>
          <p:cNvSpPr>
            <a:spLocks noGrp="1"/>
          </p:cNvSpPr>
          <p:nvPr>
            <p:ph type="title"/>
          </p:nvPr>
        </p:nvSpPr>
        <p:spPr>
          <a:xfrm>
            <a:off x="5904186" y="619200"/>
            <a:ext cx="5567775" cy="1477328"/>
          </a:xfrm>
        </p:spPr>
        <p:txBody>
          <a:bodyPr wrap="square" anchor="ctr">
            <a:normAutofit/>
          </a:bodyPr>
          <a:lstStyle/>
          <a:p>
            <a:r>
              <a:rPr lang="en-US" b="1" dirty="0">
                <a:latin typeface="Arial" panose="020B0604020202020204" pitchFamily="34" charset="0"/>
                <a:cs typeface="Arial" panose="020B0604020202020204" pitchFamily="34" charset="0"/>
              </a:rPr>
              <a:t>Causes and effects of Work-Related Stress</a:t>
            </a:r>
            <a:endParaRPr lang="en-GB" dirty="0">
              <a:latin typeface="Arial" panose="020B0604020202020204" pitchFamily="34" charset="0"/>
              <a:cs typeface="Arial" panose="020B0604020202020204" pitchFamily="34" charset="0"/>
            </a:endParaRPr>
          </a:p>
        </p:txBody>
      </p:sp>
      <p:sp useBgFill="1">
        <p:nvSpPr>
          <p:cNvPr id="14" name="Freeform: Shape 13">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533334"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7" name="Graphic 6" descr="Stethoscope">
            <a:extLst>
              <a:ext uri="{FF2B5EF4-FFF2-40B4-BE49-F238E27FC236}">
                <a16:creationId xmlns:a16="http://schemas.microsoft.com/office/drawing/2014/main" id="{5E5199CE-7BDB-45F9-995D-B955EE918BB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000" y="1282669"/>
            <a:ext cx="4284000" cy="4284000"/>
          </a:xfrm>
          <a:custGeom>
            <a:avLst/>
            <a:gdLst/>
            <a:ahLst/>
            <a:cxnLst/>
            <a:rect l="l" t="t" r="r" b="b"/>
            <a:pathLst>
              <a:path w="4284000" h="5409338">
                <a:moveTo>
                  <a:pt x="0" y="0"/>
                </a:moveTo>
                <a:lnTo>
                  <a:pt x="4284000" y="0"/>
                </a:lnTo>
                <a:lnTo>
                  <a:pt x="4284000" y="5409338"/>
                </a:lnTo>
                <a:lnTo>
                  <a:pt x="0" y="5409338"/>
                </a:lnTo>
                <a:close/>
              </a:path>
            </a:pathLst>
          </a:custGeom>
        </p:spPr>
      </p:pic>
      <p:sp>
        <p:nvSpPr>
          <p:cNvPr id="3" name="Content Placeholder 2">
            <a:extLst>
              <a:ext uri="{FF2B5EF4-FFF2-40B4-BE49-F238E27FC236}">
                <a16:creationId xmlns:a16="http://schemas.microsoft.com/office/drawing/2014/main" id="{D183D90B-6E57-4EF3-9F6A-3DD6265D20AD}"/>
              </a:ext>
            </a:extLst>
          </p:cNvPr>
          <p:cNvSpPr>
            <a:spLocks noGrp="1"/>
          </p:cNvSpPr>
          <p:nvPr>
            <p:ph idx="1"/>
          </p:nvPr>
        </p:nvSpPr>
        <p:spPr>
          <a:xfrm>
            <a:off x="6095999" y="2096528"/>
            <a:ext cx="5791331" cy="4225444"/>
          </a:xfrm>
        </p:spPr>
        <p:txBody>
          <a:bodyPr>
            <a:normAutofit fontScale="92500" lnSpcReduction="10000"/>
          </a:bodyPr>
          <a:lstStyle/>
          <a:p>
            <a:pPr>
              <a:lnSpc>
                <a:spcPct val="110000"/>
              </a:lnSpc>
            </a:pPr>
            <a:r>
              <a:rPr lang="en-US" sz="1600" dirty="0">
                <a:latin typeface="Arial" panose="020B0604020202020204" pitchFamily="34" charset="0"/>
                <a:cs typeface="Arial" panose="020B0604020202020204" pitchFamily="34" charset="0"/>
              </a:rPr>
              <a:t>Absenteeism </a:t>
            </a:r>
          </a:p>
          <a:p>
            <a:pPr marL="0" indent="0">
              <a:lnSpc>
                <a:spcPct val="110000"/>
              </a:lnSpc>
              <a:buNone/>
            </a:pPr>
            <a:r>
              <a:rPr lang="en-US" sz="1600" dirty="0">
                <a:latin typeface="Arial" panose="020B0604020202020204" pitchFamily="34" charset="0"/>
                <a:cs typeface="Arial" panose="020B0604020202020204" pitchFamily="34" charset="0"/>
              </a:rPr>
              <a:t>Employers will have to incur losses due to paid time off, hiring a new replacement for the absent employees, paying the employees to work overtime to cover for the absent employees and management of absent employees</a:t>
            </a:r>
          </a:p>
          <a:p>
            <a:pPr>
              <a:lnSpc>
                <a:spcPct val="110000"/>
              </a:lnSpc>
            </a:pPr>
            <a:r>
              <a:rPr lang="en-US" sz="1600" dirty="0">
                <a:latin typeface="Arial" panose="020B0604020202020204" pitchFamily="34" charset="0"/>
                <a:cs typeface="Arial" panose="020B0604020202020204" pitchFamily="34" charset="0"/>
              </a:rPr>
              <a:t>Low Turnover</a:t>
            </a:r>
          </a:p>
          <a:p>
            <a:pPr marL="0" indent="0">
              <a:lnSpc>
                <a:spcPct val="110000"/>
              </a:lnSpc>
              <a:buNone/>
            </a:pPr>
            <a:r>
              <a:rPr lang="en-US" sz="1600" dirty="0">
                <a:latin typeface="Arial" panose="020B0604020202020204" pitchFamily="34" charset="0"/>
                <a:cs typeface="Arial" panose="020B0604020202020204" pitchFamily="34" charset="0"/>
              </a:rPr>
              <a:t>Employees working in a stressful environment will not be committed fully to the work they do and as a result, this will affect the turnover in the workplace</a:t>
            </a:r>
          </a:p>
          <a:p>
            <a:r>
              <a:rPr lang="en-US" sz="1600" dirty="0">
                <a:latin typeface="Arial" panose="020B0604020202020204" pitchFamily="34" charset="0"/>
                <a:cs typeface="Arial" panose="020B0604020202020204" pitchFamily="34" charset="0"/>
              </a:rPr>
              <a:t>Violence at workplace</a:t>
            </a:r>
          </a:p>
          <a:p>
            <a:pPr marL="0" indent="0">
              <a:buNone/>
            </a:pPr>
            <a:r>
              <a:rPr lang="en-US" sz="1600" dirty="0">
                <a:latin typeface="Arial" panose="020B0604020202020204" pitchFamily="34" charset="0"/>
                <a:cs typeface="Arial" panose="020B0604020202020204" pitchFamily="34" charset="0"/>
              </a:rPr>
              <a:t>Stress may lead to unstable mental health, and one may not be able to reason well which may result in violence, breaking of office equipment, and poor communication with colleagues(</a:t>
            </a:r>
            <a:r>
              <a:rPr lang="en-US" sz="1600" dirty="0" err="1">
                <a:latin typeface="Arial" panose="020B0604020202020204" pitchFamily="34" charset="0"/>
                <a:cs typeface="Arial" panose="020B0604020202020204" pitchFamily="34" charset="0"/>
              </a:rPr>
              <a:t>Ravalier</a:t>
            </a:r>
            <a:r>
              <a:rPr lang="en-US" sz="1600" dirty="0">
                <a:latin typeface="Arial" panose="020B0604020202020204" pitchFamily="34" charset="0"/>
                <a:cs typeface="Arial" panose="020B0604020202020204" pitchFamily="34" charset="0"/>
              </a:rPr>
              <a:t>, 2019). </a:t>
            </a:r>
          </a:p>
          <a:p>
            <a:pPr marL="0" indent="0">
              <a:lnSpc>
                <a:spcPct val="110000"/>
              </a:lnSpc>
              <a:buNone/>
            </a:pPr>
            <a:endParaRPr lang="en-US" sz="1600" dirty="0">
              <a:latin typeface="Arial" panose="020B0604020202020204" pitchFamily="34" charset="0"/>
              <a:cs typeface="Arial" panose="020B0604020202020204" pitchFamily="34" charset="0"/>
            </a:endParaRPr>
          </a:p>
          <a:p>
            <a:pPr>
              <a:lnSpc>
                <a:spcPct val="110000"/>
              </a:lnSpc>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9191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21">
            <a:extLst>
              <a:ext uri="{FF2B5EF4-FFF2-40B4-BE49-F238E27FC236}">
                <a16:creationId xmlns:a16="http://schemas.microsoft.com/office/drawing/2014/main" id="{6E9D6223-8D87-4038-BE74-D5224B024F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23">
            <a:extLst>
              <a:ext uri="{FF2B5EF4-FFF2-40B4-BE49-F238E27FC236}">
                <a16:creationId xmlns:a16="http://schemas.microsoft.com/office/drawing/2014/main" id="{A46FBF49-EC0D-4E09-A77B-DB4E8257E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5">
            <a:extLst>
              <a:ext uri="{FF2B5EF4-FFF2-40B4-BE49-F238E27FC236}">
                <a16:creationId xmlns:a16="http://schemas.microsoft.com/office/drawing/2014/main" id="{63AA13D0-BF0A-4B8F-9FD6-CAE2DCD93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9705717" cy="6858000"/>
          </a:xfrm>
          <a:custGeom>
            <a:avLst/>
            <a:gdLst>
              <a:gd name="connsiteX0" fmla="*/ 0 w 9705717"/>
              <a:gd name="connsiteY0" fmla="*/ 0 h 6858000"/>
              <a:gd name="connsiteX1" fmla="*/ 8892014 w 9705717"/>
              <a:gd name="connsiteY1" fmla="*/ 0 h 6858000"/>
              <a:gd name="connsiteX2" fmla="*/ 8948109 w 9705717"/>
              <a:gd name="connsiteY2" fmla="*/ 119185 h 6858000"/>
              <a:gd name="connsiteX3" fmla="*/ 9361712 w 9705717"/>
              <a:gd name="connsiteY3" fmla="*/ 1009060 h 6858000"/>
              <a:gd name="connsiteX4" fmla="*/ 9569814 w 9705717"/>
              <a:gd name="connsiteY4" fmla="*/ 4722415 h 6858000"/>
              <a:gd name="connsiteX5" fmla="*/ 8937785 w 9705717"/>
              <a:gd name="connsiteY5" fmla="*/ 6619105 h 6858000"/>
              <a:gd name="connsiteX6" fmla="*/ 8749280 w 9705717"/>
              <a:gd name="connsiteY6" fmla="*/ 6858000 h 6858000"/>
              <a:gd name="connsiteX7" fmla="*/ 0 w 9705717"/>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705717" h="6858000">
                <a:moveTo>
                  <a:pt x="0" y="0"/>
                </a:moveTo>
                <a:lnTo>
                  <a:pt x="8892014" y="0"/>
                </a:lnTo>
                <a:lnTo>
                  <a:pt x="8948109" y="119185"/>
                </a:lnTo>
                <a:cubicBezTo>
                  <a:pt x="9080774" y="406683"/>
                  <a:pt x="9216041" y="706568"/>
                  <a:pt x="9361712" y="1009060"/>
                </a:cubicBezTo>
                <a:cubicBezTo>
                  <a:pt x="9986018" y="2093861"/>
                  <a:pt x="9569814" y="4346908"/>
                  <a:pt x="9569814" y="4722415"/>
                </a:cubicBezTo>
                <a:cubicBezTo>
                  <a:pt x="9569814" y="5635108"/>
                  <a:pt x="9260912" y="6189243"/>
                  <a:pt x="8937785" y="6619105"/>
                </a:cubicBezTo>
                <a:lnTo>
                  <a:pt x="8749280" y="6858000"/>
                </a:lnTo>
                <a:lnTo>
                  <a:pt x="0" y="6858000"/>
                </a:ln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B9622C8B-3D24-413E-BC7F-B65689844CB1}"/>
              </a:ext>
            </a:extLst>
          </p:cNvPr>
          <p:cNvSpPr>
            <a:spLocks noGrp="1"/>
          </p:cNvSpPr>
          <p:nvPr>
            <p:ph type="title"/>
          </p:nvPr>
        </p:nvSpPr>
        <p:spPr>
          <a:xfrm>
            <a:off x="548581" y="0"/>
            <a:ext cx="11094838" cy="1477328"/>
          </a:xfrm>
        </p:spPr>
        <p:txBody>
          <a:bodyPr wrap="square" anchor="ctr">
            <a:normAutofit/>
          </a:bodyPr>
          <a:lstStyle/>
          <a:p>
            <a:r>
              <a:rPr lang="en-US" b="1" dirty="0">
                <a:latin typeface="Arial" panose="020B0604020202020204" pitchFamily="34" charset="0"/>
                <a:cs typeface="Arial" panose="020B0604020202020204" pitchFamily="34" charset="0"/>
              </a:rPr>
              <a:t>Macro environmental factors contributing to work stress</a:t>
            </a:r>
            <a:endParaRPr lang="en-GB" dirty="0">
              <a:latin typeface="Arial" panose="020B0604020202020204" pitchFamily="34" charset="0"/>
              <a:cs typeface="Arial" panose="020B0604020202020204" pitchFamily="34" charset="0"/>
            </a:endParaRPr>
          </a:p>
        </p:txBody>
      </p:sp>
      <p:sp>
        <p:nvSpPr>
          <p:cNvPr id="34" name="Content Placeholder 2">
            <a:extLst>
              <a:ext uri="{FF2B5EF4-FFF2-40B4-BE49-F238E27FC236}">
                <a16:creationId xmlns:a16="http://schemas.microsoft.com/office/drawing/2014/main" id="{ECBABA85-6CE9-4EE2-A5E9-330440331D0C}"/>
              </a:ext>
            </a:extLst>
          </p:cNvPr>
          <p:cNvSpPr>
            <a:spLocks noGrp="1"/>
          </p:cNvSpPr>
          <p:nvPr>
            <p:ph idx="1"/>
          </p:nvPr>
        </p:nvSpPr>
        <p:spPr>
          <a:xfrm>
            <a:off x="466000" y="1381760"/>
            <a:ext cx="8098880" cy="5242560"/>
          </a:xfrm>
        </p:spPr>
        <p:txBody>
          <a:bodyPr>
            <a:normAutofit/>
          </a:bodyPr>
          <a:lstStyle/>
          <a:p>
            <a:pPr>
              <a:lnSpc>
                <a:spcPct val="110000"/>
              </a:lnSpc>
            </a:pPr>
            <a:r>
              <a:rPr lang="en-US" sz="1400" dirty="0">
                <a:latin typeface="Arial" panose="020B0604020202020204" pitchFamily="34" charset="0"/>
                <a:cs typeface="Arial" panose="020B0604020202020204" pitchFamily="34" charset="0"/>
              </a:rPr>
              <a:t>Technology</a:t>
            </a:r>
          </a:p>
          <a:p>
            <a:pPr marL="0" indent="0">
              <a:lnSpc>
                <a:spcPct val="110000"/>
              </a:lnSpc>
              <a:buNone/>
            </a:pPr>
            <a:r>
              <a:rPr lang="en-US" sz="1400" dirty="0">
                <a:latin typeface="Arial" panose="020B0604020202020204" pitchFamily="34" charset="0"/>
                <a:cs typeface="Arial" panose="020B0604020202020204" pitchFamily="34" charset="0"/>
              </a:rPr>
              <a:t>Employees may end up feeling stressed when they are not comfortable working with a technology that is outdated and does not improve their work. A change in technology may also render some people jobless since they are being replaced by machines creating stress to the laid-off staff (Onochie, 2020).</a:t>
            </a:r>
          </a:p>
          <a:p>
            <a:pPr>
              <a:lnSpc>
                <a:spcPct val="110000"/>
              </a:lnSpc>
            </a:pPr>
            <a:r>
              <a:rPr lang="en-US" sz="1400" dirty="0">
                <a:latin typeface="Arial" panose="020B0604020202020204" pitchFamily="34" charset="0"/>
                <a:cs typeface="Arial" panose="020B0604020202020204" pitchFamily="34" charset="0"/>
              </a:rPr>
              <a:t>Political Stability</a:t>
            </a:r>
          </a:p>
          <a:p>
            <a:pPr marL="0" indent="0">
              <a:lnSpc>
                <a:spcPct val="110000"/>
              </a:lnSpc>
              <a:buNone/>
            </a:pPr>
            <a:r>
              <a:rPr lang="en-US" sz="1400" dirty="0">
                <a:latin typeface="Arial" panose="020B0604020202020204" pitchFamily="34" charset="0"/>
                <a:cs typeface="Arial" panose="020B0604020202020204" pitchFamily="34" charset="0"/>
              </a:rPr>
              <a:t>When a country is experiencing political instability or unrest or there is a change in regime the employees will experience stress which will be transferred  to work ( </a:t>
            </a:r>
            <a:r>
              <a:rPr lang="en-US" sz="1400" dirty="0" err="1">
                <a:latin typeface="Arial" panose="020B0604020202020204" pitchFamily="34" charset="0"/>
                <a:cs typeface="Arial" panose="020B0604020202020204" pitchFamily="34" charset="0"/>
              </a:rPr>
              <a:t>Patro</a:t>
            </a:r>
            <a:r>
              <a:rPr lang="en-US" sz="1400" dirty="0">
                <a:latin typeface="Arial" panose="020B0604020202020204" pitchFamily="34" charset="0"/>
                <a:cs typeface="Arial" panose="020B0604020202020204" pitchFamily="34" charset="0"/>
              </a:rPr>
              <a:t> and Kumar, 2019). The employees will have uncertainty about their safety at work and they will not be available long term at the workplace.</a:t>
            </a:r>
          </a:p>
          <a:p>
            <a:pPr>
              <a:lnSpc>
                <a:spcPct val="110000"/>
              </a:lnSpc>
            </a:pPr>
            <a:r>
              <a:rPr lang="en-US" sz="1400" dirty="0">
                <a:latin typeface="Arial" panose="020B0604020202020204" pitchFamily="34" charset="0"/>
                <a:cs typeface="Arial" panose="020B0604020202020204" pitchFamily="34" charset="0"/>
              </a:rPr>
              <a:t>Economic Factors</a:t>
            </a:r>
          </a:p>
          <a:p>
            <a:pPr marL="0" indent="0">
              <a:lnSpc>
                <a:spcPct val="110000"/>
              </a:lnSpc>
              <a:buNone/>
            </a:pPr>
            <a:r>
              <a:rPr lang="en-US" sz="1400" dirty="0">
                <a:latin typeface="Arial" panose="020B0604020202020204" pitchFamily="34" charset="0"/>
                <a:cs typeface="Arial" panose="020B0604020202020204" pitchFamily="34" charset="0"/>
              </a:rPr>
              <a:t>When a country is experiencing an economic meltdown there will be loss of jobs and massive retrenchment. Employees will experience uncertainties in terms of their job security, and they will be working under fear, creating a lot of stress (</a:t>
            </a:r>
            <a:r>
              <a:rPr lang="en-US" sz="1400" dirty="0" err="1">
                <a:latin typeface="Arial" panose="020B0604020202020204" pitchFamily="34" charset="0"/>
                <a:cs typeface="Arial" panose="020B0604020202020204" pitchFamily="34" charset="0"/>
              </a:rPr>
              <a:t>Riedl</a:t>
            </a:r>
            <a:r>
              <a:rPr lang="en-US" sz="1400" dirty="0">
                <a:latin typeface="Arial" panose="020B0604020202020204" pitchFamily="34" charset="0"/>
                <a:cs typeface="Arial" panose="020B0604020202020204" pitchFamily="34" charset="0"/>
              </a:rPr>
              <a:t> and Thomas, 2019).</a:t>
            </a:r>
          </a:p>
          <a:p>
            <a:pPr>
              <a:lnSpc>
                <a:spcPct val="110000"/>
              </a:lnSpc>
            </a:pPr>
            <a:r>
              <a:rPr lang="en-US" sz="1400" dirty="0">
                <a:latin typeface="Arial" panose="020B0604020202020204" pitchFamily="34" charset="0"/>
                <a:cs typeface="Arial" panose="020B0604020202020204" pitchFamily="34" charset="0"/>
              </a:rPr>
              <a:t>Family issues</a:t>
            </a:r>
          </a:p>
          <a:p>
            <a:pPr marL="0" indent="0">
              <a:lnSpc>
                <a:spcPct val="110000"/>
              </a:lnSpc>
              <a:buNone/>
            </a:pPr>
            <a:r>
              <a:rPr lang="en-US" sz="1400" dirty="0">
                <a:latin typeface="Arial" panose="020B0604020202020204" pitchFamily="34" charset="0"/>
                <a:cs typeface="Arial" panose="020B0604020202020204" pitchFamily="34" charset="0"/>
              </a:rPr>
              <a:t>An employee may be experiencing stress from the family such as broken relationships, family wrangles, or divorce (Van den Bergh, 2021). These are personal stress that an individual might be experiencing but will have a negative effect on performance at work. </a:t>
            </a:r>
          </a:p>
        </p:txBody>
      </p:sp>
      <p:sp>
        <p:nvSpPr>
          <p:cNvPr id="28" name="Freeform 10">
            <a:extLst>
              <a:ext uri="{FF2B5EF4-FFF2-40B4-BE49-F238E27FC236}">
                <a16:creationId xmlns:a16="http://schemas.microsoft.com/office/drawing/2014/main" id="{15BE2CF8-7196-4BC3-B312-B0EE486D9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8226571" y="2916066"/>
            <a:ext cx="3518890" cy="3293724"/>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1112239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58D3F4-AD3E-4263-85BF-7EB712458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383AC10-A272-4982-A610-DDA728D78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6FDED66-1461-4834-9923-329986747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5815" y="0"/>
            <a:ext cx="11196185" cy="6858000"/>
          </a:xfrm>
          <a:custGeom>
            <a:avLst/>
            <a:gdLst>
              <a:gd name="connsiteX0" fmla="*/ 678180 w 11196185"/>
              <a:gd name="connsiteY0" fmla="*/ 0 h 6858000"/>
              <a:gd name="connsiteX1" fmla="*/ 10577581 w 11196185"/>
              <a:gd name="connsiteY1" fmla="*/ 0 h 6858000"/>
              <a:gd name="connsiteX2" fmla="*/ 10716113 w 11196185"/>
              <a:gd name="connsiteY2" fmla="*/ 294338 h 6858000"/>
              <a:gd name="connsiteX3" fmla="*/ 11040720 w 11196185"/>
              <a:gd name="connsiteY3" fmla="*/ 992736 h 6858000"/>
              <a:gd name="connsiteX4" fmla="*/ 11188414 w 11196185"/>
              <a:gd name="connsiteY4" fmla="*/ 1350314 h 6858000"/>
              <a:gd name="connsiteX5" fmla="*/ 11196185 w 11196185"/>
              <a:gd name="connsiteY5" fmla="*/ 1382182 h 6858000"/>
              <a:gd name="connsiteX6" fmla="*/ 11196185 w 11196185"/>
              <a:gd name="connsiteY6" fmla="*/ 4121434 h 6858000"/>
              <a:gd name="connsiteX7" fmla="*/ 11176802 w 11196185"/>
              <a:gd name="connsiteY7" fmla="*/ 4304566 h 6858000"/>
              <a:gd name="connsiteX8" fmla="*/ 10289429 w 11196185"/>
              <a:gd name="connsiteY8" fmla="*/ 5937296 h 6858000"/>
              <a:gd name="connsiteX9" fmla="*/ 9411880 w 11196185"/>
              <a:gd name="connsiteY9" fmla="*/ 6851146 h 6858000"/>
              <a:gd name="connsiteX10" fmla="*/ 9402883 w 11196185"/>
              <a:gd name="connsiteY10" fmla="*/ 6858000 h 6858000"/>
              <a:gd name="connsiteX11" fmla="*/ 1880709 w 11196185"/>
              <a:gd name="connsiteY11" fmla="*/ 6858000 h 6858000"/>
              <a:gd name="connsiteX12" fmla="*/ 1838993 w 11196185"/>
              <a:gd name="connsiteY12" fmla="*/ 6821023 h 6858000"/>
              <a:gd name="connsiteX13" fmla="*/ 1110605 w 11196185"/>
              <a:gd name="connsiteY13" fmla="*/ 6101023 h 6858000"/>
              <a:gd name="connsiteX14" fmla="*/ 0 w 11196185"/>
              <a:gd name="connsiteY14" fmla="*/ 3022953 h 6858000"/>
              <a:gd name="connsiteX15" fmla="*/ 653297 w 11196185"/>
              <a:gd name="connsiteY15" fmla="*/ 4311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196185" h="6858000">
                <a:moveTo>
                  <a:pt x="678180" y="0"/>
                </a:moveTo>
                <a:lnTo>
                  <a:pt x="10577581" y="0"/>
                </a:lnTo>
                <a:lnTo>
                  <a:pt x="10716113" y="294338"/>
                </a:lnTo>
                <a:cubicBezTo>
                  <a:pt x="10820232" y="519974"/>
                  <a:pt x="10926393" y="755332"/>
                  <a:pt x="11040720" y="992736"/>
                </a:cubicBezTo>
                <a:cubicBezTo>
                  <a:pt x="11101967" y="1099159"/>
                  <a:pt x="11150454" y="1219908"/>
                  <a:pt x="11188414" y="1350314"/>
                </a:cubicBezTo>
                <a:lnTo>
                  <a:pt x="11196185" y="1382182"/>
                </a:lnTo>
                <a:lnTo>
                  <a:pt x="11196185" y="4121434"/>
                </a:lnTo>
                <a:lnTo>
                  <a:pt x="11176802" y="4304566"/>
                </a:lnTo>
                <a:cubicBezTo>
                  <a:pt x="11053990" y="5160104"/>
                  <a:pt x="10546664" y="5536165"/>
                  <a:pt x="10289429" y="5937296"/>
                </a:cubicBezTo>
                <a:cubicBezTo>
                  <a:pt x="10175102" y="6195166"/>
                  <a:pt x="9816937" y="6534516"/>
                  <a:pt x="9411880" y="6851146"/>
                </a:cubicBezTo>
                <a:lnTo>
                  <a:pt x="9402883" y="6858000"/>
                </a:lnTo>
                <a:lnTo>
                  <a:pt x="1880709" y="6858000"/>
                </a:lnTo>
                <a:lnTo>
                  <a:pt x="1838993" y="6821023"/>
                </a:lnTo>
                <a:cubicBezTo>
                  <a:pt x="1404461" y="6426943"/>
                  <a:pt x="1110605" y="6101023"/>
                  <a:pt x="1110605" y="6101023"/>
                </a:cubicBezTo>
                <a:cubicBezTo>
                  <a:pt x="816622" y="5544351"/>
                  <a:pt x="0" y="3776098"/>
                  <a:pt x="0" y="3022953"/>
                </a:cubicBezTo>
                <a:cubicBezTo>
                  <a:pt x="0" y="2171572"/>
                  <a:pt x="195989" y="894500"/>
                  <a:pt x="653297" y="43119"/>
                </a:cubicBezTo>
                <a:close/>
              </a:path>
            </a:pathLst>
          </a:custGeom>
          <a:solidFill>
            <a:schemeClr val="bg2"/>
          </a:solidFill>
          <a:ln>
            <a:noFill/>
          </a:ln>
        </p:spPr>
        <p:txBody>
          <a:bodyPr vert="horz" wrap="square" lIns="91440" tIns="45720" rIns="91440" bIns="45720" numCol="1" anchor="t" anchorCtr="0" compatLnSpc="1">
            <a:prstTxWarp prst="textNoShape">
              <a:avLst/>
            </a:prstTxWarp>
            <a:noAutofit/>
          </a:bodyPr>
          <a:lstStyle/>
          <a:p>
            <a:endParaRPr lang="en-US"/>
          </a:p>
        </p:txBody>
      </p:sp>
      <p:sp>
        <p:nvSpPr>
          <p:cNvPr id="2" name="Title 1">
            <a:extLst>
              <a:ext uri="{FF2B5EF4-FFF2-40B4-BE49-F238E27FC236}">
                <a16:creationId xmlns:a16="http://schemas.microsoft.com/office/drawing/2014/main" id="{5AC7D390-C043-4770-A46A-57B782EE42F6}"/>
              </a:ext>
            </a:extLst>
          </p:cNvPr>
          <p:cNvSpPr>
            <a:spLocks noGrp="1"/>
          </p:cNvSpPr>
          <p:nvPr>
            <p:ph type="title"/>
          </p:nvPr>
        </p:nvSpPr>
        <p:spPr>
          <a:xfrm>
            <a:off x="3351095" y="256594"/>
            <a:ext cx="7759301" cy="1477328"/>
          </a:xfrm>
        </p:spPr>
        <p:txBody>
          <a:bodyPr wrap="square" anchor="ctr">
            <a:normAutofit/>
          </a:bodyPr>
          <a:lstStyle/>
          <a:p>
            <a:r>
              <a:rPr lang="en-US" b="1" dirty="0">
                <a:latin typeface="Arial" panose="020B0604020202020204" pitchFamily="34" charset="0"/>
                <a:cs typeface="Arial" panose="020B0604020202020204" pitchFamily="34" charset="0"/>
              </a:rPr>
              <a:t>Solutions to work related stress</a:t>
            </a:r>
            <a:endParaRPr lang="en-GB" dirty="0">
              <a:latin typeface="Arial" panose="020B0604020202020204" pitchFamily="34" charset="0"/>
              <a:cs typeface="Arial" panose="020B0604020202020204" pitchFamily="34" charset="0"/>
            </a:endParaRPr>
          </a:p>
        </p:txBody>
      </p:sp>
      <p:sp>
        <p:nvSpPr>
          <p:cNvPr id="14" name="Freeform 10">
            <a:extLst>
              <a:ext uri="{FF2B5EF4-FFF2-40B4-BE49-F238E27FC236}">
                <a16:creationId xmlns:a16="http://schemas.microsoft.com/office/drawing/2014/main" id="{1607CD53-0FF9-47E9-94AD-2BF64BA80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5824556">
            <a:off x="198004" y="426519"/>
            <a:ext cx="2955087" cy="2765998"/>
          </a:xfrm>
          <a:custGeom>
            <a:avLst/>
            <a:gdLst>
              <a:gd name="T0" fmla="*/ 43 w 250"/>
              <a:gd name="T1" fmla="*/ 167 h 234"/>
              <a:gd name="T2" fmla="*/ 70 w 250"/>
              <a:gd name="T3" fmla="*/ 133 h 234"/>
              <a:gd name="T4" fmla="*/ 48 w 250"/>
              <a:gd name="T5" fmla="*/ 134 h 234"/>
              <a:gd name="T6" fmla="*/ 19 w 250"/>
              <a:gd name="T7" fmla="*/ 130 h 234"/>
              <a:gd name="T8" fmla="*/ 6 w 250"/>
              <a:gd name="T9" fmla="*/ 123 h 234"/>
              <a:gd name="T10" fmla="*/ 1 w 250"/>
              <a:gd name="T11" fmla="*/ 103 h 234"/>
              <a:gd name="T12" fmla="*/ 11 w 250"/>
              <a:gd name="T13" fmla="*/ 81 h 234"/>
              <a:gd name="T14" fmla="*/ 23 w 250"/>
              <a:gd name="T15" fmla="*/ 76 h 234"/>
              <a:gd name="T16" fmla="*/ 81 w 250"/>
              <a:gd name="T17" fmla="*/ 78 h 234"/>
              <a:gd name="T18" fmla="*/ 65 w 250"/>
              <a:gd name="T19" fmla="*/ 49 h 234"/>
              <a:gd name="T20" fmla="*/ 57 w 250"/>
              <a:gd name="T21" fmla="*/ 27 h 234"/>
              <a:gd name="T22" fmla="*/ 67 w 250"/>
              <a:gd name="T23" fmla="*/ 12 h 234"/>
              <a:gd name="T24" fmla="*/ 85 w 250"/>
              <a:gd name="T25" fmla="*/ 1 h 234"/>
              <a:gd name="T26" fmla="*/ 101 w 250"/>
              <a:gd name="T27" fmla="*/ 8 h 234"/>
              <a:gd name="T28" fmla="*/ 107 w 250"/>
              <a:gd name="T29" fmla="*/ 15 h 234"/>
              <a:gd name="T30" fmla="*/ 120 w 250"/>
              <a:gd name="T31" fmla="*/ 37 h 234"/>
              <a:gd name="T32" fmla="*/ 131 w 250"/>
              <a:gd name="T33" fmla="*/ 60 h 234"/>
              <a:gd name="T34" fmla="*/ 164 w 250"/>
              <a:gd name="T35" fmla="*/ 25 h 234"/>
              <a:gd name="T36" fmla="*/ 187 w 250"/>
              <a:gd name="T37" fmla="*/ 11 h 234"/>
              <a:gd name="T38" fmla="*/ 205 w 250"/>
              <a:gd name="T39" fmla="*/ 19 h 234"/>
              <a:gd name="T40" fmla="*/ 214 w 250"/>
              <a:gd name="T41" fmla="*/ 34 h 234"/>
              <a:gd name="T42" fmla="*/ 203 w 250"/>
              <a:gd name="T43" fmla="*/ 57 h 234"/>
              <a:gd name="T44" fmla="*/ 166 w 250"/>
              <a:gd name="T45" fmla="*/ 100 h 234"/>
              <a:gd name="T46" fmla="*/ 217 w 250"/>
              <a:gd name="T47" fmla="*/ 98 h 234"/>
              <a:gd name="T48" fmla="*/ 244 w 250"/>
              <a:gd name="T49" fmla="*/ 104 h 234"/>
              <a:gd name="T50" fmla="*/ 249 w 250"/>
              <a:gd name="T51" fmla="*/ 115 h 234"/>
              <a:gd name="T52" fmla="*/ 247 w 250"/>
              <a:gd name="T53" fmla="*/ 129 h 234"/>
              <a:gd name="T54" fmla="*/ 245 w 250"/>
              <a:gd name="T55" fmla="*/ 134 h 234"/>
              <a:gd name="T56" fmla="*/ 241 w 250"/>
              <a:gd name="T57" fmla="*/ 141 h 234"/>
              <a:gd name="T58" fmla="*/ 227 w 250"/>
              <a:gd name="T59" fmla="*/ 147 h 234"/>
              <a:gd name="T60" fmla="*/ 187 w 250"/>
              <a:gd name="T61" fmla="*/ 151 h 234"/>
              <a:gd name="T62" fmla="*/ 160 w 250"/>
              <a:gd name="T63" fmla="*/ 148 h 234"/>
              <a:gd name="T64" fmla="*/ 168 w 250"/>
              <a:gd name="T65" fmla="*/ 168 h 234"/>
              <a:gd name="T66" fmla="*/ 176 w 250"/>
              <a:gd name="T67" fmla="*/ 194 h 234"/>
              <a:gd name="T68" fmla="*/ 176 w 250"/>
              <a:gd name="T69" fmla="*/ 211 h 234"/>
              <a:gd name="T70" fmla="*/ 170 w 250"/>
              <a:gd name="T71" fmla="*/ 221 h 234"/>
              <a:gd name="T72" fmla="*/ 156 w 250"/>
              <a:gd name="T73" fmla="*/ 230 h 234"/>
              <a:gd name="T74" fmla="*/ 130 w 250"/>
              <a:gd name="T75" fmla="*/ 226 h 234"/>
              <a:gd name="T76" fmla="*/ 122 w 250"/>
              <a:gd name="T77" fmla="*/ 213 h 234"/>
              <a:gd name="T78" fmla="*/ 110 w 250"/>
              <a:gd name="T79" fmla="*/ 169 h 234"/>
              <a:gd name="T80" fmla="*/ 92 w 250"/>
              <a:gd name="T81" fmla="*/ 192 h 234"/>
              <a:gd name="T82" fmla="*/ 87 w 250"/>
              <a:gd name="T83" fmla="*/ 197 h 234"/>
              <a:gd name="T84" fmla="*/ 84 w 250"/>
              <a:gd name="T85" fmla="*/ 201 h 234"/>
              <a:gd name="T86" fmla="*/ 65 w 250"/>
              <a:gd name="T87" fmla="*/ 212 h 234"/>
              <a:gd name="T88" fmla="*/ 50 w 250"/>
              <a:gd name="T89" fmla="*/ 204 h 234"/>
              <a:gd name="T90" fmla="*/ 44 w 250"/>
              <a:gd name="T91" fmla="*/ 198 h 234"/>
              <a:gd name="T92" fmla="*/ 38 w 250"/>
              <a:gd name="T93" fmla="*/ 185 h 234"/>
              <a:gd name="T94" fmla="*/ 43 w 250"/>
              <a:gd name="T95" fmla="*/ 167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250" h="234">
                <a:moveTo>
                  <a:pt x="43" y="167"/>
                </a:moveTo>
                <a:cubicBezTo>
                  <a:pt x="70" y="133"/>
                  <a:pt x="70" y="133"/>
                  <a:pt x="70" y="133"/>
                </a:cubicBezTo>
                <a:cubicBezTo>
                  <a:pt x="60" y="134"/>
                  <a:pt x="61" y="134"/>
                  <a:pt x="48" y="134"/>
                </a:cubicBezTo>
                <a:cubicBezTo>
                  <a:pt x="34" y="133"/>
                  <a:pt x="24" y="132"/>
                  <a:pt x="19" y="130"/>
                </a:cubicBezTo>
                <a:cubicBezTo>
                  <a:pt x="13" y="128"/>
                  <a:pt x="9" y="126"/>
                  <a:pt x="6" y="123"/>
                </a:cubicBezTo>
                <a:cubicBezTo>
                  <a:pt x="1" y="119"/>
                  <a:pt x="0" y="112"/>
                  <a:pt x="1" y="103"/>
                </a:cubicBezTo>
                <a:cubicBezTo>
                  <a:pt x="2" y="93"/>
                  <a:pt x="6" y="86"/>
                  <a:pt x="11" y="81"/>
                </a:cubicBezTo>
                <a:cubicBezTo>
                  <a:pt x="15" y="77"/>
                  <a:pt x="18" y="76"/>
                  <a:pt x="23" y="76"/>
                </a:cubicBezTo>
                <a:cubicBezTo>
                  <a:pt x="81" y="78"/>
                  <a:pt x="81" y="78"/>
                  <a:pt x="81" y="78"/>
                </a:cubicBezTo>
                <a:cubicBezTo>
                  <a:pt x="65" y="49"/>
                  <a:pt x="65" y="49"/>
                  <a:pt x="65" y="49"/>
                </a:cubicBezTo>
                <a:cubicBezTo>
                  <a:pt x="58" y="40"/>
                  <a:pt x="56" y="33"/>
                  <a:pt x="57" y="27"/>
                </a:cubicBezTo>
                <a:cubicBezTo>
                  <a:pt x="58" y="21"/>
                  <a:pt x="62" y="16"/>
                  <a:pt x="67" y="12"/>
                </a:cubicBezTo>
                <a:cubicBezTo>
                  <a:pt x="74" y="6"/>
                  <a:pt x="80" y="2"/>
                  <a:pt x="85" y="1"/>
                </a:cubicBezTo>
                <a:cubicBezTo>
                  <a:pt x="90" y="0"/>
                  <a:pt x="95" y="2"/>
                  <a:pt x="101" y="8"/>
                </a:cubicBezTo>
                <a:cubicBezTo>
                  <a:pt x="104" y="11"/>
                  <a:pt x="106" y="13"/>
                  <a:pt x="107" y="15"/>
                </a:cubicBezTo>
                <a:cubicBezTo>
                  <a:pt x="110" y="19"/>
                  <a:pt x="112" y="20"/>
                  <a:pt x="120" y="37"/>
                </a:cubicBezTo>
                <a:cubicBezTo>
                  <a:pt x="129" y="55"/>
                  <a:pt x="128" y="51"/>
                  <a:pt x="131" y="60"/>
                </a:cubicBezTo>
                <a:cubicBezTo>
                  <a:pt x="164" y="25"/>
                  <a:pt x="164" y="25"/>
                  <a:pt x="164" y="25"/>
                </a:cubicBezTo>
                <a:cubicBezTo>
                  <a:pt x="173" y="16"/>
                  <a:pt x="180" y="11"/>
                  <a:pt x="187" y="11"/>
                </a:cubicBezTo>
                <a:cubicBezTo>
                  <a:pt x="193" y="10"/>
                  <a:pt x="200" y="13"/>
                  <a:pt x="205" y="19"/>
                </a:cubicBezTo>
                <a:cubicBezTo>
                  <a:pt x="210" y="24"/>
                  <a:pt x="213" y="29"/>
                  <a:pt x="214" y="34"/>
                </a:cubicBezTo>
                <a:cubicBezTo>
                  <a:pt x="214" y="39"/>
                  <a:pt x="211" y="47"/>
                  <a:pt x="203" y="57"/>
                </a:cubicBezTo>
                <a:cubicBezTo>
                  <a:pt x="166" y="100"/>
                  <a:pt x="166" y="100"/>
                  <a:pt x="166" y="100"/>
                </a:cubicBezTo>
                <a:cubicBezTo>
                  <a:pt x="217" y="98"/>
                  <a:pt x="217" y="98"/>
                  <a:pt x="217" y="98"/>
                </a:cubicBezTo>
                <a:cubicBezTo>
                  <a:pt x="229" y="96"/>
                  <a:pt x="238" y="98"/>
                  <a:pt x="244" y="104"/>
                </a:cubicBezTo>
                <a:cubicBezTo>
                  <a:pt x="247" y="107"/>
                  <a:pt x="249" y="111"/>
                  <a:pt x="249" y="115"/>
                </a:cubicBezTo>
                <a:cubicBezTo>
                  <a:pt x="250" y="120"/>
                  <a:pt x="249" y="124"/>
                  <a:pt x="247" y="129"/>
                </a:cubicBezTo>
                <a:cubicBezTo>
                  <a:pt x="247" y="130"/>
                  <a:pt x="246" y="132"/>
                  <a:pt x="245" y="134"/>
                </a:cubicBezTo>
                <a:cubicBezTo>
                  <a:pt x="244" y="137"/>
                  <a:pt x="243" y="140"/>
                  <a:pt x="241" y="141"/>
                </a:cubicBezTo>
                <a:cubicBezTo>
                  <a:pt x="239" y="144"/>
                  <a:pt x="234" y="146"/>
                  <a:pt x="227" y="147"/>
                </a:cubicBezTo>
                <a:cubicBezTo>
                  <a:pt x="221" y="149"/>
                  <a:pt x="207" y="150"/>
                  <a:pt x="187" y="151"/>
                </a:cubicBezTo>
                <a:cubicBezTo>
                  <a:pt x="175" y="152"/>
                  <a:pt x="161" y="148"/>
                  <a:pt x="160" y="148"/>
                </a:cubicBezTo>
                <a:cubicBezTo>
                  <a:pt x="161" y="151"/>
                  <a:pt x="165" y="161"/>
                  <a:pt x="168" y="168"/>
                </a:cubicBezTo>
                <a:cubicBezTo>
                  <a:pt x="168" y="171"/>
                  <a:pt x="173" y="181"/>
                  <a:pt x="176" y="194"/>
                </a:cubicBezTo>
                <a:cubicBezTo>
                  <a:pt x="179" y="206"/>
                  <a:pt x="176" y="203"/>
                  <a:pt x="176" y="211"/>
                </a:cubicBezTo>
                <a:cubicBezTo>
                  <a:pt x="176" y="214"/>
                  <a:pt x="174" y="217"/>
                  <a:pt x="170" y="221"/>
                </a:cubicBezTo>
                <a:cubicBezTo>
                  <a:pt x="166" y="226"/>
                  <a:pt x="161" y="228"/>
                  <a:pt x="156" y="230"/>
                </a:cubicBezTo>
                <a:cubicBezTo>
                  <a:pt x="147" y="234"/>
                  <a:pt x="137" y="233"/>
                  <a:pt x="130" y="226"/>
                </a:cubicBezTo>
                <a:cubicBezTo>
                  <a:pt x="127" y="223"/>
                  <a:pt x="125" y="219"/>
                  <a:pt x="122" y="213"/>
                </a:cubicBezTo>
                <a:cubicBezTo>
                  <a:pt x="118" y="188"/>
                  <a:pt x="117" y="189"/>
                  <a:pt x="110" y="169"/>
                </a:cubicBezTo>
                <a:cubicBezTo>
                  <a:pt x="92" y="192"/>
                  <a:pt x="92" y="192"/>
                  <a:pt x="92" y="192"/>
                </a:cubicBezTo>
                <a:cubicBezTo>
                  <a:pt x="90" y="193"/>
                  <a:pt x="88" y="195"/>
                  <a:pt x="87" y="197"/>
                </a:cubicBezTo>
                <a:cubicBezTo>
                  <a:pt x="86" y="198"/>
                  <a:pt x="85" y="200"/>
                  <a:pt x="84" y="201"/>
                </a:cubicBezTo>
                <a:cubicBezTo>
                  <a:pt x="76" y="209"/>
                  <a:pt x="70" y="212"/>
                  <a:pt x="65" y="212"/>
                </a:cubicBezTo>
                <a:cubicBezTo>
                  <a:pt x="60" y="211"/>
                  <a:pt x="55" y="209"/>
                  <a:pt x="50" y="204"/>
                </a:cubicBezTo>
                <a:cubicBezTo>
                  <a:pt x="50" y="203"/>
                  <a:pt x="48" y="202"/>
                  <a:pt x="44" y="198"/>
                </a:cubicBezTo>
                <a:cubicBezTo>
                  <a:pt x="41" y="195"/>
                  <a:pt x="39" y="191"/>
                  <a:pt x="38" y="185"/>
                </a:cubicBezTo>
                <a:cubicBezTo>
                  <a:pt x="37" y="179"/>
                  <a:pt x="39" y="173"/>
                  <a:pt x="43" y="16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1EC8F95-DAB4-4175-8DEF-34D100436F4C}"/>
              </a:ext>
            </a:extLst>
          </p:cNvPr>
          <p:cNvSpPr>
            <a:spLocks noGrp="1"/>
          </p:cNvSpPr>
          <p:nvPr>
            <p:ph idx="1"/>
          </p:nvPr>
        </p:nvSpPr>
        <p:spPr>
          <a:xfrm>
            <a:off x="2971274" y="1809518"/>
            <a:ext cx="8981440" cy="4733172"/>
          </a:xfrm>
        </p:spPr>
        <p:txBody>
          <a:bodyPr>
            <a:normAutofit lnSpcReduction="10000"/>
          </a:bodyPr>
          <a:lstStyle/>
          <a:p>
            <a:pPr>
              <a:lnSpc>
                <a:spcPct val="110000"/>
              </a:lnSpc>
            </a:pPr>
            <a:r>
              <a:rPr lang="en-US" sz="1400" dirty="0">
                <a:latin typeface="Arial" panose="020B0604020202020204" pitchFamily="34" charset="0"/>
                <a:cs typeface="Arial" panose="020B0604020202020204" pitchFamily="34" charset="0"/>
              </a:rPr>
              <a:t>Remote Working</a:t>
            </a:r>
          </a:p>
          <a:p>
            <a:pPr marL="0" indent="0">
              <a:lnSpc>
                <a:spcPct val="110000"/>
              </a:lnSpc>
              <a:buNone/>
            </a:pPr>
            <a:r>
              <a:rPr lang="en-US" sz="1400" dirty="0">
                <a:latin typeface="Arial" panose="020B0604020202020204" pitchFamily="34" charset="0"/>
                <a:cs typeface="Arial" panose="020B0604020202020204" pitchFamily="34" charset="0"/>
              </a:rPr>
              <a:t>Companies should come with ways of managing stress internally by coming up with methods to help employees. One of the solutions companies have come up with remote working. This allows employees the flexibility of working from anywhere and at their own convenience. </a:t>
            </a:r>
          </a:p>
          <a:p>
            <a:pPr>
              <a:lnSpc>
                <a:spcPct val="110000"/>
              </a:lnSpc>
            </a:pPr>
            <a:r>
              <a:rPr lang="en-US" sz="1400" dirty="0">
                <a:latin typeface="Arial" panose="020B0604020202020204" pitchFamily="34" charset="0"/>
                <a:cs typeface="Arial" panose="020B0604020202020204" pitchFamily="34" charset="0"/>
              </a:rPr>
              <a:t>Counselling</a:t>
            </a:r>
          </a:p>
          <a:p>
            <a:pPr marL="0" indent="0">
              <a:lnSpc>
                <a:spcPct val="110000"/>
              </a:lnSpc>
              <a:buNone/>
            </a:pPr>
            <a:r>
              <a:rPr lang="en-US" sz="1400" dirty="0">
                <a:latin typeface="Arial" panose="020B0604020202020204" pitchFamily="34" charset="0"/>
                <a:cs typeface="Arial" panose="020B0604020202020204" pitchFamily="34" charset="0"/>
              </a:rPr>
              <a:t>Counseling is one of the best ways to help employees overcome stress. Employers should hire counselors so that they provide counseling sessions to employees frequently (</a:t>
            </a:r>
            <a:r>
              <a:rPr lang="en-US" sz="1400" dirty="0" err="1">
                <a:latin typeface="Arial" panose="020B0604020202020204" pitchFamily="34" charset="0"/>
                <a:cs typeface="Arial" panose="020B0604020202020204" pitchFamily="34" charset="0"/>
              </a:rPr>
              <a:t>Mendagudli</a:t>
            </a:r>
            <a:r>
              <a:rPr lang="en-US" sz="1400" dirty="0">
                <a:latin typeface="Arial" panose="020B0604020202020204" pitchFamily="34" charset="0"/>
                <a:cs typeface="Arial" panose="020B0604020202020204" pitchFamily="34" charset="0"/>
              </a:rPr>
              <a:t> et al.,2021). The employees will have a safe space for sharing their personal issues.</a:t>
            </a:r>
          </a:p>
          <a:p>
            <a:r>
              <a:rPr lang="en-US" sz="1400" dirty="0">
                <a:latin typeface="Arial" panose="020B0604020202020204" pitchFamily="34" charset="0"/>
                <a:cs typeface="Arial" panose="020B0604020202020204" pitchFamily="34" charset="0"/>
              </a:rPr>
              <a:t>Practice healthy living and do regular exercises </a:t>
            </a:r>
          </a:p>
          <a:p>
            <a:pPr marL="0" indent="0">
              <a:buNone/>
            </a:pPr>
            <a:r>
              <a:rPr lang="en-US" sz="1400" dirty="0">
                <a:latin typeface="Arial" panose="020B0604020202020204" pitchFamily="34" charset="0"/>
                <a:cs typeface="Arial" panose="020B0604020202020204" pitchFamily="34" charset="0"/>
              </a:rPr>
              <a:t>Employers should encourage employees to practice healthy living and do regular exercises (Hancock et al., 2019). The company can encourage them by giving the employees discounted subscriptions in membership gyms and having a room for meditation.</a:t>
            </a:r>
          </a:p>
          <a:p>
            <a:r>
              <a:rPr lang="en-US" sz="1400" dirty="0">
                <a:latin typeface="Arial" panose="020B0604020202020204" pitchFamily="34" charset="0"/>
                <a:cs typeface="Arial" panose="020B0604020202020204" pitchFamily="34" charset="0"/>
              </a:rPr>
              <a:t>Frequent person-to-person meetings with employees</a:t>
            </a:r>
          </a:p>
          <a:p>
            <a:pPr marL="0" indent="0">
              <a:buNone/>
            </a:pPr>
            <a:r>
              <a:rPr lang="en-US" sz="1400" dirty="0">
                <a:latin typeface="Arial" panose="020B0604020202020204" pitchFamily="34" charset="0"/>
                <a:cs typeface="Arial" panose="020B0604020202020204" pitchFamily="34" charset="0"/>
              </a:rPr>
              <a:t>The management should have frequent person-to-person meetings with employees. This will enable the management to understand each and every employee's ideas (</a:t>
            </a:r>
            <a:r>
              <a:rPr lang="en-US" sz="1400" dirty="0" err="1">
                <a:latin typeface="Arial" panose="020B0604020202020204" pitchFamily="34" charset="0"/>
                <a:cs typeface="Arial" panose="020B0604020202020204" pitchFamily="34" charset="0"/>
              </a:rPr>
              <a:t>Patro</a:t>
            </a:r>
            <a:r>
              <a:rPr lang="en-US" sz="1400" dirty="0">
                <a:latin typeface="Arial" panose="020B0604020202020204" pitchFamily="34" charset="0"/>
                <a:cs typeface="Arial" panose="020B0604020202020204" pitchFamily="34" charset="0"/>
              </a:rPr>
              <a:t> and Kumar, 2019). A frequent in-person meeting will also enable management to see any symptoms of stress from the employees</a:t>
            </a:r>
            <a:r>
              <a:rPr lang="en-GB" sz="1400" dirty="0">
                <a:latin typeface="Arial" panose="020B0604020202020204" pitchFamily="34" charset="0"/>
                <a:cs typeface="Arial" panose="020B0604020202020204" pitchFamily="34" charset="0"/>
              </a:rPr>
              <a:t>.</a:t>
            </a:r>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1307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8DC7FA-55C9-47D5-B8A0-022B4C9AA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905CBC2-EECC-4468-90C4-C0176E9B0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lumOff val="1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69402A-6ACE-409D-A409-29FC5EDBD6BC}"/>
              </a:ext>
            </a:extLst>
          </p:cNvPr>
          <p:cNvSpPr>
            <a:spLocks noGrp="1"/>
          </p:cNvSpPr>
          <p:nvPr>
            <p:ph type="title"/>
          </p:nvPr>
        </p:nvSpPr>
        <p:spPr>
          <a:xfrm>
            <a:off x="6480000" y="619200"/>
            <a:ext cx="4991961" cy="1477328"/>
          </a:xfrm>
        </p:spPr>
        <p:txBody>
          <a:bodyPr wrap="square" anchor="ctr">
            <a:normAutofit/>
          </a:bodyPr>
          <a:lstStyle/>
          <a:p>
            <a:r>
              <a:rPr lang="en-US" b="1"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useBgFill="1">
        <p:nvSpPr>
          <p:cNvPr id="14" name="Freeform: Shape 13">
            <a:extLst>
              <a:ext uri="{FF2B5EF4-FFF2-40B4-BE49-F238E27FC236}">
                <a16:creationId xmlns:a16="http://schemas.microsoft.com/office/drawing/2014/main" id="{97D0825D-5142-4F4A-A141-3CCD5E99C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533334" y="533334"/>
            <a:ext cx="6858000" cy="5791331"/>
          </a:xfrm>
          <a:custGeom>
            <a:avLst/>
            <a:gdLst>
              <a:gd name="connsiteX0" fmla="*/ 6858000 w 6858000"/>
              <a:gd name="connsiteY0" fmla="*/ 14535 h 5791331"/>
              <a:gd name="connsiteX1" fmla="*/ 6858000 w 6858000"/>
              <a:gd name="connsiteY1" fmla="*/ 5791331 h 5791331"/>
              <a:gd name="connsiteX2" fmla="*/ 0 w 6858000"/>
              <a:gd name="connsiteY2" fmla="*/ 5791330 h 5791331"/>
              <a:gd name="connsiteX3" fmla="*/ 0 w 6858000"/>
              <a:gd name="connsiteY3" fmla="*/ 0 h 5791331"/>
              <a:gd name="connsiteX4" fmla="*/ 145832 w 6858000"/>
              <a:gd name="connsiteY4" fmla="*/ 1175 h 5791331"/>
              <a:gd name="connsiteX5" fmla="*/ 2611132 w 6858000"/>
              <a:gd name="connsiteY5" fmla="*/ 48625 h 5791331"/>
              <a:gd name="connsiteX6" fmla="*/ 6643031 w 6858000"/>
              <a:gd name="connsiteY6" fmla="*/ 15010 h 579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8000" h="5791331">
                <a:moveTo>
                  <a:pt x="6858000" y="14535"/>
                </a:moveTo>
                <a:lnTo>
                  <a:pt x="6858000" y="5791331"/>
                </a:lnTo>
                <a:lnTo>
                  <a:pt x="0" y="5791330"/>
                </a:lnTo>
                <a:lnTo>
                  <a:pt x="0" y="0"/>
                </a:lnTo>
                <a:lnTo>
                  <a:pt x="145832" y="1175"/>
                </a:lnTo>
                <a:cubicBezTo>
                  <a:pt x="886907" y="14750"/>
                  <a:pt x="2228596" y="125101"/>
                  <a:pt x="2611132" y="48625"/>
                </a:cubicBezTo>
                <a:cubicBezTo>
                  <a:pt x="2933352" y="-3056"/>
                  <a:pt x="5032814" y="16325"/>
                  <a:pt x="6643031" y="15010"/>
                </a:cubicBezTo>
                <a:close/>
              </a:path>
            </a:pathLst>
          </a:cu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pic>
        <p:nvPicPr>
          <p:cNvPr id="7" name="Graphic 6" descr="Office Worker">
            <a:extLst>
              <a:ext uri="{FF2B5EF4-FFF2-40B4-BE49-F238E27FC236}">
                <a16:creationId xmlns:a16="http://schemas.microsoft.com/office/drawing/2014/main" id="{E9725CA3-FEBC-4C7C-BFAE-3E06D1D96C8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000" y="1282669"/>
            <a:ext cx="4284000" cy="4284000"/>
          </a:xfrm>
          <a:custGeom>
            <a:avLst/>
            <a:gdLst/>
            <a:ahLst/>
            <a:cxnLst/>
            <a:rect l="l" t="t" r="r" b="b"/>
            <a:pathLst>
              <a:path w="4284000" h="5409338">
                <a:moveTo>
                  <a:pt x="0" y="0"/>
                </a:moveTo>
                <a:lnTo>
                  <a:pt x="4284000" y="0"/>
                </a:lnTo>
                <a:lnTo>
                  <a:pt x="4284000" y="5409338"/>
                </a:lnTo>
                <a:lnTo>
                  <a:pt x="0" y="5409338"/>
                </a:lnTo>
                <a:close/>
              </a:path>
            </a:pathLst>
          </a:custGeom>
        </p:spPr>
      </p:pic>
      <p:sp>
        <p:nvSpPr>
          <p:cNvPr id="3" name="Content Placeholder 2">
            <a:extLst>
              <a:ext uri="{FF2B5EF4-FFF2-40B4-BE49-F238E27FC236}">
                <a16:creationId xmlns:a16="http://schemas.microsoft.com/office/drawing/2014/main" id="{2EAFF535-D82F-4CC4-870F-86F4B6A3E4D9}"/>
              </a:ext>
            </a:extLst>
          </p:cNvPr>
          <p:cNvSpPr>
            <a:spLocks noGrp="1"/>
          </p:cNvSpPr>
          <p:nvPr>
            <p:ph idx="1"/>
          </p:nvPr>
        </p:nvSpPr>
        <p:spPr>
          <a:xfrm>
            <a:off x="6480000" y="2541600"/>
            <a:ext cx="4991962" cy="3216273"/>
          </a:xfrm>
        </p:spPr>
        <p:txBody>
          <a:bodyPr>
            <a:normAutofit/>
          </a:bodyPr>
          <a:lstStyle/>
          <a:p>
            <a:pPr marL="0" indent="0">
              <a:lnSpc>
                <a:spcPct val="110000"/>
              </a:lnSpc>
              <a:buNone/>
            </a:pPr>
            <a:r>
              <a:rPr lang="en-US" sz="1900" dirty="0">
                <a:latin typeface="Arial" panose="020B0604020202020204" pitchFamily="34" charset="0"/>
                <a:cs typeface="Arial" panose="020B0604020202020204" pitchFamily="34" charset="0"/>
              </a:rPr>
              <a:t>Stress at the workplace seems unavoidable and it requires the intervention of both an individual and the business for it to be controlled. Stress leads to a lot of losses to the organization and as such the organizations need to have a way of handling it in the organization. The areas of great concern in the organization that causes stress should be analyzed and preventive measures are taken into account.</a:t>
            </a:r>
          </a:p>
          <a:p>
            <a:pPr marL="0" indent="0">
              <a:lnSpc>
                <a:spcPct val="110000"/>
              </a:lnSpc>
              <a:buNone/>
            </a:pPr>
            <a:endParaRPr lang="en-US" sz="1900" dirty="0">
              <a:latin typeface="Arial" panose="020B0604020202020204" pitchFamily="34" charset="0"/>
              <a:cs typeface="Arial" panose="020B0604020202020204" pitchFamily="34" charset="0"/>
            </a:endParaRPr>
          </a:p>
          <a:p>
            <a:pPr>
              <a:lnSpc>
                <a:spcPct val="110000"/>
              </a:lnSpc>
            </a:pPr>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2949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CF2AF-9E46-4DCB-AE14-4E99CDDB7A44}"/>
              </a:ext>
            </a:extLst>
          </p:cNvPr>
          <p:cNvSpPr>
            <a:spLocks noGrp="1"/>
          </p:cNvSpPr>
          <p:nvPr>
            <p:ph idx="1"/>
          </p:nvPr>
        </p:nvSpPr>
        <p:spPr>
          <a:xfrm>
            <a:off x="720000" y="528145"/>
            <a:ext cx="10728325" cy="6511158"/>
          </a:xfrm>
        </p:spPr>
        <p:txBody>
          <a:bodyPr>
            <a:normAutofit fontScale="62500" lnSpcReduction="20000"/>
          </a:bodyPr>
          <a:lstStyle/>
          <a:p>
            <a:r>
              <a:rPr lang="en-US" sz="2000" dirty="0">
                <a:latin typeface="Arial" panose="020B0604020202020204" pitchFamily="34" charset="0"/>
                <a:cs typeface="Arial" panose="020B0604020202020204" pitchFamily="34" charset="0"/>
              </a:rPr>
              <a:t>References: </a:t>
            </a:r>
          </a:p>
          <a:p>
            <a:r>
              <a:rPr lang="en-US" sz="2000" dirty="0">
                <a:latin typeface="Arial" panose="020B0604020202020204" pitchFamily="34" charset="0"/>
                <a:cs typeface="Arial" panose="020B0604020202020204" pitchFamily="34" charset="0"/>
              </a:rPr>
              <a:t>Hampton, P., </a:t>
            </a:r>
            <a:r>
              <a:rPr lang="en-US" sz="2000" dirty="0" err="1">
                <a:latin typeface="Arial" panose="020B0604020202020204" pitchFamily="34" charset="0"/>
                <a:cs typeface="Arial" panose="020B0604020202020204" pitchFamily="34" charset="0"/>
              </a:rPr>
              <a:t>Chinyio</a:t>
            </a:r>
            <a:r>
              <a:rPr lang="en-US" sz="2000" dirty="0">
                <a:latin typeface="Arial" panose="020B0604020202020204" pitchFamily="34" charset="0"/>
                <a:cs typeface="Arial" panose="020B0604020202020204" pitchFamily="34" charset="0"/>
              </a:rPr>
              <a:t>, E.A. and Riva, S., 2019. Framing stress and associated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at work: An ethnography study in the United Kingdom. </a:t>
            </a:r>
            <a:r>
              <a:rPr lang="en-US" sz="2000" i="1" dirty="0">
                <a:latin typeface="Arial" panose="020B0604020202020204" pitchFamily="34" charset="0"/>
                <a:cs typeface="Arial" panose="020B0604020202020204" pitchFamily="34" charset="0"/>
              </a:rPr>
              <a:t>Engineering, Construction and Architectural Management</a:t>
            </a:r>
            <a:r>
              <a:rPr lang="en-US" sz="2000" dirty="0">
                <a:latin typeface="Arial" panose="020B0604020202020204" pitchFamily="34" charset="0"/>
                <a:cs typeface="Arial" panose="020B0604020202020204" pitchFamily="34" charset="0"/>
              </a:rPr>
              <a:t>.[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a:latin typeface="Arial" panose="020B0604020202020204" pitchFamily="34" charset="0"/>
                <a:cs typeface="Arial" panose="020B0604020202020204" pitchFamily="34" charset="0"/>
              </a:rPr>
              <a:t>Hancock, D.R., Müller, U., Stricker, T., Wang, C., Lee, S. and </a:t>
            </a:r>
            <a:r>
              <a:rPr lang="en-US" sz="2000" dirty="0" err="1">
                <a:latin typeface="Arial" panose="020B0604020202020204" pitchFamily="34" charset="0"/>
                <a:cs typeface="Arial" panose="020B0604020202020204" pitchFamily="34" charset="0"/>
              </a:rPr>
              <a:t>Hachen</a:t>
            </a:r>
            <a:r>
              <a:rPr lang="en-US" sz="2000" dirty="0">
                <a:latin typeface="Arial" panose="020B0604020202020204" pitchFamily="34" charset="0"/>
                <a:cs typeface="Arial" panose="020B0604020202020204" pitchFamily="34" charset="0"/>
              </a:rPr>
              <a:t>, J., 2019. Causes of stress and strategies for managing stress among German and US principals. </a:t>
            </a:r>
            <a:r>
              <a:rPr lang="en-US" sz="2000" i="1" dirty="0">
                <a:latin typeface="Arial" panose="020B0604020202020204" pitchFamily="34" charset="0"/>
                <a:cs typeface="Arial" panose="020B0604020202020204" pitchFamily="34" charset="0"/>
              </a:rPr>
              <a:t>Research in Comparative and International Education</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14</a:t>
            </a:r>
            <a:r>
              <a:rPr lang="en-US" sz="2000" dirty="0">
                <a:latin typeface="Arial" panose="020B0604020202020204" pitchFamily="34" charset="0"/>
                <a:cs typeface="Arial" panose="020B0604020202020204" pitchFamily="34" charset="0"/>
              </a:rPr>
              <a:t>(2), pp.201-214. .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a:latin typeface="Arial" panose="020B0604020202020204" pitchFamily="34" charset="0"/>
                <a:cs typeface="Arial" panose="020B0604020202020204" pitchFamily="34" charset="0"/>
              </a:rPr>
              <a:t>Liu, J., Zhu, B., Wu, J. and Mao, Y., 2019. Job satisfaction, work stress, and turnover intentions among rural health workers: a cross-sectional study in 11 western provinces of China. </a:t>
            </a:r>
            <a:r>
              <a:rPr lang="en-US" sz="2000" i="1" dirty="0">
                <a:latin typeface="Arial" panose="020B0604020202020204" pitchFamily="34" charset="0"/>
                <a:cs typeface="Arial" panose="020B0604020202020204" pitchFamily="34" charset="0"/>
              </a:rPr>
              <a:t>BMC family practice</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20</a:t>
            </a:r>
            <a:r>
              <a:rPr lang="en-US" sz="2000" dirty="0">
                <a:latin typeface="Arial" panose="020B0604020202020204" pitchFamily="34" charset="0"/>
                <a:cs typeface="Arial" panose="020B0604020202020204" pitchFamily="34" charset="0"/>
              </a:rPr>
              <a:t>(1), pp.1-11.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a:latin typeface="Arial" panose="020B0604020202020204" pitchFamily="34" charset="0"/>
                <a:cs typeface="Arial" panose="020B0604020202020204" pitchFamily="34" charset="0"/>
              </a:rPr>
              <a:t>Livingstone, Z., 2020. Managing stress in the workplace. </a:t>
            </a:r>
            <a:r>
              <a:rPr lang="en-US" sz="2000" i="1" dirty="0">
                <a:latin typeface="Arial" panose="020B0604020202020204" pitchFamily="34" charset="0"/>
                <a:cs typeface="Arial" panose="020B0604020202020204" pitchFamily="34" charset="0"/>
              </a:rPr>
              <a:t>Veterinary Nursing Journal</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35</a:t>
            </a:r>
            <a:r>
              <a:rPr lang="en-US" sz="2000" dirty="0">
                <a:latin typeface="Arial" panose="020B0604020202020204" pitchFamily="34" charset="0"/>
                <a:cs typeface="Arial" panose="020B0604020202020204" pitchFamily="34" charset="0"/>
              </a:rPr>
              <a:t>(5), pp.127-128.[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err="1">
                <a:latin typeface="Arial" panose="020B0604020202020204" pitchFamily="34" charset="0"/>
                <a:cs typeface="Arial" panose="020B0604020202020204" pitchFamily="34" charset="0"/>
              </a:rPr>
              <a:t>Mendagudli</a:t>
            </a:r>
            <a:r>
              <a:rPr lang="en-US" sz="2000" dirty="0">
                <a:latin typeface="Arial" panose="020B0604020202020204" pitchFamily="34" charset="0"/>
                <a:cs typeface="Arial" panose="020B0604020202020204" pitchFamily="34" charset="0"/>
              </a:rPr>
              <a:t>, V.G., </a:t>
            </a:r>
            <a:r>
              <a:rPr lang="en-US" sz="2000" dirty="0" err="1">
                <a:latin typeface="Arial" panose="020B0604020202020204" pitchFamily="34" charset="0"/>
                <a:cs typeface="Arial" panose="020B0604020202020204" pitchFamily="34" charset="0"/>
              </a:rPr>
              <a:t>Sarawad</a:t>
            </a:r>
            <a:r>
              <a:rPr lang="en-US" sz="2000" dirty="0">
                <a:latin typeface="Arial" panose="020B0604020202020204" pitchFamily="34" charset="0"/>
                <a:cs typeface="Arial" panose="020B0604020202020204" pitchFamily="34" charset="0"/>
              </a:rPr>
              <a:t>, S.S. and </a:t>
            </a:r>
            <a:r>
              <a:rPr lang="en-US" sz="2000" dirty="0" err="1">
                <a:latin typeface="Arial" panose="020B0604020202020204" pitchFamily="34" charset="0"/>
                <a:cs typeface="Arial" panose="020B0604020202020204" pitchFamily="34" charset="0"/>
              </a:rPr>
              <a:t>Mahajani</a:t>
            </a:r>
            <a:r>
              <a:rPr lang="en-US" sz="2000" dirty="0">
                <a:latin typeface="Arial" panose="020B0604020202020204" pitchFamily="34" charset="0"/>
                <a:cs typeface="Arial" panose="020B0604020202020204" pitchFamily="34" charset="0"/>
              </a:rPr>
              <a:t>, V.S., 2021. Stress Management-Strategies. </a:t>
            </a:r>
            <a:r>
              <a:rPr lang="en-US" sz="2000" i="1" dirty="0">
                <a:latin typeface="Arial" panose="020B0604020202020204" pitchFamily="34" charset="0"/>
                <a:cs typeface="Arial" panose="020B0604020202020204" pitchFamily="34" charset="0"/>
              </a:rPr>
              <a:t>International Journal of Nursing Education and Research</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9</a:t>
            </a:r>
            <a:r>
              <a:rPr lang="en-US" sz="2000" dirty="0">
                <a:latin typeface="Arial" panose="020B0604020202020204" pitchFamily="34" charset="0"/>
                <a:cs typeface="Arial" panose="020B0604020202020204" pitchFamily="34" charset="0"/>
              </a:rPr>
              <a:t>(2), pp.238-241.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a:latin typeface="Arial" panose="020B0604020202020204" pitchFamily="34" charset="0"/>
                <a:cs typeface="Arial" panose="020B0604020202020204" pitchFamily="34" charset="0"/>
              </a:rPr>
              <a:t>Onochie, L.A., 2020. The Challenges Affecting Stress Management within Organizations and its Consequences on Employees’ </a:t>
            </a:r>
            <a:r>
              <a:rPr lang="en-US" sz="2000" dirty="0" err="1">
                <a:latin typeface="Arial" panose="020B0604020202020204" pitchFamily="34" charset="0"/>
                <a:cs typeface="Arial" panose="020B0604020202020204" pitchFamily="34" charset="0"/>
              </a:rPr>
              <a:t>Performance:'Concepts</a:t>
            </a:r>
            <a:r>
              <a:rPr lang="en-US" sz="2000" dirty="0">
                <a:latin typeface="Arial" panose="020B0604020202020204" pitchFamily="34" charset="0"/>
                <a:cs typeface="Arial" panose="020B0604020202020204" pitchFamily="34" charset="0"/>
              </a:rPr>
              <a:t> and Theoretical Models'. </a:t>
            </a:r>
            <a:r>
              <a:rPr lang="en-US" sz="2000" i="1" dirty="0">
                <a:latin typeface="Arial" panose="020B0604020202020204" pitchFamily="34" charset="0"/>
                <a:cs typeface="Arial" panose="020B0604020202020204" pitchFamily="34" charset="0"/>
              </a:rPr>
              <a:t>Onochie, Lawrence A, The Challenges Affecting Stress Management within Organizations and its Consequences on Employees’ </a:t>
            </a:r>
            <a:r>
              <a:rPr lang="en-US" sz="2000" i="1" dirty="0" err="1">
                <a:latin typeface="Arial" panose="020B0604020202020204" pitchFamily="34" charset="0"/>
                <a:cs typeface="Arial" panose="020B0604020202020204" pitchFamily="34" charset="0"/>
              </a:rPr>
              <a:t>Performance:“Concepts</a:t>
            </a:r>
            <a:r>
              <a:rPr lang="en-US" sz="2000" i="1" dirty="0">
                <a:latin typeface="Arial" panose="020B0604020202020204" pitchFamily="34" charset="0"/>
                <a:cs typeface="Arial" panose="020B0604020202020204" pitchFamily="34" charset="0"/>
              </a:rPr>
              <a:t> and Theoretical Models</a:t>
            </a:r>
            <a:r>
              <a:rPr lang="en-US" sz="2000" dirty="0">
                <a:latin typeface="Arial" panose="020B0604020202020204" pitchFamily="34" charset="0"/>
                <a:cs typeface="Arial" panose="020B0604020202020204" pitchFamily="34" charset="0"/>
              </a:rPr>
              <a:t>.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 </a:t>
            </a:r>
          </a:p>
          <a:p>
            <a:r>
              <a:rPr lang="en-US" sz="2000" dirty="0" err="1">
                <a:latin typeface="Arial" panose="020B0604020202020204" pitchFamily="34" charset="0"/>
                <a:cs typeface="Arial" panose="020B0604020202020204" pitchFamily="34" charset="0"/>
              </a:rPr>
              <a:t>Perkbox</a:t>
            </a:r>
            <a:r>
              <a:rPr lang="en-US" sz="2000" dirty="0">
                <a:latin typeface="Arial" panose="020B0604020202020204" pitchFamily="34" charset="0"/>
                <a:cs typeface="Arial" panose="020B0604020202020204" pitchFamily="34" charset="0"/>
              </a:rPr>
              <a:t>. 2021. </a:t>
            </a:r>
            <a:r>
              <a:rPr lang="en-US" sz="2000" i="1" dirty="0">
                <a:latin typeface="Arial" panose="020B0604020202020204" pitchFamily="34" charset="0"/>
                <a:cs typeface="Arial" panose="020B0604020202020204" pitchFamily="34" charset="0"/>
              </a:rPr>
              <a:t>The 2020 UK workplace stress survey | </a:t>
            </a:r>
            <a:r>
              <a:rPr lang="en-US" sz="2000" i="1" dirty="0" err="1">
                <a:latin typeface="Arial" panose="020B0604020202020204" pitchFamily="34" charset="0"/>
                <a:cs typeface="Arial" panose="020B0604020202020204" pitchFamily="34" charset="0"/>
              </a:rPr>
              <a:t>Perkbox</a:t>
            </a:r>
            <a:r>
              <a:rPr lang="en-US" sz="2000" dirty="0">
                <a:latin typeface="Arial" panose="020B0604020202020204" pitchFamily="34" charset="0"/>
                <a:cs typeface="Arial" panose="020B0604020202020204" pitchFamily="34" charset="0"/>
              </a:rPr>
              <a:t>. [online] Available at: </a:t>
            </a:r>
            <a:r>
              <a:rPr lang="en-US" sz="2000" u="sng" dirty="0">
                <a:latin typeface="Arial" panose="020B0604020202020204" pitchFamily="34" charset="0"/>
                <a:cs typeface="Arial" panose="020B0604020202020204" pitchFamily="34" charset="0"/>
                <a:hlinkClick r:id="rId2"/>
              </a:rPr>
              <a:t>https://www.perkbox.com/uk/resources/library/2020-workplace-stress-survey</a:t>
            </a:r>
            <a:r>
              <a:rPr lang="en-US" sz="2000" dirty="0">
                <a:latin typeface="Arial" panose="020B0604020202020204" pitchFamily="34" charset="0"/>
                <a:cs typeface="Arial" panose="020B0604020202020204" pitchFamily="34" charset="0"/>
              </a:rPr>
              <a:t> .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err="1">
                <a:latin typeface="Arial" panose="020B0604020202020204" pitchFamily="34" charset="0"/>
                <a:cs typeface="Arial" panose="020B0604020202020204" pitchFamily="34" charset="0"/>
              </a:rPr>
              <a:t>Ravalier</a:t>
            </a:r>
            <a:r>
              <a:rPr lang="en-US" sz="2000" dirty="0">
                <a:latin typeface="Arial" panose="020B0604020202020204" pitchFamily="34" charset="0"/>
                <a:cs typeface="Arial" panose="020B0604020202020204" pitchFamily="34" charset="0"/>
              </a:rPr>
              <a:t>, J.M., 2019. Psycho-social working conditions and stress in UK social workers. </a:t>
            </a:r>
            <a:r>
              <a:rPr lang="en-US" sz="2000" i="1" dirty="0">
                <a:latin typeface="Arial" panose="020B0604020202020204" pitchFamily="34" charset="0"/>
                <a:cs typeface="Arial" panose="020B0604020202020204" pitchFamily="34" charset="0"/>
              </a:rPr>
              <a:t>The British Journal of Social Work</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49</a:t>
            </a:r>
            <a:r>
              <a:rPr lang="en-US" sz="2000" dirty="0">
                <a:latin typeface="Arial" panose="020B0604020202020204" pitchFamily="34" charset="0"/>
                <a:cs typeface="Arial" panose="020B0604020202020204" pitchFamily="34" charset="0"/>
              </a:rPr>
              <a:t>(2), pp.371-390.[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err="1">
                <a:latin typeface="Arial" panose="020B0604020202020204" pitchFamily="34" charset="0"/>
                <a:cs typeface="Arial" panose="020B0604020202020204" pitchFamily="34" charset="0"/>
              </a:rPr>
              <a:t>Riedl</a:t>
            </a:r>
            <a:r>
              <a:rPr lang="en-US" sz="2000" dirty="0">
                <a:latin typeface="Arial" panose="020B0604020202020204" pitchFamily="34" charset="0"/>
                <a:cs typeface="Arial" panose="020B0604020202020204" pitchFamily="34" charset="0"/>
              </a:rPr>
              <a:t>, E.M. and Thomas, J., 2019. The moderating role of work pressure on the relationships between emotional demands and tension, exhaustion, and work engagement: an experience sampling study among nurses. </a:t>
            </a:r>
            <a:r>
              <a:rPr lang="en-US" sz="2000" i="1" dirty="0">
                <a:latin typeface="Arial" panose="020B0604020202020204" pitchFamily="34" charset="0"/>
                <a:cs typeface="Arial" panose="020B0604020202020204" pitchFamily="34" charset="0"/>
              </a:rPr>
              <a:t>European Journal of Work and Organizational Psychology</a:t>
            </a:r>
            <a:r>
              <a:rPr lang="en-US" sz="2000" dirty="0">
                <a:latin typeface="Arial" panose="020B0604020202020204" pitchFamily="34" charset="0"/>
                <a:cs typeface="Arial" panose="020B0604020202020204" pitchFamily="34" charset="0"/>
              </a:rPr>
              <a:t>, </a:t>
            </a:r>
            <a:r>
              <a:rPr lang="en-US" sz="2000" i="1" dirty="0">
                <a:latin typeface="Arial" panose="020B0604020202020204" pitchFamily="34" charset="0"/>
                <a:cs typeface="Arial" panose="020B0604020202020204" pitchFamily="34" charset="0"/>
              </a:rPr>
              <a:t>28</a:t>
            </a:r>
            <a:r>
              <a:rPr lang="en-US" sz="2000" dirty="0">
                <a:latin typeface="Arial" panose="020B0604020202020204" pitchFamily="34" charset="0"/>
                <a:cs typeface="Arial" panose="020B0604020202020204" pitchFamily="34" charset="0"/>
              </a:rPr>
              <a:t>(3), pp.414-429.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a:latin typeface="Arial" panose="020B0604020202020204" pitchFamily="34" charset="0"/>
                <a:cs typeface="Arial" panose="020B0604020202020204" pitchFamily="34" charset="0"/>
              </a:rPr>
              <a:t>Statista. 2021. </a:t>
            </a:r>
            <a:r>
              <a:rPr lang="en-US" sz="2000" i="1" dirty="0">
                <a:latin typeface="Arial" panose="020B0604020202020204" pitchFamily="34" charset="0"/>
                <a:cs typeface="Arial" panose="020B0604020202020204" pitchFamily="34" charset="0"/>
              </a:rPr>
              <a:t>Employer's actions to manage mental health in the UK 2020 | Statista</a:t>
            </a:r>
            <a:r>
              <a:rPr lang="en-US" sz="2000" dirty="0">
                <a:latin typeface="Arial" panose="020B0604020202020204" pitchFamily="34" charset="0"/>
                <a:cs typeface="Arial" panose="020B0604020202020204" pitchFamily="34" charset="0"/>
              </a:rPr>
              <a:t>. [online] Available at: &lt;https://www.statista.com/statistics/1134055/employer-s-actions-to-manage-mental-health-in-the-uk/&gt;.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a:p>
            <a:r>
              <a:rPr lang="en-US" sz="2000" dirty="0">
                <a:latin typeface="Arial" panose="020B0604020202020204" pitchFamily="34" charset="0"/>
                <a:cs typeface="Arial" panose="020B0604020202020204" pitchFamily="34" charset="0"/>
              </a:rPr>
              <a:t>Van den Bergh, O., 2021. </a:t>
            </a:r>
            <a:r>
              <a:rPr lang="en-US" sz="2000" i="1" dirty="0">
                <a:latin typeface="Arial" panose="020B0604020202020204" pitchFamily="34" charset="0"/>
                <a:cs typeface="Arial" panose="020B0604020202020204" pitchFamily="34" charset="0"/>
              </a:rPr>
              <a:t>Principles and practice of stress management</a:t>
            </a:r>
            <a:r>
              <a:rPr lang="en-US" sz="2000" dirty="0">
                <a:latin typeface="Arial" panose="020B0604020202020204" pitchFamily="34" charset="0"/>
                <a:cs typeface="Arial" panose="020B0604020202020204" pitchFamily="34" charset="0"/>
              </a:rPr>
              <a:t>. Guilford Publications. [ Accessed 11</a:t>
            </a:r>
            <a:r>
              <a:rPr lang="en-US" sz="2000" baseline="30000" dirty="0">
                <a:latin typeface="Arial" panose="020B0604020202020204" pitchFamily="34" charset="0"/>
                <a:cs typeface="Arial" panose="020B0604020202020204" pitchFamily="34" charset="0"/>
              </a:rPr>
              <a:t>th</a:t>
            </a:r>
            <a:r>
              <a:rPr lang="en-US" sz="2000" dirty="0">
                <a:latin typeface="Arial" panose="020B0604020202020204" pitchFamily="34" charset="0"/>
                <a:cs typeface="Arial" panose="020B0604020202020204" pitchFamily="34" charset="0"/>
              </a:rPr>
              <a:t>  Nov 2021].</a:t>
            </a:r>
          </a:p>
        </p:txBody>
      </p:sp>
    </p:spTree>
    <p:extLst>
      <p:ext uri="{BB962C8B-B14F-4D97-AF65-F5344CB8AC3E}">
        <p14:creationId xmlns:p14="http://schemas.microsoft.com/office/powerpoint/2010/main" val="3732663668"/>
      </p:ext>
    </p:extLst>
  </p:cSld>
  <p:clrMapOvr>
    <a:masterClrMapping/>
  </p:clrMapOvr>
</p:sld>
</file>

<file path=ppt/theme/theme1.xml><?xml version="1.0" encoding="utf-8"?>
<a:theme xmlns:a="http://schemas.openxmlformats.org/drawingml/2006/main" name="BlobVTI">
  <a:themeElements>
    <a:clrScheme name="AnalogousFromDarkSeedLeftStep">
      <a:dk1>
        <a:srgbClr val="000000"/>
      </a:dk1>
      <a:lt1>
        <a:srgbClr val="FFFFFF"/>
      </a:lt1>
      <a:dk2>
        <a:srgbClr val="1B2430"/>
      </a:dk2>
      <a:lt2>
        <a:srgbClr val="F0F3F1"/>
      </a:lt2>
      <a:accent1>
        <a:srgbClr val="C34DA6"/>
      </a:accent1>
      <a:accent2>
        <a:srgbClr val="9D3BB1"/>
      </a:accent2>
      <a:accent3>
        <a:srgbClr val="7E4DC3"/>
      </a:accent3>
      <a:accent4>
        <a:srgbClr val="4344B5"/>
      </a:accent4>
      <a:accent5>
        <a:srgbClr val="4D7FC3"/>
      </a:accent5>
      <a:accent6>
        <a:srgbClr val="3B9EB1"/>
      </a:accent6>
      <a:hlink>
        <a:srgbClr val="3F60BF"/>
      </a:hlink>
      <a:folHlink>
        <a:srgbClr val="7F7F7F"/>
      </a:folHlink>
    </a:clrScheme>
    <a:fontScheme name="Blob">
      <a:majorFont>
        <a:latin typeface="Rockwell Nova Light"/>
        <a:ea typeface=""/>
        <a:cs typeface=""/>
      </a:majorFont>
      <a:minorFont>
        <a:latin typeface="Avenir Next LT Pro"/>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lobVTI" id="{06D3AACF-B619-4265-899F-5E2FB3A445D5}" vid="{F5918863-BA1A-4735-81A8-3E7BFBDA8478}"/>
    </a:ext>
  </a:extLst>
</a:theme>
</file>

<file path=docProps/app.xml><?xml version="1.0" encoding="utf-8"?>
<Properties xmlns="http://schemas.openxmlformats.org/officeDocument/2006/extended-properties" xmlns:vt="http://schemas.openxmlformats.org/officeDocument/2006/docPropsVTypes">
  <TotalTime>52</TotalTime>
  <Words>1428</Words>
  <Application>Microsoft Office PowerPoint</Application>
  <PresentationFormat>Widescreen</PresentationFormat>
  <Paragraphs>59</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Avenir Next LT Pro</vt:lpstr>
      <vt:lpstr>Rockwell Nova Light</vt:lpstr>
      <vt:lpstr>The Hand Extrablack</vt:lpstr>
      <vt:lpstr>Times New Roman</vt:lpstr>
      <vt:lpstr>BlobVTI</vt:lpstr>
      <vt:lpstr>Problem Solving and Decision Making </vt:lpstr>
      <vt:lpstr>What is stress ?</vt:lpstr>
      <vt:lpstr>Nature and Impact of Work-Related Stress on the Employees and Organization</vt:lpstr>
      <vt:lpstr>Nature and Impact of Work-Related Stress on the Employees and Organization</vt:lpstr>
      <vt:lpstr>Causes and effects of Work-Related Stress</vt:lpstr>
      <vt:lpstr>Macro environmental factors contributing to work stress</vt:lpstr>
      <vt:lpstr>Solutions to work related stress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Joanna Dombek (2026062)</dc:creator>
  <cp:lastModifiedBy>Joanna Dombek (2026062)</cp:lastModifiedBy>
  <cp:revision>8</cp:revision>
  <dcterms:created xsi:type="dcterms:W3CDTF">2021-11-15T21:01:08Z</dcterms:created>
  <dcterms:modified xsi:type="dcterms:W3CDTF">2021-11-16T08:07:45Z</dcterms:modified>
</cp:coreProperties>
</file>