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4" r:id="rId1"/>
  </p:sldMasterIdLst>
  <p:notesMasterIdLst>
    <p:notesMasterId r:id="rId6"/>
  </p:notesMasterIdLst>
  <p:sldIdLst>
    <p:sldId id="256" r:id="rId2"/>
    <p:sldId id="287" r:id="rId3"/>
    <p:sldId id="288" r:id="rId4"/>
    <p:sldId id="27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361" autoAdjust="0"/>
  </p:normalViewPr>
  <p:slideViewPr>
    <p:cSldViewPr snapToGrid="0" showGuides="1">
      <p:cViewPr varScale="1">
        <p:scale>
          <a:sx n="95" d="100"/>
          <a:sy n="95" d="100"/>
        </p:scale>
        <p:origin x="148" y="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17191-FBF5-431E-9F17-EACEEFA0ABE8}"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E6192B-B71D-408A-9E80-1D03B1B94061}" type="slidenum">
              <a:rPr lang="en-GB" smtClean="0"/>
              <a:t>‹#›</a:t>
            </a:fld>
            <a:endParaRPr lang="en-GB"/>
          </a:p>
        </p:txBody>
      </p:sp>
    </p:spTree>
    <p:extLst>
      <p:ext uri="{BB962C8B-B14F-4D97-AF65-F5344CB8AC3E}">
        <p14:creationId xmlns:p14="http://schemas.microsoft.com/office/powerpoint/2010/main" val="2479119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273647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DC5F2894-083C-485B-81B5-22B7408F78C7}"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BBFF40-87F9-4198-BC05-2BA763503A1E}" type="slidenum">
              <a:rPr lang="en-GB" altLang="en-US"/>
              <a:pPr>
                <a:defRPr/>
              </a:pPr>
              <a:t>‹#›</a:t>
            </a:fld>
            <a:endParaRPr lang="en-GB" altLang="en-US"/>
          </a:p>
        </p:txBody>
      </p:sp>
    </p:spTree>
    <p:extLst>
      <p:ext uri="{BB962C8B-B14F-4D97-AF65-F5344CB8AC3E}">
        <p14:creationId xmlns:p14="http://schemas.microsoft.com/office/powerpoint/2010/main" val="32550105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86AC34E-3327-478B-AA98-02919358A10D}" type="datetime1">
              <a:rPr lang="en-GB" altLang="en-US"/>
              <a:pPr>
                <a:defRPr/>
              </a:pPr>
              <a:t>31/01/2026</a:t>
            </a:fld>
            <a:endParaRPr lang="en-GB" altLang="en-US"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EECDDA5-5E0B-4B0B-9390-47B030622544}" type="slidenum">
              <a:rPr lang="en-GB" altLang="en-US"/>
              <a:pPr>
                <a:defRPr/>
              </a:pPr>
              <a:t>‹#›</a:t>
            </a:fld>
            <a:endParaRPr lang="en-GB" altLang="en-US"/>
          </a:p>
        </p:txBody>
      </p:sp>
    </p:spTree>
    <p:extLst>
      <p:ext uri="{BB962C8B-B14F-4D97-AF65-F5344CB8AC3E}">
        <p14:creationId xmlns:p14="http://schemas.microsoft.com/office/powerpoint/2010/main" val="2511459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60C8E02-F0FC-4945-A242-363EDF5CF7A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A0536FD-0CD1-4D4E-9E83-0674A613A9B3}" type="slidenum">
              <a:rPr lang="en-GB" altLang="en-US"/>
              <a:pPr>
                <a:defRPr/>
              </a:pPr>
              <a:t>‹#›</a:t>
            </a:fld>
            <a:endParaRPr lang="en-GB" altLang="en-US"/>
          </a:p>
        </p:txBody>
      </p:sp>
    </p:spTree>
    <p:extLst>
      <p:ext uri="{BB962C8B-B14F-4D97-AF65-F5344CB8AC3E}">
        <p14:creationId xmlns:p14="http://schemas.microsoft.com/office/powerpoint/2010/main" val="2597939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0FEDBC1D-38FC-49CE-877E-BF8FF2356DA6}"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67C3EDD-CA86-4C3C-B818-D6F573735277}" type="slidenum">
              <a:rPr lang="en-GB" altLang="en-US"/>
              <a:pPr>
                <a:defRPr/>
              </a:pPr>
              <a:t>‹#›</a:t>
            </a:fld>
            <a:endParaRPr lang="en-GB" altLang="en-US"/>
          </a:p>
        </p:txBody>
      </p:sp>
    </p:spTree>
    <p:extLst>
      <p:ext uri="{BB962C8B-B14F-4D97-AF65-F5344CB8AC3E}">
        <p14:creationId xmlns:p14="http://schemas.microsoft.com/office/powerpoint/2010/main" val="75235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035BCCA0-7E80-4A90-8B1C-A1EC70E62D73}" type="datetime1">
              <a:rPr lang="en-GB" altLang="en-US"/>
              <a:pPr>
                <a:defRPr/>
              </a:pPr>
              <a:t>31/01/2026</a:t>
            </a:fld>
            <a:endParaRPr lang="en-GB" altLang="en-US" dirty="0"/>
          </a:p>
        </p:txBody>
      </p:sp>
      <p:sp>
        <p:nvSpPr>
          <p:cNvPr id="8" name="Slide Number Placeholder 5"/>
          <p:cNvSpPr>
            <a:spLocks noGrp="1"/>
          </p:cNvSpPr>
          <p:nvPr>
            <p:ph type="sldNum" sz="quarter" idx="11"/>
          </p:nvPr>
        </p:nvSpPr>
        <p:spPr/>
        <p:txBody>
          <a:bodyPr/>
          <a:lstStyle>
            <a:lvl1pPr>
              <a:defRPr/>
            </a:lvl1pPr>
          </a:lstStyle>
          <a:p>
            <a:pPr>
              <a:defRPr/>
            </a:pPr>
            <a:fld id="{E34DFB81-3E3F-4A14-8A55-46DF072DB85E}" type="slidenum">
              <a:rPr lang="en-GB" altLang="en-US"/>
              <a:pPr>
                <a:defRPr/>
              </a:pPr>
              <a:t>‹#›</a:t>
            </a:fld>
            <a:endParaRPr lang="en-GB" altLang="en-US"/>
          </a:p>
        </p:txBody>
      </p:sp>
    </p:spTree>
    <p:extLst>
      <p:ext uri="{BB962C8B-B14F-4D97-AF65-F5344CB8AC3E}">
        <p14:creationId xmlns:p14="http://schemas.microsoft.com/office/powerpoint/2010/main" val="2756077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3E5038E7-B72E-40AC-9752-BCDC3EDCCC26}" type="datetime1">
              <a:rPr lang="en-GB" altLang="en-US"/>
              <a:pPr>
                <a:defRPr/>
              </a:pPr>
              <a:t>31/01/2026</a:t>
            </a:fld>
            <a:endParaRPr lang="en-GB" altLang="en-US" dirty="0"/>
          </a:p>
        </p:txBody>
      </p:sp>
      <p:sp>
        <p:nvSpPr>
          <p:cNvPr id="4" name="Slide Number Placeholder 5"/>
          <p:cNvSpPr>
            <a:spLocks noGrp="1"/>
          </p:cNvSpPr>
          <p:nvPr>
            <p:ph type="sldNum" sz="quarter" idx="11"/>
          </p:nvPr>
        </p:nvSpPr>
        <p:spPr/>
        <p:txBody>
          <a:bodyPr/>
          <a:lstStyle>
            <a:lvl1pPr>
              <a:defRPr/>
            </a:lvl1pPr>
          </a:lstStyle>
          <a:p>
            <a:pPr>
              <a:defRPr/>
            </a:pPr>
            <a:fld id="{6317EBA2-04D5-4FF2-919F-98623AD50844}" type="slidenum">
              <a:rPr lang="en-GB" altLang="en-US"/>
              <a:pPr>
                <a:defRPr/>
              </a:pPr>
              <a:t>‹#›</a:t>
            </a:fld>
            <a:endParaRPr lang="en-GB" altLang="en-US"/>
          </a:p>
        </p:txBody>
      </p:sp>
    </p:spTree>
    <p:extLst>
      <p:ext uri="{BB962C8B-B14F-4D97-AF65-F5344CB8AC3E}">
        <p14:creationId xmlns:p14="http://schemas.microsoft.com/office/powerpoint/2010/main" val="2859709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781D4AA1-EDD4-4937-BF22-43EDD5246804}" type="datetime1">
              <a:rPr lang="en-GB" altLang="en-US"/>
              <a:pPr>
                <a:defRPr/>
              </a:pPr>
              <a:t>31/01/2026</a:t>
            </a:fld>
            <a:endParaRPr lang="en-GB" altLang="en-US" dirty="0"/>
          </a:p>
        </p:txBody>
      </p:sp>
      <p:sp>
        <p:nvSpPr>
          <p:cNvPr id="3" name="Slide Number Placeholder 5"/>
          <p:cNvSpPr>
            <a:spLocks noGrp="1"/>
          </p:cNvSpPr>
          <p:nvPr>
            <p:ph type="sldNum" sz="quarter" idx="11"/>
          </p:nvPr>
        </p:nvSpPr>
        <p:spPr/>
        <p:txBody>
          <a:bodyPr/>
          <a:lstStyle>
            <a:lvl1pPr>
              <a:defRPr/>
            </a:lvl1pPr>
          </a:lstStyle>
          <a:p>
            <a:pPr>
              <a:defRPr/>
            </a:pPr>
            <a:fld id="{4249D4DB-ECFE-4136-9243-0C0E28DBDC55}" type="slidenum">
              <a:rPr lang="en-GB" altLang="en-US"/>
              <a:pPr>
                <a:defRPr/>
              </a:pPr>
              <a:t>‹#›</a:t>
            </a:fld>
            <a:endParaRPr lang="en-GB" altLang="en-US"/>
          </a:p>
        </p:txBody>
      </p:sp>
    </p:spTree>
    <p:extLst>
      <p:ext uri="{BB962C8B-B14F-4D97-AF65-F5344CB8AC3E}">
        <p14:creationId xmlns:p14="http://schemas.microsoft.com/office/powerpoint/2010/main" val="1280895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8AF2469-849A-4F59-94DE-4F697F09C80B}"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D54A540F-7D0F-48F7-8009-CCD79BF9671C}" type="slidenum">
              <a:rPr lang="en-GB" altLang="en-US"/>
              <a:pPr>
                <a:defRPr/>
              </a:pPr>
              <a:t>‹#›</a:t>
            </a:fld>
            <a:endParaRPr lang="en-GB" altLang="en-US"/>
          </a:p>
        </p:txBody>
      </p:sp>
    </p:spTree>
    <p:extLst>
      <p:ext uri="{BB962C8B-B14F-4D97-AF65-F5344CB8AC3E}">
        <p14:creationId xmlns:p14="http://schemas.microsoft.com/office/powerpoint/2010/main" val="4037620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22004731-FC9F-4AD1-9F72-51B396ABA37E}" type="datetime1">
              <a:rPr lang="en-GB" altLang="en-US"/>
              <a:pPr>
                <a:defRPr/>
              </a:pPr>
              <a:t>31/01/2026</a:t>
            </a:fld>
            <a:endParaRPr lang="en-GB" altLang="en-US" dirty="0"/>
          </a:p>
        </p:txBody>
      </p:sp>
      <p:sp>
        <p:nvSpPr>
          <p:cNvPr id="6" name="Slide Number Placeholder 5"/>
          <p:cNvSpPr>
            <a:spLocks noGrp="1"/>
          </p:cNvSpPr>
          <p:nvPr>
            <p:ph type="sldNum" sz="quarter" idx="11"/>
          </p:nvPr>
        </p:nvSpPr>
        <p:spPr/>
        <p:txBody>
          <a:bodyPr/>
          <a:lstStyle>
            <a:lvl1pPr>
              <a:defRPr/>
            </a:lvl1pPr>
          </a:lstStyle>
          <a:p>
            <a:pPr>
              <a:defRPr/>
            </a:pPr>
            <a:fld id="{85DBF153-FFA3-4C33-A722-6143B2CFBAFA}" type="slidenum">
              <a:rPr lang="en-GB" altLang="en-US"/>
              <a:pPr>
                <a:defRPr/>
              </a:pPr>
              <a:t>‹#›</a:t>
            </a:fld>
            <a:endParaRPr lang="en-GB" altLang="en-US"/>
          </a:p>
        </p:txBody>
      </p:sp>
    </p:spTree>
    <p:extLst>
      <p:ext uri="{BB962C8B-B14F-4D97-AF65-F5344CB8AC3E}">
        <p14:creationId xmlns:p14="http://schemas.microsoft.com/office/powerpoint/2010/main" val="1510164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69A991D-1310-4FF8-931A-A3D5A381D3B0}"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D98B6AB8-AA39-48F7-981E-5287C75D875A}" type="slidenum">
              <a:rPr lang="en-GB" altLang="en-US"/>
              <a:pPr>
                <a:defRPr/>
              </a:pPr>
              <a:t>‹#›</a:t>
            </a:fld>
            <a:endParaRPr lang="en-GB" altLang="en-US"/>
          </a:p>
        </p:txBody>
      </p:sp>
    </p:spTree>
    <p:extLst>
      <p:ext uri="{BB962C8B-B14F-4D97-AF65-F5344CB8AC3E}">
        <p14:creationId xmlns:p14="http://schemas.microsoft.com/office/powerpoint/2010/main" val="291611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FEFB056-CBF7-480C-9119-AE418DB95F29}" type="datetime1">
              <a:rPr lang="en-GB" altLang="en-US"/>
              <a:pPr>
                <a:defRPr/>
              </a:pPr>
              <a:t>31/01/2026</a:t>
            </a:fld>
            <a:endParaRPr lang="en-GB" altLang="en-US" dirty="0"/>
          </a:p>
        </p:txBody>
      </p:sp>
      <p:sp>
        <p:nvSpPr>
          <p:cNvPr id="5" name="Slide Number Placeholder 5"/>
          <p:cNvSpPr>
            <a:spLocks noGrp="1"/>
          </p:cNvSpPr>
          <p:nvPr>
            <p:ph type="sldNum" sz="quarter" idx="11"/>
          </p:nvPr>
        </p:nvSpPr>
        <p:spPr/>
        <p:txBody>
          <a:bodyPr/>
          <a:lstStyle>
            <a:lvl1pPr>
              <a:defRPr/>
            </a:lvl1pPr>
          </a:lstStyle>
          <a:p>
            <a:pPr>
              <a:defRPr/>
            </a:pPr>
            <a:fld id="{4521BB59-382E-4DE1-B993-489C59041137}" type="slidenum">
              <a:rPr lang="en-GB" altLang="en-US"/>
              <a:pPr>
                <a:defRPr/>
              </a:pPr>
              <a:t>‹#›</a:t>
            </a:fld>
            <a:endParaRPr lang="en-GB" altLang="en-US"/>
          </a:p>
        </p:txBody>
      </p:sp>
    </p:spTree>
    <p:extLst>
      <p:ext uri="{BB962C8B-B14F-4D97-AF65-F5344CB8AC3E}">
        <p14:creationId xmlns:p14="http://schemas.microsoft.com/office/powerpoint/2010/main" val="294215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1B0443B-DDD4-4CDD-B567-71C79560B9F2}" type="datetime1">
              <a:rPr lang="en-GB" altLang="en-US"/>
              <a:pPr>
                <a:defRPr/>
              </a:pPr>
              <a:t>31/01/2026</a:t>
            </a:fld>
            <a:endParaRPr lang="en-GB" altLang="en-US"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425B6D51-2801-4FEA-9624-F65F5ABC4C81}" type="slidenum">
              <a:rPr lang="en-GB" altLang="en-US"/>
              <a:pPr>
                <a:defRPr/>
              </a:pPr>
              <a:t>‹#›</a:t>
            </a:fld>
            <a:endParaRPr lang="en-GB" altLang="en-US"/>
          </a:p>
        </p:txBody>
      </p:sp>
    </p:spTree>
    <p:extLst>
      <p:ext uri="{BB962C8B-B14F-4D97-AF65-F5344CB8AC3E}">
        <p14:creationId xmlns:p14="http://schemas.microsoft.com/office/powerpoint/2010/main" val="194360850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34318" y="122105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Health Care System Organisation and Leadership</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976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71829" y="1781876"/>
            <a:ext cx="8759736" cy="2554545"/>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dirty="0">
                <a:solidFill>
                  <a:schemeClr val="bg1"/>
                </a:solidFill>
              </a:rPr>
              <a:t>Assignment Guidance and Overall Revision</a:t>
            </a:r>
          </a:p>
          <a:p>
            <a:pPr algn="ctr"/>
            <a:r>
              <a:rPr lang="en-GB" sz="3200" b="1" dirty="0">
                <a:solidFill>
                  <a:schemeClr val="bg1"/>
                </a:solidFill>
              </a:rPr>
              <a:t>LCHS7000</a:t>
            </a:r>
          </a:p>
          <a:p>
            <a:pPr algn="ctr"/>
            <a:endParaRPr lang="en-GB" sz="3200" b="1" dirty="0">
              <a:solidFill>
                <a:schemeClr val="bg1"/>
              </a:solidFill>
            </a:endParaRPr>
          </a:p>
          <a:p>
            <a:pPr algn="ctr"/>
            <a:r>
              <a:rPr lang="en-GB" sz="3200" b="1" dirty="0">
                <a:solidFill>
                  <a:schemeClr val="bg1"/>
                </a:solidFill>
              </a:rPr>
              <a:t>Week 10</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69FDB-22F4-83E6-996E-5323CA547ACD}"/>
              </a:ext>
            </a:extLst>
          </p:cNvPr>
          <p:cNvSpPr>
            <a:spLocks noGrp="1"/>
          </p:cNvSpPr>
          <p:nvPr>
            <p:ph type="title"/>
          </p:nvPr>
        </p:nvSpPr>
        <p:spPr/>
        <p:txBody>
          <a:bodyPr/>
          <a:lstStyle/>
          <a:p>
            <a:r>
              <a:rPr lang="en-GB" b="1" dirty="0"/>
              <a:t>Today’s session</a:t>
            </a:r>
          </a:p>
        </p:txBody>
      </p:sp>
      <p:sp>
        <p:nvSpPr>
          <p:cNvPr id="3" name="Content Placeholder 2">
            <a:extLst>
              <a:ext uri="{FF2B5EF4-FFF2-40B4-BE49-F238E27FC236}">
                <a16:creationId xmlns:a16="http://schemas.microsoft.com/office/drawing/2014/main" id="{34CFAB99-19A0-23D7-10F5-78283F00FA7B}"/>
              </a:ext>
            </a:extLst>
          </p:cNvPr>
          <p:cNvSpPr>
            <a:spLocks noGrp="1"/>
          </p:cNvSpPr>
          <p:nvPr>
            <p:ph idx="1"/>
          </p:nvPr>
        </p:nvSpPr>
        <p:spPr>
          <a:xfrm>
            <a:off x="556973" y="1955436"/>
            <a:ext cx="10972800" cy="3917032"/>
          </a:xfrm>
        </p:spPr>
        <p:txBody>
          <a:bodyPr>
            <a:normAutofit/>
          </a:bodyPr>
          <a:lstStyle/>
          <a:p>
            <a:r>
              <a:rPr lang="en-GB" sz="3500" dirty="0"/>
              <a:t>Complete the module feedback on Moodle.</a:t>
            </a:r>
          </a:p>
          <a:p>
            <a:r>
              <a:rPr lang="en-GB" sz="3500" dirty="0"/>
              <a:t>Revision of your assignment draft.</a:t>
            </a:r>
          </a:p>
          <a:p>
            <a:r>
              <a:rPr lang="en-GB" sz="3500" dirty="0"/>
              <a:t>Complete the formative self-assessment to strengthen your assignment.</a:t>
            </a:r>
          </a:p>
          <a:p>
            <a:r>
              <a:rPr lang="en-GB" sz="3500" dirty="0"/>
              <a:t>Feedback and support in class.</a:t>
            </a:r>
          </a:p>
          <a:p>
            <a:endParaRPr lang="en-GB" sz="3500" dirty="0"/>
          </a:p>
        </p:txBody>
      </p:sp>
    </p:spTree>
    <p:extLst>
      <p:ext uri="{BB962C8B-B14F-4D97-AF65-F5344CB8AC3E}">
        <p14:creationId xmlns:p14="http://schemas.microsoft.com/office/powerpoint/2010/main" val="3344001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424C-84DB-3300-8994-44BEF9DC0FC4}"/>
              </a:ext>
            </a:extLst>
          </p:cNvPr>
          <p:cNvSpPr>
            <a:spLocks noGrp="1"/>
          </p:cNvSpPr>
          <p:nvPr>
            <p:ph type="title"/>
          </p:nvPr>
        </p:nvSpPr>
        <p:spPr>
          <a:xfrm>
            <a:off x="-1320800" y="164183"/>
            <a:ext cx="10972800" cy="1143000"/>
          </a:xfrm>
        </p:spPr>
        <p:txBody>
          <a:bodyPr/>
          <a:lstStyle/>
          <a:p>
            <a:r>
              <a:rPr lang="en-GB" dirty="0"/>
              <a:t>Module feedback on Moodle</a:t>
            </a:r>
          </a:p>
        </p:txBody>
      </p:sp>
      <p:sp>
        <p:nvSpPr>
          <p:cNvPr id="3" name="Content Placeholder 2">
            <a:extLst>
              <a:ext uri="{FF2B5EF4-FFF2-40B4-BE49-F238E27FC236}">
                <a16:creationId xmlns:a16="http://schemas.microsoft.com/office/drawing/2014/main" id="{E83CAE96-1FE0-9D6F-F326-C90317366722}"/>
              </a:ext>
            </a:extLst>
          </p:cNvPr>
          <p:cNvSpPr>
            <a:spLocks noGrp="1"/>
          </p:cNvSpPr>
          <p:nvPr>
            <p:ph idx="1"/>
          </p:nvPr>
        </p:nvSpPr>
        <p:spPr/>
        <p:txBody>
          <a:bodyPr/>
          <a:lstStyle/>
          <a:p>
            <a:pPr marL="0" indent="0" algn="ctr">
              <a:buNone/>
            </a:pPr>
            <a:r>
              <a:rPr lang="en-GB" b="1" i="1" dirty="0"/>
              <a:t>We need your feedback!</a:t>
            </a:r>
          </a:p>
          <a:p>
            <a:pPr marL="0" indent="0">
              <a:buNone/>
            </a:pPr>
            <a:r>
              <a:rPr lang="en-GB" dirty="0"/>
              <a:t>Look for this icon on your module Moodle page </a:t>
            </a:r>
          </a:p>
          <a:p>
            <a:pPr marL="400050" lvl="1" indent="0">
              <a:buNone/>
            </a:pPr>
            <a:r>
              <a:rPr lang="en-GB" dirty="0"/>
              <a:t>- On a laptop/notebook right corner top</a:t>
            </a:r>
          </a:p>
          <a:p>
            <a:pPr marL="400050" lvl="1" indent="0">
              <a:buNone/>
            </a:pPr>
            <a:r>
              <a:rPr lang="en-GB" dirty="0"/>
              <a:t>- On a smartphone scroll down the page</a:t>
            </a:r>
          </a:p>
          <a:p>
            <a:pPr marL="0" indent="0">
              <a:buNone/>
            </a:pPr>
            <a:endParaRPr lang="en-GB" dirty="0"/>
          </a:p>
          <a:p>
            <a:pPr marL="0" indent="0">
              <a:buNone/>
            </a:pPr>
            <a:r>
              <a:rPr lang="en-GB" dirty="0"/>
              <a:t>If you cannot see it try clicking on the purple icon       to open the menu to see the questionnaire feedback icon</a:t>
            </a:r>
          </a:p>
        </p:txBody>
      </p:sp>
      <p:sp>
        <p:nvSpPr>
          <p:cNvPr id="4" name="Date Placeholder 3">
            <a:extLst>
              <a:ext uri="{FF2B5EF4-FFF2-40B4-BE49-F238E27FC236}">
                <a16:creationId xmlns:a16="http://schemas.microsoft.com/office/drawing/2014/main" id="{5A6A4FE0-7F6B-DE36-2E39-7F0CDA48A760}"/>
              </a:ext>
            </a:extLst>
          </p:cNvPr>
          <p:cNvSpPr>
            <a:spLocks noGrp="1"/>
          </p:cNvSpPr>
          <p:nvPr>
            <p:ph type="dt" sz="half" idx="10"/>
          </p:nvPr>
        </p:nvSpPr>
        <p:spPr/>
        <p:txBody>
          <a:bodyPr/>
          <a:lstStyle/>
          <a:p>
            <a:pPr>
              <a:defRPr/>
            </a:pPr>
            <a:fld id="{486AC34E-3327-478B-AA98-02919358A10D}" type="datetime1">
              <a:rPr lang="en-GB" altLang="en-US" smtClean="0"/>
              <a:pPr>
                <a:defRPr/>
              </a:pPr>
              <a:t>31/01/2026</a:t>
            </a:fld>
            <a:endParaRPr lang="en-GB" altLang="en-US" dirty="0"/>
          </a:p>
        </p:txBody>
      </p:sp>
      <p:sp>
        <p:nvSpPr>
          <p:cNvPr id="5" name="Slide Number Placeholder 4">
            <a:extLst>
              <a:ext uri="{FF2B5EF4-FFF2-40B4-BE49-F238E27FC236}">
                <a16:creationId xmlns:a16="http://schemas.microsoft.com/office/drawing/2014/main" id="{D923877B-AD6D-FE4B-E31D-0A68E6706E22}"/>
              </a:ext>
            </a:extLst>
          </p:cNvPr>
          <p:cNvSpPr>
            <a:spLocks noGrp="1"/>
          </p:cNvSpPr>
          <p:nvPr>
            <p:ph type="sldNum" sz="quarter" idx="12"/>
          </p:nvPr>
        </p:nvSpPr>
        <p:spPr/>
        <p:txBody>
          <a:bodyPr/>
          <a:lstStyle/>
          <a:p>
            <a:pPr>
              <a:defRPr/>
            </a:pPr>
            <a:fld id="{9EECDDA5-5E0B-4B0B-9390-47B030622544}" type="slidenum">
              <a:rPr lang="en-GB" altLang="en-US" smtClean="0"/>
              <a:pPr>
                <a:defRPr/>
              </a:pPr>
              <a:t>3</a:t>
            </a:fld>
            <a:endParaRPr lang="en-GB" altLang="en-US"/>
          </a:p>
        </p:txBody>
      </p:sp>
      <p:pic>
        <p:nvPicPr>
          <p:cNvPr id="6" name="Picture 5" descr="A computer screen shot of a computer&#10;&#10;Description automatically generated">
            <a:extLst>
              <a:ext uri="{FF2B5EF4-FFF2-40B4-BE49-F238E27FC236}">
                <a16:creationId xmlns:a16="http://schemas.microsoft.com/office/drawing/2014/main" id="{77DD8FF8-8BF6-9DC5-06AF-7BC990AC7F40}"/>
              </a:ext>
            </a:extLst>
          </p:cNvPr>
          <p:cNvPicPr>
            <a:picLocks noChangeAspect="1"/>
          </p:cNvPicPr>
          <p:nvPr/>
        </p:nvPicPr>
        <p:blipFill rotWithShape="1">
          <a:blip r:embed="rId2"/>
          <a:srcRect l="80615" t="19728" r="1095" b="55212"/>
          <a:stretch/>
        </p:blipFill>
        <p:spPr bwMode="auto">
          <a:xfrm>
            <a:off x="9474587" y="1660713"/>
            <a:ext cx="1813237" cy="1656000"/>
          </a:xfrm>
          <a:prstGeom prst="rect">
            <a:avLst/>
          </a:prstGeom>
          <a:ln>
            <a:noFill/>
          </a:ln>
          <a:extLst>
            <a:ext uri="{53640926-AAD7-44D8-BBD7-CCE9431645EC}">
              <a14:shadowObscured xmlns:a14="http://schemas.microsoft.com/office/drawing/2010/main"/>
            </a:ext>
          </a:extLst>
        </p:spPr>
      </p:pic>
      <p:pic>
        <p:nvPicPr>
          <p:cNvPr id="7" name="Picture 6" descr="A screenshot of a computer&#10;&#10;Description automatically generated">
            <a:extLst>
              <a:ext uri="{FF2B5EF4-FFF2-40B4-BE49-F238E27FC236}">
                <a16:creationId xmlns:a16="http://schemas.microsoft.com/office/drawing/2014/main" id="{C20C6ABF-17D4-B71D-8436-A6397F15393F}"/>
              </a:ext>
            </a:extLst>
          </p:cNvPr>
          <p:cNvPicPr>
            <a:picLocks noChangeAspect="1"/>
          </p:cNvPicPr>
          <p:nvPr/>
        </p:nvPicPr>
        <p:blipFill rotWithShape="1">
          <a:blip r:embed="rId3"/>
          <a:srcRect l="97224" t="16230" r="-256" b="76270"/>
          <a:stretch/>
        </p:blipFill>
        <p:spPr bwMode="auto">
          <a:xfrm>
            <a:off x="9652000" y="3930973"/>
            <a:ext cx="589680" cy="972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671467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92C798FC-6D2E-9A0E-23FA-6FB86808484A}"/>
              </a:ext>
            </a:extLst>
          </p:cNvPr>
          <p:cNvSpPr>
            <a:spLocks noGrp="1"/>
          </p:cNvSpPr>
          <p:nvPr>
            <p:ph type="title"/>
          </p:nvPr>
        </p:nvSpPr>
        <p:spPr>
          <a:xfrm>
            <a:off x="1631950" y="1"/>
            <a:ext cx="9036050" cy="1412875"/>
          </a:xfrm>
        </p:spPr>
        <p:txBody>
          <a:bodyPr>
            <a:normAutofit fontScale="90000"/>
          </a:bodyPr>
          <a:lstStyle/>
          <a:p>
            <a:br>
              <a:rPr lang="en-GB" altLang="en-US" sz="2400" dirty="0">
                <a:latin typeface="Arial" panose="020B0604020202020204" pitchFamily="34" charset="0"/>
                <a:cs typeface="Arial" panose="020B0604020202020204" pitchFamily="34" charset="0"/>
              </a:rPr>
            </a:br>
            <a:r>
              <a:rPr lang="en-GB" altLang="en-US" sz="4000" b="1" dirty="0">
                <a:cs typeface="Arial" panose="020B0604020202020204" pitchFamily="34" charset="0"/>
              </a:rPr>
              <a:t>Instructions</a:t>
            </a:r>
            <a:br>
              <a:rPr lang="en-GB" altLang="en-US" sz="4000" b="1" dirty="0">
                <a:cs typeface="Arial" panose="020B0604020202020204" pitchFamily="34" charset="0"/>
              </a:rPr>
            </a:br>
            <a:r>
              <a:rPr lang="en-GB" altLang="en-US" sz="2800" b="1" i="1" dirty="0">
                <a:cs typeface="Arial" panose="020B0604020202020204" pitchFamily="34" charset="0"/>
              </a:rPr>
              <a:t>Formative self-assessment</a:t>
            </a:r>
            <a:br>
              <a:rPr lang="en-GB" altLang="en-US" sz="2800" b="1" i="1" dirty="0">
                <a:cs typeface="Arial" panose="020B0604020202020204" pitchFamily="34" charset="0"/>
              </a:rPr>
            </a:br>
            <a:br>
              <a:rPr lang="en-GB" altLang="en-US" sz="3200" dirty="0"/>
            </a:br>
            <a:endParaRPr lang="en-GB" altLang="en-US" sz="3200" dirty="0"/>
          </a:p>
        </p:txBody>
      </p:sp>
      <p:pic>
        <p:nvPicPr>
          <p:cNvPr id="10243" name="Picture 5" descr="Keep quiet Illustrations and Clipart. 74 keep quiet royalty free ...">
            <a:extLst>
              <a:ext uri="{FF2B5EF4-FFF2-40B4-BE49-F238E27FC236}">
                <a16:creationId xmlns:a16="http://schemas.microsoft.com/office/drawing/2014/main" id="{1BC8EC57-902E-88BF-CCD8-712F82C7B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1950" y="188913"/>
            <a:ext cx="863600"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a:extLst>
              <a:ext uri="{FF2B5EF4-FFF2-40B4-BE49-F238E27FC236}">
                <a16:creationId xmlns:a16="http://schemas.microsoft.com/office/drawing/2014/main" id="{1A295C4B-2EA4-033B-F3EB-200BBED108A9}"/>
              </a:ext>
            </a:extLst>
          </p:cNvPr>
          <p:cNvSpPr>
            <a:spLocks noGrp="1"/>
          </p:cNvSpPr>
          <p:nvPr>
            <p:ph idx="1"/>
          </p:nvPr>
        </p:nvSpPr>
        <p:spPr>
          <a:xfrm>
            <a:off x="1981200" y="1109663"/>
            <a:ext cx="8229600" cy="4679950"/>
          </a:xfrm>
        </p:spPr>
        <p:txBody>
          <a:bodyPr>
            <a:normAutofit lnSpcReduction="10000"/>
          </a:bodyPr>
          <a:lstStyle/>
          <a:p>
            <a:pPr marL="0" indent="0">
              <a:buNone/>
              <a:defRPr/>
            </a:pPr>
            <a:endParaRPr lang="en-US" altLang="en-US" sz="1700" b="1" dirty="0">
              <a:latin typeface="+mj-lt"/>
              <a:cs typeface="Arial" panose="020B0604020202020204" pitchFamily="34" charset="0"/>
            </a:endParaRPr>
          </a:p>
          <a:p>
            <a:pPr>
              <a:buFont typeface="Wingdings" panose="05000000000000000000" pitchFamily="2" charset="2"/>
              <a:buChar char="v"/>
              <a:defRPr/>
            </a:pPr>
            <a:r>
              <a:rPr lang="en-US" altLang="en-US" sz="1700" dirty="0">
                <a:latin typeface="+mj-lt"/>
                <a:cs typeface="Arial" panose="020B0604020202020204" pitchFamily="34" charset="0"/>
              </a:rPr>
              <a:t>Before the start you need to inform and confirm that you’ve uploaded a draft of your work to your lecturer.</a:t>
            </a:r>
          </a:p>
          <a:p>
            <a:pPr>
              <a:buFont typeface="Wingdings" panose="05000000000000000000" pitchFamily="2" charset="2"/>
              <a:buChar char="v"/>
              <a:defRPr/>
            </a:pPr>
            <a:r>
              <a:rPr lang="en-US" altLang="en-US" sz="1700" dirty="0">
                <a:latin typeface="+mj-lt"/>
                <a:cs typeface="Arial" panose="020B0604020202020204" pitchFamily="34" charset="0"/>
              </a:rPr>
              <a:t>If no draft is uploaded the lecturer will tell you what to do.</a:t>
            </a:r>
          </a:p>
          <a:p>
            <a:pPr>
              <a:buFont typeface="Wingdings" panose="05000000000000000000" pitchFamily="2" charset="2"/>
              <a:buChar char="v"/>
              <a:defRPr/>
            </a:pPr>
            <a:r>
              <a:rPr lang="en-US" altLang="en-US" sz="1700" dirty="0">
                <a:latin typeface="+mj-lt"/>
                <a:cs typeface="Arial" panose="020B0604020202020204" pitchFamily="34" charset="0"/>
              </a:rPr>
              <a:t>No use of mobile phones unless it is to access your draft and is approved by  your lecturer</a:t>
            </a:r>
          </a:p>
          <a:p>
            <a:pPr>
              <a:buFont typeface="Wingdings" panose="05000000000000000000" pitchFamily="2" charset="2"/>
              <a:buChar char="v"/>
              <a:defRPr/>
            </a:pPr>
            <a:r>
              <a:rPr lang="en-US" altLang="en-US" sz="1700" dirty="0">
                <a:latin typeface="+mj-lt"/>
                <a:cs typeface="Arial" panose="020B0604020202020204" pitchFamily="34" charset="0"/>
              </a:rPr>
              <a:t>No use of cameras on smartphone or laptop. No taking pictures!</a:t>
            </a:r>
          </a:p>
          <a:p>
            <a:pPr>
              <a:buFont typeface="Wingdings" panose="05000000000000000000" pitchFamily="2" charset="2"/>
              <a:buChar char="v"/>
              <a:defRPr/>
            </a:pPr>
            <a:r>
              <a:rPr lang="en-US" altLang="en-US" sz="1700" dirty="0">
                <a:latin typeface="+mj-lt"/>
                <a:cs typeface="Arial" panose="020B0604020202020204" pitchFamily="34" charset="0"/>
              </a:rPr>
              <a:t>Have a free seat between students where possible.</a:t>
            </a:r>
          </a:p>
          <a:p>
            <a:pPr>
              <a:buFont typeface="Wingdings" panose="05000000000000000000" pitchFamily="2" charset="2"/>
              <a:buChar char="v"/>
              <a:defRPr/>
            </a:pPr>
            <a:r>
              <a:rPr lang="en-US" altLang="en-US" sz="1700" dirty="0">
                <a:latin typeface="+mj-lt"/>
                <a:cs typeface="Arial" panose="020B0604020202020204" pitchFamily="34" charset="0"/>
              </a:rPr>
              <a:t>No talking in the classroom respecting silence during the self-assessment.</a:t>
            </a:r>
          </a:p>
          <a:p>
            <a:pPr>
              <a:buFont typeface="Wingdings" panose="05000000000000000000" pitchFamily="2" charset="2"/>
              <a:buChar char="v"/>
              <a:defRPr/>
            </a:pPr>
            <a:r>
              <a:rPr lang="en-US" altLang="en-US" sz="1700" dirty="0">
                <a:latin typeface="+mj-lt"/>
                <a:cs typeface="Arial" panose="020B0604020202020204" pitchFamily="34" charset="0"/>
              </a:rPr>
              <a:t>The self-assessment criteria are provided by the lecturer (on screen or..). </a:t>
            </a:r>
          </a:p>
          <a:p>
            <a:pPr>
              <a:buFont typeface="Wingdings" panose="05000000000000000000" pitchFamily="2" charset="2"/>
              <a:buChar char="v"/>
              <a:defRPr/>
            </a:pPr>
            <a:r>
              <a:rPr lang="en-US" altLang="en-US" sz="1700" dirty="0">
                <a:latin typeface="+mj-lt"/>
                <a:cs typeface="Arial" panose="020B0604020202020204" pitchFamily="34" charset="0"/>
              </a:rPr>
              <a:t>The time to complete the self-assessment is provided by the lecturer.</a:t>
            </a:r>
          </a:p>
          <a:p>
            <a:pPr>
              <a:buFont typeface="Wingdings" panose="05000000000000000000" pitchFamily="2" charset="2"/>
              <a:buChar char="v"/>
              <a:defRPr/>
            </a:pPr>
            <a:r>
              <a:rPr lang="en-US" altLang="en-US" sz="1700" dirty="0">
                <a:latin typeface="+mj-lt"/>
                <a:cs typeface="Arial" panose="020B0604020202020204" pitchFamily="34" charset="0"/>
              </a:rPr>
              <a:t>Once the self-assessment time has passed students in pairs have to discuss your outcomes (are you on the write track, why or do you need to make improvements?) What advice can you give to each other?</a:t>
            </a:r>
          </a:p>
          <a:p>
            <a:pPr>
              <a:buFont typeface="Wingdings" panose="05000000000000000000" pitchFamily="2" charset="2"/>
              <a:buChar char="v"/>
              <a:defRPr/>
            </a:pPr>
            <a:r>
              <a:rPr lang="en-US" altLang="en-US" sz="1700" dirty="0">
                <a:latin typeface="+mj-lt"/>
                <a:cs typeface="Arial" panose="020B0604020202020204" pitchFamily="34" charset="0"/>
              </a:rPr>
              <a:t>In addition, the lecturer will review your draft and also provide feedback within a stipulated timeframe</a:t>
            </a:r>
            <a:endParaRPr lang="en-GB" sz="1700" dirty="0"/>
          </a:p>
        </p:txBody>
      </p:sp>
      <p:pic>
        <p:nvPicPr>
          <p:cNvPr id="10245" name="Picture 7" descr="Image result for no taking pictures mobile phone">
            <a:extLst>
              <a:ext uri="{FF2B5EF4-FFF2-40B4-BE49-F238E27FC236}">
                <a16:creationId xmlns:a16="http://schemas.microsoft.com/office/drawing/2014/main" id="{1A42F231-13E1-59A9-A9E9-BC40242C6A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8888" y="44451"/>
            <a:ext cx="1497012" cy="1065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285</Words>
  <Application>Microsoft Office PowerPoint</Application>
  <PresentationFormat>Widescreen</PresentationFormat>
  <Paragraphs>33</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Myriad Pro</vt:lpstr>
      <vt:lpstr>Aptos</vt:lpstr>
      <vt:lpstr>Arial</vt:lpstr>
      <vt:lpstr>Wingdings</vt:lpstr>
      <vt:lpstr>20140311PresentationUWTSDTemplate</vt:lpstr>
      <vt:lpstr>  Health Care System Organisation and Leadership      </vt:lpstr>
      <vt:lpstr>Today’s session</vt:lpstr>
      <vt:lpstr>Module feedback on Moodle</vt:lpstr>
      <vt:lpstr> Instructions Formative self-assessment  </vt:lpstr>
    </vt:vector>
  </TitlesOfParts>
  <Company>University Of The West Of Scotland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and Performance Management</dc:title>
  <dc:creator>Christopher Mafuva</dc:creator>
  <cp:lastModifiedBy>Diola Bijlhout</cp:lastModifiedBy>
  <cp:revision>75</cp:revision>
  <dcterms:created xsi:type="dcterms:W3CDTF">2022-03-09T05:40:11Z</dcterms:created>
  <dcterms:modified xsi:type="dcterms:W3CDTF">2026-01-31T14:45:54Z</dcterms:modified>
</cp:coreProperties>
</file>