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650DCB-A7B9-4D06-8599-13A6D64F072C}" v="1" dt="2025-11-12T22:50:41.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th Anderson (2513601)" userId="d0d2bc3c-9a1c-44d7-9034-5c63f1ec79d5" providerId="ADAL" clId="{37779036-B772-4996-A97C-65CDC8C47C47}"/>
    <pc:docChg chg="modSld">
      <pc:chgData name="Cerith Anderson (2513601)" userId="d0d2bc3c-9a1c-44d7-9034-5c63f1ec79d5" providerId="ADAL" clId="{37779036-B772-4996-A97C-65CDC8C47C47}" dt="2025-11-12T22:52:05.570" v="24" actId="1076"/>
      <pc:docMkLst>
        <pc:docMk/>
      </pc:docMkLst>
      <pc:sldChg chg="addSp modSp mod">
        <pc:chgData name="Cerith Anderson (2513601)" userId="d0d2bc3c-9a1c-44d7-9034-5c63f1ec79d5" providerId="ADAL" clId="{37779036-B772-4996-A97C-65CDC8C47C47}" dt="2025-11-12T22:52:05.570" v="24" actId="1076"/>
        <pc:sldMkLst>
          <pc:docMk/>
          <pc:sldMk cId="2071499362" sldId="256"/>
        </pc:sldMkLst>
        <pc:spChg chg="add mod">
          <ac:chgData name="Cerith Anderson (2513601)" userId="d0d2bc3c-9a1c-44d7-9034-5c63f1ec79d5" providerId="ADAL" clId="{37779036-B772-4996-A97C-65CDC8C47C47}" dt="2025-11-12T22:52:05.570" v="24" actId="1076"/>
          <ac:spMkLst>
            <pc:docMk/>
            <pc:sldMk cId="2071499362" sldId="256"/>
            <ac:spMk id="4" creationId="{F27CAB74-ED6B-7EFE-CEA7-DD2DD4E5E86F}"/>
          </ac:spMkLst>
        </pc:spChg>
      </pc:sldChg>
      <pc:sldChg chg="modSp mod">
        <pc:chgData name="Cerith Anderson (2513601)" userId="d0d2bc3c-9a1c-44d7-9034-5c63f1ec79d5" providerId="ADAL" clId="{37779036-B772-4996-A97C-65CDC8C47C47}" dt="2025-11-12T21:32:20.311" v="4" actId="1076"/>
        <pc:sldMkLst>
          <pc:docMk/>
          <pc:sldMk cId="1856016939" sldId="257"/>
        </pc:sldMkLst>
        <pc:picChg chg="mod">
          <ac:chgData name="Cerith Anderson (2513601)" userId="d0d2bc3c-9a1c-44d7-9034-5c63f1ec79d5" providerId="ADAL" clId="{37779036-B772-4996-A97C-65CDC8C47C47}" dt="2025-11-12T21:32:20.311" v="4" actId="1076"/>
          <ac:picMkLst>
            <pc:docMk/>
            <pc:sldMk cId="1856016939" sldId="257"/>
            <ac:picMk id="6" creationId="{ED08450B-1730-BF26-BA98-C5537C3F889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68734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10924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8345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8811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20126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66759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19058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16577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3364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89140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8298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522826"/>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FEFE698F-CDB2-2DA9-77D1-4181BC066A53}"/>
              </a:ext>
            </a:extLst>
          </p:cNvPr>
          <p:cNvPicPr>
            <a:picLocks noChangeAspect="1"/>
          </p:cNvPicPr>
          <p:nvPr/>
        </p:nvPicPr>
        <p:blipFill>
          <a:blip r:embed="rId2">
            <a:alphaModFix/>
          </a:blip>
          <a:srcRect l="9091" t="42677" b="6188"/>
          <a:stretch>
            <a:fillRect/>
          </a:stretch>
        </p:blipFill>
        <p:spPr>
          <a:xfrm>
            <a:off x="1" y="138660"/>
            <a:ext cx="12191999" cy="6857848"/>
          </a:xfrm>
          <a:prstGeom prst="rect">
            <a:avLst/>
          </a:prstGeom>
        </p:spPr>
      </p:pic>
      <p:sp>
        <p:nvSpPr>
          <p:cNvPr id="25" name="Rectangle 24">
            <a:extLst>
              <a:ext uri="{FF2B5EF4-FFF2-40B4-BE49-F238E27FC236}">
                <a16:creationId xmlns:a16="http://schemas.microsoft.com/office/drawing/2014/main" id="{F8B2ECD5-47B1-47AD-AC9D-045064631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CB20F-A6CF-198B-BF5F-930839C9731C}"/>
              </a:ext>
            </a:extLst>
          </p:cNvPr>
          <p:cNvSpPr>
            <a:spLocks noGrp="1"/>
          </p:cNvSpPr>
          <p:nvPr>
            <p:ph type="ctrTitle"/>
          </p:nvPr>
        </p:nvSpPr>
        <p:spPr>
          <a:xfrm>
            <a:off x="6614531" y="1371600"/>
            <a:ext cx="4916478" cy="2933952"/>
          </a:xfrm>
        </p:spPr>
        <p:txBody>
          <a:bodyPr anchor="t">
            <a:normAutofit/>
          </a:bodyPr>
          <a:lstStyle/>
          <a:p>
            <a:pPr algn="r"/>
            <a:r>
              <a:rPr lang="en-GB">
                <a:solidFill>
                  <a:srgbClr val="FFFFFF"/>
                </a:solidFill>
              </a:rPr>
              <a:t>BANDURA THE BRIDGE TO COGNITION</a:t>
            </a:r>
          </a:p>
        </p:txBody>
      </p:sp>
      <p:sp>
        <p:nvSpPr>
          <p:cNvPr id="3" name="Subtitle 2">
            <a:extLst>
              <a:ext uri="{FF2B5EF4-FFF2-40B4-BE49-F238E27FC236}">
                <a16:creationId xmlns:a16="http://schemas.microsoft.com/office/drawing/2014/main" id="{ECA26937-F5C4-B061-8A13-7F6FE76E8B63}"/>
              </a:ext>
            </a:extLst>
          </p:cNvPr>
          <p:cNvSpPr>
            <a:spLocks noGrp="1"/>
          </p:cNvSpPr>
          <p:nvPr>
            <p:ph type="subTitle" idx="1"/>
          </p:nvPr>
        </p:nvSpPr>
        <p:spPr>
          <a:xfrm>
            <a:off x="6614532" y="4584879"/>
            <a:ext cx="4916477" cy="1287887"/>
          </a:xfrm>
        </p:spPr>
        <p:txBody>
          <a:bodyPr anchor="b">
            <a:normAutofit/>
          </a:bodyPr>
          <a:lstStyle/>
          <a:p>
            <a:pPr algn="r"/>
            <a:endParaRPr lang="en-GB">
              <a:solidFill>
                <a:srgbClr val="FFFFFF"/>
              </a:solidFill>
            </a:endParaRPr>
          </a:p>
          <a:p>
            <a:pPr algn="r"/>
            <a:endParaRPr lang="en-GB">
              <a:solidFill>
                <a:srgbClr val="FFFFFF"/>
              </a:solidFill>
            </a:endParaRPr>
          </a:p>
        </p:txBody>
      </p:sp>
      <p:cxnSp>
        <p:nvCxnSpPr>
          <p:cNvPr id="36" name="Straight Connector 3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5776"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27CAB74-ED6B-7EFE-CEA7-DD2DD4E5E86F}"/>
              </a:ext>
            </a:extLst>
          </p:cNvPr>
          <p:cNvSpPr txBox="1"/>
          <p:nvPr/>
        </p:nvSpPr>
        <p:spPr>
          <a:xfrm>
            <a:off x="1171173" y="1031001"/>
            <a:ext cx="3619116" cy="2091607"/>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0714993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D08450B-1730-BF26-BA98-C5537C3F8894}"/>
              </a:ext>
            </a:extLst>
          </p:cNvPr>
          <p:cNvPicPr>
            <a:picLocks noChangeAspect="1"/>
          </p:cNvPicPr>
          <p:nvPr/>
        </p:nvPicPr>
        <p:blipFill>
          <a:blip r:embed="rId2"/>
          <a:stretch>
            <a:fillRect/>
          </a:stretch>
        </p:blipFill>
        <p:spPr>
          <a:xfrm>
            <a:off x="1136834" y="2367048"/>
            <a:ext cx="5733288" cy="1493520"/>
          </a:xfrm>
          <a:prstGeom prst="rect">
            <a:avLst/>
          </a:prstGeom>
        </p:spPr>
      </p:pic>
      <p:pic>
        <p:nvPicPr>
          <p:cNvPr id="10" name="Picture 9">
            <a:extLst>
              <a:ext uri="{FF2B5EF4-FFF2-40B4-BE49-F238E27FC236}">
                <a16:creationId xmlns:a16="http://schemas.microsoft.com/office/drawing/2014/main" id="{84744666-1B1A-CB62-CFBF-B3578995088E}"/>
              </a:ext>
            </a:extLst>
          </p:cNvPr>
          <p:cNvPicPr>
            <a:picLocks noChangeAspect="1"/>
          </p:cNvPicPr>
          <p:nvPr/>
        </p:nvPicPr>
        <p:blipFill>
          <a:blip r:embed="rId3"/>
          <a:stretch>
            <a:fillRect/>
          </a:stretch>
        </p:blipFill>
        <p:spPr>
          <a:xfrm>
            <a:off x="7491844" y="145472"/>
            <a:ext cx="4572000" cy="6431973"/>
          </a:xfrm>
          <a:prstGeom prst="rect">
            <a:avLst/>
          </a:prstGeom>
        </p:spPr>
      </p:pic>
      <p:sp>
        <p:nvSpPr>
          <p:cNvPr id="11" name="AutoShape 2" descr="bandura_quote">
            <a:extLst>
              <a:ext uri="{FF2B5EF4-FFF2-40B4-BE49-F238E27FC236}">
                <a16:creationId xmlns:a16="http://schemas.microsoft.com/office/drawing/2014/main" id="{0F5293F4-DE16-842B-DF7F-6ABAEFDC342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856016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9C3BE1-047F-9632-9E9D-7AC97D8E8495}"/>
              </a:ext>
            </a:extLst>
          </p:cNvPr>
          <p:cNvSpPr txBox="1"/>
          <p:nvPr/>
        </p:nvSpPr>
        <p:spPr>
          <a:xfrm>
            <a:off x="155864" y="1061546"/>
            <a:ext cx="6577445" cy="3893566"/>
          </a:xfrm>
          <a:prstGeom prst="rect">
            <a:avLst/>
          </a:prstGeom>
          <a:noFill/>
        </p:spPr>
        <p:txBody>
          <a:bodyPr wrap="square" rtlCol="0">
            <a:spAutoFit/>
          </a:bodyPr>
          <a:lstStyle/>
          <a:p>
            <a:pPr>
              <a:lnSpc>
                <a:spcPct val="200000"/>
              </a:lnSpc>
              <a:spcAft>
                <a:spcPts val="800"/>
              </a:spcAft>
              <a:buNone/>
            </a:pPr>
            <a:r>
              <a:rPr lang="en-GB" sz="1800" kern="100" dirty="0">
                <a:effectLst/>
                <a:latin typeface="Times New Roman" panose="02020603050405020304" pitchFamily="18" charset="0"/>
                <a:ea typeface="Times New Roman" panose="02020603050405020304" pitchFamily="18" charset="0"/>
                <a:cs typeface="Arial" panose="020B0604020202020204" pitchFamily="34" charset="0"/>
              </a:rPr>
              <a:t>Now I didn’t set out to overthrow behaviourism. I just thought humans were a bit more complicated than pigeons. So, I introduced what I called social learning theory. In 1961, I conducted what’s now my most infamous study the Bobbo doll experiment. WE let children observe an adult behaving aggressively towards a clown doll, and sure enough many of them copied the behaviour. No rewards, no punishments, just observations.</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A3ED3BE-5F57-8D05-CAC8-3E298DA813ED}"/>
              </a:ext>
            </a:extLst>
          </p:cNvPr>
          <p:cNvPicPr>
            <a:picLocks noChangeAspect="1"/>
          </p:cNvPicPr>
          <p:nvPr/>
        </p:nvPicPr>
        <p:blipFill>
          <a:blip r:embed="rId2"/>
          <a:stretch>
            <a:fillRect/>
          </a:stretch>
        </p:blipFill>
        <p:spPr>
          <a:xfrm>
            <a:off x="6864568" y="1061546"/>
            <a:ext cx="5273564" cy="4982938"/>
          </a:xfrm>
          <a:prstGeom prst="rect">
            <a:avLst/>
          </a:prstGeom>
        </p:spPr>
      </p:pic>
    </p:spTree>
    <p:extLst>
      <p:ext uri="{BB962C8B-B14F-4D97-AF65-F5344CB8AC3E}">
        <p14:creationId xmlns:p14="http://schemas.microsoft.com/office/powerpoint/2010/main" val="3754317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5B39F0-5FD6-A166-4D4B-1891FA0E791E}"/>
              </a:ext>
            </a:extLst>
          </p:cNvPr>
          <p:cNvSpPr txBox="1"/>
          <p:nvPr/>
        </p:nvSpPr>
        <p:spPr>
          <a:xfrm>
            <a:off x="0" y="-1"/>
            <a:ext cx="12192000" cy="5206746"/>
          </a:xfrm>
          <a:prstGeom prst="rect">
            <a:avLst/>
          </a:prstGeom>
          <a:noFill/>
        </p:spPr>
        <p:txBody>
          <a:bodyPr wrap="square" rtlCol="0">
            <a:spAutoFit/>
          </a:bodyPr>
          <a:lstStyle/>
          <a:p>
            <a:pPr indent="457200">
              <a:lnSpc>
                <a:spcPct val="200000"/>
              </a:lnSpc>
              <a:spcAft>
                <a:spcPts val="800"/>
              </a:spcAft>
              <a:buNone/>
            </a:pPr>
            <a:r>
              <a:rPr lang="en-GB" sz="1800" kern="100" dirty="0">
                <a:effectLst/>
                <a:latin typeface="Times New Roman" panose="02020603050405020304" pitchFamily="18" charset="0"/>
                <a:ea typeface="Times New Roman" panose="02020603050405020304" pitchFamily="18" charset="0"/>
                <a:cs typeface="Arial" panose="020B0604020202020204" pitchFamily="34" charset="0"/>
              </a:rPr>
              <a:t>The implications? Massive. In education, in media, in parenting. If we model violence we spread, it. If we model resilience and empathy, we spread that too.</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200000"/>
              </a:lnSpc>
              <a:spcAft>
                <a:spcPts val="800"/>
              </a:spcAft>
              <a:buNone/>
            </a:pPr>
            <a:r>
              <a:rPr lang="en-GB" sz="1800" kern="100" dirty="0">
                <a:effectLst/>
                <a:latin typeface="Aptos" panose="020B0004020202020204" pitchFamily="34" charset="0"/>
                <a:ea typeface="Aptos" panose="020B0004020202020204" pitchFamily="34" charset="0"/>
                <a:cs typeface="Arial" panose="020B0604020202020204" pitchFamily="34" charset="0"/>
              </a:rPr>
              <a:t>As for the ethics of the Bobbo study, I do think we should have had things like informed consent, but things were much different back then. Besides no children were harmed, and none of the dolls were permanently damaged.</a:t>
            </a:r>
          </a:p>
          <a:p>
            <a:pPr indent="457200">
              <a:lnSpc>
                <a:spcPct val="200000"/>
              </a:lnSpc>
              <a:spcAft>
                <a:spcPts val="800"/>
              </a:spcAft>
              <a:buNone/>
            </a:pPr>
            <a:r>
              <a:rPr lang="en-GB" sz="1800" kern="100" dirty="0">
                <a:effectLst/>
                <a:latin typeface="Times New Roman" panose="02020603050405020304" pitchFamily="18" charset="0"/>
                <a:ea typeface="Times New Roman" panose="02020603050405020304" pitchFamily="18" charset="0"/>
                <a:cs typeface="Arial" panose="020B0604020202020204" pitchFamily="34" charset="0"/>
              </a:rPr>
              <a:t>In hindsight, one of the main strengths of my theory is that it finally recognizes humans as active learners, not just responders to rewards and punishments. We watch, think and chose. It helped explain complex behaviours like aggression, empathy, and even the power of media. However, a weakness is that it’s hard to measure internal processes like attention or motivation scientifically. Also, my Bobbo doll studies took place in artificial lab setting, so they might not fully reflect real life. Still, I believe the core message stands: people learn by watching others, and this truth has shaped psychology ever since. </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03783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AEC25C-474F-2581-62FD-7DC4129D1A44}"/>
              </a:ext>
            </a:extLst>
          </p:cNvPr>
          <p:cNvPicPr>
            <a:picLocks noChangeAspect="1"/>
          </p:cNvPicPr>
          <p:nvPr/>
        </p:nvPicPr>
        <p:blipFill>
          <a:blip r:embed="rId2"/>
          <a:stretch>
            <a:fillRect/>
          </a:stretch>
        </p:blipFill>
        <p:spPr>
          <a:xfrm>
            <a:off x="3229356" y="515112"/>
            <a:ext cx="5733288" cy="5827776"/>
          </a:xfrm>
          <a:prstGeom prst="rect">
            <a:avLst/>
          </a:prstGeom>
        </p:spPr>
      </p:pic>
    </p:spTree>
    <p:extLst>
      <p:ext uri="{BB962C8B-B14F-4D97-AF65-F5344CB8AC3E}">
        <p14:creationId xmlns:p14="http://schemas.microsoft.com/office/powerpoint/2010/main" val="111120374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71f81380d0061c0736962782ee22ccdc">
  <xsd:schema xmlns:xsd="http://www.w3.org/2001/XMLSchema" xmlns:xs="http://www.w3.org/2001/XMLSchema" xmlns:p="http://schemas.microsoft.com/office/2006/metadata/properties" xmlns:ns3="b4f9f7ee-5770-4a14-8925-17f3d16e50b7" targetNamespace="http://schemas.microsoft.com/office/2006/metadata/properties" ma:root="true" ma:fieldsID="21e03a6ef145d090eaae8877153d8d3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AEADEB-DA23-4C71-8430-DFEDB9AA975A}">
  <ds:schemaRefs>
    <ds:schemaRef ds:uri="http://www.w3.org/XML/1998/namespace"/>
    <ds:schemaRef ds:uri="http://schemas.microsoft.com/office/2006/documentManagement/types"/>
    <ds:schemaRef ds:uri="http://purl.org/dc/elements/1.1/"/>
    <ds:schemaRef ds:uri="http://purl.org/dc/dcmitype/"/>
    <ds:schemaRef ds:uri="http://schemas.microsoft.com/office/2006/metadata/properties"/>
    <ds:schemaRef ds:uri="b4f9f7ee-5770-4a14-8925-17f3d16e50b7"/>
    <ds:schemaRef ds:uri="http://schemas.openxmlformats.org/package/2006/metadata/core-properties"/>
    <ds:schemaRef ds:uri="http://schemas.microsoft.com/office/infopath/2007/PartnerControls"/>
    <ds:schemaRef ds:uri="http://purl.org/dc/terms/"/>
  </ds:schemaRefs>
</ds:datastoreItem>
</file>

<file path=customXml/itemProps2.xml><?xml version="1.0" encoding="utf-8"?>
<ds:datastoreItem xmlns:ds="http://schemas.openxmlformats.org/officeDocument/2006/customXml" ds:itemID="{747E30F5-D857-4AC1-898C-F572A423BF3C}">
  <ds:schemaRefs>
    <ds:schemaRef ds:uri="http://schemas.microsoft.com/sharepoint/v3/contenttype/forms"/>
  </ds:schemaRefs>
</ds:datastoreItem>
</file>

<file path=customXml/itemProps3.xml><?xml version="1.0" encoding="utf-8"?>
<ds:datastoreItem xmlns:ds="http://schemas.openxmlformats.org/officeDocument/2006/customXml" ds:itemID="{DB5A8552-FEE9-417B-A5D7-EFFD56F4C4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76</TotalTime>
  <Words>281</Words>
  <Application>Microsoft Office PowerPoint</Application>
  <PresentationFormat>Widescreen</PresentationFormat>
  <Paragraphs>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Grandview Display</vt:lpstr>
      <vt:lpstr>Times New Roman</vt:lpstr>
      <vt:lpstr>DashVTI</vt:lpstr>
      <vt:lpstr>BANDURA THE BRIDGE TO COGNITION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Cerith Anderson (2513601)</dc:creator>
  <cp:lastModifiedBy>Cerith Anderson (2513601)</cp:lastModifiedBy>
  <cp:revision>1</cp:revision>
  <dcterms:created xsi:type="dcterms:W3CDTF">2025-11-12T20:18:06Z</dcterms:created>
  <dcterms:modified xsi:type="dcterms:W3CDTF">2025-11-12T22:52:09Z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