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62" r:id="rId4"/>
    <p:sldId id="263" r:id="rId5"/>
    <p:sldId id="264" r:id="rId6"/>
    <p:sldId id="267" r:id="rId7"/>
    <p:sldId id="268" r:id="rId8"/>
    <p:sldId id="265" r:id="rId9"/>
    <p:sldId id="269" r:id="rId10"/>
    <p:sldId id="266" r:id="rId11"/>
    <p:sldId id="270" r:id="rId12"/>
    <p:sldId id="279" r:id="rId13"/>
    <p:sldId id="274" r:id="rId14"/>
    <p:sldId id="275" r:id="rId15"/>
    <p:sldId id="258" r:id="rId16"/>
    <p:sldId id="286" r:id="rId17"/>
    <p:sldId id="287" r:id="rId18"/>
    <p:sldId id="276" r:id="rId19"/>
    <p:sldId id="280" r:id="rId20"/>
    <p:sldId id="278" r:id="rId21"/>
    <p:sldId id="281" r:id="rId22"/>
    <p:sldId id="283" r:id="rId23"/>
    <p:sldId id="277" r:id="rId24"/>
    <p:sldId id="282" r:id="rId25"/>
    <p:sldId id="285" r:id="rId26"/>
    <p:sldId id="284" r:id="rId27"/>
    <p:sldId id="259" r:id="rId28"/>
    <p:sldId id="260" r:id="rId29"/>
    <p:sldId id="261" r:id="rId30"/>
    <p:sldId id="271" r:id="rId31"/>
    <p:sldId id="273" r:id="rId32"/>
    <p:sldId id="288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67" d="100"/>
          <a:sy n="67" d="100"/>
        </p:scale>
        <p:origin x="1188" y="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89950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Attraction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48015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Trends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87B86-6698-BC16-9D6B-86190DEC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6675" y="-152399"/>
            <a:ext cx="12487275" cy="153352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                                 LEARNING FOCUS 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Relates directly to Attraction Audits &amp; Iconic /Flagship Attractions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7CC09-4287-2447-7231-9CF0FF8A5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7299"/>
            <a:ext cx="12192000" cy="4919663"/>
          </a:xfrm>
        </p:spPr>
        <p:txBody>
          <a:bodyPr/>
          <a:lstStyle/>
          <a:p>
            <a:r>
              <a:rPr lang="en-GB" dirty="0"/>
              <a:t>Critically consider the Impacts of Covid (Immediate &amp; Ongoing)</a:t>
            </a:r>
          </a:p>
          <a:p>
            <a:endParaRPr lang="en-GB" dirty="0"/>
          </a:p>
          <a:p>
            <a:r>
              <a:rPr lang="en-GB" dirty="0"/>
              <a:t>Appreciate the immediate and ongoing impacts upon the sector</a:t>
            </a:r>
          </a:p>
          <a:p>
            <a:endParaRPr lang="en-GB" dirty="0"/>
          </a:p>
          <a:p>
            <a:r>
              <a:rPr lang="en-GB" dirty="0"/>
              <a:t>Compare &amp; contrast the Visitor Statistics results across the UK</a:t>
            </a:r>
          </a:p>
          <a:p>
            <a:endParaRPr lang="en-GB" dirty="0"/>
          </a:p>
          <a:p>
            <a:r>
              <a:rPr lang="en-GB" dirty="0"/>
              <a:t>Evaluate Ongoing &amp; Recent Visitor Trends &amp; </a:t>
            </a:r>
            <a:r>
              <a:rPr lang="en-GB" dirty="0" err="1"/>
              <a:t>Intiatives</a:t>
            </a:r>
            <a:endParaRPr lang="en-GB" dirty="0"/>
          </a:p>
          <a:p>
            <a:endParaRPr lang="en-GB" dirty="0"/>
          </a:p>
          <a:p>
            <a:r>
              <a:rPr lang="en-GB" dirty="0"/>
              <a:t>Investigate Current Research into Visitor Attraction Developments</a:t>
            </a:r>
          </a:p>
        </p:txBody>
      </p:sp>
      <p:pic>
        <p:nvPicPr>
          <p:cNvPr id="11266" name="Picture 2" descr="10 heritage sites to visit in Wales | Visit Wales">
            <a:extLst>
              <a:ext uri="{FF2B5EF4-FFF2-40B4-BE49-F238E27FC236}">
                <a16:creationId xmlns:a16="http://schemas.microsoft.com/office/drawing/2014/main" id="{1D99DB46-6ED8-114F-29DE-9498BD797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3" y="2771774"/>
            <a:ext cx="2667001" cy="258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751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5C655-58A7-37C0-3B25-58FB97CD5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14375"/>
            <a:ext cx="12592050" cy="2238375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 Britain Survey Definition of a Visitor Attraction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180F21-931C-CC4A-26A5-AD705C5C8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" y="695326"/>
            <a:ext cx="12096750" cy="529589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An attraction where feasible charges admission for the sole purpose of sightseeing. </a:t>
            </a:r>
          </a:p>
          <a:p>
            <a:r>
              <a:rPr lang="en-GB" dirty="0"/>
              <a:t>It must be a permanently established excursion destination</a:t>
            </a:r>
          </a:p>
          <a:p>
            <a:r>
              <a:rPr lang="en-GB" dirty="0"/>
              <a:t>Primary purpose is to allow access for entertainment, interest, or education, and can include places of worship (but excludes small parish churches)</a:t>
            </a:r>
          </a:p>
          <a:p>
            <a:r>
              <a:rPr lang="en-GB" dirty="0"/>
              <a:t>Is not primarily a retail outlet or a venue for sporting, theatrical, or film performances. </a:t>
            </a:r>
          </a:p>
          <a:p>
            <a:r>
              <a:rPr lang="en-GB" dirty="0"/>
              <a:t>It must be open to the public, without prior booking, for published periods each year, and should be capable of attracting day visitors or tourists as well as local residents. </a:t>
            </a:r>
          </a:p>
          <a:p>
            <a:r>
              <a:rPr lang="en-GB" dirty="0"/>
              <a:t>The attraction must be a single business, under a single management, so that it is capable of answering the economic questions on revenue, employment etc</a:t>
            </a:r>
          </a:p>
        </p:txBody>
      </p:sp>
    </p:spTree>
    <p:extLst>
      <p:ext uri="{BB962C8B-B14F-4D97-AF65-F5344CB8AC3E}">
        <p14:creationId xmlns:p14="http://schemas.microsoft.com/office/powerpoint/2010/main" val="897555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8FB1A-1540-019F-7A69-979EA4699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6200"/>
            <a:ext cx="10515600" cy="11430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 England Survey – Samples &amp; 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D13C9-FDD9-1E6A-1435-AA49F5F8D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0600"/>
            <a:ext cx="11353800" cy="5186363"/>
          </a:xfrm>
        </p:spPr>
        <p:txBody>
          <a:bodyPr>
            <a:normAutofit/>
          </a:bodyPr>
          <a:lstStyle/>
          <a:p>
            <a:r>
              <a:rPr lang="en-GB" dirty="0"/>
              <a:t>Established 1989 to monitor performance</a:t>
            </a:r>
          </a:p>
          <a:p>
            <a:r>
              <a:rPr lang="en-GB" dirty="0"/>
              <a:t>Issues of definition  - 2012 Review</a:t>
            </a:r>
          </a:p>
          <a:p>
            <a:r>
              <a:rPr lang="en-GB" dirty="0"/>
              <a:t>Published 1 year after – Normally August</a:t>
            </a:r>
          </a:p>
          <a:p>
            <a:r>
              <a:rPr lang="en-GB" dirty="0"/>
              <a:t>Response Rates Vary</a:t>
            </a:r>
          </a:p>
          <a:p>
            <a:r>
              <a:rPr lang="en-GB" dirty="0" err="1"/>
              <a:t>Aprox</a:t>
            </a:r>
            <a:r>
              <a:rPr lang="en-GB" dirty="0"/>
              <a:t>. 5,500 attractions are invited to participate</a:t>
            </a:r>
          </a:p>
          <a:p>
            <a:r>
              <a:rPr lang="en-GB" dirty="0"/>
              <a:t>Self-completion -Response rate of 25-30% </a:t>
            </a:r>
          </a:p>
          <a:p>
            <a:r>
              <a:rPr lang="en-GB" dirty="0"/>
              <a:t>1,369 provided 2021 data (Visit Britain, 2022)</a:t>
            </a:r>
          </a:p>
          <a:p>
            <a:r>
              <a:rPr lang="en-GB" dirty="0"/>
              <a:t>Verification if big changes in data – Reasons</a:t>
            </a:r>
          </a:p>
          <a:p>
            <a:r>
              <a:rPr lang="en-GB" dirty="0"/>
              <a:t>Requests Revenue Change information</a:t>
            </a:r>
          </a:p>
        </p:txBody>
      </p:sp>
      <p:pic>
        <p:nvPicPr>
          <p:cNvPr id="16386" name="Picture 2" descr="Museums In London: 33 Fascinating &amp; Mostly Free Ones To Visit">
            <a:extLst>
              <a:ext uri="{FF2B5EF4-FFF2-40B4-BE49-F238E27FC236}">
                <a16:creationId xmlns:a16="http://schemas.microsoft.com/office/drawing/2014/main" id="{F138E74A-0B4E-67CF-FEE5-D0AB755F3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1295399"/>
            <a:ext cx="4362451" cy="353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014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78419-87EA-D937-7ABF-AA75544AE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8599"/>
            <a:ext cx="10515600" cy="14763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Survey Report Details – Visit England (2022)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D0BFE-DA7D-E553-4AEF-FC388F2A1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6200" y="1333500"/>
            <a:ext cx="12268200" cy="5762625"/>
          </a:xfrm>
        </p:spPr>
        <p:txBody>
          <a:bodyPr/>
          <a:lstStyle/>
          <a:p>
            <a:r>
              <a:rPr lang="en-GB" dirty="0"/>
              <a:t>Investigates Data trends, annual changes in visits, revenue and detailed reporting on attraction category and regional results. </a:t>
            </a:r>
          </a:p>
          <a:p>
            <a:r>
              <a:rPr lang="en-GB" dirty="0"/>
              <a:t>Index visits data back to 1989 (by region and attraction category).</a:t>
            </a:r>
          </a:p>
          <a:p>
            <a:r>
              <a:rPr lang="en-GB" dirty="0"/>
              <a:t>  Separate excel report of visitor numbers by individual attraction includes admissions data from attractions who give permission. </a:t>
            </a:r>
          </a:p>
          <a:p>
            <a:r>
              <a:rPr lang="en-GB" dirty="0"/>
              <a:t>Where attractions have provided estimates rather than exact visitor numbers this is highlighted</a:t>
            </a:r>
          </a:p>
          <a:p>
            <a:r>
              <a:rPr lang="en-GB" dirty="0"/>
              <a:t> Top 20 free and paid lists for England overall and by English region</a:t>
            </a:r>
          </a:p>
        </p:txBody>
      </p:sp>
    </p:spTree>
    <p:extLst>
      <p:ext uri="{BB962C8B-B14F-4D97-AF65-F5344CB8AC3E}">
        <p14:creationId xmlns:p14="http://schemas.microsoft.com/office/powerpoint/2010/main" val="364567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E6C56-DFAA-4759-240F-8AF8BCE9F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Key Visit England 2022 Survey 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BEDBA-DD92-8741-3ED6-BB511CA62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/>
          <a:lstStyle/>
          <a:p>
            <a:r>
              <a:rPr lang="en-GB" dirty="0"/>
              <a:t>Recovery </a:t>
            </a:r>
            <a:r>
              <a:rPr lang="en-GB" b="1" dirty="0"/>
              <a:t>BUT</a:t>
            </a:r>
            <a:r>
              <a:rPr lang="en-GB" dirty="0"/>
              <a:t> numbers still significantly down on Pre Covid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42%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up 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overall last year compared to 2021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35%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down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on 2019 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London saw largest regional increase, driven by the return of international visitors</a:t>
            </a:r>
          </a:p>
          <a:p>
            <a:r>
              <a:rPr lang="en-GB" dirty="0">
                <a:solidFill>
                  <a:srgbClr val="1C1C1C"/>
                </a:solidFill>
                <a:latin typeface="Euclid Flex"/>
              </a:rPr>
              <a:t>London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up 141% last year compared to 2021 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Other regions saw average growth of 16% - 42% </a:t>
            </a:r>
          </a:p>
        </p:txBody>
      </p:sp>
    </p:spTree>
    <p:extLst>
      <p:ext uri="{BB962C8B-B14F-4D97-AF65-F5344CB8AC3E}">
        <p14:creationId xmlns:p14="http://schemas.microsoft.com/office/powerpoint/2010/main" val="82287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7BB8D-21D3-B188-5ED7-D842E6618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 England Paid Attraction Results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AEDD8-92FB-0C6C-98F5-7A870157F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The Tower of London 1st -  2.0 million visitors, up 284% on 2021, but down almost a third on 2019</a:t>
            </a:r>
          </a:p>
          <a:p>
            <a:endParaRPr lang="en-GB" dirty="0">
              <a:solidFill>
                <a:srgbClr val="1C1C1C"/>
              </a:solidFill>
              <a:latin typeface="Euclid Flex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Kew Gardens 2</a:t>
            </a:r>
            <a:r>
              <a:rPr lang="en-GB" b="0" i="0" baseline="30000" dirty="0">
                <a:solidFill>
                  <a:srgbClr val="1C1C1C"/>
                </a:solidFill>
                <a:effectLst/>
                <a:latin typeface="Euclid Flex"/>
              </a:rPr>
              <a:t>nd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- 1.96 million visitors, on par with 2021 but still down 15% on 2019</a:t>
            </a:r>
          </a:p>
          <a:p>
            <a:pPr marL="0" indent="0">
              <a:buNone/>
            </a:pPr>
            <a:endParaRPr lang="en-GB" dirty="0">
              <a:solidFill>
                <a:srgbClr val="1C1C1C"/>
              </a:solidFill>
              <a:latin typeface="Euclid Flex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RHS Garden </a:t>
            </a:r>
            <a:r>
              <a:rPr lang="en-GB" b="0" i="0" dirty="0" err="1">
                <a:solidFill>
                  <a:srgbClr val="1C1C1C"/>
                </a:solidFill>
                <a:effectLst/>
                <a:latin typeface="Euclid Flex"/>
              </a:rPr>
              <a:t>Wisley</a:t>
            </a:r>
            <a:r>
              <a:rPr lang="en-GB" dirty="0">
                <a:solidFill>
                  <a:srgbClr val="1C1C1C"/>
                </a:solidFill>
                <a:latin typeface="Euclid Flex"/>
              </a:rPr>
              <a:t> 3rd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-  1.5 million, up 6% on 2021 and up 21% on 2019.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558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aid_attractions_2023">
            <a:extLst>
              <a:ext uri="{FF2B5EF4-FFF2-40B4-BE49-F238E27FC236}">
                <a16:creationId xmlns:a16="http://schemas.microsoft.com/office/drawing/2014/main" id="{14D8CC70-5831-635B-75B1-E853C646FA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1999" cy="699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573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6974-F8CE-4AA2-CC06-E38576398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 England Free Attraction Results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C8412-5B30-D379-4207-C166716BA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1</a:t>
            </a:r>
            <a:r>
              <a:rPr lang="en-GB" b="0" i="0" baseline="30000" dirty="0">
                <a:solidFill>
                  <a:srgbClr val="1C1C1C"/>
                </a:solidFill>
                <a:effectLst/>
                <a:latin typeface="Euclid Flex"/>
              </a:rPr>
              <a:t>st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Natural History Museum - 4.7 million visitors, up 196% on 2021 but  still down 14% on 2019</a:t>
            </a:r>
          </a:p>
          <a:p>
            <a:endParaRPr lang="en-GB" dirty="0">
              <a:solidFill>
                <a:srgbClr val="1C1C1C"/>
              </a:solidFill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2</a:t>
            </a:r>
            <a:r>
              <a:rPr lang="en-GB" b="0" i="0" baseline="30000" dirty="0">
                <a:solidFill>
                  <a:srgbClr val="1C1C1C"/>
                </a:solidFill>
                <a:effectLst/>
                <a:latin typeface="Euclid Flex"/>
              </a:rPr>
              <a:t>nd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 Brighton Pier - 4.6 million visitors, up 9% on 2021 but down 5% on 2019</a:t>
            </a:r>
          </a:p>
          <a:p>
            <a:endParaRPr lang="en-GB" dirty="0">
              <a:solidFill>
                <a:srgbClr val="1C1C1C"/>
              </a:solidFill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3rd British Museum - 4.1 million visitors, up 209% on 2021 but down 34% on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35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ree_attractions_2023">
            <a:extLst>
              <a:ext uri="{FF2B5EF4-FFF2-40B4-BE49-F238E27FC236}">
                <a16:creationId xmlns:a16="http://schemas.microsoft.com/office/drawing/2014/main" id="{718504AF-B09B-1BE2-0123-90F02D1DB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49" y="0"/>
            <a:ext cx="122872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8336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5B46B-D898-0BE0-14F7-1A51FC4BF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6224"/>
            <a:ext cx="10515600" cy="142875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 England Specific Categories Results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C3BDB-40F7-D4D0-A6A2-BB85FDF79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1550"/>
            <a:ext cx="12192000" cy="5205413"/>
          </a:xfrm>
        </p:spPr>
        <p:txBody>
          <a:bodyPr/>
          <a:lstStyle/>
          <a:p>
            <a:r>
              <a:rPr lang="en-GB" dirty="0">
                <a:solidFill>
                  <a:srgbClr val="1C1C1C"/>
                </a:solidFill>
                <a:latin typeface="Euclid Flex"/>
              </a:rPr>
              <a:t>H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ighest percentage growth was ‘Places of Worship’ -  visits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up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117% on 2021</a:t>
            </a:r>
          </a:p>
          <a:p>
            <a:endParaRPr lang="en-GB" b="0" i="0" dirty="0">
              <a:solidFill>
                <a:srgbClr val="1C1C1C"/>
              </a:solidFill>
              <a:effectLst/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‘Museums/Art Galleries’ also saw strong recovery - visits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up 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114% on 2021</a:t>
            </a:r>
          </a:p>
          <a:p>
            <a:endParaRPr lang="en-GB" b="0" i="0" dirty="0">
              <a:solidFill>
                <a:srgbClr val="1C1C1C"/>
              </a:solidFill>
              <a:effectLst/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‘Workplaces,’ representing industrial/craft attractions -  visits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up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55%</a:t>
            </a:r>
          </a:p>
          <a:p>
            <a:endParaRPr lang="en-GB" b="0" i="0" dirty="0">
              <a:solidFill>
                <a:srgbClr val="1C1C1C"/>
              </a:solidFill>
              <a:effectLst/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‘Other Historic Properties’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up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51% on 2021</a:t>
            </a:r>
          </a:p>
          <a:p>
            <a:endParaRPr lang="en-GB" b="0" i="0" dirty="0">
              <a:solidFill>
                <a:srgbClr val="1C1C1C"/>
              </a:solidFill>
              <a:effectLst/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‘Visitor/Heritage Centres’ </a:t>
            </a: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up</a:t>
            </a: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 49% respectively on 2021.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793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1005F-759C-33FB-B1D4-0CEA476C8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6225"/>
            <a:ext cx="10515600" cy="1966913"/>
          </a:xfrm>
        </p:spPr>
        <p:txBody>
          <a:bodyPr/>
          <a:lstStyle/>
          <a:p>
            <a:r>
              <a:rPr lang="en-GB" dirty="0" err="1"/>
              <a:t>Wales’</a:t>
            </a:r>
            <a:r>
              <a:rPr lang="en-GB" dirty="0"/>
              <a:t> Most Visited Attraction…….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2CEE0575-0726-5E8C-6257-D9CA3DAC7C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1253331"/>
            <a:ext cx="930592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054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C32E2-D8D2-F205-0AAA-9D0A8F4A9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10 Free Visitor Attractions in Wales 2021 (Wales Guidebook)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E1CD8-A5AA-9371-63F1-9F96195746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Barry Island Pleasure Park (1,250,000)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Funland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, </a:t>
            </a: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Towyn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 (1,000,000)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Pembrey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 Country Park (804,513)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Newborough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 Forest (559,939)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Walkers on Yr Wyddfa / Snowdon (544,489)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Gwydir Forest Park (408,511)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Wepre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 Country Park (400,000)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Stackpole Nature Reserve (390,498)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Margam Country Park (305,678)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Pontcysyllte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 Aqueduct (285,411)</a:t>
            </a:r>
          </a:p>
          <a:p>
            <a:endParaRPr lang="en-GB" dirty="0"/>
          </a:p>
        </p:txBody>
      </p:sp>
      <p:pic>
        <p:nvPicPr>
          <p:cNvPr id="13318" name="Picture 6">
            <a:extLst>
              <a:ext uri="{FF2B5EF4-FFF2-40B4-BE49-F238E27FC236}">
                <a16:creationId xmlns:a16="http://schemas.microsoft.com/office/drawing/2014/main" id="{CFE739F8-415C-E345-C948-5243E46CC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817" y="1825625"/>
            <a:ext cx="5002357" cy="362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556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BC785-41FC-0D45-0693-10953BAAF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10 Paid Attractions in Wales in 2012 </a:t>
            </a:r>
            <a:br>
              <a:rPr lang="en-GB" dirty="0"/>
            </a:br>
            <a:r>
              <a:rPr lang="en-GB" dirty="0"/>
              <a:t>(Wales Guidebook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8F23-E8DA-82B8-F59B-D21DE5EA9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Cardiff Castle (372,606)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Folly Farm (348,689)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Portmeirion (285,191)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LC Swansea (285,047)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 err="1">
                <a:solidFill>
                  <a:srgbClr val="4A4A4A"/>
                </a:solidFill>
                <a:effectLst/>
                <a:latin typeface="inherit"/>
              </a:rPr>
              <a:t>Bodnant</a:t>
            </a: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 Garden (239,790)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Nova Prestatyn (200,000)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Zip World Forest (180,225)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Zip World Slate Caverns (160,255)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Conwy Castle (152,281)</a:t>
            </a:r>
          </a:p>
          <a:p>
            <a:pPr algn="l" fontAlgn="base">
              <a:buFont typeface="+mj-lt"/>
              <a:buAutoNum type="arabicPeriod"/>
            </a:pPr>
            <a:r>
              <a:rPr lang="en-GB" b="0" i="0" dirty="0">
                <a:solidFill>
                  <a:srgbClr val="4A4A4A"/>
                </a:solidFill>
                <a:effectLst/>
                <a:latin typeface="inherit"/>
              </a:rPr>
              <a:t>Zip World Penrhyn Quarry (142,889)</a:t>
            </a:r>
          </a:p>
          <a:p>
            <a:endParaRPr lang="en-GB" dirty="0"/>
          </a:p>
        </p:txBody>
      </p:sp>
      <p:pic>
        <p:nvPicPr>
          <p:cNvPr id="12290" name="Picture 2" descr="Wales Attractions &amp; Places to Visit - VisitBritain">
            <a:extLst>
              <a:ext uri="{FF2B5EF4-FFF2-40B4-BE49-F238E27FC236}">
                <a16:creationId xmlns:a16="http://schemas.microsoft.com/office/drawing/2014/main" id="{10E41264-9254-15ED-1775-901940082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175" y="1352550"/>
            <a:ext cx="4324350" cy="432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7277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725"/>
            <a:ext cx="11353800" cy="1095375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Paid Welsh Attraction Stats (1,000’s)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</a:rPr>
              <a:t>Statistica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 (2023)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B7DD1035-8646-55AD-5A81-8FA335B227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5297266"/>
              </p:ext>
            </p:extLst>
          </p:nvPr>
        </p:nvGraphicFramePr>
        <p:xfrm>
          <a:off x="514350" y="1494581"/>
          <a:ext cx="9124952" cy="4358256"/>
        </p:xfrm>
        <a:graphic>
          <a:graphicData uri="http://schemas.openxmlformats.org/drawingml/2006/table">
            <a:tbl>
              <a:tblPr/>
              <a:tblGrid>
                <a:gridCol w="2281238">
                  <a:extLst>
                    <a:ext uri="{9D8B030D-6E8A-4147-A177-3AD203B41FA5}">
                      <a16:colId xmlns:a16="http://schemas.microsoft.com/office/drawing/2014/main" val="3279854182"/>
                    </a:ext>
                  </a:extLst>
                </a:gridCol>
                <a:gridCol w="2281238">
                  <a:extLst>
                    <a:ext uri="{9D8B030D-6E8A-4147-A177-3AD203B41FA5}">
                      <a16:colId xmlns:a16="http://schemas.microsoft.com/office/drawing/2014/main" val="1200702249"/>
                    </a:ext>
                  </a:extLst>
                </a:gridCol>
                <a:gridCol w="2281238">
                  <a:extLst>
                    <a:ext uri="{9D8B030D-6E8A-4147-A177-3AD203B41FA5}">
                      <a16:colId xmlns:a16="http://schemas.microsoft.com/office/drawing/2014/main" val="2403494425"/>
                    </a:ext>
                  </a:extLst>
                </a:gridCol>
                <a:gridCol w="2281238">
                  <a:extLst>
                    <a:ext uri="{9D8B030D-6E8A-4147-A177-3AD203B41FA5}">
                      <a16:colId xmlns:a16="http://schemas.microsoft.com/office/drawing/2014/main" val="382755707"/>
                    </a:ext>
                  </a:extLst>
                </a:gridCol>
              </a:tblGrid>
              <a:tr h="38096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>
                          <a:solidFill>
                            <a:srgbClr val="4F4F4F"/>
                          </a:solidFill>
                          <a:effectLst/>
                        </a:rPr>
                        <a:t>Characteristic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>
                          <a:solidFill>
                            <a:srgbClr val="4F4F4F"/>
                          </a:solidFill>
                          <a:effectLst/>
                        </a:rPr>
                        <a:t>2019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>
                          <a:solidFill>
                            <a:srgbClr val="4F4F4F"/>
                          </a:solidFill>
                          <a:effectLst/>
                        </a:rPr>
                        <a:t>2020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1">
                          <a:solidFill>
                            <a:srgbClr val="4F4F4F"/>
                          </a:solidFill>
                          <a:effectLst/>
                        </a:rPr>
                        <a:t>2021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0978213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Cardiff Castle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502.2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195.9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372.6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2486678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Folly Farm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438.2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203.1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348.7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1977521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Portmeirion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245.7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128.6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285.2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7006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LC Swansea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678.7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185.3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285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4195980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Bodnant Garden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271.3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106.7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239.8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7907103"/>
                  </a:ext>
                </a:extLst>
              </a:tr>
              <a:tr h="220246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Nova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150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-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200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796204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Zip World Forest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223.5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121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180.2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8052411"/>
                  </a:ext>
                </a:extLst>
              </a:tr>
              <a:tr h="54168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Zip World Slate Caverns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179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46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160.3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3118081"/>
                  </a:ext>
                </a:extLst>
              </a:tr>
              <a:tr h="38096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Conwy Castle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212.4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35.6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152.3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8843089"/>
                  </a:ext>
                </a:extLst>
              </a:tr>
              <a:tr h="54168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>
                          <a:effectLst/>
                        </a:rPr>
                        <a:t>Zip World Penrhyn Quarry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145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>
                          <a:effectLst/>
                        </a:rPr>
                        <a:t>80.6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1100" dirty="0">
                          <a:effectLst/>
                        </a:rPr>
                        <a:t>142.9</a:t>
                      </a:r>
                    </a:p>
                  </a:txBody>
                  <a:tcPr marL="55805" marR="55805" marT="29763" marB="29763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579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B2DE-F7FC-C856-3A6A-D13D51858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1582400" cy="1549400"/>
          </a:xfrm>
        </p:spPr>
        <p:txBody>
          <a:bodyPr>
            <a:noAutofit/>
          </a:bodyPr>
          <a:lstStyle/>
          <a:p>
            <a:r>
              <a:rPr lang="en-GB" sz="5400" b="1" dirty="0">
                <a:solidFill>
                  <a:schemeClr val="accent1"/>
                </a:solidFill>
              </a:rPr>
              <a:t>National Museum’s &amp; Galleries of Wales Current Comparisons with Pre Covid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F29D6-1A4B-963F-D79B-3BB4B1575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57449"/>
            <a:ext cx="10515600" cy="3719513"/>
          </a:xfrm>
        </p:spPr>
        <p:txBody>
          <a:bodyPr/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3,011,763 visits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 to the museums in Wales that completed the 2022 survey 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This compares to 4,333,520 visits in 2019 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Museum visitor levels overall have recovered to 69% of pre Covid-19 levels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5930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FB47C-0FDD-1F1F-0C40-CB94CE500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3825" y="0"/>
            <a:ext cx="11477625" cy="571500"/>
          </a:xfrm>
        </p:spPr>
        <p:txBody>
          <a:bodyPr>
            <a:normAutofit fontScale="90000"/>
          </a:bodyPr>
          <a:lstStyle/>
          <a:p>
            <a:r>
              <a:rPr lang="en-GB" dirty="0"/>
              <a:t>Museums Wales Official Visitor Stats (2023)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18CC8B1-C322-7AC6-9FD5-42B76BCDA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525749"/>
              </p:ext>
            </p:extLst>
          </p:nvPr>
        </p:nvGraphicFramePr>
        <p:xfrm>
          <a:off x="0" y="762000"/>
          <a:ext cx="12192004" cy="5010148"/>
        </p:xfrm>
        <a:graphic>
          <a:graphicData uri="http://schemas.openxmlformats.org/drawingml/2006/table">
            <a:tbl>
              <a:tblPr/>
              <a:tblGrid>
                <a:gridCol w="1108364">
                  <a:extLst>
                    <a:ext uri="{9D8B030D-6E8A-4147-A177-3AD203B41FA5}">
                      <a16:colId xmlns:a16="http://schemas.microsoft.com/office/drawing/2014/main" val="2635796915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3487545925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2195966328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3184325900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2416090940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3934841816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1191375644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1152577174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2795168599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1810304825"/>
                    </a:ext>
                  </a:extLst>
                </a:gridCol>
                <a:gridCol w="1108364">
                  <a:extLst>
                    <a:ext uri="{9D8B030D-6E8A-4147-A177-3AD203B41FA5}">
                      <a16:colId xmlns:a16="http://schemas.microsoft.com/office/drawing/2014/main" val="1460433727"/>
                    </a:ext>
                  </a:extLst>
                </a:gridCol>
              </a:tblGrid>
              <a:tr h="263692"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Museum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Actual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2022-3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Target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2022-3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Actual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2020-1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Actual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2000-1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Variance from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Target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Variance from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2020-1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Variance from</a:t>
                      </a:r>
                      <a:b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</a:br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2000-1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9640840"/>
                  </a:ext>
                </a:extLst>
              </a:tr>
              <a:tr h="150681">
                <a:tc gridSpan="5">
                  <a:txBody>
                    <a:bodyPr/>
                    <a:lstStyle/>
                    <a:p>
                      <a:pPr algn="ctr"/>
                      <a:endParaRPr lang="en-GB" sz="600">
                        <a:effectLst/>
                      </a:endParaRP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No.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%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No.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%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No.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%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846375"/>
                  </a:ext>
                </a:extLst>
              </a:tr>
              <a:tr h="602724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National Museum Cardiff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321,904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232,000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13,433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226,876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89,904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38.8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308,471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2,296.4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95,028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41.9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0521852"/>
                  </a:ext>
                </a:extLst>
              </a:tr>
              <a:tr h="828745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St Fagans National Museum of History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505,648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444,110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41,254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effectLst/>
                        </a:rPr>
                        <a:t>321,810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61,538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13.9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464,394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1,125.7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183,838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57.1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0398618"/>
                  </a:ext>
                </a:extLst>
              </a:tr>
              <a:tr h="602724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National Roman Legion Museum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51,937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21,750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1,448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effectLst/>
                        </a:rPr>
                        <a:t>58,997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30,187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138.8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50,489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3,486.8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-7,060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-12.0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7497897"/>
                  </a:ext>
                </a:extLst>
              </a:tr>
              <a:tr h="489715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National Wool Museum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15,974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12,600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734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9,036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3,374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26.8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15,240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2,076.3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6,938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76.8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962765"/>
                  </a:ext>
                </a:extLst>
              </a:tr>
              <a:tr h="489715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National Slate Museum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130,355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110,000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6,236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52,156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20,355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18.5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124,119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1,990.4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78,199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149.9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4800205"/>
                  </a:ext>
                </a:extLst>
              </a:tr>
              <a:tr h="602724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Big Pit National Coal Museum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100,821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51,480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822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75,284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49,341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95.8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99,999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12,165.3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25,537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33.9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344707"/>
                  </a:ext>
                </a:extLst>
              </a:tr>
              <a:tr h="715736"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National Waterfront Museum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181,989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110,100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2,298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71,889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65.3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179,691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7,819.5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-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</a:rPr>
                        <a:t>-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4237940"/>
                  </a:ext>
                </a:extLst>
              </a:tr>
              <a:tr h="263692"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Total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1,308,628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982,040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66,225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744,159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326,588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33.26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1,242,403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1,876.03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>
                          <a:solidFill>
                            <a:srgbClr val="FFFFFF"/>
                          </a:solidFill>
                          <a:effectLst/>
                        </a:rPr>
                        <a:t>382,480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600" b="0" dirty="0">
                          <a:solidFill>
                            <a:srgbClr val="FFFFFF"/>
                          </a:solidFill>
                          <a:effectLst/>
                        </a:rPr>
                        <a:t>51.40</a:t>
                      </a:r>
                    </a:p>
                  </a:txBody>
                  <a:tcPr marL="32717" marR="32717" marT="16358" marB="1635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5757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61419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3799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7D97C-5A75-6DEB-F12E-E858F73B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04799"/>
            <a:ext cx="10515600" cy="11715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Welsh Trends – Wales Guidebook (2023)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D08D8-3A36-7D2D-33A9-E2333514B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0575"/>
            <a:ext cx="10515600" cy="5386388"/>
          </a:xfrm>
        </p:spPr>
        <p:txBody>
          <a:bodyPr>
            <a:normAutofit lnSpcReduction="10000"/>
          </a:bodyPr>
          <a:lstStyle/>
          <a:p>
            <a:pPr algn="l" fontAlgn="base"/>
            <a:r>
              <a:rPr lang="en-GB" b="1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Brits had 62 million days out in Wales in 2022</a:t>
            </a:r>
          </a:p>
          <a:p>
            <a:pPr algn="l" fontAlgn="base"/>
            <a:endParaRPr lang="en-GB" b="1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+mj-lt"/>
              </a:rPr>
              <a:t>6% of all tourism day trips taken within Great Britain.</a:t>
            </a: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+mj-lt"/>
              </a:rPr>
              <a:t>Wales accounts for around 5% of the population of Britain so </a:t>
            </a:r>
            <a:r>
              <a:rPr lang="en-GB" dirty="0">
                <a:solidFill>
                  <a:srgbClr val="4A4A4A"/>
                </a:solidFill>
                <a:latin typeface="+mj-lt"/>
              </a:rPr>
              <a:t>this</a:t>
            </a:r>
            <a:r>
              <a:rPr lang="en-GB" b="0" i="0" dirty="0">
                <a:solidFill>
                  <a:srgbClr val="4A4A4A"/>
                </a:solidFill>
                <a:effectLst/>
                <a:latin typeface="+mj-lt"/>
              </a:rPr>
              <a:t> </a:t>
            </a:r>
            <a:r>
              <a:rPr lang="en-GB" b="0" i="0" dirty="0" err="1">
                <a:solidFill>
                  <a:srgbClr val="4A4A4A"/>
                </a:solidFill>
                <a:effectLst/>
                <a:latin typeface="+mj-lt"/>
              </a:rPr>
              <a:t>overindexes</a:t>
            </a:r>
            <a:r>
              <a:rPr lang="en-GB" b="0" i="0" dirty="0">
                <a:solidFill>
                  <a:srgbClr val="4A4A4A"/>
                </a:solidFill>
                <a:effectLst/>
                <a:latin typeface="+mj-lt"/>
              </a:rPr>
              <a:t>.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+mj-lt"/>
              </a:rPr>
              <a:t>Wales Day Visits represent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+mj-lt"/>
              </a:rPr>
              <a:t>Visiting friends or relatives (27.9%)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A4A4A"/>
                </a:solidFill>
                <a:effectLst/>
                <a:latin typeface="+mj-lt"/>
              </a:rPr>
              <a:t>Visiting a tourist attraction (18.5%)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+mj-lt"/>
              </a:rPr>
              <a:t>Going for food and drink, a night out, or shopping (14.7%)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A4A4A"/>
                </a:solidFill>
                <a:effectLst/>
                <a:latin typeface="+mj-lt"/>
              </a:rPr>
              <a:t>Sightseeing and exploring (9.5%)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+mj-lt"/>
              </a:rPr>
              <a:t>Attending an organised event (6.9%)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726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5BF64-A7DF-2710-79FD-EE8A2D4EE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Wales attracts Younger Visitors! </a:t>
            </a:r>
            <a:r>
              <a:rPr lang="en-GB" sz="2000" b="1" dirty="0">
                <a:solidFill>
                  <a:schemeClr val="accent1"/>
                </a:solidFill>
              </a:rPr>
              <a:t>Wales Guidebook (2023)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2E18A-D512-A44A-8601-A83B2ED51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25325" cy="4351338"/>
          </a:xfrm>
        </p:spPr>
        <p:txBody>
          <a:bodyPr/>
          <a:lstStyle/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44% of day trip Visitors to Wales were under the age of 35, compared to 41% across UK</a:t>
            </a: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Is consistent with the fact that Wales is known for hiking, outdoors, and adventure activities which will appeal to more to younger people?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1" dirty="0">
                <a:solidFill>
                  <a:srgbClr val="4A4A4A"/>
                </a:solidFill>
                <a:latin typeface="Open Sans" panose="020B0606030504020204" pitchFamily="34" charset="0"/>
              </a:rPr>
              <a:t>Should Attractions Consider this as part of their Strategic Management Planning?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Does this offer Welsh Attractions new &amp; untapped Opportunities?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509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13AC4-C9F4-ADD1-60BC-7F35D6BED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365125"/>
            <a:ext cx="11791950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Day Trip Spend in Wales – Wales Guidebook (2023)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C5AD4-1291-196F-1C96-172252903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 fontAlgn="base"/>
            <a:r>
              <a:rPr lang="en-GB" b="1" dirty="0">
                <a:solidFill>
                  <a:srgbClr val="4A4A4A"/>
                </a:solidFill>
                <a:latin typeface="Open Sans" panose="020B0606030504020204" pitchFamily="34" charset="0"/>
              </a:rPr>
              <a:t>Is Wales a cheap day out?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£2.37 billion in 2022. This means that each person spent around £38 per day</a:t>
            </a: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This is lower than the average in England and Scotland which were both £41 using the same data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Could this be a benefit to Attractions in Wales? 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027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4480C-4DCB-5FF0-228F-83BA6D044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950" y="-66674"/>
            <a:ext cx="10229850" cy="97154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Shoulder Season – 2022 – </a:t>
            </a:r>
            <a:r>
              <a:rPr lang="en-GB" sz="2200" b="1" dirty="0">
                <a:solidFill>
                  <a:schemeClr val="accent1"/>
                </a:solidFill>
              </a:rPr>
              <a:t>Wales Guidebook (2023)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2429B-991B-8887-4508-43A2F0F24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085850"/>
            <a:ext cx="12372976" cy="5091113"/>
          </a:xfrm>
        </p:spPr>
        <p:txBody>
          <a:bodyPr/>
          <a:lstStyle/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In 2022, more people visited Wales on day trips between April to June than between July to September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What impact does this have</a:t>
            </a:r>
            <a:r>
              <a:rPr lang="en-GB" b="1" dirty="0">
                <a:solidFill>
                  <a:srgbClr val="4A4A4A"/>
                </a:solidFill>
                <a:latin typeface="Open Sans" panose="020B0606030504020204" pitchFamily="34" charset="0"/>
              </a:rPr>
              <a:t> on Attractions?</a:t>
            </a:r>
            <a:endParaRPr lang="en-GB" b="1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1" dirty="0">
                <a:solidFill>
                  <a:srgbClr val="4A4A4A"/>
                </a:solidFill>
                <a:latin typeface="Open Sans" panose="020B0606030504020204" pitchFamily="34" charset="0"/>
              </a:rPr>
              <a:t>I</a:t>
            </a:r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s consistent with the fact that more younger people are visiting Wales who may not be as reliant on visiting during school holidays?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Sean Taylor, founder and president of Zip World  that the 49 days of summer holidays accounts for 55% of their turnover during the year.</a:t>
            </a:r>
          </a:p>
          <a:p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Are school holidays still important to tourist attractions in Wales?</a:t>
            </a:r>
          </a:p>
          <a:p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Does Wales have enough Wet Weather Attractions?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604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EF52D-B9F4-B7CF-48D4-C9A3BFD35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Activity Task – Attractions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29E5F-98DA-3FDF-0E1E-AE6359ABA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 on how you think visitor attraction trends in Wales have changed over the past 50 years?</a:t>
            </a:r>
          </a:p>
          <a:p>
            <a:endParaRPr lang="en-GB" dirty="0"/>
          </a:p>
          <a:p>
            <a:r>
              <a:rPr lang="en-GB" dirty="0"/>
              <a:t>What changes have we seen in the past 25 years?</a:t>
            </a:r>
          </a:p>
          <a:p>
            <a:endParaRPr lang="en-GB" dirty="0"/>
          </a:p>
          <a:p>
            <a:r>
              <a:rPr lang="en-GB" dirty="0"/>
              <a:t>What impact has Covid had on Attractions in Wales?</a:t>
            </a:r>
          </a:p>
          <a:p>
            <a:endParaRPr lang="en-GB" dirty="0"/>
          </a:p>
          <a:p>
            <a:r>
              <a:rPr lang="en-GB" dirty="0"/>
              <a:t>What attractions do Wales need to develop for the future?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8713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537BE-57B8-3F8D-483C-A0912D0D8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38175"/>
            <a:ext cx="12382500" cy="23288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International Visitors to Wales – </a:t>
            </a:r>
            <a:r>
              <a:rPr lang="en-GB" sz="2400" b="1" dirty="0">
                <a:solidFill>
                  <a:schemeClr val="accent1"/>
                </a:solidFill>
              </a:rPr>
              <a:t>Wales Guidebook (2023)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3436D-9812-7AD8-7873-8970FFE70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" y="1076325"/>
            <a:ext cx="11791950" cy="5100638"/>
          </a:xfrm>
        </p:spPr>
        <p:txBody>
          <a:bodyPr>
            <a:normAutofit/>
          </a:bodyPr>
          <a:lstStyle/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686,000 overnight visits from international visitors.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Only 2.2% of all visits to Britain</a:t>
            </a:r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Wales represents 5% of the population, Wales </a:t>
            </a:r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under-indexes</a:t>
            </a:r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 on international visits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inherit"/>
              </a:rPr>
              <a:t>338,000 (49%) came to Wales to visit family and friends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inherit"/>
              </a:rPr>
              <a:t>227,000 (33%) came on holiday</a:t>
            </a:r>
          </a:p>
          <a:p>
            <a:pPr algn="l" fontAlgn="base"/>
            <a:r>
              <a:rPr lang="en-GB" b="1" i="0" dirty="0">
                <a:solidFill>
                  <a:srgbClr val="4A4A4A"/>
                </a:solidFill>
                <a:effectLst/>
                <a:latin typeface="inherit"/>
              </a:rPr>
              <a:t>95,000 (14%) came for business purposes.</a:t>
            </a:r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pPr algn="l" fontAlgn="base"/>
            <a:r>
              <a:rPr lang="en-GB" b="0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Scotland received 10% of UK’s overseas visitors compared to 8.6% of UK population – </a:t>
            </a:r>
            <a:r>
              <a:rPr lang="en-GB" b="1" i="0" dirty="0">
                <a:solidFill>
                  <a:srgbClr val="4A4A4A"/>
                </a:solidFill>
                <a:effectLst/>
                <a:latin typeface="Open Sans" panose="020B0606030504020204" pitchFamily="34" charset="0"/>
              </a:rPr>
              <a:t>over-indexes</a:t>
            </a:r>
          </a:p>
          <a:p>
            <a:pPr algn="l" fontAlgn="base"/>
            <a:endParaRPr lang="en-GB" b="0" i="0" dirty="0">
              <a:solidFill>
                <a:srgbClr val="4A4A4A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1395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BD16C-D9EF-42A9-0318-D326D28F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ACTIVITY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7D30E-829C-62A6-6163-DBB5D7C8B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4351338"/>
          </a:xfrm>
        </p:spPr>
        <p:txBody>
          <a:bodyPr/>
          <a:lstStyle/>
          <a:p>
            <a:r>
              <a:rPr lang="en-GB" dirty="0"/>
              <a:t>Critically consider why Scotland outperforms Wales in International Visitors?</a:t>
            </a:r>
          </a:p>
          <a:p>
            <a:endParaRPr lang="en-GB" dirty="0"/>
          </a:p>
          <a:p>
            <a:r>
              <a:rPr lang="en-GB" dirty="0"/>
              <a:t>Discuss how you think this relates to Attraction Management in Wales?</a:t>
            </a:r>
          </a:p>
          <a:p>
            <a:endParaRPr lang="en-GB" dirty="0"/>
          </a:p>
          <a:p>
            <a:r>
              <a:rPr lang="en-GB" dirty="0"/>
              <a:t>Reflect on how these issues relate to the International Image of Scotland v Wales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0476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EBE6F-7E53-9583-A6F8-5DEB920CB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-447674"/>
            <a:ext cx="11172825" cy="16383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Visit Britain Top UK Short break destination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0A562-68F8-CB0C-875B-11DD38EB3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685801"/>
            <a:ext cx="12325349" cy="538638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London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Edinburgh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Manchester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Birmingham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Liverpool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C1C1C"/>
              </a:solidFill>
              <a:effectLst/>
              <a:latin typeface="Euclid Flex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C1C1C"/>
                </a:solidFill>
                <a:latin typeface="Euclid Flex"/>
              </a:rPr>
              <a:t>Critically consider why these 5 cities are top?</a:t>
            </a:r>
            <a:endParaRPr lang="en-GB" b="1" i="0" dirty="0">
              <a:solidFill>
                <a:srgbClr val="1C1C1C"/>
              </a:solidFill>
              <a:effectLst/>
              <a:latin typeface="Euclid Flex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Does this relate to Visitor Attractions?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C1C1C"/>
                </a:solidFill>
                <a:latin typeface="Euclid Flex"/>
              </a:rPr>
              <a:t>Regionally Bristol &amp; Bath outperform Cardiff is this based on Visitor Attractions?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C1C1C"/>
                </a:solidFill>
                <a:effectLst/>
                <a:latin typeface="Euclid Flex"/>
              </a:rPr>
              <a:t>Co</a:t>
            </a:r>
            <a:r>
              <a:rPr lang="en-GB" b="1" dirty="0">
                <a:solidFill>
                  <a:srgbClr val="1C1C1C"/>
                </a:solidFill>
                <a:latin typeface="Euclid Flex"/>
              </a:rPr>
              <a:t>nsider Bath’s performance trends – can you explain this? </a:t>
            </a:r>
            <a:endParaRPr lang="en-GB" b="1" i="0" dirty="0">
              <a:solidFill>
                <a:srgbClr val="1C1C1C"/>
              </a:solidFill>
              <a:effectLst/>
              <a:latin typeface="Euclid Flex"/>
            </a:endParaRPr>
          </a:p>
          <a:p>
            <a:endParaRPr lang="en-GB" dirty="0"/>
          </a:p>
        </p:txBody>
      </p:sp>
      <p:pic>
        <p:nvPicPr>
          <p:cNvPr id="14338" name="Picture 2" descr="Buckingham Palace | History, Description, Changing of the ...">
            <a:extLst>
              <a:ext uri="{FF2B5EF4-FFF2-40B4-BE49-F238E27FC236}">
                <a16:creationId xmlns:a16="http://schemas.microsoft.com/office/drawing/2014/main" id="{0CDDA52C-48CC-EC95-9340-7A4C9A6B19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900" y="685801"/>
            <a:ext cx="5419724" cy="304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9450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8A693-75A0-5B63-C21D-AE74CB3A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04799"/>
            <a:ext cx="12192000" cy="1181099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000" b="1" dirty="0">
                <a:solidFill>
                  <a:schemeClr val="accent1"/>
                </a:solidFill>
              </a:rPr>
              <a:t>Top 20 Towns for Overnight Visits in 2022 – Visit Britain (2023)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B2976C5-E840-7ECF-570C-12EADAE91C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5746709"/>
              </p:ext>
            </p:extLst>
          </p:nvPr>
        </p:nvGraphicFramePr>
        <p:xfrm>
          <a:off x="0" y="457200"/>
          <a:ext cx="12191998" cy="6400801"/>
        </p:xfrm>
        <a:graphic>
          <a:graphicData uri="http://schemas.openxmlformats.org/drawingml/2006/table">
            <a:tbl>
              <a:tblPr/>
              <a:tblGrid>
                <a:gridCol w="1741714">
                  <a:extLst>
                    <a:ext uri="{9D8B030D-6E8A-4147-A177-3AD203B41FA5}">
                      <a16:colId xmlns:a16="http://schemas.microsoft.com/office/drawing/2014/main" val="2007078185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912486852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059553551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80599099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4128170930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508184383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755492255"/>
                    </a:ext>
                  </a:extLst>
                </a:gridCol>
              </a:tblGrid>
              <a:tr h="158692"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2022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2021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2019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4528797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Rank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 Town/city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Visits</a:t>
                      </a:r>
                      <a:br>
                        <a:rPr lang="en-GB" sz="600" b="1">
                          <a:effectLst/>
                        </a:rPr>
                      </a:br>
                      <a:r>
                        <a:rPr lang="en-GB" sz="600" b="1">
                          <a:effectLst/>
                        </a:rPr>
                        <a:t>(000s)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Town/city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Visits</a:t>
                      </a:r>
                      <a:br>
                        <a:rPr lang="en-GB" sz="600" b="1">
                          <a:effectLst/>
                        </a:rPr>
                      </a:br>
                      <a:r>
                        <a:rPr lang="en-GB" sz="600" b="1">
                          <a:effectLst/>
                        </a:rPr>
                        <a:t>(000s)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Town/city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Visits</a:t>
                      </a:r>
                      <a:br>
                        <a:rPr lang="en-GB" sz="600" b="1">
                          <a:effectLst/>
                        </a:rPr>
                      </a:br>
                      <a:r>
                        <a:rPr lang="en-GB" sz="600" b="1">
                          <a:effectLst/>
                        </a:rPr>
                        <a:t>(000s)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6576674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London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16,118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London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2,723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London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21,713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9881425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2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Edinburgh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1,796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Manchester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306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Edinburgh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2,206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577926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3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Manchester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1,230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Birmingham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205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Manchester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1,661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0775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4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Birmingham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803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Edinburgh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199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Birmingham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1,112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3081652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5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Liverpool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680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Liverpool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139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Liverpool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845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910866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6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Glasgow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618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Glasgow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116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Glasgow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771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4075464"/>
                  </a:ext>
                </a:extLst>
              </a:tr>
              <a:tr h="40115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7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Bristol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455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Bristol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106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Brighton/Hove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647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1627233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8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Cambridge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440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Cambridge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85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Bristol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636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1672955"/>
                  </a:ext>
                </a:extLst>
              </a:tr>
              <a:tr h="158692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9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Oxford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425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Oxford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73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Oxford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581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561349"/>
                  </a:ext>
                </a:extLst>
              </a:tr>
              <a:tr h="40115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10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Brighton/Hove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339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Brighton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70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Cambridge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dirty="0">
                          <a:effectLst/>
                        </a:rPr>
                        <a:t>462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824312"/>
                  </a:ext>
                </a:extLst>
              </a:tr>
              <a:tr h="158692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11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Leeds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289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Leeds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53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Bath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401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7803465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12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Bath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273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Newcastle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53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Cardiff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382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2966039"/>
                  </a:ext>
                </a:extLst>
              </a:tr>
              <a:tr h="40115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13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Newcastle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248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Southampton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47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Leeds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338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50148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14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Cardiff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204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Leicester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47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York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297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801705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15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Southampton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194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Nottingham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43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Newcastle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282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455048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16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York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193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Luton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38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Inverness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275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6416959"/>
                  </a:ext>
                </a:extLst>
              </a:tr>
              <a:tr h="52238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17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Nottingham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189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Cardiff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37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Stratford-upon-Avon 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271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3134263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18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Leicester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180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Chester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Nottingham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245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2893056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19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Luton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165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Bath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Coventry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245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5038441"/>
                  </a:ext>
                </a:extLst>
              </a:tr>
              <a:tr h="279925">
                <a:tc>
                  <a:txBody>
                    <a:bodyPr/>
                    <a:lstStyle/>
                    <a:p>
                      <a:pPr fontAlgn="t"/>
                      <a:r>
                        <a:rPr lang="en-GB" sz="600" b="1">
                          <a:effectLst/>
                        </a:rPr>
                        <a:t>20</a:t>
                      </a:r>
                      <a:endParaRPr lang="en-GB" sz="600">
                        <a:effectLst/>
                      </a:endParaRP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Inverness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165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Reading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33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>
                          <a:effectLst/>
                        </a:rPr>
                        <a:t>Reading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600" dirty="0">
                          <a:effectLst/>
                        </a:rPr>
                        <a:t>237</a:t>
                      </a:r>
                    </a:p>
                  </a:txBody>
                  <a:tcPr marL="28255" marR="28255" marT="14128" marB="14128">
                    <a:lnL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F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018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41888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399BE-11DB-F536-5385-63D82074F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3349"/>
            <a:ext cx="10515600" cy="814385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Free UK Attraction Stats (1,000’s)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</a:rPr>
              <a:t>Statistica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 (2023)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A7283B1-FB9C-08FD-7584-C1A52460D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342289"/>
              </p:ext>
            </p:extLst>
          </p:nvPr>
        </p:nvGraphicFramePr>
        <p:xfrm>
          <a:off x="428625" y="533401"/>
          <a:ext cx="10925175" cy="5276853"/>
        </p:xfrm>
        <a:graphic>
          <a:graphicData uri="http://schemas.openxmlformats.org/drawingml/2006/table">
            <a:tbl>
              <a:tblPr/>
              <a:tblGrid>
                <a:gridCol w="2185035">
                  <a:extLst>
                    <a:ext uri="{9D8B030D-6E8A-4147-A177-3AD203B41FA5}">
                      <a16:colId xmlns:a16="http://schemas.microsoft.com/office/drawing/2014/main" val="430696215"/>
                    </a:ext>
                  </a:extLst>
                </a:gridCol>
                <a:gridCol w="2185035">
                  <a:extLst>
                    <a:ext uri="{9D8B030D-6E8A-4147-A177-3AD203B41FA5}">
                      <a16:colId xmlns:a16="http://schemas.microsoft.com/office/drawing/2014/main" val="3349895937"/>
                    </a:ext>
                  </a:extLst>
                </a:gridCol>
                <a:gridCol w="2185035">
                  <a:extLst>
                    <a:ext uri="{9D8B030D-6E8A-4147-A177-3AD203B41FA5}">
                      <a16:colId xmlns:a16="http://schemas.microsoft.com/office/drawing/2014/main" val="2382986364"/>
                    </a:ext>
                  </a:extLst>
                </a:gridCol>
                <a:gridCol w="2185035">
                  <a:extLst>
                    <a:ext uri="{9D8B030D-6E8A-4147-A177-3AD203B41FA5}">
                      <a16:colId xmlns:a16="http://schemas.microsoft.com/office/drawing/2014/main" val="2147499975"/>
                    </a:ext>
                  </a:extLst>
                </a:gridCol>
                <a:gridCol w="2185035">
                  <a:extLst>
                    <a:ext uri="{9D8B030D-6E8A-4147-A177-3AD203B41FA5}">
                      <a16:colId xmlns:a16="http://schemas.microsoft.com/office/drawing/2014/main" val="63258641"/>
                    </a:ext>
                  </a:extLst>
                </a:gridCol>
              </a:tblGrid>
              <a:tr h="24979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1">
                          <a:solidFill>
                            <a:srgbClr val="4F4F4F"/>
                          </a:solidFill>
                          <a:effectLst/>
                        </a:rPr>
                        <a:t>Characteristic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1">
                          <a:solidFill>
                            <a:srgbClr val="4F4F4F"/>
                          </a:solidFill>
                          <a:effectLst/>
                        </a:rPr>
                        <a:t>2019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1">
                          <a:solidFill>
                            <a:srgbClr val="4F4F4F"/>
                          </a:solidFill>
                          <a:effectLst/>
                        </a:rPr>
                        <a:t>2020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1">
                          <a:solidFill>
                            <a:srgbClr val="4F4F4F"/>
                          </a:solidFill>
                          <a:effectLst/>
                        </a:rPr>
                        <a:t>2021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b="1">
                          <a:solidFill>
                            <a:srgbClr val="4F4F4F"/>
                          </a:solidFill>
                          <a:effectLst/>
                        </a:rPr>
                        <a:t>2022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375967"/>
                  </a:ext>
                </a:extLst>
              </a:tr>
              <a:tr h="776696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The Crown Estate, Windsor Great Park¹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-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5,870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5,400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5,637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1974228"/>
                  </a:ext>
                </a:extLst>
              </a:tr>
              <a:tr h="776696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Natural History Museum (South Kensington)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5,424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1,297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1,571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4,655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1985832"/>
                  </a:ext>
                </a:extLst>
              </a:tr>
              <a:tr h="3551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British Museum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6,240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1,275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1,327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4,097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780126"/>
                  </a:ext>
                </a:extLst>
              </a:tr>
              <a:tr h="3551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Tate Modern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6,098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1,432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1,156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3,883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658919"/>
                  </a:ext>
                </a:extLst>
              </a:tr>
              <a:tr h="3551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Southbank Centre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4,360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680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787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2,947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439894"/>
                  </a:ext>
                </a:extLst>
              </a:tr>
              <a:tr h="460554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The National Gallery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6,011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1,197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709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2,727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0096"/>
                  </a:ext>
                </a:extLst>
              </a:tr>
              <a:tr h="882077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Victoria and Albert Museum (South Kensington)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3,992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872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858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2,370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6970632"/>
                  </a:ext>
                </a:extLst>
              </a:tr>
              <a:tr h="3551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Somerset House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2,842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724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985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2,347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572590"/>
                  </a:ext>
                </a:extLst>
              </a:tr>
              <a:tr h="3551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Science Museum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3,302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862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956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2,335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21800"/>
                  </a:ext>
                </a:extLst>
              </a:tr>
              <a:tr h="3551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>
                          <a:effectLst/>
                        </a:rPr>
                        <a:t>Tower of London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2,984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448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>
                          <a:effectLst/>
                        </a:rPr>
                        <a:t>526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700" dirty="0">
                          <a:effectLst/>
                        </a:rPr>
                        <a:t>2,020</a:t>
                      </a:r>
                    </a:p>
                  </a:txBody>
                  <a:tcPr marL="36293" marR="36293" marT="19356" marB="19356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85010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97827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CB204-7FDC-961E-040F-BEB90C702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975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Royal Attractions UK (1,000’s)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Expedia (2023)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8A32481-4C60-B7C3-6068-D749DB3B6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459656"/>
              </p:ext>
            </p:extLst>
          </p:nvPr>
        </p:nvGraphicFramePr>
        <p:xfrm>
          <a:off x="647700" y="1019175"/>
          <a:ext cx="11182350" cy="4572001"/>
        </p:xfrm>
        <a:graphic>
          <a:graphicData uri="http://schemas.openxmlformats.org/drawingml/2006/table">
            <a:tbl>
              <a:tblPr/>
              <a:tblGrid>
                <a:gridCol w="2236470">
                  <a:extLst>
                    <a:ext uri="{9D8B030D-6E8A-4147-A177-3AD203B41FA5}">
                      <a16:colId xmlns:a16="http://schemas.microsoft.com/office/drawing/2014/main" val="1093860784"/>
                    </a:ext>
                  </a:extLst>
                </a:gridCol>
                <a:gridCol w="2236470">
                  <a:extLst>
                    <a:ext uri="{9D8B030D-6E8A-4147-A177-3AD203B41FA5}">
                      <a16:colId xmlns:a16="http://schemas.microsoft.com/office/drawing/2014/main" val="1879226676"/>
                    </a:ext>
                  </a:extLst>
                </a:gridCol>
                <a:gridCol w="2236470">
                  <a:extLst>
                    <a:ext uri="{9D8B030D-6E8A-4147-A177-3AD203B41FA5}">
                      <a16:colId xmlns:a16="http://schemas.microsoft.com/office/drawing/2014/main" val="1938873436"/>
                    </a:ext>
                  </a:extLst>
                </a:gridCol>
                <a:gridCol w="2236470">
                  <a:extLst>
                    <a:ext uri="{9D8B030D-6E8A-4147-A177-3AD203B41FA5}">
                      <a16:colId xmlns:a16="http://schemas.microsoft.com/office/drawing/2014/main" val="1097846991"/>
                    </a:ext>
                  </a:extLst>
                </a:gridCol>
                <a:gridCol w="2236470">
                  <a:extLst>
                    <a:ext uri="{9D8B030D-6E8A-4147-A177-3AD203B41FA5}">
                      <a16:colId xmlns:a16="http://schemas.microsoft.com/office/drawing/2014/main" val="665034703"/>
                    </a:ext>
                  </a:extLst>
                </a:gridCol>
              </a:tblGrid>
              <a:tr h="3226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>
                          <a:solidFill>
                            <a:srgbClr val="4F4F4F"/>
                          </a:solidFill>
                          <a:effectLst/>
                        </a:rPr>
                        <a:t>Characteristic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>
                          <a:solidFill>
                            <a:srgbClr val="4F4F4F"/>
                          </a:solidFill>
                          <a:effectLst/>
                        </a:rPr>
                        <a:t>2019/2020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 dirty="0">
                          <a:solidFill>
                            <a:srgbClr val="4F4F4F"/>
                          </a:solidFill>
                          <a:effectLst/>
                        </a:rPr>
                        <a:t>2020/2021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>
                          <a:solidFill>
                            <a:srgbClr val="4F4F4F"/>
                          </a:solidFill>
                          <a:effectLst/>
                        </a:rPr>
                        <a:t>2021/2022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1">
                          <a:solidFill>
                            <a:srgbClr val="4F4F4F"/>
                          </a:solidFill>
                          <a:effectLst/>
                        </a:rPr>
                        <a:t>2022/2023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14544"/>
                  </a:ext>
                </a:extLst>
              </a:tr>
              <a:tr h="1003118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>
                          <a:effectLst/>
                        </a:rPr>
                        <a:t>Windsor Castle and Frogmore House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1,592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104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426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1,092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6389060"/>
                  </a:ext>
                </a:extLst>
              </a:tr>
              <a:tr h="730915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>
                          <a:effectLst/>
                        </a:rPr>
                        <a:t>Palace of Holyroodhouse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496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31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129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329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6815475"/>
                  </a:ext>
                </a:extLst>
              </a:tr>
              <a:tr h="458713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>
                          <a:effectLst/>
                        </a:rPr>
                        <a:t>Buckingham Palace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578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-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121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 dirty="0">
                          <a:effectLst/>
                        </a:rPr>
                        <a:t>304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2345224"/>
                  </a:ext>
                </a:extLst>
              </a:tr>
              <a:tr h="730915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>
                          <a:effectLst/>
                        </a:rPr>
                        <a:t>The Queen's Gallery, London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266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9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49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97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7359401"/>
                  </a:ext>
                </a:extLst>
              </a:tr>
              <a:tr h="458713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>
                          <a:effectLst/>
                        </a:rPr>
                        <a:t>The Royal Mews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237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5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-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90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7251800"/>
                  </a:ext>
                </a:extLst>
              </a:tr>
              <a:tr h="867017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>
                          <a:effectLst/>
                        </a:rPr>
                        <a:t>The Queen's Gallery, Edinburgh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116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6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>
                          <a:effectLst/>
                        </a:rPr>
                        <a:t>12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GB" sz="800" dirty="0">
                          <a:effectLst/>
                        </a:rPr>
                        <a:t>34</a:t>
                      </a:r>
                    </a:p>
                  </a:txBody>
                  <a:tcPr marL="44977" marR="44977" marT="23988" marB="23988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AEA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690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01488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CEB43-03BB-8B3A-BC00-72D0180BB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NATIONAL LOTTERY INITIATIVE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4FDB5-600D-4E0B-A2AF-D8E1A0169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VisitBritain and The National Lottery  teamed up and launched a new promotion to encourage Brits to visit an attraction this summer - ‘National Lottery Days Out’ </a:t>
            </a:r>
          </a:p>
          <a:p>
            <a:endParaRPr lang="en-GB" b="0" i="0" dirty="0">
              <a:solidFill>
                <a:srgbClr val="1C1C1C"/>
              </a:solidFill>
              <a:effectLst/>
              <a:latin typeface="Euclid Flex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Euclid Flex"/>
              </a:rPr>
              <a:t>From 3 July to 30 September 2023, the UK-wide promotion allowed National Lottery players to enter their National Lottery game reference number to redeem a free £25 voucher against entry tickets to hundreds of participating tourist attractions and experiences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4438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1FBEE-D4DE-5D70-9CB1-226A15A52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9075"/>
            <a:ext cx="10515600" cy="1114425"/>
          </a:xfrm>
        </p:spPr>
        <p:txBody>
          <a:bodyPr/>
          <a:lstStyle/>
          <a:p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Cadw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– Wales Attraction Initiative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27921-69EB-16CF-0ADA-B3855343A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33375"/>
            <a:ext cx="12192000" cy="5843588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dirty="0">
                <a:solidFill>
                  <a:srgbClr val="1D1D1B"/>
                </a:solidFill>
                <a:latin typeface="WalesSansHeadline"/>
              </a:rPr>
              <a:t> </a:t>
            </a:r>
            <a:endParaRPr lang="en-GB" b="0" i="0" dirty="0">
              <a:solidFill>
                <a:srgbClr val="1D1D1B"/>
              </a:solidFill>
              <a:effectLst/>
              <a:latin typeface="WalesSansHeadline"/>
            </a:endParaRPr>
          </a:p>
          <a:p>
            <a:pPr algn="l"/>
            <a:r>
              <a:rPr lang="en-GB" dirty="0">
                <a:solidFill>
                  <a:srgbClr val="1D1D1B"/>
                </a:solidFill>
                <a:latin typeface="WalesSansBody"/>
              </a:rPr>
              <a:t>“</a:t>
            </a:r>
            <a:r>
              <a:rPr lang="en-GB" b="0" i="0" dirty="0">
                <a:solidFill>
                  <a:srgbClr val="1D1D1B"/>
                </a:solidFill>
                <a:effectLst/>
                <a:latin typeface="WalesSansBody"/>
              </a:rPr>
              <a:t>Open Doors” — </a:t>
            </a:r>
            <a:r>
              <a:rPr lang="en-GB" b="0" i="0" dirty="0" err="1">
                <a:solidFill>
                  <a:srgbClr val="1D1D1B"/>
                </a:solidFill>
                <a:effectLst/>
                <a:latin typeface="WalesSansBody"/>
              </a:rPr>
              <a:t>Wales’</a:t>
            </a:r>
            <a:r>
              <a:rPr lang="en-GB" b="0" i="0" dirty="0">
                <a:solidFill>
                  <a:srgbClr val="1D1D1B"/>
                </a:solidFill>
                <a:effectLst/>
                <a:latin typeface="WalesSansBody"/>
              </a:rPr>
              <a:t> annual contribution to the European September Heritage Days initiative – Funded &amp; organised by </a:t>
            </a:r>
            <a:r>
              <a:rPr lang="en-GB" b="0" i="0" dirty="0" err="1">
                <a:solidFill>
                  <a:srgbClr val="1D1D1B"/>
                </a:solidFill>
                <a:effectLst/>
                <a:latin typeface="WalesSansBody"/>
              </a:rPr>
              <a:t>Cadw</a:t>
            </a:r>
            <a:endParaRPr lang="en-GB" b="0" i="0" dirty="0">
              <a:solidFill>
                <a:srgbClr val="1D1D1B"/>
              </a:solidFill>
              <a:effectLst/>
              <a:latin typeface="WalesSansBody"/>
            </a:endParaRPr>
          </a:p>
          <a:p>
            <a:pPr algn="l"/>
            <a:endParaRPr lang="en-GB" b="0" i="0" dirty="0">
              <a:solidFill>
                <a:srgbClr val="1D1D1B"/>
              </a:solidFill>
              <a:effectLst/>
              <a:latin typeface="WalesSansBody"/>
            </a:endParaRPr>
          </a:p>
          <a:p>
            <a:pPr algn="l"/>
            <a:r>
              <a:rPr lang="en-GB" b="0" i="0" dirty="0">
                <a:solidFill>
                  <a:srgbClr val="1D1D1B"/>
                </a:solidFill>
                <a:effectLst/>
                <a:latin typeface="WalesSansBody"/>
              </a:rPr>
              <a:t>Heritage organisations, private owners, local authorities and others </a:t>
            </a:r>
            <a:r>
              <a:rPr lang="en-GB" dirty="0">
                <a:solidFill>
                  <a:srgbClr val="1D1D1B"/>
                </a:solidFill>
                <a:latin typeface="WalesSansBody"/>
              </a:rPr>
              <a:t>offer free entry free activities</a:t>
            </a:r>
            <a:r>
              <a:rPr lang="en-GB" b="0" i="0" dirty="0">
                <a:solidFill>
                  <a:srgbClr val="1D1D1B"/>
                </a:solidFill>
                <a:effectLst/>
                <a:latin typeface="WalesSansBody"/>
              </a:rPr>
              <a:t> activities to the public free of charge</a:t>
            </a:r>
          </a:p>
          <a:p>
            <a:pPr algn="l"/>
            <a:endParaRPr lang="en-GB" b="0" i="0" dirty="0">
              <a:solidFill>
                <a:srgbClr val="1D1D1B"/>
              </a:solidFill>
              <a:effectLst/>
              <a:latin typeface="WalesSansBody"/>
            </a:endParaRPr>
          </a:p>
          <a:p>
            <a:r>
              <a:rPr lang="en-GB" dirty="0">
                <a:solidFill>
                  <a:srgbClr val="1D1D1B"/>
                </a:solidFill>
                <a:latin typeface="WalesSansHeadline"/>
              </a:rPr>
              <a:t>Includes over </a:t>
            </a:r>
            <a:r>
              <a:rPr lang="en-GB" b="0" i="0" dirty="0">
                <a:solidFill>
                  <a:srgbClr val="1D1D1B"/>
                </a:solidFill>
                <a:effectLst/>
                <a:latin typeface="WalesSansHeadline"/>
              </a:rPr>
              <a:t>200 of </a:t>
            </a:r>
            <a:r>
              <a:rPr lang="en-GB" b="0" i="0" dirty="0" err="1">
                <a:solidFill>
                  <a:srgbClr val="1D1D1B"/>
                </a:solidFill>
                <a:effectLst/>
                <a:latin typeface="WalesSansHeadline"/>
              </a:rPr>
              <a:t>Wales’</a:t>
            </a:r>
            <a:r>
              <a:rPr lang="en-GB" b="0" i="0" dirty="0">
                <a:solidFill>
                  <a:srgbClr val="1D1D1B"/>
                </a:solidFill>
                <a:effectLst/>
                <a:latin typeface="WalesSansHeadline"/>
              </a:rPr>
              <a:t> historic sites, landmarks and hidden gems offered  visitors free entry, events or guided tours</a:t>
            </a:r>
          </a:p>
          <a:p>
            <a:endParaRPr lang="en-GB" dirty="0">
              <a:solidFill>
                <a:srgbClr val="1D1D1B"/>
              </a:solidFill>
              <a:latin typeface="WalesSansHeadline"/>
            </a:endParaRPr>
          </a:p>
          <a:p>
            <a:r>
              <a:rPr lang="en-GB" b="0" i="0" dirty="0">
                <a:solidFill>
                  <a:srgbClr val="1D1D1B"/>
                </a:solidFill>
                <a:effectLst/>
                <a:latin typeface="WalesSansBody"/>
              </a:rPr>
              <a:t>Festival of </a:t>
            </a:r>
            <a:r>
              <a:rPr lang="en-GB" b="0" i="0" dirty="0" err="1">
                <a:solidFill>
                  <a:srgbClr val="1D1D1B"/>
                </a:solidFill>
                <a:effectLst/>
                <a:latin typeface="WalesSansBody"/>
              </a:rPr>
              <a:t>Wales’</a:t>
            </a:r>
            <a:r>
              <a:rPr lang="en-GB" b="0" i="0" dirty="0">
                <a:solidFill>
                  <a:srgbClr val="1D1D1B"/>
                </a:solidFill>
                <a:effectLst/>
                <a:latin typeface="WalesSansBody"/>
              </a:rPr>
              <a:t> built heritage encourages Welsh residents and visitors to explore lesser-known and smaller-scale sites ― several of which are usually closed to the public.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9289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extLst>
              <a:ext uri="{FF2B5EF4-FFF2-40B4-BE49-F238E27FC236}">
                <a16:creationId xmlns:a16="http://schemas.microsoft.com/office/drawing/2014/main" id="{CAD7969F-0C16-DED0-BF48-C62FAF2B58F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50" y="0"/>
            <a:ext cx="9324975" cy="5830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4644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7B13D-EEEA-5DAF-C19A-7E7E4FA98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LEARNING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BD96C-F854-67C0-D8A1-5334F2A86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100"/>
            <a:ext cx="10515600" cy="4614863"/>
          </a:xfrm>
        </p:spPr>
        <p:txBody>
          <a:bodyPr/>
          <a:lstStyle/>
          <a:p>
            <a:r>
              <a:rPr lang="en-GB" dirty="0"/>
              <a:t>TRENDS</a:t>
            </a:r>
          </a:p>
          <a:p>
            <a:r>
              <a:rPr lang="en-GB" dirty="0"/>
              <a:t>CHANGING DEMAND</a:t>
            </a:r>
          </a:p>
          <a:p>
            <a:r>
              <a:rPr lang="en-GB" dirty="0"/>
              <a:t>IMPACTS OF COVID</a:t>
            </a:r>
          </a:p>
          <a:p>
            <a:r>
              <a:rPr lang="en-GB" dirty="0"/>
              <a:t>SEASONALITY</a:t>
            </a:r>
          </a:p>
          <a:p>
            <a:r>
              <a:rPr lang="en-GB" dirty="0"/>
              <a:t>WET WEATHER PROVISION</a:t>
            </a:r>
          </a:p>
          <a:p>
            <a:r>
              <a:rPr lang="en-GB" dirty="0"/>
              <a:t>ICONIC &amp; FLAGSHIP ATTRACTIONS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NEW INITIATIVES</a:t>
            </a:r>
          </a:p>
        </p:txBody>
      </p:sp>
      <p:pic>
        <p:nvPicPr>
          <p:cNvPr id="15362" name="Picture 2" descr="The Top 20 most visited tourist attractions in Wales - Wales ...">
            <a:extLst>
              <a:ext uri="{FF2B5EF4-FFF2-40B4-BE49-F238E27FC236}">
                <a16:creationId xmlns:a16="http://schemas.microsoft.com/office/drawing/2014/main" id="{DB7105CC-2A26-E180-4481-5C9C77BEE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350" y="1109663"/>
            <a:ext cx="57912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397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2153</Words>
  <Application>Microsoft Office PowerPoint</Application>
  <PresentationFormat>Widescreen</PresentationFormat>
  <Paragraphs>576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Euclid Flex</vt:lpstr>
      <vt:lpstr>inherit</vt:lpstr>
      <vt:lpstr>WalesSansBody</vt:lpstr>
      <vt:lpstr>WalesSansHeadline</vt:lpstr>
      <vt:lpstr>Arial</vt:lpstr>
      <vt:lpstr>Calibri</vt:lpstr>
      <vt:lpstr>Calibri Light</vt:lpstr>
      <vt:lpstr>Open Sans</vt:lpstr>
      <vt:lpstr>Roboto</vt:lpstr>
      <vt:lpstr>Office Theme</vt:lpstr>
      <vt:lpstr>PowerPoint Presentation</vt:lpstr>
      <vt:lpstr>                                  LEARNING FOCUS    Relates directly to Attraction Audits &amp; Iconic /Flagship Attractions</vt:lpstr>
      <vt:lpstr>Visit Britain Survey Definition of a Visitor Attraction</vt:lpstr>
      <vt:lpstr>Visit England Survey – Samples &amp; Responses</vt:lpstr>
      <vt:lpstr>Survey Report Details – Visit England (2022)</vt:lpstr>
      <vt:lpstr>Key Visit England 2022 Survey Results </vt:lpstr>
      <vt:lpstr>Visit England Paid Attraction Results 2022</vt:lpstr>
      <vt:lpstr>PowerPoint Presentation</vt:lpstr>
      <vt:lpstr>Visit England Free Attraction Results 2022</vt:lpstr>
      <vt:lpstr>PowerPoint Presentation</vt:lpstr>
      <vt:lpstr>Visit England Specific Categories Results 2022</vt:lpstr>
      <vt:lpstr>Wales’ Most Visited Attraction…….</vt:lpstr>
      <vt:lpstr>Top 10 Free Visitor Attractions in Wales 2021 (Wales Guidebook)</vt:lpstr>
      <vt:lpstr>Top 10 Paid Attractions in Wales in 2012  (Wales Guidebook 2023)</vt:lpstr>
      <vt:lpstr>Paid Welsh Attraction Stats (1,000’s) Statistica (2023)</vt:lpstr>
      <vt:lpstr>National Museum’s &amp; Galleries of Wales Current Comparisons with Pre Covid</vt:lpstr>
      <vt:lpstr>Museums Wales Official Visitor Stats (2023)</vt:lpstr>
      <vt:lpstr>Welsh Trends – Wales Guidebook (2023)</vt:lpstr>
      <vt:lpstr>Wales attracts Younger Visitors! Wales Guidebook (2023)</vt:lpstr>
      <vt:lpstr>Day Trip Spend in Wales – Wales Guidebook (2023)</vt:lpstr>
      <vt:lpstr>Shoulder Season – 2022 – Wales Guidebook (2023)</vt:lpstr>
      <vt:lpstr>Activity Task – Attractions in Wales</vt:lpstr>
      <vt:lpstr>International Visitors to Wales – Wales Guidebook (2023)</vt:lpstr>
      <vt:lpstr>ACTIVITY TASK</vt:lpstr>
      <vt:lpstr>Visit Britain Top UK Short break destination 2022</vt:lpstr>
      <vt:lpstr> Top 20 Towns for Overnight Visits in 2022 – Visit Britain (2023)</vt:lpstr>
      <vt:lpstr>Free UK Attraction Stats (1,000’s) Statistica (2023)</vt:lpstr>
      <vt:lpstr>Royal Attractions UK (1,000’s) Expedia (2023)</vt:lpstr>
      <vt:lpstr>NATIONAL LOTTERY INITIATIVE 2023</vt:lpstr>
      <vt:lpstr>Cadw – Wales Attraction Initiative 2023</vt:lpstr>
      <vt:lpstr>PowerPoint Presentation</vt:lpstr>
      <vt:lpstr>LEARNING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2023-10-16T14:59:44Z</dcterms:modified>
</cp:coreProperties>
</file>