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1" r:id="rId1"/>
  </p:sldMasterIdLst>
  <p:sldIdLst>
    <p:sldId id="256" r:id="rId2"/>
    <p:sldId id="257"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816" y="78"/>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viewProps" Target="viewProps.xml" /><Relationship Id="rId5" Type="http://schemas.openxmlformats.org/officeDocument/2006/relationships/presProps" Target="presProps.xml" /><Relationship Id="rId4" Type="http://schemas.openxmlformats.org/officeDocument/2006/relationships/slide" Target="slides/slide3.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5C218F0-42D4-42B6-842F-FE7AA8633826}" type="datetimeFigureOut">
              <a:rPr lang="en-US" smtClean="0"/>
              <a:t>6/16/2023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194970114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5C218F0-42D4-42B6-842F-FE7AA8633826}" type="datetimeFigureOut">
              <a:rPr lang="en-US" smtClean="0"/>
              <a:t>6/16/2023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19321338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E5C218F0-42D4-42B6-842F-FE7AA8633826}" type="datetimeFigureOut">
              <a:rPr lang="en-US" smtClean="0"/>
              <a:t>6/16/2023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58838544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E5C218F0-42D4-42B6-842F-FE7AA8633826}" type="datetimeFigureOut">
              <a:rPr lang="en-US" smtClean="0"/>
              <a:t>6/16/2023</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21765626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E5C218F0-42D4-42B6-842F-FE7AA8633826}" type="datetimeFigureOut">
              <a:rPr lang="en-US" smtClean="0"/>
              <a:t>6/16/2023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0F11037-7253-4FD6-8D59-331AF0F10EEE}"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5772101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5C218F0-42D4-42B6-842F-FE7AA8633826}" type="datetimeFigureOut">
              <a:rPr lang="en-US" smtClean="0"/>
              <a:t>6/16/2023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6106266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C218F0-42D4-42B6-842F-FE7AA8633826}" type="datetimeFigureOut">
              <a:rPr lang="en-US" smtClean="0"/>
              <a:t>6/16/2023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19722285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E5C218F0-42D4-42B6-842F-FE7AA8633826}" type="datetimeFigureOut">
              <a:rPr lang="en-US" smtClean="0"/>
              <a:t>6/16/2023</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6156809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E5C218F0-42D4-42B6-842F-FE7AA8633826}" type="datetimeFigureOut">
              <a:rPr lang="en-US" smtClean="0"/>
              <a:t>6/16/2023</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9833915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C218F0-42D4-42B6-842F-FE7AA8633826}" type="datetimeFigureOut">
              <a:rPr lang="en-US" smtClean="0"/>
              <a:t>6/16/2023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1327557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C218F0-42D4-42B6-842F-FE7AA8633826}" type="datetimeFigureOut">
              <a:rPr lang="en-US" smtClean="0"/>
              <a:t>6/16/2023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32253460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E5C218F0-42D4-42B6-842F-FE7AA8633826}" type="datetimeFigureOut">
              <a:rPr lang="en-US" smtClean="0"/>
              <a:t>6/16/2023</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E0F11037-7253-4FD6-8D59-331AF0F10EEE}" type="slidenum">
              <a:rPr lang="en-US" smtClean="0"/>
              <a:t>‹#›</a:t>
            </a:fld>
            <a:endParaRPr lang="en-US"/>
          </a:p>
        </p:txBody>
      </p:sp>
    </p:spTree>
    <p:extLst>
      <p:ext uri="{BB962C8B-B14F-4D97-AF65-F5344CB8AC3E}">
        <p14:creationId xmlns:p14="http://schemas.microsoft.com/office/powerpoint/2010/main" val="1332730327"/>
      </p:ext>
    </p:extLst>
  </p:cSld>
  <p:clrMap bg1="lt1" tx1="dk1" bg2="lt2" tx2="dk2" accent1="accent1" accent2="accent2" accent3="accent3" accent4="accent4" accent5="accent5" accent6="accent6" hlink="hlink" folHlink="folHlink"/>
  <p:sldLayoutIdLst>
    <p:sldLayoutId id="2147483982" r:id="rId1"/>
    <p:sldLayoutId id="2147483983" r:id="rId2"/>
    <p:sldLayoutId id="2147483984" r:id="rId3"/>
    <p:sldLayoutId id="2147483985" r:id="rId4"/>
    <p:sldLayoutId id="2147483986" r:id="rId5"/>
    <p:sldLayoutId id="2147483987" r:id="rId6"/>
    <p:sldLayoutId id="2147483988" r:id="rId7"/>
    <p:sldLayoutId id="2147483989" r:id="rId8"/>
    <p:sldLayoutId id="2147483990" r:id="rId9"/>
    <p:sldLayoutId id="2147483991" r:id="rId10"/>
    <p:sldLayoutId id="2147483992"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66AE8-4946-A9FA-F2A1-F1D14CE877D8}"/>
              </a:ext>
            </a:extLst>
          </p:cNvPr>
          <p:cNvSpPr>
            <a:spLocks noGrp="1"/>
          </p:cNvSpPr>
          <p:nvPr>
            <p:ph type="ctrTitle"/>
          </p:nvPr>
        </p:nvSpPr>
        <p:spPr>
          <a:xfrm>
            <a:off x="1740633" y="1037981"/>
            <a:ext cx="8991600" cy="1467475"/>
          </a:xfrm>
        </p:spPr>
        <p:txBody>
          <a:bodyPr/>
          <a:lstStyle/>
          <a:p>
            <a:r>
              <a:rPr lang="en-US" dirty="0"/>
              <a:t>Cardiovascular System</a:t>
            </a:r>
          </a:p>
        </p:txBody>
      </p:sp>
      <p:sp>
        <p:nvSpPr>
          <p:cNvPr id="3" name="Subtitle 2">
            <a:extLst>
              <a:ext uri="{FF2B5EF4-FFF2-40B4-BE49-F238E27FC236}">
                <a16:creationId xmlns:a16="http://schemas.microsoft.com/office/drawing/2014/main" id="{6699072B-FC2D-AEA9-2C2A-534C8D0C12F2}"/>
              </a:ext>
            </a:extLst>
          </p:cNvPr>
          <p:cNvSpPr>
            <a:spLocks noGrp="1"/>
          </p:cNvSpPr>
          <p:nvPr>
            <p:ph type="subTitle" idx="1"/>
          </p:nvPr>
        </p:nvSpPr>
        <p:spPr>
          <a:xfrm>
            <a:off x="2744040" y="3327644"/>
            <a:ext cx="6801612" cy="1984375"/>
          </a:xfrm>
        </p:spPr>
        <p:txBody>
          <a:bodyPr>
            <a:normAutofit/>
          </a:bodyPr>
          <a:lstStyle/>
          <a:p>
            <a:r>
              <a:rPr lang="en-GB" sz="1400" dirty="0"/>
              <a:t>LECTURER NAME:  GILLIAN  WEAVER</a:t>
            </a:r>
          </a:p>
          <a:p>
            <a:r>
              <a:rPr lang="en-GB" sz="1400" dirty="0"/>
              <a:t>MODULE CODE:  BMHP5003</a:t>
            </a:r>
          </a:p>
          <a:p>
            <a:r>
              <a:rPr lang="en-GB" sz="1400" dirty="0"/>
              <a:t>MODULE: INTRODUCTION TO PHYSIOLOGY </a:t>
            </a:r>
          </a:p>
          <a:p>
            <a:r>
              <a:rPr lang="en-GB" sz="1400" dirty="0"/>
              <a:t>STUDENT NAME: WARIS QADRI </a:t>
            </a:r>
          </a:p>
          <a:p>
            <a:r>
              <a:rPr lang="en-GB" sz="1400" dirty="0"/>
              <a:t>STUDENT NUMBER:  1921231</a:t>
            </a:r>
            <a:endParaRPr lang="en-US" sz="1400" dirty="0"/>
          </a:p>
        </p:txBody>
      </p:sp>
    </p:spTree>
    <p:extLst>
      <p:ext uri="{BB962C8B-B14F-4D97-AF65-F5344CB8AC3E}">
        <p14:creationId xmlns:p14="http://schemas.microsoft.com/office/powerpoint/2010/main" val="30733991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C816DD-C909-58CD-CF84-ABF8A3BD3EFE}"/>
              </a:ext>
            </a:extLst>
          </p:cNvPr>
          <p:cNvSpPr>
            <a:spLocks noGrp="1"/>
          </p:cNvSpPr>
          <p:nvPr>
            <p:ph idx="1"/>
          </p:nvPr>
        </p:nvSpPr>
        <p:spPr>
          <a:xfrm>
            <a:off x="-1" y="138601"/>
            <a:ext cx="2371716" cy="7120327"/>
          </a:xfrm>
        </p:spPr>
        <p:txBody>
          <a:bodyPr>
            <a:normAutofit fontScale="40000" lnSpcReduction="20000"/>
          </a:bodyPr>
          <a:lstStyle/>
          <a:p>
            <a:pPr marL="36900" indent="0">
              <a:lnSpc>
                <a:spcPct val="120000"/>
              </a:lnSpc>
              <a:buNone/>
            </a:pPr>
            <a:r>
              <a:rPr lang="en-US" sz="2500" b="1" u="sng" dirty="0">
                <a:effectLst/>
                <a:latin typeface="Arial" panose="020B0604020202020204" pitchFamily="34" charset="0"/>
                <a:ea typeface="Calibri" panose="020F0502020204030204" pitchFamily="34" charset="0"/>
                <a:cs typeface="Arial" panose="020B0604020202020204" pitchFamily="34" charset="0"/>
              </a:rPr>
              <a:t>Introduction</a:t>
            </a:r>
          </a:p>
          <a:p>
            <a:pPr marL="0" marR="0" indent="0" algn="just">
              <a:lnSpc>
                <a:spcPct val="120000"/>
              </a:lnSpc>
              <a:spcBef>
                <a:spcPts val="0"/>
              </a:spcBef>
              <a:spcAft>
                <a:spcPts val="0"/>
              </a:spcAft>
              <a:buNone/>
            </a:pPr>
            <a:r>
              <a:rPr lang="en-US" sz="2500" dirty="0">
                <a:effectLst/>
                <a:latin typeface="Arial" panose="020B0604020202020204" pitchFamily="34" charset="0"/>
                <a:ea typeface="Arial" panose="020B0604020202020204" pitchFamily="34" charset="0"/>
                <a:cs typeface="Arial" panose="020B0604020202020204" pitchFamily="34" charset="0"/>
              </a:rPr>
              <a:t>The cardiovascular system is essential in preserving general health by ensuring the movement of nutrients, oxygen, and waste products throughout the body, (Rogers, 2010). This study will examine the anatomy and physiology of the cardiovascular system, as well as how these factors relate to well-being determinants and a potential well-being problem.</a:t>
            </a:r>
            <a:endParaRPr lang="en-US" sz="2500" dirty="0">
              <a:effectLst/>
              <a:latin typeface="Arial" panose="020B0604020202020204" pitchFamily="34" charset="0"/>
              <a:ea typeface="Arial" panose="020B0604020202020204" pitchFamily="34" charset="0"/>
            </a:endParaRPr>
          </a:p>
          <a:p>
            <a:pPr marL="0" marR="0" indent="0" algn="just">
              <a:lnSpc>
                <a:spcPct val="120000"/>
              </a:lnSpc>
              <a:spcBef>
                <a:spcPts val="0"/>
              </a:spcBef>
              <a:spcAft>
                <a:spcPts val="0"/>
              </a:spcAft>
              <a:buNone/>
            </a:pPr>
            <a:endParaRPr lang="en-US" sz="2500" dirty="0">
              <a:effectLst/>
              <a:latin typeface="Arial" panose="020B0604020202020204" pitchFamily="34" charset="0"/>
              <a:ea typeface="Arial" panose="020B0604020202020204" pitchFamily="34" charset="0"/>
            </a:endParaRPr>
          </a:p>
          <a:p>
            <a:pPr marL="0" indent="0" algn="just">
              <a:lnSpc>
                <a:spcPct val="120000"/>
              </a:lnSpc>
              <a:spcBef>
                <a:spcPts val="0"/>
              </a:spcBef>
              <a:buNone/>
            </a:pPr>
            <a:r>
              <a:rPr lang="en-US" sz="2500" b="1" u="sng" dirty="0">
                <a:effectLst/>
                <a:latin typeface="Arial" panose="020B0604020202020204" pitchFamily="34" charset="0"/>
                <a:ea typeface="Calibri" panose="020F0502020204030204" pitchFamily="34" charset="0"/>
                <a:cs typeface="Arial" panose="020B0604020202020204" pitchFamily="34" charset="0"/>
              </a:rPr>
              <a:t>Significance of Structure</a:t>
            </a:r>
            <a:endParaRPr lang="en-US" sz="2500" dirty="0">
              <a:latin typeface="Arial" panose="020B0604020202020204" pitchFamily="34" charset="0"/>
              <a:ea typeface="Arial" panose="020B0604020202020204" pitchFamily="34" charset="0"/>
            </a:endParaRPr>
          </a:p>
          <a:p>
            <a:pPr marL="0" marR="0" indent="0" algn="just">
              <a:lnSpc>
                <a:spcPct val="120000"/>
              </a:lnSpc>
              <a:spcBef>
                <a:spcPts val="0"/>
              </a:spcBef>
              <a:spcAft>
                <a:spcPts val="0"/>
              </a:spcAft>
              <a:buNone/>
            </a:pPr>
            <a:r>
              <a:rPr lang="en-US" sz="2500" dirty="0">
                <a:effectLst/>
                <a:latin typeface="Arial" panose="020B0604020202020204" pitchFamily="34" charset="0"/>
                <a:ea typeface="Arial" panose="020B0604020202020204" pitchFamily="34" charset="0"/>
              </a:rPr>
              <a:t>The cardiovascular system must have a healthy heart and blood arteries to work properly. The heart's muscular walls and valves guarantee effective pumping and stop blood from flowing backward. The heart can efficiently pump blood to satisfy the body's needs thanks to the coordinated activities of the atria and ventricles. The design of blood vessels also enables them to adapt to changing blood pressure and maintain appropriate blood flow (Austen et al., 1975), including the arteries' flexibility and smooth muscle's presence in their walls.</a:t>
            </a:r>
          </a:p>
          <a:p>
            <a:pPr marL="0" marR="0" indent="0" algn="just">
              <a:lnSpc>
                <a:spcPct val="120000"/>
              </a:lnSpc>
              <a:spcBef>
                <a:spcPts val="0"/>
              </a:spcBef>
              <a:spcAft>
                <a:spcPts val="0"/>
              </a:spcAft>
              <a:buNone/>
            </a:pPr>
            <a:endParaRPr lang="en-US" sz="2500" dirty="0">
              <a:latin typeface="Arial" panose="020B0604020202020204" pitchFamily="34" charset="0"/>
              <a:ea typeface="Arial" panose="020B0604020202020204" pitchFamily="34" charset="0"/>
            </a:endParaRPr>
          </a:p>
          <a:p>
            <a:pPr marL="0" marR="0" indent="0" algn="just">
              <a:lnSpc>
                <a:spcPct val="115000"/>
              </a:lnSpc>
              <a:spcBef>
                <a:spcPts val="0"/>
              </a:spcBef>
              <a:spcAft>
                <a:spcPts val="0"/>
              </a:spcAft>
              <a:buNone/>
            </a:pPr>
            <a:r>
              <a:rPr lang="en-US" sz="2500" b="1" dirty="0">
                <a:effectLst/>
                <a:latin typeface="Arial" panose="020B0604020202020204" pitchFamily="34" charset="0"/>
                <a:ea typeface="Arial" panose="020B0604020202020204" pitchFamily="34" charset="0"/>
              </a:rPr>
              <a:t>Cardiac Cycle</a:t>
            </a:r>
            <a:endParaRPr lang="en-US" sz="2500" dirty="0">
              <a:effectLst/>
              <a:latin typeface="Arial" panose="020B0604020202020204" pitchFamily="34" charset="0"/>
              <a:ea typeface="Arial" panose="020B0604020202020204" pitchFamily="34" charset="0"/>
            </a:endParaRPr>
          </a:p>
          <a:p>
            <a:pPr marL="0" marR="0" indent="0" algn="just">
              <a:lnSpc>
                <a:spcPct val="115000"/>
              </a:lnSpc>
              <a:spcBef>
                <a:spcPts val="0"/>
              </a:spcBef>
              <a:spcAft>
                <a:spcPts val="0"/>
              </a:spcAft>
              <a:buNone/>
            </a:pPr>
            <a:r>
              <a:rPr lang="en-US" sz="2500" dirty="0">
                <a:effectLst/>
                <a:latin typeface="Arial" panose="020B0604020202020204" pitchFamily="34" charset="0"/>
                <a:ea typeface="Arial" panose="020B0604020202020204" pitchFamily="34" charset="0"/>
              </a:rPr>
              <a:t>The heart's periodic contraction and relaxation are called the cardiac cycle, which helps the organ efficiently circulate blood throughout the body. The atria and ventricles cooperate in this synchronized motion. Systole and diastole are the two primary phases of the heart during the cardiac cycle. Systole occurs when the heart contracts, forcing blood from the chambers and into the arteries. The ventricles contract first, followed by the atria. This contraction creates pressure that propels blood forward. </a:t>
            </a:r>
          </a:p>
          <a:p>
            <a:pPr marL="0" marR="0" indent="0" algn="just">
              <a:lnSpc>
                <a:spcPct val="115000"/>
              </a:lnSpc>
              <a:spcBef>
                <a:spcPts val="0"/>
              </a:spcBef>
              <a:spcAft>
                <a:spcPts val="0"/>
              </a:spcAft>
              <a:buNone/>
            </a:pPr>
            <a:endParaRPr lang="en-US" sz="2500" dirty="0">
              <a:effectLst/>
              <a:latin typeface="Arial" panose="020B0604020202020204" pitchFamily="34" charset="0"/>
              <a:ea typeface="Arial" panose="020B0604020202020204" pitchFamily="34" charset="0"/>
            </a:endParaRPr>
          </a:p>
          <a:p>
            <a:endParaRPr lang="en-US" sz="1800" dirty="0">
              <a:effectLst/>
              <a:latin typeface="Arial" panose="020B0604020202020204" pitchFamily="34" charset="0"/>
              <a:ea typeface="Arial" panose="020B0604020202020204" pitchFamily="34" charset="0"/>
            </a:endParaRPr>
          </a:p>
          <a:p>
            <a:pPr marL="0" marR="0" indent="0" algn="just">
              <a:lnSpc>
                <a:spcPct val="120000"/>
              </a:lnSpc>
              <a:spcBef>
                <a:spcPts val="0"/>
              </a:spcBef>
              <a:spcAft>
                <a:spcPts val="0"/>
              </a:spcAft>
              <a:buNone/>
            </a:pPr>
            <a:endParaRPr lang="en-US" sz="1000" dirty="0">
              <a:effectLst/>
              <a:latin typeface="Arial" panose="020B0604020202020204" pitchFamily="34" charset="0"/>
              <a:ea typeface="Arial" panose="020B0604020202020204" pitchFamily="34" charset="0"/>
              <a:cs typeface="Arial" panose="020B0604020202020204" pitchFamily="34" charset="0"/>
            </a:endParaRPr>
          </a:p>
          <a:p>
            <a:pPr algn="just">
              <a:lnSpc>
                <a:spcPct val="120000"/>
              </a:lnSpc>
            </a:pPr>
            <a:endParaRPr lang="en-US" dirty="0"/>
          </a:p>
        </p:txBody>
      </p:sp>
      <p:sp>
        <p:nvSpPr>
          <p:cNvPr id="5" name="Content Placeholder 2">
            <a:extLst>
              <a:ext uri="{FF2B5EF4-FFF2-40B4-BE49-F238E27FC236}">
                <a16:creationId xmlns:a16="http://schemas.microsoft.com/office/drawing/2014/main" id="{AB4D3190-B046-EDFD-D14B-EA1CFDC2D4AA}"/>
              </a:ext>
            </a:extLst>
          </p:cNvPr>
          <p:cNvSpPr txBox="1">
            <a:spLocks/>
          </p:cNvSpPr>
          <p:nvPr/>
        </p:nvSpPr>
        <p:spPr>
          <a:xfrm>
            <a:off x="2563690" y="3429000"/>
            <a:ext cx="1849284" cy="732183"/>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algn="just"/>
            <a:endParaRPr lang="en-US" dirty="0"/>
          </a:p>
        </p:txBody>
      </p:sp>
      <p:sp>
        <p:nvSpPr>
          <p:cNvPr id="20" name="Content Placeholder 2">
            <a:extLst>
              <a:ext uri="{FF2B5EF4-FFF2-40B4-BE49-F238E27FC236}">
                <a16:creationId xmlns:a16="http://schemas.microsoft.com/office/drawing/2014/main" id="{91A24811-32AD-E4EF-2F3D-AC68D8B91859}"/>
              </a:ext>
            </a:extLst>
          </p:cNvPr>
          <p:cNvSpPr txBox="1">
            <a:spLocks/>
          </p:cNvSpPr>
          <p:nvPr/>
        </p:nvSpPr>
        <p:spPr>
          <a:xfrm>
            <a:off x="4412974" y="138602"/>
            <a:ext cx="2499588" cy="1365823"/>
          </a:xfrm>
          <a:prstGeom prst="rect">
            <a:avLst/>
          </a:prstGeom>
        </p:spPr>
        <p:txBody>
          <a:bodyPr vert="horz" lIns="91440" tIns="45720" rIns="91440" bIns="45720" rtlCol="0">
            <a:normAutofit fontScale="62500" lnSpcReduction="20000"/>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algn="just">
              <a:lnSpc>
                <a:spcPct val="120000"/>
              </a:lnSpc>
              <a:spcBef>
                <a:spcPts val="0"/>
              </a:spcBef>
              <a:spcAft>
                <a:spcPts val="10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Heart: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heart consists of chambers called atria and ventricles, which play a role in blood circulation. Heart valves prevent the backflow of blood and ensure efficient pumping.</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pPr>
            <a:endParaRPr lang="en-US" sz="1100" dirty="0">
              <a:latin typeface="Arial" panose="020B0604020202020204" pitchFamily="34" charset="0"/>
              <a:cs typeface="Arial" panose="020B0604020202020204" pitchFamily="34" charset="0"/>
            </a:endParaRPr>
          </a:p>
        </p:txBody>
      </p:sp>
      <p:sp>
        <p:nvSpPr>
          <p:cNvPr id="26" name="Content Placeholder 2">
            <a:extLst>
              <a:ext uri="{FF2B5EF4-FFF2-40B4-BE49-F238E27FC236}">
                <a16:creationId xmlns:a16="http://schemas.microsoft.com/office/drawing/2014/main" id="{D8B81BB0-C71E-F22A-86B3-5A69B856FD21}"/>
              </a:ext>
            </a:extLst>
          </p:cNvPr>
          <p:cNvSpPr txBox="1">
            <a:spLocks/>
          </p:cNvSpPr>
          <p:nvPr/>
        </p:nvSpPr>
        <p:spPr>
          <a:xfrm>
            <a:off x="2262477" y="4432182"/>
            <a:ext cx="1756659" cy="1400603"/>
          </a:xfrm>
          <a:prstGeom prst="rect">
            <a:avLst/>
          </a:prstGeom>
        </p:spPr>
        <p:txBody>
          <a:bodyPr vert="horz" lIns="91440" tIns="45720" rIns="91440" bIns="45720" rtlCol="0">
            <a:normAutofit fontScale="55000" lnSpcReduction="20000"/>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algn="ctr">
              <a:lnSpc>
                <a:spcPct val="120000"/>
              </a:lnSpc>
              <a:spcBef>
                <a:spcPts val="0"/>
              </a:spcBef>
              <a:spcAft>
                <a:spcPts val="1000"/>
              </a:spcAft>
            </a:pPr>
            <a:r>
              <a:rPr lang="en-US" sz="1800" b="1" dirty="0">
                <a:effectLst/>
                <a:latin typeface="Arial" panose="020B0604020202020204" pitchFamily="34" charset="0"/>
                <a:ea typeface="Calibri" panose="020F0502020204030204" pitchFamily="34" charset="0"/>
                <a:cs typeface="Arial" panose="020B0604020202020204" pitchFamily="34" charset="0"/>
              </a:rPr>
              <a:t>Right atrium</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marR="0" indent="0" algn="just">
              <a:lnSpc>
                <a:spcPct val="120000"/>
              </a:lnSpc>
              <a:spcBef>
                <a:spcPts val="0"/>
              </a:spcBef>
              <a:spcAft>
                <a:spcPts val="1000"/>
              </a:spcAft>
              <a:buNone/>
            </a:pPr>
            <a:r>
              <a:rPr lang="en-US" sz="1800" dirty="0">
                <a:effectLst/>
                <a:latin typeface="Arial" panose="020B0604020202020204" pitchFamily="34" charset="0"/>
                <a:ea typeface="Calibri" panose="020F0502020204030204" pitchFamily="34" charset="0"/>
                <a:cs typeface="Arial" panose="020B0604020202020204" pitchFamily="34" charset="0"/>
              </a:rPr>
              <a:t>Transfers deoxygenated blood from the body's tissues to the right ventricle through the superior and inferior vena cava.</a:t>
            </a:r>
          </a:p>
          <a:p>
            <a:pPr algn="just"/>
            <a:endParaRPr lang="en-US" sz="1100" dirty="0">
              <a:latin typeface="Arial" panose="020B0604020202020204" pitchFamily="34" charset="0"/>
              <a:cs typeface="Arial" panose="020B0604020202020204" pitchFamily="34" charset="0"/>
            </a:endParaRPr>
          </a:p>
        </p:txBody>
      </p:sp>
      <p:sp>
        <p:nvSpPr>
          <p:cNvPr id="29" name="Content Placeholder 2">
            <a:extLst>
              <a:ext uri="{FF2B5EF4-FFF2-40B4-BE49-F238E27FC236}">
                <a16:creationId xmlns:a16="http://schemas.microsoft.com/office/drawing/2014/main" id="{DEB62364-514D-B02A-66FB-BE2E9110BAC2}"/>
              </a:ext>
            </a:extLst>
          </p:cNvPr>
          <p:cNvSpPr txBox="1">
            <a:spLocks/>
          </p:cNvSpPr>
          <p:nvPr/>
        </p:nvSpPr>
        <p:spPr>
          <a:xfrm>
            <a:off x="2276834" y="5560225"/>
            <a:ext cx="1849284" cy="1365823"/>
          </a:xfrm>
          <a:prstGeom prst="rect">
            <a:avLst/>
          </a:prstGeom>
        </p:spPr>
        <p:txBody>
          <a:bodyPr vert="horz" lIns="91440" tIns="45720" rIns="91440" bIns="45720" rtlCol="0">
            <a:normAutofit fontScale="55000" lnSpcReduction="20000"/>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a:lnSpc>
                <a:spcPct val="120000"/>
              </a:lnSpc>
              <a:spcBef>
                <a:spcPts val="0"/>
              </a:spcBef>
              <a:spcAft>
                <a:spcPts val="10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Right ventricle </a:t>
            </a:r>
          </a:p>
          <a:p>
            <a:pPr marL="0" marR="0" indent="0">
              <a:lnSpc>
                <a:spcPct val="120000"/>
              </a:lnSpc>
              <a:spcBef>
                <a:spcPts val="0"/>
              </a:spcBef>
              <a:spcAft>
                <a:spcPts val="1000"/>
              </a:spcAft>
              <a:buNone/>
            </a:pPr>
            <a:r>
              <a:rPr lang="en-US" sz="1800" dirty="0">
                <a:effectLst/>
                <a:latin typeface="Arial" panose="020B0604020202020204" pitchFamily="34" charset="0"/>
                <a:ea typeface="Calibri" panose="020F0502020204030204" pitchFamily="34" charset="0"/>
                <a:cs typeface="Times New Roman" panose="02020603050405020304" pitchFamily="18" charset="0"/>
              </a:rPr>
              <a:t>Deoxygenated blood from the right atrium is taken up by the right ventricle, which then pumps it to the pulmonary artery so that the lungs can get oxygen.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8" name="Content Placeholder 2">
            <a:extLst>
              <a:ext uri="{FF2B5EF4-FFF2-40B4-BE49-F238E27FC236}">
                <a16:creationId xmlns:a16="http://schemas.microsoft.com/office/drawing/2014/main" id="{43ECEE99-F672-483C-F486-74EEFF789893}"/>
              </a:ext>
            </a:extLst>
          </p:cNvPr>
          <p:cNvSpPr txBox="1">
            <a:spLocks/>
          </p:cNvSpPr>
          <p:nvPr/>
        </p:nvSpPr>
        <p:spPr>
          <a:xfrm>
            <a:off x="4233100" y="5353575"/>
            <a:ext cx="2290166" cy="1365823"/>
          </a:xfrm>
          <a:prstGeom prst="rect">
            <a:avLst/>
          </a:prstGeom>
        </p:spPr>
        <p:txBody>
          <a:bodyPr vert="horz" lIns="91440" tIns="45720" rIns="91440" bIns="45720" rtlCol="0">
            <a:no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algn="just">
              <a:lnSpc>
                <a:spcPct val="100000"/>
              </a:lnSpc>
              <a:spcBef>
                <a:spcPts val="0"/>
              </a:spcBef>
              <a:spcAft>
                <a:spcPts val="1000"/>
              </a:spcAft>
            </a:pPr>
            <a:r>
              <a:rPr lang="en-US" sz="1000" b="1" dirty="0">
                <a:effectLst/>
                <a:latin typeface="Arial" panose="020B0604020202020204" pitchFamily="34" charset="0"/>
                <a:ea typeface="Calibri" panose="020F0502020204030204" pitchFamily="34" charset="0"/>
                <a:cs typeface="Times New Roman" panose="02020603050405020304" pitchFamily="18" charset="0"/>
              </a:rPr>
              <a:t>Left ventricle</a:t>
            </a:r>
            <a:endParaRPr lang="en-US" sz="10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0" algn="just">
              <a:lnSpc>
                <a:spcPct val="100000"/>
              </a:lnSpc>
              <a:spcBef>
                <a:spcPts val="0"/>
              </a:spcBef>
              <a:spcAft>
                <a:spcPts val="1000"/>
              </a:spcAft>
              <a:buNone/>
            </a:pPr>
            <a:r>
              <a:rPr lang="en-US" sz="1000" dirty="0">
                <a:effectLst/>
                <a:latin typeface="Arial" panose="020B0604020202020204" pitchFamily="34" charset="0"/>
                <a:ea typeface="Calibri" panose="020F0502020204030204" pitchFamily="34" charset="0"/>
                <a:cs typeface="Times New Roman" panose="02020603050405020304" pitchFamily="18" charset="0"/>
              </a:rPr>
              <a:t>Blood that has been oxygenated by the left atrium is forcedly pumped by the left ventricle into the aorta, where it is distributed throughout the body to provide it with nutrition and oxygen.</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1" name="Content Placeholder 2">
            <a:extLst>
              <a:ext uri="{FF2B5EF4-FFF2-40B4-BE49-F238E27FC236}">
                <a16:creationId xmlns:a16="http://schemas.microsoft.com/office/drawing/2014/main" id="{9379A66C-CC75-8272-9C31-5CB8AED582F5}"/>
              </a:ext>
            </a:extLst>
          </p:cNvPr>
          <p:cNvSpPr txBox="1">
            <a:spLocks/>
          </p:cNvSpPr>
          <p:nvPr/>
        </p:nvSpPr>
        <p:spPr>
          <a:xfrm>
            <a:off x="2330166" y="172930"/>
            <a:ext cx="1936520" cy="1365823"/>
          </a:xfrm>
          <a:prstGeom prst="rect">
            <a:avLst/>
          </a:prstGeom>
        </p:spPr>
        <p:txBody>
          <a:bodyPr vert="horz" lIns="91440" tIns="45720" rIns="91440" bIns="45720" rtlCol="0">
            <a:normAutofit fontScale="62500" lnSpcReduction="20000"/>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algn="just">
              <a:lnSpc>
                <a:spcPct val="120000"/>
              </a:lnSpc>
              <a:spcBef>
                <a:spcPts val="0"/>
              </a:spcBef>
              <a:spcAft>
                <a:spcPts val="10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Arteries:</a:t>
            </a:r>
            <a:r>
              <a:rPr lang="en-US" sz="1800" dirty="0">
                <a:effectLst/>
                <a:latin typeface="Arial" panose="020B0604020202020204" pitchFamily="34" charset="0"/>
                <a:ea typeface="Calibri" panose="020F0502020204030204" pitchFamily="34" charset="0"/>
                <a:cs typeface="Times New Roman" panose="02020603050405020304" pitchFamily="18" charset="0"/>
              </a:rPr>
              <a:t> Thick-walled blood vessels known as arteries are responsible for delivering oxygen-rich blood from the heart to the body's tissues.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2" name="Content Placeholder 2">
            <a:extLst>
              <a:ext uri="{FF2B5EF4-FFF2-40B4-BE49-F238E27FC236}">
                <a16:creationId xmlns:a16="http://schemas.microsoft.com/office/drawing/2014/main" id="{94621B30-97AB-888D-5F62-628F31F8FDA9}"/>
              </a:ext>
            </a:extLst>
          </p:cNvPr>
          <p:cNvSpPr txBox="1">
            <a:spLocks/>
          </p:cNvSpPr>
          <p:nvPr/>
        </p:nvSpPr>
        <p:spPr>
          <a:xfrm>
            <a:off x="7506607" y="3745275"/>
            <a:ext cx="1939856" cy="1365823"/>
          </a:xfrm>
          <a:prstGeom prst="rect">
            <a:avLst/>
          </a:prstGeom>
        </p:spPr>
        <p:txBody>
          <a:bodyPr vert="horz" lIns="91440" tIns="45720" rIns="91440" bIns="45720" rtlCol="0">
            <a:no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algn="just">
              <a:lnSpc>
                <a:spcPct val="100000"/>
              </a:lnSpc>
              <a:spcBef>
                <a:spcPts val="0"/>
              </a:spcBef>
              <a:spcAft>
                <a:spcPts val="1000"/>
              </a:spcAft>
            </a:pPr>
            <a:r>
              <a:rPr lang="en-US" sz="1000" b="1" dirty="0">
                <a:effectLst/>
                <a:latin typeface="Arial" panose="020B0604020202020204" pitchFamily="34" charset="0"/>
                <a:ea typeface="Calibri" panose="020F0502020204030204" pitchFamily="34" charset="0"/>
                <a:cs typeface="Times New Roman" panose="02020603050405020304" pitchFamily="18" charset="0"/>
              </a:rPr>
              <a:t>Left atrium</a:t>
            </a:r>
            <a:endParaRPr lang="en-US" sz="10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0" algn="just">
              <a:lnSpc>
                <a:spcPct val="100000"/>
              </a:lnSpc>
              <a:spcBef>
                <a:spcPts val="0"/>
              </a:spcBef>
              <a:spcAft>
                <a:spcPts val="1000"/>
              </a:spcAft>
              <a:buNone/>
            </a:pPr>
            <a:r>
              <a:rPr lang="en-US" sz="1000" dirty="0">
                <a:effectLst/>
                <a:latin typeface="Arial" panose="020B0604020202020204" pitchFamily="34" charset="0"/>
                <a:ea typeface="Calibri" panose="020F0502020204030204" pitchFamily="34" charset="0"/>
                <a:cs typeface="Times New Roman" panose="02020603050405020304" pitchFamily="18" charset="0"/>
              </a:rPr>
              <a:t>The left atrium obtains oxygenated blood from the pulmonary veins and sends it to the left ventricle where it will be distributed throughout the body.</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7" name="Content Placeholder 2">
            <a:extLst>
              <a:ext uri="{FF2B5EF4-FFF2-40B4-BE49-F238E27FC236}">
                <a16:creationId xmlns:a16="http://schemas.microsoft.com/office/drawing/2014/main" id="{4899C486-40D4-3D04-20E3-2797F8EF3920}"/>
              </a:ext>
            </a:extLst>
          </p:cNvPr>
          <p:cNvSpPr txBox="1">
            <a:spLocks/>
          </p:cNvSpPr>
          <p:nvPr/>
        </p:nvSpPr>
        <p:spPr>
          <a:xfrm>
            <a:off x="7503964" y="2379263"/>
            <a:ext cx="1939856" cy="1365823"/>
          </a:xfrm>
          <a:prstGeom prst="rect">
            <a:avLst/>
          </a:prstGeom>
        </p:spPr>
        <p:txBody>
          <a:bodyPr vert="horz" lIns="91440" tIns="45720" rIns="91440" bIns="45720" rtlCol="0">
            <a:normAutofit fontScale="55000" lnSpcReduction="20000"/>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algn="just">
              <a:lnSpc>
                <a:spcPct val="120000"/>
              </a:lnSpc>
              <a:spcBef>
                <a:spcPts val="0"/>
              </a:spcBef>
              <a:spcAft>
                <a:spcPts val="10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Aorta</a:t>
            </a:r>
            <a:r>
              <a:rPr lang="en-US" sz="1800" dirty="0">
                <a:effectLst/>
                <a:latin typeface="Arial" panose="020B0604020202020204" pitchFamily="34" charset="0"/>
                <a:ea typeface="Calibri" panose="020F0502020204030204" pitchFamily="34" charset="0"/>
                <a:cs typeface="Times New Roman" panose="02020603050405020304" pitchFamily="18" charset="0"/>
              </a:rPr>
              <a:t> </a:t>
            </a:r>
          </a:p>
          <a:p>
            <a:pPr marL="0" marR="0" indent="0" algn="just">
              <a:lnSpc>
                <a:spcPct val="120000"/>
              </a:lnSpc>
              <a:spcBef>
                <a:spcPts val="0"/>
              </a:spcBef>
              <a:spcAft>
                <a:spcPts val="1000"/>
              </a:spcAft>
              <a:buNone/>
            </a:pPr>
            <a:r>
              <a:rPr lang="en-US" sz="1800" dirty="0">
                <a:effectLst/>
                <a:latin typeface="Arial" panose="020B0604020202020204" pitchFamily="34" charset="0"/>
                <a:ea typeface="Calibri" panose="020F0502020204030204" pitchFamily="34" charset="0"/>
                <a:cs typeface="Times New Roman" panose="02020603050405020304" pitchFamily="18" charset="0"/>
              </a:rPr>
              <a:t>The aorta, the body's biggest artery, emerges from the left ventricle of the heart and carries oxygenated blood to all the organs and tissues inside the body.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8" name="Content Placeholder 2">
            <a:extLst>
              <a:ext uri="{FF2B5EF4-FFF2-40B4-BE49-F238E27FC236}">
                <a16:creationId xmlns:a16="http://schemas.microsoft.com/office/drawing/2014/main" id="{531F651A-851A-38A7-5CAC-98423578D824}"/>
              </a:ext>
            </a:extLst>
          </p:cNvPr>
          <p:cNvSpPr txBox="1">
            <a:spLocks/>
          </p:cNvSpPr>
          <p:nvPr/>
        </p:nvSpPr>
        <p:spPr>
          <a:xfrm>
            <a:off x="6951194" y="5260295"/>
            <a:ext cx="2290166" cy="1238979"/>
          </a:xfrm>
          <a:prstGeom prst="rect">
            <a:avLst/>
          </a:prstGeom>
        </p:spPr>
        <p:txBody>
          <a:bodyPr vert="horz" lIns="91440" tIns="45720" rIns="91440" bIns="45720" rtlCol="0">
            <a:normAutofit fontScale="47500" lnSpcReduction="20000"/>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algn="just">
              <a:lnSpc>
                <a:spcPct val="120000"/>
              </a:lnSpc>
              <a:spcBef>
                <a:spcPts val="0"/>
              </a:spcBef>
              <a:spcAft>
                <a:spcPts val="1000"/>
              </a:spcAft>
            </a:pPr>
            <a:r>
              <a:rPr lang="en-US" sz="2100" b="1" dirty="0">
                <a:effectLst/>
                <a:latin typeface="Arial" panose="020B0604020202020204" pitchFamily="34" charset="0"/>
                <a:ea typeface="Calibri" panose="020F0502020204030204" pitchFamily="34" charset="0"/>
                <a:cs typeface="Times New Roman" panose="02020603050405020304" pitchFamily="18" charset="0"/>
              </a:rPr>
              <a:t>Pulmonary artery</a:t>
            </a:r>
            <a:endParaRPr lang="en-US" sz="21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0" algn="just">
              <a:lnSpc>
                <a:spcPct val="120000"/>
              </a:lnSpc>
              <a:spcBef>
                <a:spcPts val="0"/>
              </a:spcBef>
              <a:spcAft>
                <a:spcPts val="1000"/>
              </a:spcAft>
              <a:buNone/>
            </a:pPr>
            <a:r>
              <a:rPr lang="en-US" sz="2100" dirty="0">
                <a:effectLst/>
                <a:latin typeface="Arial" panose="020B0604020202020204" pitchFamily="34" charset="0"/>
                <a:ea typeface="Calibri" panose="020F0502020204030204" pitchFamily="34" charset="0"/>
                <a:cs typeface="Times New Roman" panose="02020603050405020304" pitchFamily="18" charset="0"/>
              </a:rPr>
              <a:t>The pulmonary artery transports blood through the right ventricle of the coronary artery to the lungs where it is oxygenated.</a:t>
            </a:r>
            <a:endParaRPr lang="en-US" sz="2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US" sz="1100" dirty="0">
              <a:latin typeface="Arial" panose="020B0604020202020204" pitchFamily="34" charset="0"/>
              <a:cs typeface="Arial" panose="020B0604020202020204" pitchFamily="34" charset="0"/>
            </a:endParaRPr>
          </a:p>
        </p:txBody>
      </p:sp>
      <p:sp>
        <p:nvSpPr>
          <p:cNvPr id="67" name="Content Placeholder 2">
            <a:extLst>
              <a:ext uri="{FF2B5EF4-FFF2-40B4-BE49-F238E27FC236}">
                <a16:creationId xmlns:a16="http://schemas.microsoft.com/office/drawing/2014/main" id="{E409A621-864E-4D7C-D6B4-9519BE1241F4}"/>
              </a:ext>
            </a:extLst>
          </p:cNvPr>
          <p:cNvSpPr txBox="1">
            <a:spLocks/>
          </p:cNvSpPr>
          <p:nvPr/>
        </p:nvSpPr>
        <p:spPr>
          <a:xfrm>
            <a:off x="9586772" y="170854"/>
            <a:ext cx="2605228" cy="1365823"/>
          </a:xfrm>
          <a:prstGeom prst="rect">
            <a:avLst/>
          </a:prstGeom>
        </p:spPr>
        <p:txBody>
          <a:bodyPr vert="horz" lIns="91440" tIns="45720" rIns="91440" bIns="45720" rtlCol="0">
            <a:no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indent="0" algn="just">
              <a:lnSpc>
                <a:spcPct val="100000"/>
              </a:lnSpc>
              <a:spcBef>
                <a:spcPts val="0"/>
              </a:spcBef>
              <a:spcAft>
                <a:spcPts val="0"/>
              </a:spcAft>
              <a:buNone/>
            </a:pPr>
            <a:r>
              <a:rPr lang="en-US" sz="1000" b="1" dirty="0">
                <a:latin typeface="Arial" panose="020B0604020202020204" pitchFamily="34" charset="0"/>
                <a:ea typeface="Arial" panose="020B0604020202020204" pitchFamily="34" charset="0"/>
              </a:rPr>
              <a:t>Hypertension (High </a:t>
            </a:r>
            <a:r>
              <a:rPr lang="en-US" sz="1000" b="1" dirty="0" err="1">
                <a:latin typeface="Arial" panose="020B0604020202020204" pitchFamily="34" charset="0"/>
                <a:ea typeface="Arial" panose="020B0604020202020204" pitchFamily="34" charset="0"/>
              </a:rPr>
              <a:t>Bllood</a:t>
            </a:r>
            <a:r>
              <a:rPr lang="en-US" sz="1000" b="1" dirty="0">
                <a:latin typeface="Arial" panose="020B0604020202020204" pitchFamily="34" charset="0"/>
                <a:ea typeface="Arial" panose="020B0604020202020204" pitchFamily="34" charset="0"/>
              </a:rPr>
              <a:t> Pressure)</a:t>
            </a:r>
            <a:endParaRPr lang="en-US" sz="1000" dirty="0">
              <a:effectLst/>
              <a:latin typeface="Arial" panose="020B0604020202020204" pitchFamily="34" charset="0"/>
              <a:ea typeface="Arial" panose="020B0604020202020204" pitchFamily="34" charset="0"/>
            </a:endParaRPr>
          </a:p>
          <a:p>
            <a:pPr marL="0" marR="0" indent="0" algn="just">
              <a:lnSpc>
                <a:spcPct val="100000"/>
              </a:lnSpc>
              <a:spcBef>
                <a:spcPts val="0"/>
              </a:spcBef>
              <a:spcAft>
                <a:spcPts val="0"/>
              </a:spcAft>
              <a:buNone/>
            </a:pPr>
            <a:r>
              <a:rPr lang="en-US" sz="1000" dirty="0">
                <a:solidFill>
                  <a:srgbClr val="000000"/>
                </a:solidFill>
                <a:effectLst/>
                <a:latin typeface="Arial" panose="020B0604020202020204" pitchFamily="34" charset="0"/>
                <a:ea typeface="Arial" panose="020B0604020202020204" pitchFamily="34" charset="0"/>
              </a:rPr>
              <a:t>Hypertension may be a chronic condition characterized by persistently elevated blood pressure. It's a current well-being issue that's all-inclusive and influences millions of individuals (</a:t>
            </a:r>
            <a:r>
              <a:rPr lang="en-US" sz="1000" dirty="0" err="1">
                <a:solidFill>
                  <a:srgbClr val="000000"/>
                </a:solidFill>
                <a:effectLst/>
                <a:latin typeface="Arial" panose="020B0604020202020204" pitchFamily="34" charset="0"/>
                <a:ea typeface="Arial" panose="020B0604020202020204" pitchFamily="34" charset="0"/>
              </a:rPr>
              <a:t>Mayet</a:t>
            </a:r>
            <a:r>
              <a:rPr lang="en-US" sz="1000" dirty="0">
                <a:solidFill>
                  <a:srgbClr val="000000"/>
                </a:solidFill>
                <a:latin typeface="Arial" panose="020B0604020202020204" pitchFamily="34" charset="0"/>
                <a:ea typeface="Arial" panose="020B0604020202020204" pitchFamily="34" charset="0"/>
              </a:rPr>
              <a:t>, </a:t>
            </a:r>
            <a:r>
              <a:rPr lang="en-US" sz="1000" dirty="0">
                <a:solidFill>
                  <a:srgbClr val="000000"/>
                </a:solidFill>
                <a:effectLst/>
                <a:latin typeface="Arial" panose="020B0604020202020204" pitchFamily="34" charset="0"/>
                <a:ea typeface="Arial" panose="020B0604020202020204" pitchFamily="34" charset="0"/>
              </a:rPr>
              <a:t>2003). High blood pressure implies your blood pressure is at or over 130/80 mmHg.</a:t>
            </a:r>
          </a:p>
          <a:p>
            <a:pPr marL="0" marR="0" indent="0" algn="just">
              <a:lnSpc>
                <a:spcPct val="100000"/>
              </a:lnSpc>
              <a:spcBef>
                <a:spcPts val="0"/>
              </a:spcBef>
              <a:spcAft>
                <a:spcPts val="0"/>
              </a:spcAft>
              <a:buNone/>
            </a:pPr>
            <a:endParaRPr lang="en-US" sz="1000" dirty="0">
              <a:effectLst/>
              <a:latin typeface="Arial" panose="020B0604020202020204" pitchFamily="34" charset="0"/>
              <a:ea typeface="Arial" panose="020B0604020202020204" pitchFamily="34" charset="0"/>
            </a:endParaRPr>
          </a:p>
          <a:p>
            <a:pPr marL="0" marR="0" indent="0" algn="just">
              <a:lnSpc>
                <a:spcPct val="100000"/>
              </a:lnSpc>
              <a:spcBef>
                <a:spcPts val="0"/>
              </a:spcBef>
              <a:spcAft>
                <a:spcPts val="0"/>
              </a:spcAft>
              <a:buNone/>
            </a:pPr>
            <a:r>
              <a:rPr lang="en-US" sz="1000" b="1" dirty="0">
                <a:effectLst/>
                <a:latin typeface="Arial" panose="020B0604020202020204" pitchFamily="34" charset="0"/>
                <a:ea typeface="Arial" panose="020B0604020202020204" pitchFamily="34" charset="0"/>
              </a:rPr>
              <a:t>Impact on the Cardiovascular System:</a:t>
            </a:r>
            <a:endParaRPr lang="en-US" sz="1000" dirty="0">
              <a:effectLst/>
              <a:latin typeface="Arial" panose="020B0604020202020204" pitchFamily="34" charset="0"/>
              <a:ea typeface="Arial" panose="020B0604020202020204" pitchFamily="34" charset="0"/>
            </a:endParaRPr>
          </a:p>
          <a:p>
            <a:pPr marL="0" marR="0" lvl="0" indent="0" algn="just">
              <a:lnSpc>
                <a:spcPct val="100000"/>
              </a:lnSpc>
              <a:spcBef>
                <a:spcPts val="0"/>
              </a:spcBef>
              <a:spcAft>
                <a:spcPts val="1000"/>
              </a:spcAft>
              <a:buNone/>
            </a:pPr>
            <a:r>
              <a:rPr lang="en-US" sz="1000" dirty="0">
                <a:effectLst/>
                <a:latin typeface="Arial" panose="020B0604020202020204" pitchFamily="34" charset="0"/>
                <a:ea typeface="Arial" panose="020B0604020202020204" pitchFamily="34" charset="0"/>
              </a:rPr>
              <a:t>Hypertension places increased strain on the heart and blood vessels. In order to pump blood against increased artery pressure, the heart must exert more effort. This may eventually cause the heart muscle to swell (left ventricular hypertrophy).</a:t>
            </a:r>
          </a:p>
          <a:p>
            <a:pPr marL="0" marR="0" lvl="0" indent="0" algn="just">
              <a:lnSpc>
                <a:spcPct val="100000"/>
              </a:lnSpc>
              <a:spcBef>
                <a:spcPts val="0"/>
              </a:spcBef>
              <a:spcAft>
                <a:spcPts val="1000"/>
              </a:spcAft>
              <a:buNone/>
            </a:pPr>
            <a:r>
              <a:rPr lang="en-US" sz="1000" dirty="0">
                <a:effectLst/>
                <a:latin typeface="Arial" panose="020B0604020202020204" pitchFamily="34" charset="0"/>
                <a:ea typeface="Arial" panose="020B0604020202020204" pitchFamily="34" charset="0"/>
              </a:rPr>
              <a:t>Decreased cardiac output can be caused by the heart having to work harder. Hypertension can damage the walls of the arteries, reducing their elasticity. Damaged arteries are more prone to plaque buildup.</a:t>
            </a:r>
          </a:p>
          <a:p>
            <a:pPr marL="0" marR="0" lvl="0" indent="0" algn="just">
              <a:lnSpc>
                <a:spcPct val="100000"/>
              </a:lnSpc>
              <a:spcBef>
                <a:spcPts val="0"/>
              </a:spcBef>
              <a:spcAft>
                <a:spcPts val="1000"/>
              </a:spcAft>
              <a:buNone/>
            </a:pPr>
            <a:r>
              <a:rPr lang="en-US" sz="1000" dirty="0">
                <a:effectLst/>
                <a:latin typeface="Arial" panose="020B0604020202020204" pitchFamily="34" charset="0"/>
                <a:ea typeface="Arial" panose="020B0604020202020204" pitchFamily="34" charset="0"/>
              </a:rPr>
              <a:t>Arteries can become thinner and harder, which is called atherosclerosis. Blood flow to crucial organs, including the heart, brain, and kidneys, is restricted by atherosclerosis. Heart disease, stroke, and renal issues are all made more likely by high blood pressure.</a:t>
            </a:r>
          </a:p>
          <a:p>
            <a:pPr marL="0" indent="0" algn="just">
              <a:lnSpc>
                <a:spcPct val="100000"/>
              </a:lnSpc>
              <a:spcBef>
                <a:spcPts val="0"/>
              </a:spcBef>
              <a:spcAft>
                <a:spcPts val="1000"/>
              </a:spcAft>
              <a:buNone/>
            </a:pPr>
            <a:r>
              <a:rPr lang="en-US" sz="1000" b="1" dirty="0">
                <a:effectLst/>
                <a:latin typeface="Arial" panose="020B0604020202020204" pitchFamily="34" charset="0"/>
                <a:ea typeface="Arial" panose="020B0604020202020204" pitchFamily="34" charset="0"/>
              </a:rPr>
              <a:t>Management and Prevention</a:t>
            </a:r>
          </a:p>
          <a:p>
            <a:pPr marL="0" marR="0" algn="just">
              <a:lnSpc>
                <a:spcPct val="150000"/>
              </a:lnSpc>
              <a:spcBef>
                <a:spcPts val="0"/>
              </a:spcBef>
              <a:spcAft>
                <a:spcPts val="0"/>
              </a:spcAft>
            </a:pPr>
            <a:r>
              <a:rPr lang="en-US" sz="1000" dirty="0">
                <a:effectLst/>
                <a:latin typeface="Arial" panose="020B0604020202020204" pitchFamily="34" charset="0"/>
                <a:ea typeface="Arial" panose="020B0604020202020204" pitchFamily="34" charset="0"/>
              </a:rPr>
              <a:t>Standard Exercise</a:t>
            </a:r>
          </a:p>
          <a:p>
            <a:pPr marL="0" marR="0" algn="just">
              <a:lnSpc>
                <a:spcPct val="150000"/>
              </a:lnSpc>
              <a:spcBef>
                <a:spcPts val="0"/>
              </a:spcBef>
              <a:spcAft>
                <a:spcPts val="0"/>
              </a:spcAft>
            </a:pPr>
            <a:r>
              <a:rPr lang="en-US" sz="1000" dirty="0">
                <a:effectLst/>
                <a:latin typeface="Arial" panose="020B0604020202020204" pitchFamily="34" charset="0"/>
                <a:ea typeface="Arial" panose="020B0604020202020204" pitchFamily="34" charset="0"/>
              </a:rPr>
              <a:t>Consume Healthy Diet</a:t>
            </a:r>
          </a:p>
          <a:p>
            <a:pPr marL="0" marR="0" algn="just">
              <a:lnSpc>
                <a:spcPct val="150000"/>
              </a:lnSpc>
              <a:spcBef>
                <a:spcPts val="0"/>
              </a:spcBef>
              <a:spcAft>
                <a:spcPts val="0"/>
              </a:spcAft>
            </a:pPr>
            <a:r>
              <a:rPr lang="en-US" sz="1000" dirty="0">
                <a:solidFill>
                  <a:srgbClr val="000000"/>
                </a:solidFill>
                <a:effectLst/>
                <a:latin typeface="Arial" panose="020B0604020202020204" pitchFamily="34" charset="0"/>
                <a:ea typeface="Arial" panose="020B0604020202020204" pitchFamily="34" charset="0"/>
              </a:rPr>
              <a:t>Smoking Cessation</a:t>
            </a:r>
            <a:endParaRPr lang="en-US" sz="10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US" sz="1000" dirty="0">
                <a:solidFill>
                  <a:srgbClr val="000000"/>
                </a:solidFill>
                <a:effectLst/>
                <a:latin typeface="Arial" panose="020B0604020202020204" pitchFamily="34" charset="0"/>
                <a:ea typeface="Arial" panose="020B0604020202020204" pitchFamily="34" charset="0"/>
              </a:rPr>
              <a:t>Limiting Alcohol Consumption</a:t>
            </a:r>
            <a:endParaRPr lang="en-US" sz="10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US" sz="1000" dirty="0">
                <a:solidFill>
                  <a:srgbClr val="000000"/>
                </a:solidFill>
                <a:effectLst/>
                <a:latin typeface="Arial" panose="020B0604020202020204" pitchFamily="34" charset="0"/>
                <a:ea typeface="Arial" panose="020B0604020202020204" pitchFamily="34" charset="0"/>
              </a:rPr>
              <a:t>Stress management</a:t>
            </a:r>
            <a:endParaRPr lang="en-US" sz="1000" dirty="0">
              <a:effectLst/>
              <a:latin typeface="Arial" panose="020B0604020202020204" pitchFamily="34" charset="0"/>
              <a:ea typeface="Arial" panose="020B0604020202020204" pitchFamily="34" charset="0"/>
            </a:endParaRPr>
          </a:p>
          <a:p>
            <a:pPr marL="0" indent="0" algn="just">
              <a:lnSpc>
                <a:spcPct val="100000"/>
              </a:lnSpc>
              <a:spcBef>
                <a:spcPts val="0"/>
              </a:spcBef>
              <a:spcAft>
                <a:spcPts val="1000"/>
              </a:spcAft>
              <a:buNone/>
            </a:pPr>
            <a:endParaRPr lang="en-US" sz="1000" b="1" dirty="0">
              <a:effectLst/>
              <a:latin typeface="Arial" panose="020B0604020202020204" pitchFamily="34" charset="0"/>
              <a:ea typeface="Arial" panose="020B0604020202020204" pitchFamily="34" charset="0"/>
            </a:endParaRPr>
          </a:p>
          <a:p>
            <a:pPr marL="0" indent="0" algn="just">
              <a:lnSpc>
                <a:spcPct val="100000"/>
              </a:lnSpc>
              <a:spcBef>
                <a:spcPts val="0"/>
              </a:spcBef>
              <a:spcAft>
                <a:spcPts val="1000"/>
              </a:spcAft>
              <a:buNone/>
            </a:pPr>
            <a:endParaRPr lang="en-US" sz="1000" dirty="0">
              <a:effectLst/>
              <a:latin typeface="Arial" panose="020B0604020202020204" pitchFamily="34" charset="0"/>
              <a:ea typeface="Arial" panose="020B0604020202020204" pitchFamily="34" charset="0"/>
            </a:endParaRPr>
          </a:p>
          <a:p>
            <a:pPr marL="0" marR="0" lvl="0" indent="0" algn="just">
              <a:lnSpc>
                <a:spcPct val="100000"/>
              </a:lnSpc>
              <a:spcBef>
                <a:spcPts val="0"/>
              </a:spcBef>
              <a:spcAft>
                <a:spcPts val="1000"/>
              </a:spcAft>
              <a:buNone/>
            </a:pPr>
            <a:endParaRPr lang="en-US" sz="1000" dirty="0">
              <a:effectLst/>
              <a:latin typeface="Arial" panose="020B0604020202020204" pitchFamily="34" charset="0"/>
              <a:ea typeface="Arial" panose="020B0604020202020204" pitchFamily="34" charset="0"/>
            </a:endParaRPr>
          </a:p>
          <a:p>
            <a:pPr marL="0" marR="0" lvl="0" indent="0" algn="just">
              <a:lnSpc>
                <a:spcPct val="100000"/>
              </a:lnSpc>
              <a:spcBef>
                <a:spcPts val="0"/>
              </a:spcBef>
              <a:spcAft>
                <a:spcPts val="1000"/>
              </a:spcAft>
              <a:buNone/>
            </a:pPr>
            <a:endParaRPr lang="en-US" sz="10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00000"/>
              </a:lnSpc>
              <a:spcBef>
                <a:spcPts val="0"/>
              </a:spcBef>
              <a:spcAft>
                <a:spcPts val="1000"/>
              </a:spcAft>
              <a:buFont typeface="+mj-lt"/>
              <a:buAutoNum type="alphaLcParenR"/>
            </a:pP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00000"/>
              </a:lnSpc>
              <a:spcBef>
                <a:spcPts val="0"/>
              </a:spcBef>
              <a:spcAft>
                <a:spcPts val="0"/>
              </a:spcAft>
              <a:buNone/>
            </a:pPr>
            <a:r>
              <a:rPr lang="en-US" sz="1000" dirty="0">
                <a:effectLst/>
                <a:latin typeface="Arial" panose="020B0604020202020204" pitchFamily="34" charset="0"/>
                <a:ea typeface="Times New Roman" panose="02020603050405020304" pitchFamily="18" charset="0"/>
              </a:rPr>
              <a:t>.</a:t>
            </a:r>
          </a:p>
        </p:txBody>
      </p:sp>
      <p:pic>
        <p:nvPicPr>
          <p:cNvPr id="4" name="Picture 3">
            <a:extLst>
              <a:ext uri="{FF2B5EF4-FFF2-40B4-BE49-F238E27FC236}">
                <a16:creationId xmlns:a16="http://schemas.microsoft.com/office/drawing/2014/main" id="{FFF6E91B-36DD-EDC5-A821-96EFD6BCD404}"/>
              </a:ext>
            </a:extLst>
          </p:cNvPr>
          <p:cNvPicPr>
            <a:picLocks noChangeAspect="1"/>
          </p:cNvPicPr>
          <p:nvPr/>
        </p:nvPicPr>
        <p:blipFill>
          <a:blip r:embed="rId2"/>
          <a:stretch>
            <a:fillRect/>
          </a:stretch>
        </p:blipFill>
        <p:spPr>
          <a:xfrm>
            <a:off x="4233100" y="1159052"/>
            <a:ext cx="3198372" cy="3854038"/>
          </a:xfrm>
          <a:prstGeom prst="rect">
            <a:avLst/>
          </a:prstGeom>
        </p:spPr>
      </p:pic>
      <p:cxnSp>
        <p:nvCxnSpPr>
          <p:cNvPr id="8" name="Straight Arrow Connector 7">
            <a:extLst>
              <a:ext uri="{FF2B5EF4-FFF2-40B4-BE49-F238E27FC236}">
                <a16:creationId xmlns:a16="http://schemas.microsoft.com/office/drawing/2014/main" id="{99CF39CC-E08C-FE03-1415-3040D1A7271F}"/>
              </a:ext>
            </a:extLst>
          </p:cNvPr>
          <p:cNvCxnSpPr>
            <a:cxnSpLocks/>
          </p:cNvCxnSpPr>
          <p:nvPr/>
        </p:nvCxnSpPr>
        <p:spPr>
          <a:xfrm flipV="1">
            <a:off x="3688743" y="3299089"/>
            <a:ext cx="1428080" cy="119353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1B5937D0-2B31-E9FF-D8E6-EB2F131F1732}"/>
              </a:ext>
            </a:extLst>
          </p:cNvPr>
          <p:cNvCxnSpPr>
            <a:cxnSpLocks/>
          </p:cNvCxnSpPr>
          <p:nvPr/>
        </p:nvCxnSpPr>
        <p:spPr>
          <a:xfrm flipV="1">
            <a:off x="3444511" y="4097632"/>
            <a:ext cx="2378043" cy="160205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2" name="Straight Arrow Connector 11">
            <a:extLst>
              <a:ext uri="{FF2B5EF4-FFF2-40B4-BE49-F238E27FC236}">
                <a16:creationId xmlns:a16="http://schemas.microsoft.com/office/drawing/2014/main" id="{D680C0B4-608D-B193-0A6A-7326EAF75781}"/>
              </a:ext>
            </a:extLst>
          </p:cNvPr>
          <p:cNvCxnSpPr/>
          <p:nvPr/>
        </p:nvCxnSpPr>
        <p:spPr>
          <a:xfrm flipV="1">
            <a:off x="5240806" y="3746910"/>
            <a:ext cx="991182" cy="168177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4" name="Straight Arrow Connector 13">
            <a:extLst>
              <a:ext uri="{FF2B5EF4-FFF2-40B4-BE49-F238E27FC236}">
                <a16:creationId xmlns:a16="http://schemas.microsoft.com/office/drawing/2014/main" id="{401418F2-1CFF-77A0-3E51-A58A34A9F861}"/>
              </a:ext>
            </a:extLst>
          </p:cNvPr>
          <p:cNvCxnSpPr/>
          <p:nvPr/>
        </p:nvCxnSpPr>
        <p:spPr>
          <a:xfrm flipH="1" flipV="1">
            <a:off x="5641145" y="2841689"/>
            <a:ext cx="1558956" cy="251188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7" name="Straight Arrow Connector 16">
            <a:extLst>
              <a:ext uri="{FF2B5EF4-FFF2-40B4-BE49-F238E27FC236}">
                <a16:creationId xmlns:a16="http://schemas.microsoft.com/office/drawing/2014/main" id="{F09C5AF0-56DD-B52E-0DEE-50154DB5D18C}"/>
              </a:ext>
            </a:extLst>
          </p:cNvPr>
          <p:cNvCxnSpPr>
            <a:cxnSpLocks/>
          </p:cNvCxnSpPr>
          <p:nvPr/>
        </p:nvCxnSpPr>
        <p:spPr>
          <a:xfrm flipH="1" flipV="1">
            <a:off x="6169344" y="2916543"/>
            <a:ext cx="1544851" cy="102241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3" name="Straight Arrow Connector 22">
            <a:extLst>
              <a:ext uri="{FF2B5EF4-FFF2-40B4-BE49-F238E27FC236}">
                <a16:creationId xmlns:a16="http://schemas.microsoft.com/office/drawing/2014/main" id="{57553AE3-D503-4B74-3635-0D04D26B27E6}"/>
              </a:ext>
            </a:extLst>
          </p:cNvPr>
          <p:cNvCxnSpPr>
            <a:cxnSpLocks/>
          </p:cNvCxnSpPr>
          <p:nvPr/>
        </p:nvCxnSpPr>
        <p:spPr>
          <a:xfrm flipH="1" flipV="1">
            <a:off x="5830408" y="1934137"/>
            <a:ext cx="1815028" cy="56297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2" name="Content Placeholder 2">
            <a:extLst>
              <a:ext uri="{FF2B5EF4-FFF2-40B4-BE49-F238E27FC236}">
                <a16:creationId xmlns:a16="http://schemas.microsoft.com/office/drawing/2014/main" id="{C8734AC5-1F99-6F03-E8E3-C6B6502060C1}"/>
              </a:ext>
            </a:extLst>
          </p:cNvPr>
          <p:cNvSpPr txBox="1">
            <a:spLocks/>
          </p:cNvSpPr>
          <p:nvPr/>
        </p:nvSpPr>
        <p:spPr>
          <a:xfrm>
            <a:off x="2286017" y="1269498"/>
            <a:ext cx="1980669" cy="1872836"/>
          </a:xfrm>
          <a:prstGeom prst="rect">
            <a:avLst/>
          </a:prstGeom>
        </p:spPr>
        <p:txBody>
          <a:bodyPr vert="horz" lIns="91440" tIns="45720" rIns="91440" bIns="45720" rtlCol="0">
            <a:normAutofit fontScale="55000" lnSpcReduction="20000"/>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algn="just">
              <a:lnSpc>
                <a:spcPct val="150000"/>
              </a:lnSpc>
              <a:spcBef>
                <a:spcPts val="0"/>
              </a:spcBef>
              <a:spcAft>
                <a:spcPts val="10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Ventricles:</a:t>
            </a:r>
            <a:r>
              <a:rPr lang="en-US" sz="1800" dirty="0">
                <a:effectLst/>
                <a:latin typeface="Arial" panose="020B0604020202020204" pitchFamily="34" charset="0"/>
                <a:ea typeface="Calibri" panose="020F0502020204030204" pitchFamily="34" charset="0"/>
                <a:cs typeface="Times New Roman" panose="02020603050405020304" pitchFamily="18" charset="0"/>
              </a:rPr>
              <a:t> The heart's lower, or "ventricle," chambers are in charge of blood pumping. Blood is pumped from the left ventricle to the rest of the body while blood that has been deoxygenated is sent to the lungs from the right ventricle.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4" name="Content Placeholder 2">
            <a:extLst>
              <a:ext uri="{FF2B5EF4-FFF2-40B4-BE49-F238E27FC236}">
                <a16:creationId xmlns:a16="http://schemas.microsoft.com/office/drawing/2014/main" id="{6EA25A07-7B98-7618-61F1-3A5B72E78855}"/>
              </a:ext>
            </a:extLst>
          </p:cNvPr>
          <p:cNvSpPr txBox="1">
            <a:spLocks/>
          </p:cNvSpPr>
          <p:nvPr/>
        </p:nvSpPr>
        <p:spPr>
          <a:xfrm>
            <a:off x="2286017" y="2971869"/>
            <a:ext cx="1980668" cy="1706791"/>
          </a:xfrm>
          <a:prstGeom prst="rect">
            <a:avLst/>
          </a:prstGeom>
        </p:spPr>
        <p:txBody>
          <a:bodyPr vert="horz" lIns="91440" tIns="45720" rIns="91440" bIns="45720" rtlCol="0">
            <a:normAutofit fontScale="55000" lnSpcReduction="20000"/>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algn="just">
              <a:lnSpc>
                <a:spcPct val="150000"/>
              </a:lnSpc>
              <a:spcBef>
                <a:spcPts val="0"/>
              </a:spcBef>
              <a:spcAft>
                <a:spcPts val="10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Atriums:</a:t>
            </a:r>
            <a:r>
              <a:rPr lang="en-US" sz="1800" dirty="0">
                <a:effectLst/>
                <a:latin typeface="Arial" panose="020B0604020202020204" pitchFamily="34" charset="0"/>
                <a:ea typeface="Calibri" panose="020F0502020204030204" pitchFamily="34" charset="0"/>
                <a:cs typeface="Times New Roman" panose="02020603050405020304" pitchFamily="18" charset="0"/>
              </a:rPr>
              <a:t> The heart's upper, blood-supplying chambers. Blood from the body that has lost oxygen is sent to the right atrium, whereas blood that has gained oxygen is sent to the left atrium.</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1" name="Content Placeholder 2">
            <a:extLst>
              <a:ext uri="{FF2B5EF4-FFF2-40B4-BE49-F238E27FC236}">
                <a16:creationId xmlns:a16="http://schemas.microsoft.com/office/drawing/2014/main" id="{8557FE38-165E-735F-1385-A37EFBEA18BE}"/>
              </a:ext>
            </a:extLst>
          </p:cNvPr>
          <p:cNvSpPr txBox="1">
            <a:spLocks/>
          </p:cNvSpPr>
          <p:nvPr/>
        </p:nvSpPr>
        <p:spPr>
          <a:xfrm>
            <a:off x="7503964" y="138601"/>
            <a:ext cx="2010316" cy="2433404"/>
          </a:xfrm>
          <a:prstGeom prst="rect">
            <a:avLst/>
          </a:prstGeom>
        </p:spPr>
        <p:txBody>
          <a:bodyPr vert="horz" lIns="91440" tIns="45720" rIns="91440" bIns="45720" rtlCol="0">
            <a:normAutofit fontScale="62500" lnSpcReduction="20000"/>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algn="just">
              <a:lnSpc>
                <a:spcPct val="120000"/>
              </a:lnSpc>
              <a:spcBef>
                <a:spcPts val="0"/>
              </a:spcBef>
              <a:spcAft>
                <a:spcPts val="10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Blood:</a:t>
            </a:r>
            <a:r>
              <a:rPr lang="en-US" sz="1800" dirty="0">
                <a:effectLst/>
                <a:latin typeface="Arial" panose="020B0604020202020204" pitchFamily="34" charset="0"/>
                <a:ea typeface="Calibri" panose="020F0502020204030204" pitchFamily="34" charset="0"/>
                <a:cs typeface="Times New Roman" panose="02020603050405020304" pitchFamily="18" charset="0"/>
              </a:rPr>
              <a:t> Red blood cells, White blood cells, platelets, and plasma make up blood. The immunological response is mediated by white blood cells, and blood clotting is facilitated by platelets. Different compounds are transported by plasma, whereas oxygen and carbon dioxide are removed by red blood cells.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6" name="Content Placeholder 2">
            <a:extLst>
              <a:ext uri="{FF2B5EF4-FFF2-40B4-BE49-F238E27FC236}">
                <a16:creationId xmlns:a16="http://schemas.microsoft.com/office/drawing/2014/main" id="{6C6FB57E-3C72-678B-9423-B3CB6C1BAAAE}"/>
              </a:ext>
            </a:extLst>
          </p:cNvPr>
          <p:cNvSpPr txBox="1">
            <a:spLocks/>
          </p:cNvSpPr>
          <p:nvPr/>
        </p:nvSpPr>
        <p:spPr>
          <a:xfrm>
            <a:off x="5295539" y="4719221"/>
            <a:ext cx="1460771" cy="456931"/>
          </a:xfrm>
          <a:prstGeom prst="rect">
            <a:avLst/>
          </a:prstGeom>
        </p:spPr>
        <p:txBody>
          <a:bodyPr vert="horz" lIns="91440" tIns="45720" rIns="91440" bIns="45720" rtlCol="0">
            <a:normAutofit fontScale="85000" lnSpcReduction="20000"/>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indent="0" algn="just">
              <a:lnSpc>
                <a:spcPct val="120000"/>
              </a:lnSpc>
              <a:spcBef>
                <a:spcPts val="0"/>
              </a:spcBef>
              <a:spcAft>
                <a:spcPts val="1000"/>
              </a:spcAft>
              <a:buNone/>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Fig 1: Heart</a:t>
            </a:r>
            <a:endParaRPr lang="en-US" sz="1800" i="1"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pP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44167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AA4CB-C8A8-D8C3-9776-67373B54DB12}"/>
              </a:ext>
            </a:extLst>
          </p:cNvPr>
          <p:cNvSpPr>
            <a:spLocks noGrp="1"/>
          </p:cNvSpPr>
          <p:nvPr>
            <p:ph type="title"/>
          </p:nvPr>
        </p:nvSpPr>
        <p:spPr>
          <a:xfrm>
            <a:off x="1499616" y="992827"/>
            <a:ext cx="7729728" cy="1188720"/>
          </a:xfrm>
        </p:spPr>
        <p:txBody>
          <a:bodyPr>
            <a:normAutofit/>
          </a:bodyPr>
          <a:lstStyle/>
          <a:p>
            <a:r>
              <a:rPr lang="en-US" sz="3600" u="sng"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C72D6CBD-1D3E-3DB8-4A0A-37850396ABD5}"/>
              </a:ext>
            </a:extLst>
          </p:cNvPr>
          <p:cNvSpPr>
            <a:spLocks noGrp="1"/>
          </p:cNvSpPr>
          <p:nvPr>
            <p:ph idx="1"/>
          </p:nvPr>
        </p:nvSpPr>
        <p:spPr>
          <a:xfrm>
            <a:off x="745588" y="2638043"/>
            <a:ext cx="9411286" cy="3537673"/>
          </a:xfrm>
        </p:spPr>
        <p:txBody>
          <a:bodyPr>
            <a:normAutofit fontScale="62500" lnSpcReduction="20000"/>
          </a:bodyPr>
          <a:lstStyle/>
          <a:p>
            <a:pPr marL="0" marR="0">
              <a:lnSpc>
                <a:spcPct val="150000"/>
              </a:lnSpc>
              <a:spcBef>
                <a:spcPts val="0"/>
              </a:spcBef>
              <a:spcAft>
                <a:spcPts val="0"/>
              </a:spcAft>
            </a:pPr>
            <a:r>
              <a:rPr lang="en-US" sz="1800" dirty="0">
                <a:effectLst/>
                <a:latin typeface="Arial" panose="020B0604020202020204" pitchFamily="34" charset="0"/>
                <a:ea typeface="Calibri" panose="020F0502020204030204" pitchFamily="34" charset="0"/>
              </a:rPr>
              <a:t>      </a:t>
            </a:r>
            <a:r>
              <a:rPr lang="en-US" sz="1900" dirty="0">
                <a:effectLst/>
                <a:latin typeface="Arial" panose="020B0604020202020204" pitchFamily="34" charset="0"/>
                <a:ea typeface="Calibri" panose="020F0502020204030204" pitchFamily="34" charset="0"/>
              </a:rPr>
              <a:t>AUSTEN, W. G., EDWARDS, J. M. &amp; ROE, B. B. 1975. A reporting system on patients evaluated for coronary artery disease.</a:t>
            </a:r>
            <a:r>
              <a:rPr lang="en-US" sz="1900" dirty="0">
                <a:latin typeface="Arial" panose="020B0604020202020204" pitchFamily="34" charset="0"/>
                <a:ea typeface="Calibri" panose="020F0502020204030204" pitchFamily="34" charset="0"/>
              </a:rPr>
              <a:t>     </a:t>
            </a:r>
          </a:p>
          <a:p>
            <a:pPr marL="0" marR="0" indent="0">
              <a:lnSpc>
                <a:spcPct val="150000"/>
              </a:lnSpc>
              <a:spcBef>
                <a:spcPts val="0"/>
              </a:spcBef>
              <a:spcAft>
                <a:spcPts val="0"/>
              </a:spcAft>
              <a:buNone/>
            </a:pPr>
            <a:r>
              <a:rPr lang="en-US" sz="1900">
                <a:effectLst/>
                <a:latin typeface="Arial" panose="020B0604020202020204" pitchFamily="34" charset="0"/>
                <a:ea typeface="Calibri" panose="020F0502020204030204" pitchFamily="34" charset="0"/>
              </a:rPr>
              <a:t>           Council </a:t>
            </a:r>
            <a:r>
              <a:rPr lang="en-US" sz="1900" dirty="0">
                <a:effectLst/>
                <a:latin typeface="Arial" panose="020B0604020202020204" pitchFamily="34" charset="0"/>
                <a:ea typeface="Calibri" panose="020F0502020204030204" pitchFamily="34" charset="0"/>
              </a:rPr>
              <a:t>on Cardiovascular Surgery, American Heart Association. Circulation</a:t>
            </a:r>
            <a:r>
              <a:rPr lang="en-US" sz="1900" i="1" dirty="0">
                <a:effectLst/>
                <a:latin typeface="Arial" panose="020B0604020202020204" pitchFamily="34" charset="0"/>
                <a:ea typeface="Calibri" panose="020F0502020204030204" pitchFamily="34" charset="0"/>
              </a:rPr>
              <a:t>,</a:t>
            </a:r>
            <a:r>
              <a:rPr lang="en-US" sz="1900" dirty="0">
                <a:effectLst/>
                <a:latin typeface="Arial" panose="020B0604020202020204" pitchFamily="34" charset="0"/>
                <a:ea typeface="Calibri" panose="020F0502020204030204" pitchFamily="34" charset="0"/>
              </a:rPr>
              <a:t> 51</a:t>
            </a:r>
            <a:r>
              <a:rPr lang="en-US" sz="1900" b="1" dirty="0">
                <a:effectLst/>
                <a:latin typeface="Arial" panose="020B0604020202020204" pitchFamily="34" charset="0"/>
                <a:ea typeface="Calibri" panose="020F0502020204030204" pitchFamily="34" charset="0"/>
              </a:rPr>
              <a:t>,</a:t>
            </a:r>
            <a:r>
              <a:rPr lang="en-US" sz="1900" dirty="0">
                <a:effectLst/>
                <a:latin typeface="Arial" panose="020B0604020202020204" pitchFamily="34" charset="0"/>
                <a:ea typeface="Calibri" panose="020F0502020204030204" pitchFamily="34" charset="0"/>
              </a:rPr>
              <a:t> 5-40.</a:t>
            </a:r>
            <a:endParaRPr lang="en-US" sz="1900" dirty="0">
              <a:effectLst/>
              <a:latin typeface="Calibri" panose="020F0502020204030204" pitchFamily="34" charset="0"/>
              <a:ea typeface="Calibri" panose="020F0502020204030204" pitchFamily="34" charset="0"/>
            </a:endParaRPr>
          </a:p>
          <a:p>
            <a:pPr marL="457200" marR="0" indent="-457200">
              <a:lnSpc>
                <a:spcPct val="150000"/>
              </a:lnSpc>
              <a:spcBef>
                <a:spcPts val="0"/>
              </a:spcBef>
              <a:spcAft>
                <a:spcPts val="0"/>
              </a:spcAft>
            </a:pPr>
            <a:r>
              <a:rPr lang="en-US" sz="1900" dirty="0">
                <a:effectLst/>
                <a:latin typeface="Arial" panose="020B0604020202020204" pitchFamily="34" charset="0"/>
                <a:ea typeface="Calibri" panose="020F0502020204030204" pitchFamily="34" charset="0"/>
              </a:rPr>
              <a:t>CHI, N. C., SHAW, R. M.,&amp; BAIER, H. 2008. Genetic and</a:t>
            </a:r>
            <a:r>
              <a:rPr lang="en-US" sz="1900" dirty="0">
                <a:latin typeface="Calibri" panose="020F0502020204030204" pitchFamily="34" charset="0"/>
                <a:ea typeface="Calibri" panose="020F0502020204030204" pitchFamily="34" charset="0"/>
              </a:rPr>
              <a:t> </a:t>
            </a:r>
            <a:r>
              <a:rPr lang="en-US" sz="1900" dirty="0">
                <a:effectLst/>
                <a:latin typeface="Arial" panose="020B0604020202020204" pitchFamily="34" charset="0"/>
                <a:ea typeface="Calibri" panose="020F0502020204030204" pitchFamily="34" charset="0"/>
              </a:rPr>
              <a:t>physiologic dissection of the vertebrate cardiac conduction system. </a:t>
            </a:r>
            <a:r>
              <a:rPr lang="en-US" sz="1900" i="1" dirty="0" err="1">
                <a:effectLst/>
                <a:latin typeface="Arial" panose="020B0604020202020204" pitchFamily="34" charset="0"/>
                <a:ea typeface="Calibri" panose="020F0502020204030204" pitchFamily="34" charset="0"/>
              </a:rPr>
              <a:t>PLoS</a:t>
            </a:r>
            <a:r>
              <a:rPr lang="en-US" sz="1900" i="1" dirty="0">
                <a:latin typeface="Arial" panose="020B0604020202020204" pitchFamily="34" charset="0"/>
                <a:ea typeface="Calibri" panose="020F0502020204030204" pitchFamily="34" charset="0"/>
              </a:rPr>
              <a:t> </a:t>
            </a:r>
            <a:r>
              <a:rPr lang="en-US" sz="1900" i="1" dirty="0">
                <a:effectLst/>
                <a:latin typeface="Arial" panose="020B0604020202020204" pitchFamily="34" charset="0"/>
                <a:ea typeface="Calibri" panose="020F0502020204030204" pitchFamily="34" charset="0"/>
              </a:rPr>
              <a:t>biology,</a:t>
            </a:r>
            <a:r>
              <a:rPr lang="en-US" sz="1900" dirty="0">
                <a:effectLst/>
                <a:latin typeface="Arial" panose="020B0604020202020204" pitchFamily="34" charset="0"/>
                <a:ea typeface="Calibri" panose="020F0502020204030204" pitchFamily="34" charset="0"/>
              </a:rPr>
              <a:t> 6</a:t>
            </a:r>
            <a:r>
              <a:rPr lang="en-US" sz="1900" b="1" dirty="0">
                <a:effectLst/>
                <a:latin typeface="Arial" panose="020B0604020202020204" pitchFamily="34" charset="0"/>
                <a:ea typeface="Calibri" panose="020F0502020204030204" pitchFamily="34" charset="0"/>
              </a:rPr>
              <a:t>,</a:t>
            </a:r>
            <a:r>
              <a:rPr lang="en-US" sz="1900" dirty="0">
                <a:effectLst/>
                <a:latin typeface="Arial" panose="020B0604020202020204" pitchFamily="34" charset="0"/>
                <a:ea typeface="Calibri" panose="020F0502020204030204" pitchFamily="34" charset="0"/>
              </a:rPr>
              <a:t> e109.</a:t>
            </a:r>
            <a:endParaRPr lang="en-US" sz="1900" dirty="0">
              <a:effectLst/>
              <a:latin typeface="Calibri" panose="020F0502020204030204" pitchFamily="34" charset="0"/>
              <a:ea typeface="Calibri" panose="020F0502020204030204" pitchFamily="34" charset="0"/>
            </a:endParaRPr>
          </a:p>
          <a:p>
            <a:pPr marL="457200" marR="0" indent="-457200">
              <a:lnSpc>
                <a:spcPct val="150000"/>
              </a:lnSpc>
              <a:spcBef>
                <a:spcPts val="0"/>
              </a:spcBef>
              <a:spcAft>
                <a:spcPts val="0"/>
              </a:spcAft>
            </a:pPr>
            <a:r>
              <a:rPr lang="en-US" sz="1900" dirty="0">
                <a:effectLst/>
                <a:latin typeface="Arial" panose="020B0604020202020204" pitchFamily="34" charset="0"/>
                <a:ea typeface="Calibri" panose="020F0502020204030204" pitchFamily="34" charset="0"/>
              </a:rPr>
              <a:t>HUMPHREY, J. D. &amp; MCCULLOCH, A. D. 2003. </a:t>
            </a:r>
            <a:r>
              <a:rPr lang="en-US" sz="1900" i="1" dirty="0">
                <a:effectLst/>
                <a:latin typeface="Arial" panose="020B0604020202020204" pitchFamily="34" charset="0"/>
                <a:ea typeface="Calibri" panose="020F0502020204030204" pitchFamily="34" charset="0"/>
              </a:rPr>
              <a:t>The cardiovascular system—anatomy, physiology and cell biology</a:t>
            </a:r>
            <a:r>
              <a:rPr lang="en-US" sz="1900" dirty="0">
                <a:effectLst/>
                <a:latin typeface="Arial" panose="020B0604020202020204" pitchFamily="34" charset="0"/>
                <a:ea typeface="Calibri" panose="020F0502020204030204" pitchFamily="34" charset="0"/>
              </a:rPr>
              <a:t>, Springer.</a:t>
            </a:r>
            <a:endParaRPr lang="en-US" sz="1900" dirty="0">
              <a:effectLst/>
              <a:latin typeface="Calibri" panose="020F0502020204030204" pitchFamily="34" charset="0"/>
              <a:ea typeface="Calibri" panose="020F0502020204030204" pitchFamily="34" charset="0"/>
            </a:endParaRPr>
          </a:p>
          <a:p>
            <a:pPr marL="457200" marR="0" indent="-457200">
              <a:lnSpc>
                <a:spcPct val="150000"/>
              </a:lnSpc>
              <a:spcBef>
                <a:spcPts val="0"/>
              </a:spcBef>
              <a:spcAft>
                <a:spcPts val="0"/>
              </a:spcAft>
            </a:pPr>
            <a:r>
              <a:rPr lang="en-US" sz="1900" dirty="0">
                <a:effectLst/>
                <a:latin typeface="Arial" panose="020B0604020202020204" pitchFamily="34" charset="0"/>
                <a:ea typeface="Calibri" panose="020F0502020204030204" pitchFamily="34" charset="0"/>
              </a:rPr>
              <a:t>MAYET, J. &amp; HUGHES, A. 2003. Cardiac and vascular pathophysiology in hypertension. </a:t>
            </a:r>
            <a:r>
              <a:rPr lang="en-US" sz="1900" i="1" dirty="0">
                <a:effectLst/>
                <a:latin typeface="Arial" panose="020B0604020202020204" pitchFamily="34" charset="0"/>
                <a:ea typeface="Calibri" panose="020F0502020204030204" pitchFamily="34" charset="0"/>
              </a:rPr>
              <a:t>Heart,</a:t>
            </a:r>
            <a:r>
              <a:rPr lang="en-US" sz="1900" dirty="0">
                <a:effectLst/>
                <a:latin typeface="Arial" panose="020B0604020202020204" pitchFamily="34" charset="0"/>
                <a:ea typeface="Calibri" panose="020F0502020204030204" pitchFamily="34" charset="0"/>
              </a:rPr>
              <a:t> 89</a:t>
            </a:r>
            <a:r>
              <a:rPr lang="en-US" sz="1900" b="1" dirty="0">
                <a:effectLst/>
                <a:latin typeface="Arial" panose="020B0604020202020204" pitchFamily="34" charset="0"/>
                <a:ea typeface="Calibri" panose="020F0502020204030204" pitchFamily="34" charset="0"/>
              </a:rPr>
              <a:t>,</a:t>
            </a:r>
            <a:r>
              <a:rPr lang="en-US" sz="1900" dirty="0">
                <a:effectLst/>
                <a:latin typeface="Arial" panose="020B0604020202020204" pitchFamily="34" charset="0"/>
                <a:ea typeface="Calibri" panose="020F0502020204030204" pitchFamily="34" charset="0"/>
              </a:rPr>
              <a:t> 1104-1109.</a:t>
            </a:r>
            <a:endParaRPr lang="en-US" sz="1900" dirty="0">
              <a:effectLst/>
              <a:latin typeface="Calibri" panose="020F0502020204030204" pitchFamily="34" charset="0"/>
              <a:ea typeface="Calibri" panose="020F0502020204030204" pitchFamily="34" charset="0"/>
            </a:endParaRPr>
          </a:p>
          <a:p>
            <a:pPr marL="457200" marR="0" indent="-457200">
              <a:lnSpc>
                <a:spcPct val="150000"/>
              </a:lnSpc>
              <a:spcBef>
                <a:spcPts val="0"/>
              </a:spcBef>
              <a:spcAft>
                <a:spcPts val="0"/>
              </a:spcAft>
            </a:pPr>
            <a:r>
              <a:rPr lang="en-US" sz="1900" dirty="0">
                <a:effectLst/>
                <a:latin typeface="Arial" panose="020B0604020202020204" pitchFamily="34" charset="0"/>
                <a:ea typeface="Calibri" panose="020F0502020204030204" pitchFamily="34" charset="0"/>
              </a:rPr>
              <a:t> MERCURO, G., DEIDDA, S. &amp; ROSANO, G. M. 2010. Gender determinants of cardiovascular risk factors and diseases. </a:t>
            </a:r>
            <a:r>
              <a:rPr lang="en-US" sz="1900" i="1" dirty="0">
                <a:effectLst/>
                <a:latin typeface="Arial" panose="020B0604020202020204" pitchFamily="34" charset="0"/>
                <a:ea typeface="Calibri" panose="020F0502020204030204" pitchFamily="34" charset="0"/>
              </a:rPr>
              <a:t>Journal of Cardiovascular Medicine,</a:t>
            </a:r>
            <a:r>
              <a:rPr lang="en-US" sz="1900" dirty="0">
                <a:effectLst/>
                <a:latin typeface="Arial" panose="020B0604020202020204" pitchFamily="34" charset="0"/>
                <a:ea typeface="Calibri" panose="020F0502020204030204" pitchFamily="34" charset="0"/>
              </a:rPr>
              <a:t> 11</a:t>
            </a:r>
            <a:r>
              <a:rPr lang="en-US" sz="1900" b="1" dirty="0">
                <a:effectLst/>
                <a:latin typeface="Arial" panose="020B0604020202020204" pitchFamily="34" charset="0"/>
                <a:ea typeface="Calibri" panose="020F0502020204030204" pitchFamily="34" charset="0"/>
              </a:rPr>
              <a:t>,</a:t>
            </a:r>
            <a:r>
              <a:rPr lang="en-US" sz="1900" dirty="0">
                <a:effectLst/>
                <a:latin typeface="Arial" panose="020B0604020202020204" pitchFamily="34" charset="0"/>
                <a:ea typeface="Calibri" panose="020F0502020204030204" pitchFamily="34" charset="0"/>
              </a:rPr>
              <a:t> 207-220.</a:t>
            </a:r>
          </a:p>
          <a:p>
            <a:pPr marL="457200" marR="0" indent="-457200">
              <a:lnSpc>
                <a:spcPct val="150000"/>
              </a:lnSpc>
              <a:spcBef>
                <a:spcPts val="0"/>
              </a:spcBef>
              <a:spcAft>
                <a:spcPts val="0"/>
              </a:spcAft>
            </a:pPr>
            <a:r>
              <a:rPr lang="en-US" sz="1900" dirty="0">
                <a:effectLst/>
                <a:latin typeface="Arial" panose="020B0604020202020204" pitchFamily="34" charset="0"/>
                <a:ea typeface="Calibri" panose="020F0502020204030204" pitchFamily="34" charset="0"/>
              </a:rPr>
              <a:t>O'DONOVAN, G., BLAZEVICH, A. J., BOREHAM, C., COOPER, A. R., CRANK, H., EKELUND, U., FOX, K. R., GATELY, P., GILES-CORTI, B. &amp; GILL, J. M. 2010. The ABC of Physical Activity for Health: a consensus statement from the British Association of Sport and Exercise Sciences. </a:t>
            </a:r>
            <a:r>
              <a:rPr lang="en-US" sz="1900" i="1" dirty="0">
                <a:effectLst/>
                <a:latin typeface="Arial" panose="020B0604020202020204" pitchFamily="34" charset="0"/>
                <a:ea typeface="Calibri" panose="020F0502020204030204" pitchFamily="34" charset="0"/>
              </a:rPr>
              <a:t>Journal of sports sciences,</a:t>
            </a:r>
            <a:r>
              <a:rPr lang="en-US" sz="1900" dirty="0">
                <a:effectLst/>
                <a:latin typeface="Arial" panose="020B0604020202020204" pitchFamily="34" charset="0"/>
                <a:ea typeface="Calibri" panose="020F0502020204030204" pitchFamily="34" charset="0"/>
              </a:rPr>
              <a:t> 28</a:t>
            </a:r>
            <a:r>
              <a:rPr lang="en-US" sz="1900" b="1" dirty="0">
                <a:effectLst/>
                <a:latin typeface="Arial" panose="020B0604020202020204" pitchFamily="34" charset="0"/>
                <a:ea typeface="Calibri" panose="020F0502020204030204" pitchFamily="34" charset="0"/>
              </a:rPr>
              <a:t>,</a:t>
            </a:r>
            <a:r>
              <a:rPr lang="en-US" sz="1900" dirty="0">
                <a:effectLst/>
                <a:latin typeface="Arial" panose="020B0604020202020204" pitchFamily="34" charset="0"/>
                <a:ea typeface="Calibri" panose="020F0502020204030204" pitchFamily="34" charset="0"/>
              </a:rPr>
              <a:t> 573-591.</a:t>
            </a:r>
            <a:endParaRPr lang="en-US" sz="1900" dirty="0">
              <a:effectLst/>
              <a:latin typeface="Calibri" panose="020F0502020204030204" pitchFamily="34" charset="0"/>
              <a:ea typeface="Calibri" panose="020F0502020204030204" pitchFamily="34" charset="0"/>
            </a:endParaRPr>
          </a:p>
          <a:p>
            <a:pPr marL="457200" marR="0" indent="-457200">
              <a:lnSpc>
                <a:spcPct val="150000"/>
              </a:lnSpc>
              <a:spcBef>
                <a:spcPts val="0"/>
              </a:spcBef>
              <a:spcAft>
                <a:spcPts val="0"/>
              </a:spcAft>
            </a:pPr>
            <a:r>
              <a:rPr lang="en-US" sz="1900" dirty="0">
                <a:effectLst/>
                <a:latin typeface="Arial" panose="020B0604020202020204" pitchFamily="34" charset="0"/>
                <a:ea typeface="Calibri" panose="020F0502020204030204" pitchFamily="34" charset="0"/>
              </a:rPr>
              <a:t>ROGERS, K. 2010. </a:t>
            </a:r>
            <a:r>
              <a:rPr lang="en-US" sz="1900" i="1" dirty="0">
                <a:effectLst/>
                <a:latin typeface="Arial" panose="020B0604020202020204" pitchFamily="34" charset="0"/>
                <a:ea typeface="Calibri" panose="020F0502020204030204" pitchFamily="34" charset="0"/>
              </a:rPr>
              <a:t>The cardiovascular system</a:t>
            </a:r>
            <a:r>
              <a:rPr lang="en-US" sz="1900" dirty="0">
                <a:effectLst/>
                <a:latin typeface="Arial" panose="020B0604020202020204" pitchFamily="34" charset="0"/>
                <a:ea typeface="Calibri" panose="020F0502020204030204" pitchFamily="34" charset="0"/>
              </a:rPr>
              <a:t>, Britannica Educational Publishing.</a:t>
            </a:r>
            <a:endParaRPr lang="en-US" sz="1900" dirty="0">
              <a:effectLst/>
              <a:latin typeface="Calibri" panose="020F0502020204030204" pitchFamily="34" charset="0"/>
              <a:ea typeface="Calibri" panose="020F0502020204030204" pitchFamily="34" charset="0"/>
            </a:endParaRPr>
          </a:p>
          <a:p>
            <a:pPr marL="457200" marR="0" indent="-457200">
              <a:lnSpc>
                <a:spcPct val="150000"/>
              </a:lnSpc>
              <a:spcBef>
                <a:spcPts val="0"/>
              </a:spcBef>
              <a:spcAft>
                <a:spcPts val="1000"/>
              </a:spcAft>
            </a:pPr>
            <a:r>
              <a:rPr lang="en-US" sz="1900" dirty="0">
                <a:effectLst/>
                <a:latin typeface="Arial" panose="020B0604020202020204" pitchFamily="34" charset="0"/>
                <a:ea typeface="Calibri" panose="020F0502020204030204" pitchFamily="34" charset="0"/>
              </a:rPr>
              <a:t>TUCKER, W. D., ARORA, Y. &amp; MAHAJAN, K. 2017. Anatomy, blood vessels.</a:t>
            </a:r>
            <a:endParaRPr lang="en-US" sz="1900" dirty="0">
              <a:effectLst/>
              <a:latin typeface="Calibri" panose="020F0502020204030204" pitchFamily="34" charset="0"/>
              <a:ea typeface="Calibri" panose="020F0502020204030204" pitchFamily="34" charset="0"/>
            </a:endParaRPr>
          </a:p>
          <a:p>
            <a:pPr marL="457200" marR="0" indent="-457200" algn="just">
              <a:lnSpc>
                <a:spcPct val="150000"/>
              </a:lnSpc>
              <a:spcBef>
                <a:spcPts val="0"/>
              </a:spcBef>
              <a:spcAft>
                <a:spcPts val="0"/>
              </a:spcAft>
            </a:pPr>
            <a:endParaRPr lang="en-US" sz="1800" dirty="0">
              <a:effectLst/>
              <a:latin typeface="Calibri" panose="020F0502020204030204" pitchFamily="34" charset="0"/>
              <a:ea typeface="Calibri" panose="020F0502020204030204" pitchFamily="34" charset="0"/>
            </a:endParaRPr>
          </a:p>
          <a:p>
            <a:pPr marL="457200" marR="0" indent="-457200" algn="just">
              <a:lnSpc>
                <a:spcPct val="170000"/>
              </a:lnSpc>
              <a:spcBef>
                <a:spcPts val="0"/>
              </a:spcBef>
              <a:spcAft>
                <a:spcPts val="0"/>
              </a:spcAft>
            </a:pPr>
            <a:endParaRPr lang="en-US" sz="2000" dirty="0">
              <a:latin typeface="Calibri" panose="020F0502020204030204" pitchFamily="34" charset="0"/>
              <a:ea typeface="Calibri" panose="020F0502020204030204" pitchFamily="34" charset="0"/>
            </a:endParaRPr>
          </a:p>
          <a:p>
            <a:endParaRPr lang="en-US" dirty="0"/>
          </a:p>
        </p:txBody>
      </p:sp>
    </p:spTree>
    <p:extLst>
      <p:ext uri="{BB962C8B-B14F-4D97-AF65-F5344CB8AC3E}">
        <p14:creationId xmlns:p14="http://schemas.microsoft.com/office/powerpoint/2010/main" val="4236838084"/>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122</TotalTime>
  <Words>1104</Words>
  <Application>Microsoft Office PowerPoint</Application>
  <PresentationFormat>Widescreen</PresentationFormat>
  <Paragraphs>59</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Parcel</vt:lpstr>
      <vt:lpstr>Cardiovascular System</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Digestive System</dc:title>
  <dc:creator>me</dc:creator>
  <cp:lastModifiedBy>Waris Qadri</cp:lastModifiedBy>
  <cp:revision>17</cp:revision>
  <dcterms:created xsi:type="dcterms:W3CDTF">2023-06-14T07:08:04Z</dcterms:created>
  <dcterms:modified xsi:type="dcterms:W3CDTF">2023-06-16T09:27:01Z</dcterms:modified>
</cp:coreProperties>
</file>