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handoutMasterIdLst>
    <p:handoutMasterId r:id="rId15"/>
  </p:handoutMasterIdLst>
  <p:sldIdLst>
    <p:sldId id="256" r:id="rId2"/>
    <p:sldId id="257" r:id="rId3"/>
    <p:sldId id="258" r:id="rId4"/>
    <p:sldId id="260" r:id="rId5"/>
    <p:sldId id="259" r:id="rId6"/>
    <p:sldId id="261" r:id="rId7"/>
    <p:sldId id="262" r:id="rId8"/>
    <p:sldId id="264" r:id="rId9"/>
    <p:sldId id="265" r:id="rId10"/>
    <p:sldId id="266" r:id="rId11"/>
    <p:sldId id="263"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1E4AEA4-8DFA-4A89-87EB-49C32662AFE0}">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p:cViewPr varScale="1">
        <p:scale>
          <a:sx n="65" d="100"/>
          <a:sy n="65" d="100"/>
        </p:scale>
        <p:origin x="936" y="78"/>
      </p:cViewPr>
      <p:guideLst>
        <p:guide pos="3840"/>
        <p:guide orient="horz" pos="2160"/>
      </p:guideLst>
    </p:cSldViewPr>
  </p:slideViewPr>
  <p:notesTextViewPr>
    <p:cViewPr>
      <p:scale>
        <a:sx n="1" d="1"/>
        <a:sy n="1" d="1"/>
      </p:scale>
      <p:origin x="0" y="0"/>
    </p:cViewPr>
  </p:notesTextViewPr>
  <p:notesViewPr>
    <p:cSldViewPr showGuides="1">
      <p:cViewPr varScale="1">
        <p:scale>
          <a:sx n="63" d="100"/>
          <a:sy n="63" d="100"/>
        </p:scale>
        <p:origin x="2838" y="1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43B725B-653D-4166-A8E9-72A38A1847CF}" type="datetimeFigureOut">
              <a:rPr lang="en-US"/>
              <a:t>3/15/2026</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861E8E-D392-497B-BB21-122DD7C27CF3}" type="slidenum">
              <a:rPr/>
              <a:t>‹#›</a:t>
            </a:fld>
            <a:endParaRPr/>
          </a:p>
        </p:txBody>
      </p:sp>
    </p:spTree>
    <p:extLst>
      <p:ext uri="{BB962C8B-B14F-4D97-AF65-F5344CB8AC3E}">
        <p14:creationId xmlns:p14="http://schemas.microsoft.com/office/powerpoint/2010/main" val="1208353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3F64CD-0576-4A9A-BD06-7889D6E60BDC}" type="datetimeFigureOut">
              <a:rPr lang="en-US"/>
              <a:t>3/15/2026</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55D449-B875-4B8D-8E66-224D27E54C9A}" type="slidenum">
              <a:rPr/>
              <a:t>‹#›</a:t>
            </a:fld>
            <a:endParaRPr/>
          </a:p>
        </p:txBody>
      </p:sp>
    </p:spTree>
    <p:extLst>
      <p:ext uri="{BB962C8B-B14F-4D97-AF65-F5344CB8AC3E}">
        <p14:creationId xmlns:p14="http://schemas.microsoft.com/office/powerpoint/2010/main" val="1349979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flip="none" rotWithShape="1">
          <a:gsLst>
            <a:gs pos="0">
              <a:srgbClr val="D9D9D9"/>
            </a:gs>
            <a:gs pos="100000">
              <a:schemeClr val="bg1"/>
            </a:gs>
          </a:gsLst>
          <a:lin ang="8100000" scaled="0"/>
          <a:tileRect/>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6225" y="1828800"/>
            <a:ext cx="4098175" cy="3177380"/>
          </a:xfrm>
        </p:spPr>
        <p:txBody>
          <a:bodyPr anchor="b">
            <a:normAutofit/>
          </a:bodyPr>
          <a:lstStyle>
            <a:lvl1pPr algn="l">
              <a:lnSpc>
                <a:spcPct val="80000"/>
              </a:lnSpc>
              <a:defRPr sz="5400">
                <a:solidFill>
                  <a:schemeClr val="accent1"/>
                </a:solidFill>
              </a:defRPr>
            </a:lvl1pPr>
          </a:lstStyle>
          <a:p>
            <a:r>
              <a:rPr lang="en-US"/>
              <a:t>Click to edit Master title style</a:t>
            </a:r>
            <a:endParaRPr/>
          </a:p>
        </p:txBody>
      </p:sp>
      <p:sp>
        <p:nvSpPr>
          <p:cNvPr id="3" name="Subtitle 2"/>
          <p:cNvSpPr>
            <a:spLocks noGrp="1"/>
          </p:cNvSpPr>
          <p:nvPr>
            <p:ph type="subTitle" idx="1"/>
          </p:nvPr>
        </p:nvSpPr>
        <p:spPr>
          <a:xfrm>
            <a:off x="626225" y="5181600"/>
            <a:ext cx="4098175" cy="685800"/>
          </a:xfrm>
        </p:spPr>
        <p:txBody>
          <a:bodyPr>
            <a:normAutofit/>
          </a:bodyPr>
          <a:lstStyle>
            <a:lvl1pPr marL="0" indent="0" algn="l">
              <a:buNone/>
              <a:defRPr sz="2000" cap="all" baseline="0">
                <a:solidFill>
                  <a:schemeClr val="tx1">
                    <a:lumMod val="50000"/>
                    <a:lumOff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pic>
        <p:nvPicPr>
          <p:cNvPr id="7" name="Picture 6" descr="EKG line"/>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5188688" y="-1"/>
            <a:ext cx="7000137" cy="6858001"/>
          </a:xfrm>
          <a:prstGeom prst="rect">
            <a:avLst/>
          </a:prstGeom>
        </p:spPr>
      </p:pic>
    </p:spTree>
    <p:extLst>
      <p:ext uri="{BB962C8B-B14F-4D97-AF65-F5344CB8AC3E}">
        <p14:creationId xmlns:p14="http://schemas.microsoft.com/office/powerpoint/2010/main" val="798862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3/15/2026</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Header">
    <p:bg>
      <p:bgPr>
        <a:gradFill flip="none" rotWithShape="1">
          <a:gsLst>
            <a:gs pos="0">
              <a:schemeClr val="accent1"/>
            </a:gs>
            <a:gs pos="100000">
              <a:schemeClr val="accent1">
                <a:lumMod val="75000"/>
              </a:schemeClr>
            </a:gs>
          </a:gsLst>
          <a:lin ang="5400000" scaled="0"/>
          <a:tileRect/>
        </a:gradFill>
        <a:effectLst/>
      </p:bgPr>
    </p:bg>
    <p:spTree>
      <p:nvGrpSpPr>
        <p:cNvPr id="1" name=""/>
        <p:cNvGrpSpPr/>
        <p:nvPr/>
      </p:nvGrpSpPr>
      <p:grpSpPr>
        <a:xfrm>
          <a:off x="0" y="0"/>
          <a:ext cx="0" cy="0"/>
          <a:chOff x="0" y="0"/>
          <a:chExt cx="0" cy="0"/>
        </a:xfrm>
      </p:grpSpPr>
      <p:sp>
        <p:nvSpPr>
          <p:cNvPr id="7" name="Rectangle 6" descr="Rectangle"/>
          <p:cNvSpPr/>
          <p:nvPr/>
        </p:nvSpPr>
        <p:spPr>
          <a:xfrm>
            <a:off x="265112" y="228600"/>
            <a:ext cx="11658600" cy="6400800"/>
          </a:xfrm>
          <a:prstGeom prst="rect">
            <a:avLst/>
          </a:prstGeom>
          <a:noFill/>
          <a:ln w="15875">
            <a:gradFill flip="none" rotWithShape="1">
              <a:gsLst>
                <a:gs pos="0">
                  <a:schemeClr val="bg1">
                    <a:lumMod val="75000"/>
                  </a:schemeClr>
                </a:gs>
                <a:gs pos="100000">
                  <a:schemeClr val="bg1"/>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1066800" y="1828800"/>
            <a:ext cx="7772400" cy="3177380"/>
          </a:xfrm>
        </p:spPr>
        <p:txBody>
          <a:bodyPr anchor="b">
            <a:normAutofit/>
          </a:bodyPr>
          <a:lstStyle>
            <a:lvl1pPr>
              <a:lnSpc>
                <a:spcPct val="80000"/>
              </a:lnSpc>
              <a:defRPr sz="5400"/>
            </a:lvl1pPr>
          </a:lstStyle>
          <a:p>
            <a:r>
              <a:rPr lang="en-US"/>
              <a:t>Click to edit Master title style</a:t>
            </a:r>
            <a:endParaRPr/>
          </a:p>
        </p:txBody>
      </p:sp>
      <p:sp>
        <p:nvSpPr>
          <p:cNvPr id="3" name="Text Placeholder 2"/>
          <p:cNvSpPr>
            <a:spLocks noGrp="1"/>
          </p:cNvSpPr>
          <p:nvPr>
            <p:ph type="body" idx="1"/>
          </p:nvPr>
        </p:nvSpPr>
        <p:spPr>
          <a:xfrm>
            <a:off x="1066800" y="5181600"/>
            <a:ext cx="7772400" cy="685800"/>
          </a:xfrm>
        </p:spPr>
        <p:txBody>
          <a:bodyPr>
            <a:normAutofit/>
          </a:bodyPr>
          <a:lstStyle>
            <a:lvl1pPr marL="0" indent="0">
              <a:buNone/>
              <a:defRPr sz="2000" cap="all" baseline="0">
                <a:solidFill>
                  <a:schemeClr val="bg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Tree>
    <p:extLst>
      <p:ext uri="{BB962C8B-B14F-4D97-AF65-F5344CB8AC3E}">
        <p14:creationId xmlns:p14="http://schemas.microsoft.com/office/powerpoint/2010/main" val="3506778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066800" y="1825624"/>
            <a:ext cx="4800600" cy="4575175"/>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324600" y="1825624"/>
            <a:ext cx="4800600" cy="4575175"/>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37CC0096-1860-4642-9CD2-0079EA5E7CD1}" type="datetimeFigureOut">
              <a:rPr lang="en-US"/>
              <a:t>3/15/2026</a:t>
            </a:fld>
            <a:endParaRPr/>
          </a:p>
        </p:txBody>
      </p:sp>
      <p:sp>
        <p:nvSpPr>
          <p:cNvPr id="7" name="Slide Number Placeholder 6"/>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066800" y="1828799"/>
            <a:ext cx="4800600" cy="762000"/>
          </a:xfrm>
        </p:spPr>
        <p:txBody>
          <a:bodyPr anchor="ctr">
            <a:noAutofit/>
          </a:bodyPr>
          <a:lstStyle>
            <a:lvl1pPr marL="0" indent="0">
              <a:buNone/>
              <a:defRPr sz="2400" b="0" cap="none" baseline="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6800" y="2590799"/>
            <a:ext cx="4800600" cy="381003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24600" y="1828799"/>
            <a:ext cx="4800600" cy="762000"/>
          </a:xfrm>
        </p:spPr>
        <p:txBody>
          <a:bodyPr anchor="ctr">
            <a:noAutofit/>
          </a:bodyPr>
          <a:lstStyle>
            <a:lvl1pPr marL="0" indent="0">
              <a:buNone/>
              <a:defRPr sz="2400" b="0" cap="none" baseline="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24600" y="2590799"/>
            <a:ext cx="4800600" cy="381003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37CC0096-1860-4642-9CD2-0079EA5E7CD1}" type="datetimeFigureOut">
              <a:rPr lang="en-US"/>
              <a:t>3/15/2026</a:t>
            </a:fld>
            <a:endParaRPr/>
          </a:p>
        </p:txBody>
      </p:sp>
      <p:sp>
        <p:nvSpPr>
          <p:cNvPr id="9" name="Slide Number Placeholder 8"/>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37CC0096-1860-4642-9CD2-0079EA5E7CD1}" type="datetimeFigureOut">
              <a:rPr lang="en-US"/>
              <a:t>3/15/2026</a:t>
            </a:fld>
            <a:endParaRPr/>
          </a:p>
        </p:txBody>
      </p:sp>
      <p:sp>
        <p:nvSpPr>
          <p:cNvPr id="5" name="Slide Number Placeholder 4"/>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37CC0096-1860-4642-9CD2-0079EA5E7CD1}" type="datetimeFigureOut">
              <a:rPr lang="en-US"/>
              <a:t>3/15/2026</a:t>
            </a:fld>
            <a:endParaRPr/>
          </a:p>
        </p:txBody>
      </p:sp>
      <p:sp>
        <p:nvSpPr>
          <p:cNvPr id="4" name="Slide Number Placeholder 3"/>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descr="Rectangle"/>
          <p:cNvSpPr/>
          <p:nvPr/>
        </p:nvSpPr>
        <p:spPr>
          <a:xfrm>
            <a:off x="7008812" y="0"/>
            <a:ext cx="5180013" cy="6858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descr="Rectangle"/>
          <p:cNvSpPr/>
          <p:nvPr/>
        </p:nvSpPr>
        <p:spPr>
          <a:xfrm>
            <a:off x="7255668" y="228600"/>
            <a:ext cx="4686300" cy="6400800"/>
          </a:xfrm>
          <a:prstGeom prst="rect">
            <a:avLst/>
          </a:prstGeom>
          <a:noFill/>
          <a:ln w="15875">
            <a:gradFill flip="none" rotWithShape="1">
              <a:gsLst>
                <a:gs pos="0">
                  <a:schemeClr val="bg1">
                    <a:lumMod val="75000"/>
                  </a:schemeClr>
                </a:gs>
                <a:gs pos="100000">
                  <a:schemeClr val="bg1">
                    <a:lumMod val="95000"/>
                  </a:schemeClr>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7632700" y="3200400"/>
            <a:ext cx="3932237" cy="1752600"/>
          </a:xfrm>
        </p:spPr>
        <p:txBody>
          <a:bodyPr anchor="b">
            <a:normAutofit/>
          </a:bodyPr>
          <a:lstStyle>
            <a:lvl1pPr>
              <a:defRPr sz="3600"/>
            </a:lvl1pPr>
          </a:lstStyle>
          <a:p>
            <a:r>
              <a:rPr lang="en-US"/>
              <a:t>Click to edit Master title style</a:t>
            </a:r>
            <a:endParaRPr/>
          </a:p>
        </p:txBody>
      </p:sp>
      <p:sp>
        <p:nvSpPr>
          <p:cNvPr id="3" name="Content Placeholder 2"/>
          <p:cNvSpPr>
            <a:spLocks noGrp="1"/>
          </p:cNvSpPr>
          <p:nvPr>
            <p:ph idx="1"/>
          </p:nvPr>
        </p:nvSpPr>
        <p:spPr>
          <a:xfrm>
            <a:off x="609600" y="457201"/>
            <a:ext cx="5943600" cy="5943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7632699" y="5029200"/>
            <a:ext cx="3932237" cy="1371600"/>
          </a:xfrm>
        </p:spPr>
        <p:txBody>
          <a:bodyPr>
            <a:normAutofit/>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descr="Rectangle"/>
          <p:cNvSpPr/>
          <p:nvPr/>
        </p:nvSpPr>
        <p:spPr>
          <a:xfrm>
            <a:off x="7008812" y="0"/>
            <a:ext cx="5180013" cy="6858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descr="Rectangle"/>
          <p:cNvSpPr/>
          <p:nvPr/>
        </p:nvSpPr>
        <p:spPr>
          <a:xfrm>
            <a:off x="7255668" y="228600"/>
            <a:ext cx="4686300" cy="6400800"/>
          </a:xfrm>
          <a:prstGeom prst="rect">
            <a:avLst/>
          </a:prstGeom>
          <a:noFill/>
          <a:ln w="15875">
            <a:gradFill flip="none" rotWithShape="1">
              <a:gsLst>
                <a:gs pos="0">
                  <a:schemeClr val="bg1">
                    <a:lumMod val="75000"/>
                  </a:schemeClr>
                </a:gs>
                <a:gs pos="100000">
                  <a:schemeClr val="bg1">
                    <a:lumMod val="95000"/>
                  </a:schemeClr>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7635240" y="3200400"/>
            <a:ext cx="3932237" cy="1752600"/>
          </a:xfrm>
        </p:spPr>
        <p:txBody>
          <a:bodyPr anchor="b">
            <a:normAutofit/>
          </a:bodyPr>
          <a:lstStyle>
            <a:lvl1pPr>
              <a:defRPr sz="360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 y="0"/>
            <a:ext cx="7008810" cy="6857999"/>
          </a:xfrm>
        </p:spPr>
        <p:txBody>
          <a:bodyPr tIns="4572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dirty="0"/>
          </a:p>
        </p:txBody>
      </p:sp>
      <p:sp>
        <p:nvSpPr>
          <p:cNvPr id="4" name="Text Placeholder 3"/>
          <p:cNvSpPr>
            <a:spLocks noGrp="1"/>
          </p:cNvSpPr>
          <p:nvPr>
            <p:ph type="body" sz="half" idx="2"/>
          </p:nvPr>
        </p:nvSpPr>
        <p:spPr>
          <a:xfrm>
            <a:off x="7635240" y="5029200"/>
            <a:ext cx="3932237" cy="1374648"/>
          </a:xfrm>
        </p:spPr>
        <p:txBody>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3/15/2026</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descr="Rectangle"/>
          <p:cNvSpPr/>
          <p:nvPr/>
        </p:nvSpPr>
        <p:spPr>
          <a:xfrm>
            <a:off x="9982200" y="0"/>
            <a:ext cx="2209800" cy="6858000"/>
          </a:xfrm>
          <a:prstGeom prst="rect">
            <a:avLst/>
          </a:prstGeom>
          <a:gradFill flip="none" rotWithShape="1">
            <a:gsLst>
              <a:gs pos="0">
                <a:schemeClr val="accent1"/>
              </a:gs>
              <a:gs pos="100000">
                <a:schemeClr val="accent1">
                  <a:lumMod val="75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Vertical Title 1"/>
          <p:cNvSpPr>
            <a:spLocks noGrp="1"/>
          </p:cNvSpPr>
          <p:nvPr>
            <p:ph type="title" orient="vert"/>
          </p:nvPr>
        </p:nvSpPr>
        <p:spPr>
          <a:xfrm>
            <a:off x="10058399" y="457201"/>
            <a:ext cx="2057401" cy="59436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609600" y="457200"/>
            <a:ext cx="9067800" cy="5943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3/15/2026</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D9D9D9"/>
            </a:gs>
            <a:gs pos="100000">
              <a:schemeClr val="bg1"/>
            </a:gs>
          </a:gsLst>
          <a:lin ang="16200000" scaled="1"/>
          <a:tileRect/>
        </a:gradFill>
        <a:effectLst/>
      </p:bgPr>
    </p:bg>
    <p:spTree>
      <p:nvGrpSpPr>
        <p:cNvPr id="1" name=""/>
        <p:cNvGrpSpPr/>
        <p:nvPr/>
      </p:nvGrpSpPr>
      <p:grpSpPr>
        <a:xfrm>
          <a:off x="0" y="0"/>
          <a:ext cx="0" cy="0"/>
          <a:chOff x="0" y="0"/>
          <a:chExt cx="0" cy="0"/>
        </a:xfrm>
      </p:grpSpPr>
      <p:sp>
        <p:nvSpPr>
          <p:cNvPr id="7" name="red bar" descr="Red bar"/>
          <p:cNvSpPr/>
          <p:nvPr/>
        </p:nvSpPr>
        <p:spPr>
          <a:xfrm>
            <a:off x="1" y="1"/>
            <a:ext cx="12188824" cy="1524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1066800" y="99220"/>
            <a:ext cx="10058400" cy="1325563"/>
          </a:xfrm>
          <a:prstGeom prst="rect">
            <a:avLst/>
          </a:prstGeom>
        </p:spPr>
        <p:txBody>
          <a:bodyPr vert="horz" lIns="91440" tIns="45720" rIns="91440" bIns="45720" rtlCol="0" anchor="ctr">
            <a:normAutofit/>
          </a:bodyPr>
          <a:lstStyle/>
          <a:p>
            <a:r>
              <a:rPr lang="en-US"/>
              <a:t>Click to edit Master title style</a:t>
            </a:r>
            <a:endParaRPr dirty="0"/>
          </a:p>
        </p:txBody>
      </p:sp>
      <p:sp>
        <p:nvSpPr>
          <p:cNvPr id="3" name="Text Placeholder 2"/>
          <p:cNvSpPr>
            <a:spLocks noGrp="1"/>
          </p:cNvSpPr>
          <p:nvPr>
            <p:ph type="body" idx="1"/>
          </p:nvPr>
        </p:nvSpPr>
        <p:spPr>
          <a:xfrm>
            <a:off x="1524000" y="1828799"/>
            <a:ext cx="9144000" cy="4572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3"/>
          </p:nvPr>
        </p:nvSpPr>
        <p:spPr>
          <a:xfrm>
            <a:off x="1066800" y="6481760"/>
            <a:ext cx="7848600" cy="239715"/>
          </a:xfrm>
          <a:prstGeom prst="rect">
            <a:avLst/>
          </a:prstGeom>
        </p:spPr>
        <p:txBody>
          <a:bodyPr vert="horz" lIns="91440" tIns="45720" rIns="91440" bIns="45720" rtlCol="0" anchor="ctr"/>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9067800" y="6465885"/>
            <a:ext cx="1066800" cy="239715"/>
          </a:xfrm>
          <a:prstGeom prst="rect">
            <a:avLst/>
          </a:prstGeom>
        </p:spPr>
        <p:txBody>
          <a:bodyPr vert="horz" lIns="91440" tIns="45720" rIns="91440" bIns="45720" rtlCol="0" anchor="ctr"/>
          <a:lstStyle>
            <a:lvl1pPr algn="r">
              <a:defRPr sz="1100">
                <a:solidFill>
                  <a:schemeClr val="tx1"/>
                </a:solidFill>
              </a:defRPr>
            </a:lvl1pPr>
          </a:lstStyle>
          <a:p>
            <a:fld id="{37CC0096-1860-4642-9CD2-0079EA5E7CD1}" type="datetimeFigureOut">
              <a:rPr lang="en-US" smtClean="0"/>
              <a:pPr/>
              <a:t>3/15/2026</a:t>
            </a:fld>
            <a:endParaRPr lang="en-US" dirty="0"/>
          </a:p>
        </p:txBody>
      </p:sp>
      <p:sp>
        <p:nvSpPr>
          <p:cNvPr id="6" name="Slide Number Placeholder 5"/>
          <p:cNvSpPr>
            <a:spLocks noGrp="1"/>
          </p:cNvSpPr>
          <p:nvPr>
            <p:ph type="sldNum" sz="quarter" idx="4"/>
          </p:nvPr>
        </p:nvSpPr>
        <p:spPr>
          <a:xfrm>
            <a:off x="10287000" y="6481760"/>
            <a:ext cx="838200" cy="239715"/>
          </a:xfrm>
          <a:prstGeom prst="rect">
            <a:avLst/>
          </a:prstGeom>
        </p:spPr>
        <p:txBody>
          <a:bodyPr vert="horz" lIns="91440" tIns="45720" rIns="91440" bIns="45720" rtlCol="0" anchor="ctr"/>
          <a:lstStyle>
            <a:lvl1pPr algn="r">
              <a:defRPr sz="1100">
                <a:solidFill>
                  <a:schemeClr val="tx1"/>
                </a:solidFill>
              </a:defRPr>
            </a:lvl1pPr>
          </a:lstStyle>
          <a:p>
            <a:fld id="{E31375A4-56A4-47D6-9801-1991572033F7}" type="slidenum">
              <a:rPr lang="en-US" smtClean="0"/>
              <a:pPr/>
              <a:t>‹#›</a:t>
            </a:fld>
            <a:endParaRPr lang="en-US"/>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800"/>
        </a:spcBef>
        <a:buSzPct val="100000"/>
        <a:buFont typeface="Arial" pitchFamily="34" charset="0"/>
        <a:buChar char="▪"/>
        <a:defRPr sz="2400" kern="1200">
          <a:solidFill>
            <a:schemeClr val="tx1">
              <a:lumMod val="75000"/>
              <a:lumOff val="25000"/>
            </a:schemeClr>
          </a:solidFill>
          <a:latin typeface="+mn-lt"/>
          <a:ea typeface="+mn-ea"/>
          <a:cs typeface="+mn-cs"/>
        </a:defRPr>
      </a:lvl1pPr>
      <a:lvl2pPr marL="457200" indent="-228600" algn="l" defTabSz="914400" rtl="0" eaLnBrk="1" latinLnBrk="0" hangingPunct="1">
        <a:lnSpc>
          <a:spcPct val="90000"/>
        </a:lnSpc>
        <a:spcBef>
          <a:spcPts val="600"/>
        </a:spcBef>
        <a:buSzPct val="100000"/>
        <a:buFont typeface="Arial" pitchFamily="34" charset="0"/>
        <a:buChar char="▪"/>
        <a:defRPr sz="2200" kern="1200">
          <a:solidFill>
            <a:schemeClr val="tx1">
              <a:lumMod val="75000"/>
              <a:lumOff val="25000"/>
            </a:schemeClr>
          </a:solidFill>
          <a:latin typeface="+mn-lt"/>
          <a:ea typeface="+mn-ea"/>
          <a:cs typeface="+mn-cs"/>
        </a:defRPr>
      </a:lvl2pPr>
      <a:lvl3pPr marL="685800" indent="-182880" algn="l" defTabSz="914400" rtl="0" eaLnBrk="1" latinLnBrk="0" hangingPunct="1">
        <a:lnSpc>
          <a:spcPct val="90000"/>
        </a:lnSpc>
        <a:spcBef>
          <a:spcPts val="600"/>
        </a:spcBef>
        <a:buSzPct val="100000"/>
        <a:buFont typeface="Arial" pitchFamily="34" charset="0"/>
        <a:buChar char="▪"/>
        <a:defRPr sz="2000" kern="1200">
          <a:solidFill>
            <a:schemeClr val="tx1">
              <a:lumMod val="75000"/>
              <a:lumOff val="25000"/>
            </a:schemeClr>
          </a:solidFill>
          <a:latin typeface="+mn-lt"/>
          <a:ea typeface="+mn-ea"/>
          <a:cs typeface="+mn-cs"/>
        </a:defRPr>
      </a:lvl3pPr>
      <a:lvl4pPr marL="868680" indent="-182563" algn="l" defTabSz="914400" rtl="0" eaLnBrk="1" latinLnBrk="0" hangingPunct="1">
        <a:lnSpc>
          <a:spcPct val="90000"/>
        </a:lnSpc>
        <a:spcBef>
          <a:spcPts val="600"/>
        </a:spcBef>
        <a:buSzPct val="100000"/>
        <a:buFont typeface="Arial" pitchFamily="34" charset="0"/>
        <a:buChar char="▪"/>
        <a:defRPr sz="1800" kern="1200">
          <a:solidFill>
            <a:schemeClr val="tx1">
              <a:lumMod val="75000"/>
              <a:lumOff val="25000"/>
            </a:schemeClr>
          </a:solidFill>
          <a:latin typeface="+mn-lt"/>
          <a:ea typeface="+mn-ea"/>
          <a:cs typeface="+mn-cs"/>
        </a:defRPr>
      </a:lvl4pPr>
      <a:lvl5pPr marL="1051560" indent="-182880" algn="l" defTabSz="914400" rtl="0" eaLnBrk="1" latinLnBrk="0" hangingPunct="1">
        <a:lnSpc>
          <a:spcPct val="90000"/>
        </a:lnSpc>
        <a:spcBef>
          <a:spcPts val="600"/>
        </a:spcBef>
        <a:buSzPct val="100000"/>
        <a:buFont typeface="Arial" pitchFamily="34" charset="0"/>
        <a:buChar char="▪"/>
        <a:defRPr sz="1600" kern="1200">
          <a:solidFill>
            <a:schemeClr val="tx1">
              <a:lumMod val="75000"/>
              <a:lumOff val="25000"/>
            </a:schemeClr>
          </a:solidFill>
          <a:latin typeface="+mn-lt"/>
          <a:ea typeface="+mn-ea"/>
          <a:cs typeface="+mn-cs"/>
        </a:defRPr>
      </a:lvl5pPr>
      <a:lvl6pPr marL="123444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6pPr>
      <a:lvl7pPr marL="141732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7pPr>
      <a:lvl8pPr marL="160020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8pPr>
      <a:lvl9pPr marL="178308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1066800"/>
            <a:ext cx="3810000" cy="750490"/>
          </a:xfrm>
        </p:spPr>
        <p:txBody>
          <a:bodyPr>
            <a:normAutofit/>
          </a:bodyPr>
          <a:lstStyle/>
          <a:p>
            <a:r>
              <a:rPr lang="en-US" sz="3200" dirty="0">
                <a:latin typeface="Arial" panose="020B0604020202020204" pitchFamily="34" charset="0"/>
                <a:cs typeface="Arial" panose="020B0604020202020204" pitchFamily="34" charset="0"/>
              </a:rPr>
              <a:t>Supporting Jenny</a:t>
            </a:r>
          </a:p>
        </p:txBody>
      </p:sp>
      <p:sp>
        <p:nvSpPr>
          <p:cNvPr id="3" name="Subtitle 2"/>
          <p:cNvSpPr>
            <a:spLocks noGrp="1"/>
          </p:cNvSpPr>
          <p:nvPr>
            <p:ph type="subTitle" idx="1"/>
          </p:nvPr>
        </p:nvSpPr>
        <p:spPr>
          <a:xfrm>
            <a:off x="533400" y="2514600"/>
            <a:ext cx="4495800" cy="2286000"/>
          </a:xfrm>
        </p:spPr>
        <p:txBody>
          <a:bodyPr>
            <a:normAutofit fontScale="92500" lnSpcReduction="10000"/>
          </a:bodyPr>
          <a:lstStyle/>
          <a:p>
            <a:r>
              <a:rPr lang="en-US" sz="2100" b="1" dirty="0">
                <a:solidFill>
                  <a:schemeClr val="tx1"/>
                </a:solidFill>
                <a:latin typeface="Abadi" panose="020B0604020104020204" pitchFamily="34" charset="0"/>
                <a:cs typeface="Arial" panose="020B0604020202020204" pitchFamily="34" charset="0"/>
              </a:rPr>
              <a:t>Module Number:  LCHS4010</a:t>
            </a:r>
          </a:p>
          <a:p>
            <a:r>
              <a:rPr lang="en-US" sz="2100" b="1" dirty="0">
                <a:solidFill>
                  <a:schemeClr val="tx1"/>
                </a:solidFill>
                <a:latin typeface="Abadi" panose="020B0604020104020204" pitchFamily="34" charset="0"/>
                <a:cs typeface="Arial" panose="020B0604020202020204" pitchFamily="34" charset="0"/>
              </a:rPr>
              <a:t>Assignment No: ASSIGNMENT 1</a:t>
            </a:r>
          </a:p>
          <a:p>
            <a:r>
              <a:rPr lang="en-US" sz="2100" b="1" dirty="0">
                <a:solidFill>
                  <a:schemeClr val="tx1"/>
                </a:solidFill>
                <a:latin typeface="Abadi" panose="020B0604020104020204" pitchFamily="34" charset="0"/>
                <a:cs typeface="Arial" panose="020B0604020202020204" pitchFamily="34" charset="0"/>
              </a:rPr>
              <a:t>Student Name: LILY FRIMPONG</a:t>
            </a:r>
          </a:p>
          <a:p>
            <a:r>
              <a:rPr lang="en-US" sz="2100" b="1" dirty="0">
                <a:solidFill>
                  <a:schemeClr val="tx1"/>
                </a:solidFill>
                <a:latin typeface="Abadi" panose="020B0604020104020204" pitchFamily="34" charset="0"/>
                <a:cs typeface="Arial" panose="020B0604020202020204" pitchFamily="34" charset="0"/>
              </a:rPr>
              <a:t>Student ID: 2436601</a:t>
            </a:r>
          </a:p>
          <a:p>
            <a:r>
              <a:rPr lang="en-US" sz="2100" b="1" dirty="0">
                <a:solidFill>
                  <a:schemeClr val="tx1"/>
                </a:solidFill>
                <a:latin typeface="Abadi" panose="020B0604020104020204" pitchFamily="34" charset="0"/>
                <a:cs typeface="Arial" panose="020B0604020202020204" pitchFamily="34" charset="0"/>
              </a:rPr>
              <a:t>Lecturer’s Name: Pascal </a:t>
            </a:r>
            <a:r>
              <a:rPr lang="en-US" sz="2100" b="1" dirty="0" err="1">
                <a:solidFill>
                  <a:schemeClr val="tx1"/>
                </a:solidFill>
                <a:latin typeface="Abadi" panose="020B0604020104020204" pitchFamily="34" charset="0"/>
                <a:cs typeface="Arial" panose="020B0604020202020204" pitchFamily="34" charset="0"/>
              </a:rPr>
              <a:t>navelle</a:t>
            </a:r>
            <a:endParaRPr lang="en-US" sz="2100" b="1" dirty="0">
              <a:solidFill>
                <a:schemeClr val="tx1"/>
              </a:solidFill>
              <a:latin typeface="Abadi" panose="020B0604020104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4351416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0100" y="14748"/>
            <a:ext cx="2971800" cy="1524000"/>
          </a:xfrm>
        </p:spPr>
        <p:txBody>
          <a:bodyPr>
            <a:normAutofit/>
          </a:bodyPr>
          <a:lstStyle/>
          <a:p>
            <a:r>
              <a:rPr lang="en-US" sz="3200" dirty="0">
                <a:latin typeface="Arial" panose="020B0604020202020204" pitchFamily="34" charset="0"/>
                <a:cs typeface="Arial" panose="020B0604020202020204" pitchFamily="34" charset="0"/>
              </a:rPr>
              <a:t>Case Context</a:t>
            </a:r>
          </a:p>
        </p:txBody>
      </p:sp>
      <p:sp>
        <p:nvSpPr>
          <p:cNvPr id="3" name="Content Placeholder 2"/>
          <p:cNvSpPr>
            <a:spLocks noGrp="1"/>
          </p:cNvSpPr>
          <p:nvPr>
            <p:ph idx="1"/>
          </p:nvPr>
        </p:nvSpPr>
        <p:spPr>
          <a:xfrm>
            <a:off x="0" y="1538748"/>
            <a:ext cx="12192000" cy="5304503"/>
          </a:xfrm>
        </p:spPr>
        <p:txBody>
          <a:bodyPr>
            <a:normAutofit/>
          </a:bodyPr>
          <a:lstStyle/>
          <a:p>
            <a:pPr marL="0" indent="0">
              <a:lnSpc>
                <a:spcPct val="150000"/>
              </a:lnSpc>
              <a:buNone/>
            </a:pPr>
            <a:r>
              <a:rPr lang="en-US" sz="1600" dirty="0">
                <a:solidFill>
                  <a:schemeClr val="tx1"/>
                </a:solidFill>
                <a:latin typeface="Abadi" panose="020B0604020104020204" pitchFamily="34" charset="0"/>
                <a:cs typeface="Arial" panose="020B0604020202020204" pitchFamily="34" charset="0"/>
              </a:rPr>
              <a:t>Jenny (16) has assumed the primary carer role for her mother following her father’s death five years ago.</a:t>
            </a:r>
          </a:p>
          <a:p>
            <a:pPr marL="0" indent="0">
              <a:lnSpc>
                <a:spcPct val="150000"/>
              </a:lnSpc>
              <a:buNone/>
            </a:pPr>
            <a:r>
              <a:rPr lang="en-US" sz="1600" dirty="0">
                <a:solidFill>
                  <a:schemeClr val="tx1"/>
                </a:solidFill>
                <a:latin typeface="Abadi" panose="020B0604020104020204" pitchFamily="34" charset="0"/>
                <a:cs typeface="Arial" panose="020B0604020202020204" pitchFamily="34" charset="0"/>
              </a:rPr>
              <a:t>Scope of responsibilities:</a:t>
            </a:r>
          </a:p>
          <a:p>
            <a:pPr>
              <a:lnSpc>
                <a:spcPct val="150000"/>
              </a:lnSpc>
            </a:pPr>
            <a:r>
              <a:rPr lang="en-US" sz="1600" dirty="0">
                <a:solidFill>
                  <a:schemeClr val="tx1"/>
                </a:solidFill>
                <a:latin typeface="Abadi" panose="020B0604020104020204" pitchFamily="34" charset="0"/>
                <a:cs typeface="Arial" panose="020B0604020202020204" pitchFamily="34" charset="0"/>
              </a:rPr>
              <a:t>Household duties: meal preparation, housework, and grocery shopping.</a:t>
            </a:r>
          </a:p>
          <a:p>
            <a:pPr>
              <a:lnSpc>
                <a:spcPct val="150000"/>
              </a:lnSpc>
            </a:pPr>
            <a:r>
              <a:rPr lang="en-US" sz="1600" dirty="0">
                <a:solidFill>
                  <a:schemeClr val="tx1"/>
                </a:solidFill>
                <a:latin typeface="Abadi" panose="020B0604020104020204" pitchFamily="34" charset="0"/>
                <a:cs typeface="Arial" panose="020B0604020202020204" pitchFamily="34" charset="0"/>
              </a:rPr>
              <a:t>Administrative tasks: organizing appointments, managing paperwork, and handling bills/forms.</a:t>
            </a:r>
          </a:p>
          <a:p>
            <a:pPr>
              <a:lnSpc>
                <a:spcPct val="150000"/>
              </a:lnSpc>
              <a:buFont typeface="Arial" panose="020B0604020202020204" pitchFamily="34" charset="0"/>
              <a:buChar char="•"/>
            </a:pPr>
            <a:r>
              <a:rPr lang="en-US" sz="1600" dirty="0">
                <a:solidFill>
                  <a:schemeClr val="tx1"/>
                </a:solidFill>
                <a:latin typeface="Abadi" panose="020B0604020104020204" pitchFamily="34" charset="0"/>
                <a:cs typeface="Arial" panose="020B0604020202020204" pitchFamily="34" charset="0"/>
              </a:rPr>
              <a:t>Emotional support: offering reassurance and day‑to‑day help to a parent experiencing low mood and memory difficulties.</a:t>
            </a:r>
          </a:p>
          <a:p>
            <a:pPr>
              <a:lnSpc>
                <a:spcPct val="150000"/>
              </a:lnSpc>
              <a:buFont typeface="Arial" panose="020B0604020202020204" pitchFamily="34" charset="0"/>
              <a:buChar char="•"/>
            </a:pPr>
            <a:r>
              <a:rPr lang="en-US" sz="1600" dirty="0">
                <a:solidFill>
                  <a:schemeClr val="tx1"/>
                </a:solidFill>
                <a:latin typeface="Abadi" panose="020B0604020104020204" pitchFamily="34" charset="0"/>
                <a:cs typeface="Arial" panose="020B0604020202020204" pitchFamily="34" charset="0"/>
              </a:rPr>
              <a:t>This prolonged caregiving has unfolded during a pivotal developmental period.</a:t>
            </a:r>
          </a:p>
        </p:txBody>
      </p:sp>
    </p:spTree>
    <p:extLst>
      <p:ext uri="{BB962C8B-B14F-4D97-AF65-F5344CB8AC3E}">
        <p14:creationId xmlns:p14="http://schemas.microsoft.com/office/powerpoint/2010/main" val="1772969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99220"/>
            <a:ext cx="10058400" cy="1325563"/>
          </a:xfrm>
        </p:spPr>
        <p:txBody>
          <a:bodyPr anchor="ctr">
            <a:normAutofit/>
          </a:bodyPr>
          <a:lstStyle/>
          <a:p>
            <a:r>
              <a:rPr lang="en-US" sz="3200" dirty="0">
                <a:latin typeface="Arial" panose="020B0604020202020204" pitchFamily="34" charset="0"/>
                <a:cs typeface="Arial" panose="020B0604020202020204" pitchFamily="34" charset="0"/>
              </a:rPr>
              <a:t>Bowlby’s Attachment Theory</a:t>
            </a:r>
          </a:p>
        </p:txBody>
      </p:sp>
      <p:pic>
        <p:nvPicPr>
          <p:cNvPr id="5" name="Content Placeholder 4">
            <a:extLst>
              <a:ext uri="{FF2B5EF4-FFF2-40B4-BE49-F238E27FC236}">
                <a16:creationId xmlns:a16="http://schemas.microsoft.com/office/drawing/2014/main" id="{45DC56F8-FBE0-CDA0-2AB2-964D12BC5417}"/>
              </a:ext>
            </a:extLst>
          </p:cNvPr>
          <p:cNvPicPr>
            <a:picLocks noGrp="1" noChangeAspect="1"/>
          </p:cNvPicPr>
          <p:nvPr>
            <p:ph sz="half" idx="1"/>
          </p:nvPr>
        </p:nvPicPr>
        <p:blipFill>
          <a:blip r:embed="rId2"/>
          <a:stretch>
            <a:fillRect/>
          </a:stretch>
        </p:blipFill>
        <p:spPr>
          <a:xfrm>
            <a:off x="457200" y="2362200"/>
            <a:ext cx="5181600" cy="3657600"/>
          </a:xfrm>
          <a:prstGeom prst="rect">
            <a:avLst/>
          </a:prstGeom>
          <a:noFill/>
        </p:spPr>
      </p:pic>
      <p:sp>
        <p:nvSpPr>
          <p:cNvPr id="17" name="Text Placeholder 3">
            <a:extLst>
              <a:ext uri="{FF2B5EF4-FFF2-40B4-BE49-F238E27FC236}">
                <a16:creationId xmlns:a16="http://schemas.microsoft.com/office/drawing/2014/main" id="{5DF7B993-4F55-BF66-7F51-05D944EADEE0}"/>
              </a:ext>
            </a:extLst>
          </p:cNvPr>
          <p:cNvSpPr>
            <a:spLocks noGrp="1"/>
          </p:cNvSpPr>
          <p:nvPr>
            <p:ph sz="half" idx="2"/>
          </p:nvPr>
        </p:nvSpPr>
        <p:spPr>
          <a:xfrm>
            <a:off x="5867400" y="1600200"/>
            <a:ext cx="6324600" cy="5257800"/>
          </a:xfrm>
        </p:spPr>
        <p:txBody>
          <a:bodyPr>
            <a:noAutofit/>
          </a:bodyPr>
          <a:lstStyle/>
          <a:p>
            <a:pPr marL="0" indent="0">
              <a:buNone/>
            </a:pPr>
            <a:r>
              <a:rPr lang="en-US" sz="1600" dirty="0">
                <a:solidFill>
                  <a:schemeClr val="tx1"/>
                </a:solidFill>
                <a:latin typeface="Abadi" panose="020B0604020104020204" pitchFamily="34" charset="0"/>
              </a:rPr>
              <a:t>Bowlby argued that humans are biologically wired to seek closeness to attachment figures for protection and emotion regulation.</a:t>
            </a:r>
          </a:p>
          <a:p>
            <a:pPr marL="0" indent="0">
              <a:buNone/>
            </a:pPr>
            <a:r>
              <a:rPr lang="en-US" sz="1600" dirty="0">
                <a:solidFill>
                  <a:schemeClr val="tx1"/>
                </a:solidFill>
                <a:latin typeface="Abadi" panose="020B0604020104020204" pitchFamily="34" charset="0"/>
              </a:rPr>
              <a:t>Core Principle:</a:t>
            </a:r>
          </a:p>
          <a:p>
            <a:pPr marL="285750" indent="-285750">
              <a:buFont typeface="Arial" panose="020B0604020202020204" pitchFamily="34" charset="0"/>
              <a:buChar char="•"/>
            </a:pPr>
            <a:r>
              <a:rPr lang="en-US" sz="1600" dirty="0">
                <a:solidFill>
                  <a:schemeClr val="tx1"/>
                </a:solidFill>
                <a:latin typeface="Abadi" panose="020B0604020104020204" pitchFamily="34" charset="0"/>
              </a:rPr>
              <a:t>Attachment behaviors are adaptive and evolutionarily geared toward survival.</a:t>
            </a:r>
          </a:p>
          <a:p>
            <a:pPr marL="285750" indent="-285750">
              <a:buFont typeface="Arial" panose="020B0604020202020204" pitchFamily="34" charset="0"/>
              <a:buChar char="•"/>
            </a:pPr>
            <a:r>
              <a:rPr lang="en-US" sz="1600" dirty="0">
                <a:solidFill>
                  <a:schemeClr val="tx1"/>
                </a:solidFill>
                <a:latin typeface="Abadi" panose="020B0604020104020204" pitchFamily="34" charset="0"/>
              </a:rPr>
              <a:t>Sensitive, responsive, and consistent caregiving nurtures a secure base (Bowlby, 1969).</a:t>
            </a:r>
          </a:p>
          <a:p>
            <a:pPr marL="285750" indent="-285750">
              <a:buFont typeface="Arial" panose="020B0604020202020204" pitchFamily="34" charset="0"/>
              <a:buChar char="•"/>
            </a:pPr>
            <a:r>
              <a:rPr lang="en-US" sz="1600" dirty="0">
                <a:solidFill>
                  <a:schemeClr val="tx1"/>
                </a:solidFill>
                <a:latin typeface="Abadi" panose="020B0604020104020204" pitchFamily="34" charset="0"/>
              </a:rPr>
              <a:t>Early relational encounters shape internal working model, mental templates about self and others.</a:t>
            </a:r>
          </a:p>
          <a:p>
            <a:pPr marL="285750" indent="-285750">
              <a:buFont typeface="Arial" panose="020B0604020202020204" pitchFamily="34" charset="0"/>
              <a:buChar char="•"/>
            </a:pPr>
            <a:r>
              <a:rPr lang="en-US" sz="1600" dirty="0">
                <a:solidFill>
                  <a:schemeClr val="tx1"/>
                </a:solidFill>
                <a:latin typeface="Abadi" panose="020B0604020104020204" pitchFamily="34" charset="0"/>
              </a:rPr>
              <a:t>These schemas influence self‑esteem, expectations of others, and the quality of later relationships</a:t>
            </a:r>
          </a:p>
          <a:p>
            <a:pPr marL="285750" indent="-285750">
              <a:buFont typeface="Arial" panose="020B0604020202020204" pitchFamily="34" charset="0"/>
              <a:buChar char="•"/>
            </a:pPr>
            <a:r>
              <a:rPr lang="en-US" sz="1600" dirty="0">
                <a:solidFill>
                  <a:schemeClr val="tx1"/>
                </a:solidFill>
                <a:latin typeface="Abadi" panose="020B0604020104020204" pitchFamily="34" charset="0"/>
              </a:rPr>
              <a:t>.Attachment security is malleable, capable of change in light of subsequent experiences.</a:t>
            </a:r>
          </a:p>
          <a:p>
            <a:pPr marL="285750" indent="-285750">
              <a:buFont typeface="Arial" panose="020B0604020202020204" pitchFamily="34" charset="0"/>
              <a:buChar char="•"/>
            </a:pPr>
            <a:r>
              <a:rPr lang="en-US" sz="1600" dirty="0">
                <a:solidFill>
                  <a:schemeClr val="tx1"/>
                </a:solidFill>
                <a:latin typeface="Abadi" panose="020B0604020104020204" pitchFamily="34" charset="0"/>
              </a:rPr>
              <a:t>This perspective is especially pertinent when caregiving dynamics are disrupted or inverted (Bowlby, 1980).</a:t>
            </a:r>
          </a:p>
        </p:txBody>
      </p:sp>
    </p:spTree>
    <p:extLst>
      <p:ext uri="{BB962C8B-B14F-4D97-AF65-F5344CB8AC3E}">
        <p14:creationId xmlns:p14="http://schemas.microsoft.com/office/powerpoint/2010/main" val="1928620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0" y="0"/>
            <a:ext cx="7315200" cy="1524000"/>
          </a:xfrm>
        </p:spPr>
        <p:txBody>
          <a:bodyPr>
            <a:normAutofit/>
          </a:bodyPr>
          <a:lstStyle/>
          <a:p>
            <a:r>
              <a:rPr lang="en-US" sz="3200" dirty="0">
                <a:latin typeface="Arial" panose="020B0604020202020204" pitchFamily="34" charset="0"/>
                <a:cs typeface="Arial" panose="020B0604020202020204" pitchFamily="34" charset="0"/>
              </a:rPr>
              <a:t>How Theory Fits Jenny’s Situation</a:t>
            </a:r>
          </a:p>
        </p:txBody>
      </p:sp>
      <p:sp>
        <p:nvSpPr>
          <p:cNvPr id="3" name="Content Placeholder 2"/>
          <p:cNvSpPr>
            <a:spLocks noGrp="1"/>
          </p:cNvSpPr>
          <p:nvPr>
            <p:ph sz="half" idx="1"/>
          </p:nvPr>
        </p:nvSpPr>
        <p:spPr>
          <a:xfrm>
            <a:off x="0" y="1600200"/>
            <a:ext cx="6096000" cy="5257800"/>
          </a:xfrm>
        </p:spPr>
        <p:txBody>
          <a:bodyPr>
            <a:normAutofit/>
          </a:bodyPr>
          <a:lstStyle/>
          <a:p>
            <a:pPr marL="0" indent="0">
              <a:lnSpc>
                <a:spcPct val="100000"/>
              </a:lnSpc>
              <a:buNone/>
            </a:pPr>
            <a:r>
              <a:rPr lang="en-US" sz="1600" dirty="0">
                <a:solidFill>
                  <a:schemeClr val="tx1"/>
                </a:solidFill>
                <a:latin typeface="Abadi" panose="020B0604020104020204" pitchFamily="34" charset="0"/>
              </a:rPr>
              <a:t>Jenny has faced:</a:t>
            </a:r>
          </a:p>
          <a:p>
            <a:pPr>
              <a:lnSpc>
                <a:spcPct val="100000"/>
              </a:lnSpc>
            </a:pPr>
            <a:r>
              <a:rPr lang="en-US" sz="1600" dirty="0">
                <a:solidFill>
                  <a:schemeClr val="tx1"/>
                </a:solidFill>
                <a:latin typeface="Abadi" panose="020B0604020104020204" pitchFamily="34" charset="0"/>
              </a:rPr>
              <a:t>The loss of her dad, her main attachment figure.</a:t>
            </a:r>
          </a:p>
          <a:p>
            <a:pPr>
              <a:lnSpc>
                <a:spcPct val="100000"/>
              </a:lnSpc>
            </a:pPr>
            <a:r>
              <a:rPr lang="en-US" sz="1600" dirty="0">
                <a:solidFill>
                  <a:schemeClr val="tx1"/>
                </a:solidFill>
                <a:latin typeface="Abadi" panose="020B0604020104020204" pitchFamily="34" charset="0"/>
              </a:rPr>
              <a:t>A surviving parent who’s less emotionally present and responsive.</a:t>
            </a:r>
          </a:p>
          <a:p>
            <a:pPr>
              <a:lnSpc>
                <a:spcPct val="100000"/>
              </a:lnSpc>
            </a:pPr>
            <a:r>
              <a:rPr lang="en-US" sz="1600" dirty="0">
                <a:solidFill>
                  <a:schemeClr val="tx1"/>
                </a:solidFill>
                <a:latin typeface="Abadi" panose="020B0604020104020204" pitchFamily="34" charset="0"/>
              </a:rPr>
              <a:t>A role flip, with the child acting as the carer (often called parentification). (Ainsworth et al., 1978)</a:t>
            </a:r>
          </a:p>
          <a:p>
            <a:pPr marL="0" indent="0">
              <a:lnSpc>
                <a:spcPct val="100000"/>
              </a:lnSpc>
              <a:buNone/>
            </a:pPr>
            <a:r>
              <a:rPr lang="en-US" sz="1600" dirty="0">
                <a:solidFill>
                  <a:schemeClr val="tx1"/>
                </a:solidFill>
                <a:latin typeface="Abadi" panose="020B0604020104020204" pitchFamily="34" charset="0"/>
              </a:rPr>
              <a:t>Attachment theory suggests:</a:t>
            </a:r>
          </a:p>
          <a:p>
            <a:pPr>
              <a:lnSpc>
                <a:spcPct val="100000"/>
              </a:lnSpc>
            </a:pPr>
            <a:r>
              <a:rPr lang="en-US" sz="1600" dirty="0">
                <a:solidFill>
                  <a:schemeClr val="tx1"/>
                </a:solidFill>
                <a:latin typeface="Abadi" panose="020B0604020104020204" pitchFamily="34" charset="0"/>
              </a:rPr>
              <a:t>This kind of loss can trigger fears of being left again.</a:t>
            </a:r>
          </a:p>
          <a:p>
            <a:pPr>
              <a:lnSpc>
                <a:spcPct val="100000"/>
              </a:lnSpc>
            </a:pPr>
            <a:r>
              <a:rPr lang="en-US" sz="1600" dirty="0">
                <a:solidFill>
                  <a:schemeClr val="tx1"/>
                </a:solidFill>
                <a:latin typeface="Abadi" panose="020B0604020104020204" pitchFamily="34" charset="0"/>
              </a:rPr>
              <a:t>Emotional distance from a caregiver can undermine a young person’s sense of safety.</a:t>
            </a:r>
          </a:p>
          <a:p>
            <a:pPr>
              <a:lnSpc>
                <a:spcPct val="100000"/>
              </a:lnSpc>
            </a:pPr>
            <a:r>
              <a:rPr lang="en-US" sz="1600" dirty="0">
                <a:solidFill>
                  <a:schemeClr val="tx1"/>
                </a:solidFill>
                <a:latin typeface="Abadi" panose="020B0604020104020204" pitchFamily="34" charset="0"/>
              </a:rPr>
              <a:t>Taking on adult duties too early can reshape about self‑worth, trust in others, and relationships</a:t>
            </a:r>
          </a:p>
        </p:txBody>
      </p:sp>
      <p:pic>
        <p:nvPicPr>
          <p:cNvPr id="7" name="Content Placeholder 6">
            <a:extLst>
              <a:ext uri="{FF2B5EF4-FFF2-40B4-BE49-F238E27FC236}">
                <a16:creationId xmlns:a16="http://schemas.microsoft.com/office/drawing/2014/main" id="{2A2F3F4F-166E-3B4A-9F5F-7F55EB1BD5A2}"/>
              </a:ext>
            </a:extLst>
          </p:cNvPr>
          <p:cNvPicPr>
            <a:picLocks noGrp="1" noChangeAspect="1"/>
          </p:cNvPicPr>
          <p:nvPr>
            <p:ph sz="half" idx="2"/>
          </p:nvPr>
        </p:nvPicPr>
        <p:blipFill>
          <a:blip r:embed="rId2"/>
          <a:stretch>
            <a:fillRect/>
          </a:stretch>
        </p:blipFill>
        <p:spPr>
          <a:xfrm>
            <a:off x="7677150" y="2781300"/>
            <a:ext cx="4152900" cy="2895600"/>
          </a:xfrm>
          <a:prstGeom prst="rect">
            <a:avLst/>
          </a:prstGeom>
        </p:spPr>
      </p:pic>
    </p:spTree>
    <p:extLst>
      <p:ext uri="{BB962C8B-B14F-4D97-AF65-F5344CB8AC3E}">
        <p14:creationId xmlns:p14="http://schemas.microsoft.com/office/powerpoint/2010/main" val="2738627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1300" y="0"/>
            <a:ext cx="6286500" cy="1477963"/>
          </a:xfrm>
        </p:spPr>
        <p:txBody>
          <a:bodyPr>
            <a:normAutofit/>
          </a:bodyPr>
          <a:lstStyle/>
          <a:p>
            <a:r>
              <a:rPr lang="en-US" sz="3200" dirty="0">
                <a:latin typeface="Arial" panose="020B0604020202020204" pitchFamily="34" charset="0"/>
                <a:cs typeface="Arial" panose="020B0604020202020204" pitchFamily="34" charset="0"/>
              </a:rPr>
              <a:t>Five Year Development Impact</a:t>
            </a:r>
          </a:p>
        </p:txBody>
      </p:sp>
      <p:sp>
        <p:nvSpPr>
          <p:cNvPr id="3" name="Content Placeholder 2"/>
          <p:cNvSpPr>
            <a:spLocks noGrp="1"/>
          </p:cNvSpPr>
          <p:nvPr>
            <p:ph sz="half" idx="1"/>
          </p:nvPr>
        </p:nvSpPr>
        <p:spPr>
          <a:xfrm>
            <a:off x="0" y="1825623"/>
            <a:ext cx="3810000" cy="5032377"/>
          </a:xfrm>
        </p:spPr>
        <p:txBody>
          <a:bodyPr>
            <a:normAutofit lnSpcReduction="10000"/>
          </a:bodyPr>
          <a:lstStyle/>
          <a:p>
            <a:pPr marL="342900" indent="-342900">
              <a:lnSpc>
                <a:spcPct val="110000"/>
              </a:lnSpc>
              <a:buAutoNum type="arabicParenR"/>
            </a:pPr>
            <a:r>
              <a:rPr lang="en-US" sz="1600" u="sng" dirty="0">
                <a:solidFill>
                  <a:schemeClr val="tx1"/>
                </a:solidFill>
                <a:latin typeface="Abadi" panose="020B0604020104020204" pitchFamily="34" charset="0"/>
              </a:rPr>
              <a:t>Loss and Attachment:</a:t>
            </a:r>
          </a:p>
          <a:p>
            <a:pPr>
              <a:lnSpc>
                <a:spcPct val="110000"/>
              </a:lnSpc>
            </a:pPr>
            <a:r>
              <a:rPr lang="en-US" sz="1600" dirty="0">
                <a:solidFill>
                  <a:schemeClr val="tx1"/>
                </a:solidFill>
                <a:latin typeface="Abadi" panose="020B0604020104020204" pitchFamily="34" charset="0"/>
              </a:rPr>
              <a:t>The death of Jenny’s dad likely took away a key source of comfort and safety.</a:t>
            </a:r>
          </a:p>
          <a:p>
            <a:pPr>
              <a:lnSpc>
                <a:spcPct val="110000"/>
              </a:lnSpc>
            </a:pPr>
            <a:r>
              <a:rPr lang="en-US" sz="1600" dirty="0">
                <a:solidFill>
                  <a:schemeClr val="tx1"/>
                </a:solidFill>
                <a:latin typeface="Abadi" panose="020B0604020104020204" pitchFamily="34" charset="0"/>
              </a:rPr>
              <a:t>As Bowlby noted, long‑term separation or loss can lead to:</a:t>
            </a:r>
          </a:p>
          <a:p>
            <a:pPr>
              <a:lnSpc>
                <a:spcPct val="110000"/>
              </a:lnSpc>
              <a:buFont typeface="Wingdings" panose="05000000000000000000" pitchFamily="2" charset="2"/>
              <a:buChar char="Ø"/>
            </a:pPr>
            <a:r>
              <a:rPr lang="en-US" sz="1600" dirty="0">
                <a:solidFill>
                  <a:schemeClr val="tx1"/>
                </a:solidFill>
                <a:latin typeface="Abadi" panose="020B0604020104020204" pitchFamily="34" charset="0"/>
              </a:rPr>
              <a:t>Higher anxiety</a:t>
            </a:r>
          </a:p>
          <a:p>
            <a:pPr>
              <a:lnSpc>
                <a:spcPct val="110000"/>
              </a:lnSpc>
              <a:buFont typeface="Wingdings" panose="05000000000000000000" pitchFamily="2" charset="2"/>
              <a:buChar char="Ø"/>
            </a:pPr>
            <a:r>
              <a:rPr lang="en-US" sz="1600" dirty="0">
                <a:solidFill>
                  <a:schemeClr val="tx1"/>
                </a:solidFill>
                <a:latin typeface="Abadi" panose="020B0604020104020204" pitchFamily="34" charset="0"/>
              </a:rPr>
              <a:t>Pulling away emotionally</a:t>
            </a:r>
          </a:p>
          <a:p>
            <a:pPr>
              <a:lnSpc>
                <a:spcPct val="110000"/>
              </a:lnSpc>
              <a:buFont typeface="Wingdings" panose="05000000000000000000" pitchFamily="2" charset="2"/>
              <a:buChar char="Ø"/>
            </a:pPr>
            <a:r>
              <a:rPr lang="en-US" sz="1600" dirty="0">
                <a:solidFill>
                  <a:schemeClr val="tx1"/>
                </a:solidFill>
                <a:latin typeface="Abadi" panose="020B0604020104020204" pitchFamily="34" charset="0"/>
              </a:rPr>
              <a:t>Extreme self‑reliance (over‑independence)</a:t>
            </a:r>
          </a:p>
          <a:p>
            <a:pPr>
              <a:lnSpc>
                <a:spcPct val="110000"/>
              </a:lnSpc>
              <a:buFont typeface="Wingdings" panose="05000000000000000000" pitchFamily="2" charset="2"/>
              <a:buChar char="Ø"/>
            </a:pPr>
            <a:r>
              <a:rPr lang="en-US" sz="1600" dirty="0">
                <a:solidFill>
                  <a:schemeClr val="tx1"/>
                </a:solidFill>
                <a:latin typeface="Abadi" panose="020B0604020104020204" pitchFamily="34" charset="0"/>
              </a:rPr>
              <a:t>Fear it could happen again </a:t>
            </a:r>
          </a:p>
          <a:p>
            <a:pPr>
              <a:lnSpc>
                <a:spcPct val="110000"/>
              </a:lnSpc>
            </a:pPr>
            <a:r>
              <a:rPr lang="en-US" sz="1600" dirty="0">
                <a:solidFill>
                  <a:schemeClr val="tx1"/>
                </a:solidFill>
                <a:latin typeface="Abadi" panose="020B0604020104020204" pitchFamily="34" charset="0"/>
              </a:rPr>
              <a:t>Jenny may push down her own needs to keep relationships steady.</a:t>
            </a:r>
          </a:p>
        </p:txBody>
      </p:sp>
      <p:sp>
        <p:nvSpPr>
          <p:cNvPr id="5" name="Content Placeholder 4">
            <a:extLst>
              <a:ext uri="{FF2B5EF4-FFF2-40B4-BE49-F238E27FC236}">
                <a16:creationId xmlns:a16="http://schemas.microsoft.com/office/drawing/2014/main" id="{7413FD07-D9EB-6657-4AEC-5D3E3F3D8B1C}"/>
              </a:ext>
            </a:extLst>
          </p:cNvPr>
          <p:cNvSpPr>
            <a:spLocks noGrp="1"/>
          </p:cNvSpPr>
          <p:nvPr>
            <p:ph sz="half" idx="2"/>
          </p:nvPr>
        </p:nvSpPr>
        <p:spPr>
          <a:xfrm>
            <a:off x="4268429" y="1825622"/>
            <a:ext cx="3810000" cy="5032377"/>
          </a:xfrm>
        </p:spPr>
        <p:txBody>
          <a:bodyPr>
            <a:normAutofit lnSpcReduction="10000"/>
          </a:bodyPr>
          <a:lstStyle/>
          <a:p>
            <a:pPr marL="0" indent="0">
              <a:buNone/>
            </a:pPr>
            <a:r>
              <a:rPr lang="en-US" sz="1600" dirty="0">
                <a:solidFill>
                  <a:schemeClr val="tx1"/>
                </a:solidFill>
              </a:rPr>
              <a:t>2) </a:t>
            </a:r>
            <a:r>
              <a:rPr lang="en-US" sz="1600" u="sng" dirty="0">
                <a:solidFill>
                  <a:schemeClr val="tx1"/>
                </a:solidFill>
                <a:latin typeface="Abadi" panose="020B0604020104020204" pitchFamily="34" charset="0"/>
              </a:rPr>
              <a:t>Parentification and Identity:</a:t>
            </a:r>
          </a:p>
          <a:p>
            <a:pPr>
              <a:lnSpc>
                <a:spcPct val="100000"/>
              </a:lnSpc>
            </a:pPr>
            <a:r>
              <a:rPr lang="en-US" sz="1600" dirty="0">
                <a:solidFill>
                  <a:schemeClr val="tx1"/>
                </a:solidFill>
                <a:latin typeface="Abadi" panose="020B0604020104020204" pitchFamily="34" charset="0"/>
              </a:rPr>
              <a:t>In the teen years, young people usually:</a:t>
            </a:r>
          </a:p>
          <a:p>
            <a:pPr>
              <a:lnSpc>
                <a:spcPct val="100000"/>
              </a:lnSpc>
              <a:buFont typeface="Wingdings" panose="05000000000000000000" pitchFamily="2" charset="2"/>
              <a:buChar char="Ø"/>
            </a:pPr>
            <a:r>
              <a:rPr lang="en-US" sz="1600" dirty="0">
                <a:solidFill>
                  <a:schemeClr val="tx1"/>
                </a:solidFill>
                <a:latin typeface="Abadi" panose="020B0604020104020204" pitchFamily="34" charset="0"/>
              </a:rPr>
              <a:t>Build independence</a:t>
            </a:r>
          </a:p>
          <a:p>
            <a:pPr>
              <a:lnSpc>
                <a:spcPct val="100000"/>
              </a:lnSpc>
              <a:buFont typeface="Wingdings" panose="05000000000000000000" pitchFamily="2" charset="2"/>
              <a:buChar char="Ø"/>
            </a:pPr>
            <a:r>
              <a:rPr lang="en-US" sz="1600" dirty="0">
                <a:solidFill>
                  <a:schemeClr val="tx1"/>
                </a:solidFill>
                <a:latin typeface="Abadi" panose="020B0604020104020204" pitchFamily="34" charset="0"/>
              </a:rPr>
              <a:t>Figure out who they are</a:t>
            </a:r>
          </a:p>
          <a:p>
            <a:pPr>
              <a:lnSpc>
                <a:spcPct val="100000"/>
              </a:lnSpc>
              <a:buFont typeface="Wingdings" panose="05000000000000000000" pitchFamily="2" charset="2"/>
              <a:buChar char="Ø"/>
            </a:pPr>
            <a:r>
              <a:rPr lang="en-US" sz="1600" dirty="0">
                <a:solidFill>
                  <a:schemeClr val="tx1"/>
                </a:solidFill>
                <a:latin typeface="Abadi" panose="020B0604020104020204" pitchFamily="34" charset="0"/>
              </a:rPr>
              <a:t>Spend more time with friends/peers</a:t>
            </a:r>
          </a:p>
          <a:p>
            <a:pPr>
              <a:lnSpc>
                <a:spcPct val="100000"/>
              </a:lnSpc>
            </a:pPr>
            <a:r>
              <a:rPr lang="en-US" sz="1600" dirty="0">
                <a:solidFill>
                  <a:schemeClr val="tx1"/>
                </a:solidFill>
                <a:latin typeface="Abadi" panose="020B0604020104020204" pitchFamily="34" charset="0"/>
              </a:rPr>
              <a:t>Jenny’s caring role may have:</a:t>
            </a:r>
          </a:p>
          <a:p>
            <a:pPr>
              <a:lnSpc>
                <a:spcPct val="100000"/>
              </a:lnSpc>
              <a:buFont typeface="Wingdings" panose="05000000000000000000" pitchFamily="2" charset="2"/>
              <a:buChar char="Ø"/>
            </a:pPr>
            <a:r>
              <a:rPr lang="en-US" sz="1600" dirty="0">
                <a:solidFill>
                  <a:schemeClr val="tx1"/>
                </a:solidFill>
                <a:latin typeface="Abadi" panose="020B0604020104020204" pitchFamily="34" charset="0"/>
              </a:rPr>
              <a:t>Fast‑tracked practical maturity</a:t>
            </a:r>
          </a:p>
          <a:p>
            <a:pPr>
              <a:lnSpc>
                <a:spcPct val="100000"/>
              </a:lnSpc>
              <a:buFont typeface="Wingdings" panose="05000000000000000000" pitchFamily="2" charset="2"/>
              <a:buChar char="Ø"/>
            </a:pPr>
            <a:r>
              <a:rPr lang="en-US" sz="1600" dirty="0">
                <a:solidFill>
                  <a:schemeClr val="tx1"/>
                </a:solidFill>
                <a:latin typeface="Abadi" panose="020B0604020104020204" pitchFamily="34" charset="0"/>
              </a:rPr>
              <a:t>Limited social time and opportunities</a:t>
            </a:r>
          </a:p>
          <a:p>
            <a:pPr>
              <a:lnSpc>
                <a:spcPct val="100000"/>
              </a:lnSpc>
              <a:buFont typeface="Wingdings" panose="05000000000000000000" pitchFamily="2" charset="2"/>
              <a:buChar char="Ø"/>
            </a:pPr>
            <a:r>
              <a:rPr lang="en-US" sz="1600" dirty="0">
                <a:solidFill>
                  <a:schemeClr val="tx1"/>
                </a:solidFill>
                <a:latin typeface="Abadi" panose="020B0604020104020204" pitchFamily="34" charset="0"/>
              </a:rPr>
              <a:t>Reduced space for self‑discovery</a:t>
            </a:r>
          </a:p>
          <a:p>
            <a:pPr>
              <a:lnSpc>
                <a:spcPct val="100000"/>
              </a:lnSpc>
            </a:pPr>
            <a:r>
              <a:rPr lang="en-US" sz="1600" dirty="0">
                <a:solidFill>
                  <a:schemeClr val="tx1"/>
                </a:solidFill>
                <a:latin typeface="Abadi" panose="020B0604020104020204" pitchFamily="34" charset="0"/>
              </a:rPr>
              <a:t>Over time, this can raise the risk of anxiety, exhaustion, or burnout (Allen, 2007)</a:t>
            </a:r>
          </a:p>
        </p:txBody>
      </p:sp>
      <p:sp>
        <p:nvSpPr>
          <p:cNvPr id="6" name="TextBox 5">
            <a:extLst>
              <a:ext uri="{FF2B5EF4-FFF2-40B4-BE49-F238E27FC236}">
                <a16:creationId xmlns:a16="http://schemas.microsoft.com/office/drawing/2014/main" id="{6E8C5831-BE64-3123-CB4E-37A61D410AED}"/>
              </a:ext>
            </a:extLst>
          </p:cNvPr>
          <p:cNvSpPr txBox="1"/>
          <p:nvPr/>
        </p:nvSpPr>
        <p:spPr>
          <a:xfrm>
            <a:off x="8539316" y="1830538"/>
            <a:ext cx="3352800" cy="3539430"/>
          </a:xfrm>
          <a:prstGeom prst="rect">
            <a:avLst/>
          </a:prstGeom>
          <a:noFill/>
        </p:spPr>
        <p:txBody>
          <a:bodyPr wrap="square" rtlCol="0">
            <a:spAutoFit/>
          </a:bodyPr>
          <a:lstStyle/>
          <a:p>
            <a:r>
              <a:rPr lang="en-US" sz="1600" dirty="0">
                <a:latin typeface="Abadi" panose="020B0604020104020204" pitchFamily="34" charset="0"/>
              </a:rPr>
              <a:t>3) </a:t>
            </a:r>
            <a:r>
              <a:rPr lang="en-US" sz="1600" u="sng" dirty="0">
                <a:latin typeface="Abadi" panose="020B0604020104020204" pitchFamily="34" charset="0"/>
              </a:rPr>
              <a:t>Emotions and Stress:</a:t>
            </a:r>
          </a:p>
          <a:p>
            <a:pPr marL="285750" indent="-285750">
              <a:buFont typeface="Arial" panose="020B0604020202020204" pitchFamily="34" charset="0"/>
              <a:buChar char="•"/>
            </a:pPr>
            <a:r>
              <a:rPr lang="en-US" sz="1600" dirty="0">
                <a:latin typeface="Abadi" panose="020B0604020104020204" pitchFamily="34" charset="0"/>
              </a:rPr>
              <a:t>Ongoing stress in adolescence can affect:</a:t>
            </a:r>
          </a:p>
          <a:p>
            <a:pPr marL="285750" indent="-285750">
              <a:buFont typeface="Wingdings" panose="05000000000000000000" pitchFamily="2" charset="2"/>
              <a:buChar char="Ø"/>
            </a:pPr>
            <a:r>
              <a:rPr lang="en-US" sz="1600" dirty="0">
                <a:latin typeface="Abadi" panose="020B0604020104020204" pitchFamily="34" charset="0"/>
              </a:rPr>
              <a:t>Stress hormones (e.g., cortisol)</a:t>
            </a:r>
          </a:p>
          <a:p>
            <a:pPr marL="285750" indent="-285750">
              <a:buFont typeface="Wingdings" panose="05000000000000000000" pitchFamily="2" charset="2"/>
              <a:buChar char="Ø"/>
            </a:pPr>
            <a:r>
              <a:rPr lang="en-US" sz="1600" dirty="0">
                <a:latin typeface="Abadi" panose="020B0604020104020204" pitchFamily="34" charset="0"/>
              </a:rPr>
              <a:t>Emotion control</a:t>
            </a:r>
          </a:p>
          <a:p>
            <a:pPr marL="285750" indent="-285750">
              <a:buFont typeface="Wingdings" panose="05000000000000000000" pitchFamily="2" charset="2"/>
              <a:buChar char="Ø"/>
            </a:pPr>
            <a:r>
              <a:rPr lang="en-US" sz="1600" dirty="0">
                <a:latin typeface="Abadi" panose="020B0604020104020204" pitchFamily="34" charset="0"/>
              </a:rPr>
              <a:t>Sleep</a:t>
            </a:r>
          </a:p>
          <a:p>
            <a:pPr marL="285750" indent="-285750">
              <a:buFont typeface="Wingdings" panose="05000000000000000000" pitchFamily="2" charset="2"/>
              <a:buChar char="Ø"/>
            </a:pPr>
            <a:r>
              <a:rPr lang="en-US" sz="1600" dirty="0">
                <a:latin typeface="Abadi" panose="020B0604020104020204" pitchFamily="34" charset="0"/>
              </a:rPr>
              <a:t>Mood stability</a:t>
            </a:r>
          </a:p>
          <a:p>
            <a:pPr marL="285750" indent="-285750">
              <a:buFont typeface="Arial" panose="020B0604020202020204" pitchFamily="34" charset="0"/>
              <a:buChar char="•"/>
            </a:pPr>
            <a:r>
              <a:rPr lang="en-US" sz="1600" dirty="0">
                <a:latin typeface="Abadi" panose="020B0604020104020204" pitchFamily="34" charset="0"/>
              </a:rPr>
              <a:t>If Mum is often low in mood, Jenny also faces environmental risk for depression.</a:t>
            </a:r>
          </a:p>
          <a:p>
            <a:pPr marL="285750" indent="-285750">
              <a:buFont typeface="Arial" panose="020B0604020202020204" pitchFamily="34" charset="0"/>
              <a:buChar char="•"/>
            </a:pPr>
            <a:r>
              <a:rPr lang="en-US" sz="1600" dirty="0">
                <a:latin typeface="Abadi" panose="020B0604020104020204" pitchFamily="34" charset="0"/>
              </a:rPr>
              <a:t>In short, body stress reactions and life pressures can interact and reinforce each other (Hooper, 2007)</a:t>
            </a:r>
          </a:p>
        </p:txBody>
      </p:sp>
    </p:spTree>
    <p:extLst>
      <p:ext uri="{BB962C8B-B14F-4D97-AF65-F5344CB8AC3E}">
        <p14:creationId xmlns:p14="http://schemas.microsoft.com/office/powerpoint/2010/main" val="39488263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0" y="685800"/>
            <a:ext cx="7315200" cy="738980"/>
          </a:xfrm>
        </p:spPr>
        <p:txBody>
          <a:bodyPr>
            <a:noAutofit/>
          </a:bodyPr>
          <a:lstStyle/>
          <a:p>
            <a:r>
              <a:rPr lang="en-US" sz="3200" dirty="0">
                <a:latin typeface="Arial" panose="020B0604020202020204" pitchFamily="34" charset="0"/>
                <a:cs typeface="Arial" panose="020B0604020202020204" pitchFamily="34" charset="0"/>
              </a:rPr>
              <a:t>Biological and Environmental Influence</a:t>
            </a:r>
          </a:p>
        </p:txBody>
      </p:sp>
      <p:sp>
        <p:nvSpPr>
          <p:cNvPr id="3" name="Text Placeholder 2"/>
          <p:cNvSpPr>
            <a:spLocks noGrp="1"/>
          </p:cNvSpPr>
          <p:nvPr>
            <p:ph type="body" idx="1"/>
          </p:nvPr>
        </p:nvSpPr>
        <p:spPr>
          <a:xfrm>
            <a:off x="1086465" y="1763992"/>
            <a:ext cx="8763000" cy="4865407"/>
          </a:xfrm>
        </p:spPr>
        <p:txBody>
          <a:bodyPr>
            <a:noAutofit/>
          </a:bodyPr>
          <a:lstStyle/>
          <a:p>
            <a:pPr>
              <a:lnSpc>
                <a:spcPct val="100000"/>
              </a:lnSpc>
            </a:pPr>
            <a:r>
              <a:rPr lang="en-US" sz="1600" dirty="0">
                <a:latin typeface="Abadi" panose="020B0604020104020204" pitchFamily="34" charset="0"/>
              </a:rPr>
              <a:t>Attachment theory considers both body/brain and life context:</a:t>
            </a:r>
          </a:p>
          <a:p>
            <a:pPr marL="285750" indent="-285750">
              <a:lnSpc>
                <a:spcPct val="100000"/>
              </a:lnSpc>
              <a:buFont typeface="Arial" panose="020B0604020202020204" pitchFamily="34" charset="0"/>
              <a:buChar char="•"/>
            </a:pPr>
            <a:r>
              <a:rPr lang="en-US" sz="1600" dirty="0">
                <a:latin typeface="Abadi" panose="020B0604020104020204" pitchFamily="34" charset="0"/>
              </a:rPr>
              <a:t>Body and brain factors:</a:t>
            </a:r>
          </a:p>
          <a:p>
            <a:pPr marL="285750" indent="-285750">
              <a:lnSpc>
                <a:spcPct val="100000"/>
              </a:lnSpc>
              <a:buFont typeface="Wingdings" panose="05000000000000000000" pitchFamily="2" charset="2"/>
              <a:buChar char="Ø"/>
            </a:pPr>
            <a:r>
              <a:rPr lang="en-US" sz="1600" dirty="0">
                <a:latin typeface="Abadi" panose="020B0604020104020204" pitchFamily="34" charset="0"/>
              </a:rPr>
              <a:t>Built‑in vulnerability (genetic loading) to low mood.</a:t>
            </a:r>
          </a:p>
          <a:p>
            <a:pPr marL="285750" indent="-285750">
              <a:lnSpc>
                <a:spcPct val="100000"/>
              </a:lnSpc>
              <a:buFont typeface="Wingdings" panose="05000000000000000000" pitchFamily="2" charset="2"/>
              <a:buChar char="Ø"/>
            </a:pPr>
            <a:r>
              <a:rPr lang="en-US" sz="1600" dirty="0">
                <a:latin typeface="Abadi" panose="020B0604020104020204" pitchFamily="34" charset="0"/>
              </a:rPr>
              <a:t>The teenage brain is extra reactive to stress.</a:t>
            </a:r>
          </a:p>
          <a:p>
            <a:pPr marL="285750" indent="-285750">
              <a:lnSpc>
                <a:spcPct val="100000"/>
              </a:lnSpc>
              <a:buFont typeface="Wingdings" panose="05000000000000000000" pitchFamily="2" charset="2"/>
              <a:buChar char="Ø"/>
            </a:pPr>
            <a:r>
              <a:rPr lang="en-US" sz="1600" dirty="0">
                <a:latin typeface="Abadi" panose="020B0604020104020204" pitchFamily="34" charset="0"/>
              </a:rPr>
              <a:t>Caring duties can switch on stress systems (e.g., cortisol/adrenaline) (Hooper et al., 2011)</a:t>
            </a:r>
          </a:p>
          <a:p>
            <a:pPr marL="285750" indent="-285750">
              <a:lnSpc>
                <a:spcPct val="100000"/>
              </a:lnSpc>
              <a:buFont typeface="Arial" panose="020B0604020202020204" pitchFamily="34" charset="0"/>
              <a:buChar char="•"/>
            </a:pPr>
            <a:r>
              <a:rPr lang="en-US" sz="1600" dirty="0">
                <a:latin typeface="Abadi" panose="020B0604020104020204" pitchFamily="34" charset="0"/>
              </a:rPr>
              <a:t>Life context factors:</a:t>
            </a:r>
          </a:p>
          <a:p>
            <a:pPr marL="285750" indent="-285750">
              <a:lnSpc>
                <a:spcPct val="100000"/>
              </a:lnSpc>
              <a:buFont typeface="Wingdings" panose="05000000000000000000" pitchFamily="2" charset="2"/>
              <a:buChar char="Ø"/>
            </a:pPr>
            <a:r>
              <a:rPr lang="en-US" sz="1600" dirty="0">
                <a:latin typeface="Abadi" panose="020B0604020104020204" pitchFamily="34" charset="0"/>
              </a:rPr>
              <a:t>Grief after losing a key person.</a:t>
            </a:r>
          </a:p>
          <a:p>
            <a:pPr marL="285750" indent="-285750">
              <a:lnSpc>
                <a:spcPct val="100000"/>
              </a:lnSpc>
              <a:buFont typeface="Wingdings" panose="05000000000000000000" pitchFamily="2" charset="2"/>
              <a:buChar char="Ø"/>
            </a:pPr>
            <a:r>
              <a:rPr lang="en-US" sz="1600" dirty="0">
                <a:latin typeface="Abadi" panose="020B0604020104020204" pitchFamily="34" charset="0"/>
              </a:rPr>
              <a:t>Role swap at home (child taking on parent‑like tasks).</a:t>
            </a:r>
          </a:p>
          <a:p>
            <a:pPr marL="285750" indent="-285750">
              <a:lnSpc>
                <a:spcPct val="100000"/>
              </a:lnSpc>
              <a:buFont typeface="Wingdings" panose="05000000000000000000" pitchFamily="2" charset="2"/>
              <a:buChar char="Ø"/>
            </a:pPr>
            <a:r>
              <a:rPr lang="en-US" sz="1600" dirty="0">
                <a:latin typeface="Abadi" panose="020B0604020104020204" pitchFamily="34" charset="0"/>
              </a:rPr>
              <a:t>Less time with friends and social activities.</a:t>
            </a:r>
          </a:p>
          <a:p>
            <a:pPr marL="285750" indent="-285750">
              <a:lnSpc>
                <a:spcPct val="100000"/>
              </a:lnSpc>
              <a:buFont typeface="Wingdings" panose="05000000000000000000" pitchFamily="2" charset="2"/>
              <a:buChar char="Ø"/>
            </a:pPr>
            <a:r>
              <a:rPr lang="en-US" sz="1600" dirty="0">
                <a:latin typeface="Abadi" panose="020B0604020104020204" pitchFamily="34" charset="0"/>
              </a:rPr>
              <a:t>Not enough steady adult emotional support.</a:t>
            </a:r>
          </a:p>
        </p:txBody>
      </p:sp>
    </p:spTree>
    <p:extLst>
      <p:ext uri="{BB962C8B-B14F-4D97-AF65-F5344CB8AC3E}">
        <p14:creationId xmlns:p14="http://schemas.microsoft.com/office/powerpoint/2010/main" val="3537718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99220"/>
            <a:ext cx="6781800" cy="1325563"/>
          </a:xfrm>
        </p:spPr>
        <p:txBody>
          <a:bodyPr/>
          <a:lstStyle/>
          <a:p>
            <a:r>
              <a:rPr lang="en-US" dirty="0"/>
              <a:t>Present Needs and Supports </a:t>
            </a:r>
          </a:p>
        </p:txBody>
      </p:sp>
      <p:sp>
        <p:nvSpPr>
          <p:cNvPr id="3" name="Text Placeholder 2"/>
          <p:cNvSpPr>
            <a:spLocks noGrp="1"/>
          </p:cNvSpPr>
          <p:nvPr>
            <p:ph type="body" idx="1"/>
          </p:nvPr>
        </p:nvSpPr>
        <p:spPr>
          <a:xfrm>
            <a:off x="762000" y="1828799"/>
            <a:ext cx="4114800" cy="762000"/>
          </a:xfrm>
        </p:spPr>
        <p:txBody>
          <a:bodyPr/>
          <a:lstStyle/>
          <a:p>
            <a:r>
              <a:rPr lang="en-US" dirty="0">
                <a:solidFill>
                  <a:schemeClr val="tx1"/>
                </a:solidFill>
              </a:rPr>
              <a:t>At this age, key tasks:</a:t>
            </a:r>
          </a:p>
        </p:txBody>
      </p:sp>
      <p:sp>
        <p:nvSpPr>
          <p:cNvPr id="4" name="Content Placeholder 3"/>
          <p:cNvSpPr>
            <a:spLocks noGrp="1"/>
          </p:cNvSpPr>
          <p:nvPr>
            <p:ph sz="half" idx="2"/>
          </p:nvPr>
        </p:nvSpPr>
        <p:spPr>
          <a:xfrm>
            <a:off x="685800" y="2743202"/>
            <a:ext cx="4800600" cy="2175386"/>
          </a:xfrm>
        </p:spPr>
        <p:txBody>
          <a:bodyPr>
            <a:normAutofit/>
          </a:bodyPr>
          <a:lstStyle/>
          <a:p>
            <a:pPr>
              <a:lnSpc>
                <a:spcPct val="100000"/>
              </a:lnSpc>
            </a:pPr>
            <a:r>
              <a:rPr lang="en-US" sz="1600" dirty="0">
                <a:solidFill>
                  <a:schemeClr val="tx1"/>
                </a:solidFill>
                <a:latin typeface="Abadi" panose="020B0604020104020204" pitchFamily="34" charset="0"/>
              </a:rPr>
              <a:t>Shaping identity (who I am)</a:t>
            </a:r>
          </a:p>
          <a:p>
            <a:pPr>
              <a:lnSpc>
                <a:spcPct val="100000"/>
              </a:lnSpc>
            </a:pPr>
            <a:r>
              <a:rPr lang="en-US" sz="1600" dirty="0">
                <a:solidFill>
                  <a:schemeClr val="tx1"/>
                </a:solidFill>
                <a:latin typeface="Abadi" panose="020B0604020104020204" pitchFamily="34" charset="0"/>
              </a:rPr>
              <a:t>Building independence (making own choices)</a:t>
            </a:r>
          </a:p>
          <a:p>
            <a:pPr>
              <a:lnSpc>
                <a:spcPct val="100000"/>
              </a:lnSpc>
            </a:pPr>
            <a:r>
              <a:rPr lang="en-US" sz="1600" dirty="0">
                <a:solidFill>
                  <a:schemeClr val="tx1"/>
                </a:solidFill>
                <a:latin typeface="Abadi" panose="020B0604020104020204" pitchFamily="34" charset="0"/>
              </a:rPr>
              <a:t>Strengthening friendships</a:t>
            </a:r>
          </a:p>
          <a:p>
            <a:pPr>
              <a:lnSpc>
                <a:spcPct val="100000"/>
              </a:lnSpc>
            </a:pPr>
            <a:r>
              <a:rPr lang="en-US" sz="1600" dirty="0">
                <a:solidFill>
                  <a:schemeClr val="tx1"/>
                </a:solidFill>
                <a:latin typeface="Abadi" panose="020B0604020104020204" pitchFamily="34" charset="0"/>
              </a:rPr>
              <a:t>Getting ready for adult life (study, work, life skills)</a:t>
            </a:r>
          </a:p>
        </p:txBody>
      </p:sp>
      <p:sp>
        <p:nvSpPr>
          <p:cNvPr id="5" name="Text Placeholder 4"/>
          <p:cNvSpPr>
            <a:spLocks noGrp="1"/>
          </p:cNvSpPr>
          <p:nvPr>
            <p:ph type="body" sz="quarter" idx="3"/>
          </p:nvPr>
        </p:nvSpPr>
        <p:spPr>
          <a:xfrm>
            <a:off x="6324600" y="1828799"/>
            <a:ext cx="5257800" cy="762000"/>
          </a:xfrm>
        </p:spPr>
        <p:txBody>
          <a:bodyPr/>
          <a:lstStyle/>
          <a:p>
            <a:r>
              <a:rPr lang="en-US" dirty="0">
                <a:solidFill>
                  <a:schemeClr val="tx1"/>
                </a:solidFill>
              </a:rPr>
              <a:t>Without timely support, possible risks:</a:t>
            </a:r>
          </a:p>
        </p:txBody>
      </p:sp>
      <p:sp>
        <p:nvSpPr>
          <p:cNvPr id="6" name="Content Placeholder 5"/>
          <p:cNvSpPr>
            <a:spLocks noGrp="1"/>
          </p:cNvSpPr>
          <p:nvPr>
            <p:ph sz="quarter" idx="4"/>
          </p:nvPr>
        </p:nvSpPr>
        <p:spPr>
          <a:xfrm>
            <a:off x="6324600" y="2743203"/>
            <a:ext cx="5105400" cy="2175386"/>
          </a:xfrm>
        </p:spPr>
        <p:txBody>
          <a:bodyPr>
            <a:normAutofit/>
          </a:bodyPr>
          <a:lstStyle/>
          <a:p>
            <a:pPr>
              <a:lnSpc>
                <a:spcPct val="100000"/>
              </a:lnSpc>
            </a:pPr>
            <a:r>
              <a:rPr lang="en-US" sz="1600" dirty="0">
                <a:solidFill>
                  <a:schemeClr val="tx1"/>
                </a:solidFill>
                <a:latin typeface="Abadi" panose="020B0604020104020204" pitchFamily="34" charset="0"/>
              </a:rPr>
              <a:t>Emotional exhaustion (drained, burnout)</a:t>
            </a:r>
          </a:p>
          <a:p>
            <a:pPr>
              <a:lnSpc>
                <a:spcPct val="100000"/>
              </a:lnSpc>
            </a:pPr>
            <a:r>
              <a:rPr lang="en-US" sz="1600" dirty="0">
                <a:solidFill>
                  <a:schemeClr val="tx1"/>
                </a:solidFill>
                <a:latin typeface="Abadi" panose="020B0604020104020204" pitchFamily="34" charset="0"/>
              </a:rPr>
              <a:t>Lower school performance</a:t>
            </a:r>
          </a:p>
          <a:p>
            <a:pPr>
              <a:lnSpc>
                <a:spcPct val="100000"/>
              </a:lnSpc>
            </a:pPr>
            <a:r>
              <a:rPr lang="en-US" sz="1600" dirty="0">
                <a:solidFill>
                  <a:schemeClr val="tx1"/>
                </a:solidFill>
                <a:latin typeface="Abadi" panose="020B0604020104020204" pitchFamily="34" charset="0"/>
              </a:rPr>
              <a:t>Loneliness or social withdrawal</a:t>
            </a:r>
          </a:p>
          <a:p>
            <a:pPr>
              <a:lnSpc>
                <a:spcPct val="100000"/>
              </a:lnSpc>
            </a:pPr>
            <a:r>
              <a:rPr lang="en-US" sz="1600" dirty="0">
                <a:solidFill>
                  <a:schemeClr val="tx1"/>
                </a:solidFill>
                <a:latin typeface="Abadi" panose="020B0604020104020204" pitchFamily="34" charset="0"/>
              </a:rPr>
              <a:t>Struggle to step back from the caring role later</a:t>
            </a:r>
          </a:p>
        </p:txBody>
      </p:sp>
      <p:pic>
        <p:nvPicPr>
          <p:cNvPr id="7" name="Picture 6">
            <a:extLst>
              <a:ext uri="{FF2B5EF4-FFF2-40B4-BE49-F238E27FC236}">
                <a16:creationId xmlns:a16="http://schemas.microsoft.com/office/drawing/2014/main" id="{4848E5B8-A07C-C8D6-C7E4-875D06E07B53}"/>
              </a:ext>
            </a:extLst>
          </p:cNvPr>
          <p:cNvPicPr>
            <a:picLocks noChangeAspect="1"/>
          </p:cNvPicPr>
          <p:nvPr/>
        </p:nvPicPr>
        <p:blipFill>
          <a:blip r:embed="rId2"/>
          <a:srcRect r="23125" b="35555"/>
          <a:stretch>
            <a:fillRect/>
          </a:stretch>
        </p:blipFill>
        <p:spPr>
          <a:xfrm>
            <a:off x="838200" y="4918588"/>
            <a:ext cx="10668000" cy="1939412"/>
          </a:xfrm>
          <a:prstGeom prst="rect">
            <a:avLst/>
          </a:prstGeom>
        </p:spPr>
      </p:pic>
    </p:spTree>
    <p:extLst>
      <p:ext uri="{BB962C8B-B14F-4D97-AF65-F5344CB8AC3E}">
        <p14:creationId xmlns:p14="http://schemas.microsoft.com/office/powerpoint/2010/main" val="2637673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C07B99-3467-3ED6-F2FE-07A01BFD390E}"/>
              </a:ext>
            </a:extLst>
          </p:cNvPr>
          <p:cNvSpPr txBox="1"/>
          <p:nvPr/>
        </p:nvSpPr>
        <p:spPr>
          <a:xfrm>
            <a:off x="3886200" y="381000"/>
            <a:ext cx="4610100" cy="584775"/>
          </a:xfrm>
          <a:prstGeom prst="rect">
            <a:avLst/>
          </a:prstGeom>
          <a:noFill/>
        </p:spPr>
        <p:txBody>
          <a:bodyPr wrap="square" rtlCol="0">
            <a:spAutoFit/>
          </a:bodyPr>
          <a:lstStyle/>
          <a:p>
            <a:r>
              <a:rPr lang="en-US" sz="3200" dirty="0">
                <a:solidFill>
                  <a:schemeClr val="accent1"/>
                </a:solidFill>
              </a:rPr>
              <a:t>Community Support Plan</a:t>
            </a:r>
          </a:p>
        </p:txBody>
      </p:sp>
      <p:sp>
        <p:nvSpPr>
          <p:cNvPr id="3" name="TextBox 2">
            <a:extLst>
              <a:ext uri="{FF2B5EF4-FFF2-40B4-BE49-F238E27FC236}">
                <a16:creationId xmlns:a16="http://schemas.microsoft.com/office/drawing/2014/main" id="{5B431046-9BF0-F469-DFEF-5E468BB03C30}"/>
              </a:ext>
            </a:extLst>
          </p:cNvPr>
          <p:cNvSpPr txBox="1"/>
          <p:nvPr/>
        </p:nvSpPr>
        <p:spPr>
          <a:xfrm>
            <a:off x="361950" y="1600200"/>
            <a:ext cx="11658600" cy="3970318"/>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r>
              <a:rPr lang="en-US" sz="1600" dirty="0">
                <a:latin typeface="Abadi" panose="020B0604020104020204" pitchFamily="34" charset="0"/>
              </a:rPr>
              <a:t>Set up practical support for Mum home‑care via social services, mobility help, and memory support to lighten Jenny’s load and let her return to a typical teenage role.</a:t>
            </a:r>
          </a:p>
          <a:p>
            <a:pPr marL="285750" indent="-285750">
              <a:lnSpc>
                <a:spcPct val="150000"/>
              </a:lnSpc>
              <a:buFont typeface="Wingdings" panose="05000000000000000000" pitchFamily="2" charset="2"/>
              <a:buChar char="v"/>
            </a:pPr>
            <a:r>
              <a:rPr lang="en-US" sz="1600" dirty="0">
                <a:latin typeface="Abadi" panose="020B0604020104020204" pitchFamily="34" charset="0"/>
              </a:rPr>
              <a:t>Arrange a formal young carer assessment to flag any educational impact, set up breaks, and link Jenny with young carer peer groups these offer a safe, secure support network and a stable relational base (Schore, 2001)</a:t>
            </a:r>
          </a:p>
          <a:p>
            <a:pPr marL="285750" indent="-285750">
              <a:lnSpc>
                <a:spcPct val="150000"/>
              </a:lnSpc>
              <a:buFont typeface="Wingdings" panose="05000000000000000000" pitchFamily="2" charset="2"/>
              <a:buChar char="v"/>
            </a:pPr>
            <a:r>
              <a:rPr lang="en-US" sz="1600" dirty="0">
                <a:latin typeface="Abadi" panose="020B0604020104020204" pitchFamily="34" charset="0"/>
              </a:rPr>
              <a:t>Set up attachment‑focused counselling to help Jenny work through grief, unpack and ease feelings of over responsibility and guilt, rework unhelpful inner templates about self (internal working models), and build stronger emotion‑regulation and coping skills (Schore, 2001)</a:t>
            </a:r>
          </a:p>
          <a:p>
            <a:pPr marL="285750" indent="-285750">
              <a:lnSpc>
                <a:spcPct val="150000"/>
              </a:lnSpc>
              <a:buFont typeface="Wingdings" panose="05000000000000000000" pitchFamily="2" charset="2"/>
              <a:buChar char="v"/>
            </a:pPr>
            <a:r>
              <a:rPr lang="en-US" sz="1600" dirty="0">
                <a:latin typeface="Abadi" panose="020B0604020104020204" pitchFamily="34" charset="0"/>
              </a:rPr>
              <a:t>Work with the school, inform the safeguarding lead, agree reasonable academic adjustments, and ensure access to wellbeing support. so, school can serve as a safe, reliable second base for Jenn.</a:t>
            </a:r>
          </a:p>
          <a:p>
            <a:endParaRPr lang="en-US" dirty="0"/>
          </a:p>
          <a:p>
            <a:endParaRPr lang="en-US" dirty="0"/>
          </a:p>
        </p:txBody>
      </p:sp>
    </p:spTree>
    <p:extLst>
      <p:ext uri="{BB962C8B-B14F-4D97-AF65-F5344CB8AC3E}">
        <p14:creationId xmlns:p14="http://schemas.microsoft.com/office/powerpoint/2010/main" val="1001865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50163" y="422787"/>
            <a:ext cx="3932237" cy="1104900"/>
          </a:xfrm>
        </p:spPr>
        <p:txBody>
          <a:bodyPr>
            <a:normAutofit/>
          </a:bodyPr>
          <a:lstStyle/>
          <a:p>
            <a:r>
              <a:rPr lang="en-US" sz="3200" dirty="0"/>
              <a:t>Strengths of Attachment Theory</a:t>
            </a:r>
          </a:p>
        </p:txBody>
      </p:sp>
      <p:pic>
        <p:nvPicPr>
          <p:cNvPr id="5" name="Content Placeholder 4">
            <a:extLst>
              <a:ext uri="{FF2B5EF4-FFF2-40B4-BE49-F238E27FC236}">
                <a16:creationId xmlns:a16="http://schemas.microsoft.com/office/drawing/2014/main" id="{E2EB65AC-4D34-A293-A231-EEB8D00AFA2A}"/>
              </a:ext>
            </a:extLst>
          </p:cNvPr>
          <p:cNvPicPr>
            <a:picLocks noGrp="1" noChangeAspect="1"/>
          </p:cNvPicPr>
          <p:nvPr>
            <p:ph idx="1"/>
          </p:nvPr>
        </p:nvPicPr>
        <p:blipFill>
          <a:blip r:embed="rId2"/>
          <a:stretch>
            <a:fillRect/>
          </a:stretch>
        </p:blipFill>
        <p:spPr>
          <a:xfrm>
            <a:off x="381000" y="1295400"/>
            <a:ext cx="6400800" cy="4038600"/>
          </a:xfrm>
          <a:prstGeom prst="rect">
            <a:avLst/>
          </a:prstGeom>
        </p:spPr>
      </p:pic>
      <p:sp>
        <p:nvSpPr>
          <p:cNvPr id="4" name="Text Placeholder 3"/>
          <p:cNvSpPr>
            <a:spLocks noGrp="1"/>
          </p:cNvSpPr>
          <p:nvPr>
            <p:ph type="body" sz="half" idx="2"/>
          </p:nvPr>
        </p:nvSpPr>
        <p:spPr>
          <a:xfrm>
            <a:off x="7650163" y="1828800"/>
            <a:ext cx="3932237" cy="2971800"/>
          </a:xfrm>
        </p:spPr>
        <p:txBody>
          <a:bodyPr>
            <a:noAutofit/>
          </a:bodyPr>
          <a:lstStyle/>
          <a:p>
            <a:pPr marL="285750" indent="-285750">
              <a:lnSpc>
                <a:spcPct val="100000"/>
              </a:lnSpc>
              <a:buFont typeface="Arial" panose="020B0604020202020204" pitchFamily="34" charset="0"/>
              <a:buChar char="•"/>
            </a:pPr>
            <a:r>
              <a:rPr lang="en-US" dirty="0">
                <a:latin typeface="Abadi" panose="020B0604020104020204" pitchFamily="34" charset="0"/>
              </a:rPr>
              <a:t>Strong empirical foundation.</a:t>
            </a:r>
          </a:p>
          <a:p>
            <a:pPr marL="285750" indent="-285750">
              <a:lnSpc>
                <a:spcPct val="100000"/>
              </a:lnSpc>
              <a:buFont typeface="Arial" panose="020B0604020202020204" pitchFamily="34" charset="0"/>
              <a:buChar char="•"/>
            </a:pPr>
            <a:r>
              <a:rPr lang="en-US" dirty="0">
                <a:latin typeface="Abadi" panose="020B0604020104020204" pitchFamily="34" charset="0"/>
              </a:rPr>
              <a:t>Emphasizes long-term relational impact.</a:t>
            </a:r>
          </a:p>
          <a:p>
            <a:pPr marL="285750" indent="-285750">
              <a:lnSpc>
                <a:spcPct val="100000"/>
              </a:lnSpc>
              <a:buFont typeface="Arial" panose="020B0604020202020204" pitchFamily="34" charset="0"/>
              <a:buChar char="•"/>
            </a:pPr>
            <a:r>
              <a:rPr lang="en-US" dirty="0">
                <a:latin typeface="Abadi" panose="020B0604020104020204" pitchFamily="34" charset="0"/>
              </a:rPr>
              <a:t>Recognizes importance of early loss.</a:t>
            </a:r>
          </a:p>
          <a:p>
            <a:pPr marL="285750" indent="-285750">
              <a:lnSpc>
                <a:spcPct val="100000"/>
              </a:lnSpc>
              <a:buFont typeface="Arial" panose="020B0604020202020204" pitchFamily="34" charset="0"/>
              <a:buChar char="•"/>
            </a:pPr>
            <a:r>
              <a:rPr lang="en-US" dirty="0">
                <a:latin typeface="Abadi" panose="020B0604020104020204" pitchFamily="34" charset="0"/>
              </a:rPr>
              <a:t>Integrates biological and environmental factors (Becker, 2007)</a:t>
            </a:r>
          </a:p>
          <a:p>
            <a:pPr marL="285750" indent="-285750">
              <a:lnSpc>
                <a:spcPct val="100000"/>
              </a:lnSpc>
              <a:buFont typeface="Arial" panose="020B0604020202020204" pitchFamily="34" charset="0"/>
              <a:buChar char="•"/>
            </a:pPr>
            <a:r>
              <a:rPr lang="en-US" dirty="0">
                <a:latin typeface="Abadi" panose="020B0604020104020204" pitchFamily="34" charset="0"/>
              </a:rPr>
              <a:t>Applicable in health and social care contexts.</a:t>
            </a:r>
          </a:p>
        </p:txBody>
      </p:sp>
    </p:spTree>
    <p:extLst>
      <p:ext uri="{BB962C8B-B14F-4D97-AF65-F5344CB8AC3E}">
        <p14:creationId xmlns:p14="http://schemas.microsoft.com/office/powerpoint/2010/main" val="2914748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2200" y="0"/>
            <a:ext cx="6934200" cy="1477963"/>
          </a:xfrm>
        </p:spPr>
        <p:txBody>
          <a:bodyPr anchor="ctr">
            <a:normAutofit/>
          </a:bodyPr>
          <a:lstStyle/>
          <a:p>
            <a:r>
              <a:rPr lang="en-US" sz="3200" dirty="0"/>
              <a:t>Limitations of Attachment Theory</a:t>
            </a:r>
          </a:p>
        </p:txBody>
      </p:sp>
      <p:sp>
        <p:nvSpPr>
          <p:cNvPr id="5" name="TextBox 4">
            <a:extLst>
              <a:ext uri="{FF2B5EF4-FFF2-40B4-BE49-F238E27FC236}">
                <a16:creationId xmlns:a16="http://schemas.microsoft.com/office/drawing/2014/main" id="{F036A9A7-9CBA-F740-BCCC-E412D369AA3F}"/>
              </a:ext>
            </a:extLst>
          </p:cNvPr>
          <p:cNvSpPr txBox="1"/>
          <p:nvPr/>
        </p:nvSpPr>
        <p:spPr>
          <a:xfrm>
            <a:off x="1066800" y="2286000"/>
            <a:ext cx="10134600" cy="1893852"/>
          </a:xfrm>
          <a:prstGeom prst="rect">
            <a:avLst/>
          </a:prstGeom>
          <a:noFill/>
        </p:spPr>
        <p:txBody>
          <a:bodyPr wrap="square" rtlCol="0">
            <a:spAutoFit/>
          </a:bodyPr>
          <a:lstStyle/>
          <a:p>
            <a:pPr marL="342900" indent="-342900">
              <a:lnSpc>
                <a:spcPct val="150000"/>
              </a:lnSpc>
              <a:buFont typeface="+mj-lt"/>
              <a:buAutoNum type="arabicPeriod"/>
            </a:pPr>
            <a:r>
              <a:rPr lang="en-US" sz="1600" dirty="0">
                <a:latin typeface="Abadi" panose="020B0604020104020204" pitchFamily="34" charset="0"/>
              </a:rPr>
              <a:t>Over-focus on early childhood.</a:t>
            </a:r>
          </a:p>
          <a:p>
            <a:pPr marL="342900" indent="-342900">
              <a:lnSpc>
                <a:spcPct val="150000"/>
              </a:lnSpc>
              <a:buFont typeface="+mj-lt"/>
              <a:buAutoNum type="arabicPeriod"/>
            </a:pPr>
            <a:r>
              <a:rPr lang="en-US" sz="1600" dirty="0">
                <a:latin typeface="Abadi" panose="020B0604020104020204" pitchFamily="34" charset="0"/>
              </a:rPr>
              <a:t>May understate adolescent resilience.</a:t>
            </a:r>
          </a:p>
          <a:p>
            <a:pPr marL="342900" indent="-342900">
              <a:lnSpc>
                <a:spcPct val="150000"/>
              </a:lnSpc>
              <a:buFont typeface="+mj-lt"/>
              <a:buAutoNum type="arabicPeriod"/>
            </a:pPr>
            <a:r>
              <a:rPr lang="en-US" sz="1600" dirty="0">
                <a:latin typeface="Abadi" panose="020B0604020104020204" pitchFamily="34" charset="0"/>
              </a:rPr>
              <a:t>Does not fully account for socioeconomic influences.</a:t>
            </a:r>
          </a:p>
          <a:p>
            <a:pPr marL="342900" indent="-342900">
              <a:lnSpc>
                <a:spcPct val="150000"/>
              </a:lnSpc>
              <a:buFont typeface="+mj-lt"/>
              <a:buAutoNum type="arabicPeriod"/>
            </a:pPr>
            <a:r>
              <a:rPr lang="en-US" sz="1600" dirty="0">
                <a:latin typeface="Abadi" panose="020B0604020104020204" pitchFamily="34" charset="0"/>
              </a:rPr>
              <a:t>Parentification may require systemic or family systems perspectives.</a:t>
            </a:r>
          </a:p>
          <a:p>
            <a:pPr marL="342900" indent="-342900">
              <a:lnSpc>
                <a:spcPct val="150000"/>
              </a:lnSpc>
              <a:buFont typeface="+mj-lt"/>
              <a:buAutoNum type="arabicPeriod"/>
            </a:pPr>
            <a:r>
              <a:rPr lang="en-US" sz="1600" dirty="0">
                <a:latin typeface="Abadi" panose="020B0604020104020204" pitchFamily="34" charset="0"/>
              </a:rPr>
              <a:t>Cultural differences in caregiving are not fully addressed</a:t>
            </a:r>
          </a:p>
        </p:txBody>
      </p:sp>
    </p:spTree>
    <p:extLst>
      <p:ext uri="{BB962C8B-B14F-4D97-AF65-F5344CB8AC3E}">
        <p14:creationId xmlns:p14="http://schemas.microsoft.com/office/powerpoint/2010/main" val="3049232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35240" y="432029"/>
            <a:ext cx="3932237" cy="844984"/>
          </a:xfrm>
        </p:spPr>
        <p:txBody>
          <a:bodyPr anchor="b">
            <a:normAutofit/>
          </a:bodyPr>
          <a:lstStyle/>
          <a:p>
            <a:r>
              <a:rPr lang="en-US" dirty="0"/>
              <a:t>Conclusion</a:t>
            </a:r>
          </a:p>
        </p:txBody>
      </p:sp>
      <p:pic>
        <p:nvPicPr>
          <p:cNvPr id="4" name="Video 3" descr="Vital Signs Line">
            <a:extLst>
              <a:ext uri="{FF2B5EF4-FFF2-40B4-BE49-F238E27FC236}">
                <a16:creationId xmlns:a16="http://schemas.microsoft.com/office/drawing/2014/main" id="{88970128-B984-8EEF-D422-065C3F3ABE26}"/>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10748" r="31601" b="-1"/>
          <a:stretch>
            <a:fillRect/>
          </a:stretch>
        </p:blipFill>
        <p:spPr>
          <a:xfrm>
            <a:off x="1" y="10"/>
            <a:ext cx="7008810" cy="6857989"/>
          </a:xfrm>
          <a:prstGeom prst="rect">
            <a:avLst/>
          </a:prstGeom>
          <a:noFill/>
        </p:spPr>
      </p:pic>
      <p:sp>
        <p:nvSpPr>
          <p:cNvPr id="8" name="Text Placeholder 3">
            <a:extLst>
              <a:ext uri="{FF2B5EF4-FFF2-40B4-BE49-F238E27FC236}">
                <a16:creationId xmlns:a16="http://schemas.microsoft.com/office/drawing/2014/main" id="{5D943096-376C-8894-D5DA-1A87AC0F1CE8}"/>
              </a:ext>
            </a:extLst>
          </p:cNvPr>
          <p:cNvSpPr>
            <a:spLocks noGrp="1"/>
          </p:cNvSpPr>
          <p:nvPr>
            <p:ph type="body" sz="half" idx="2"/>
          </p:nvPr>
        </p:nvSpPr>
        <p:spPr>
          <a:xfrm>
            <a:off x="7610659" y="1277013"/>
            <a:ext cx="3932237" cy="4895187"/>
          </a:xfrm>
        </p:spPr>
        <p:txBody>
          <a:bodyPr>
            <a:normAutofit lnSpcReduction="10000"/>
          </a:bodyPr>
          <a:lstStyle/>
          <a:p>
            <a:pPr>
              <a:lnSpc>
                <a:spcPct val="100000"/>
              </a:lnSpc>
            </a:pPr>
            <a:r>
              <a:rPr lang="en-US" dirty="0">
                <a:latin typeface="Abadi" panose="020B0604020104020204" pitchFamily="34" charset="0"/>
              </a:rPr>
              <a:t>Potential developmental implications of prolonged caregiving in adolescence.</a:t>
            </a:r>
          </a:p>
          <a:p>
            <a:pPr marL="285750" indent="-285750">
              <a:lnSpc>
                <a:spcPct val="100000"/>
              </a:lnSpc>
              <a:buFont typeface="Arial" panose="020B0604020202020204" pitchFamily="34" charset="0"/>
              <a:buChar char="•"/>
            </a:pPr>
            <a:r>
              <a:rPr lang="en-US" dirty="0">
                <a:latin typeface="Abadi" panose="020B0604020104020204" pitchFamily="34" charset="0"/>
              </a:rPr>
              <a:t>Attachment security: Ongoing caregiving demands during a sensitive period may undermine a stable sense of a secure base.</a:t>
            </a:r>
          </a:p>
          <a:p>
            <a:pPr marL="285750" indent="-285750">
              <a:lnSpc>
                <a:spcPct val="100000"/>
              </a:lnSpc>
              <a:buFont typeface="Arial" panose="020B0604020202020204" pitchFamily="34" charset="0"/>
              <a:buChar char="•"/>
            </a:pPr>
            <a:r>
              <a:rPr lang="en-US" dirty="0">
                <a:latin typeface="Abadi" panose="020B0604020104020204" pitchFamily="34" charset="0"/>
              </a:rPr>
              <a:t>Affective wellbeing: Elevated stress exposure can erode mood stability and overall emotional health.</a:t>
            </a:r>
          </a:p>
          <a:p>
            <a:pPr marL="285750" indent="-285750">
              <a:lnSpc>
                <a:spcPct val="100000"/>
              </a:lnSpc>
              <a:buFont typeface="Arial" panose="020B0604020202020204" pitchFamily="34" charset="0"/>
              <a:buChar char="•"/>
            </a:pPr>
            <a:r>
              <a:rPr lang="en-US" dirty="0">
                <a:latin typeface="Abadi" panose="020B0604020104020204" pitchFamily="34" charset="0"/>
              </a:rPr>
              <a:t>Identity formation: Time and energy diverted to caregiving may constrain exploration of roles, values, and future goals.</a:t>
            </a:r>
          </a:p>
          <a:p>
            <a:pPr marL="285750" indent="-285750">
              <a:lnSpc>
                <a:spcPct val="100000"/>
              </a:lnSpc>
              <a:buFont typeface="Arial" panose="020B0604020202020204" pitchFamily="34" charset="0"/>
              <a:buChar char="•"/>
            </a:pPr>
            <a:r>
              <a:rPr lang="en-US" dirty="0">
                <a:latin typeface="Abadi" panose="020B0604020104020204" pitchFamily="34" charset="0"/>
              </a:rPr>
              <a:t>Internalized responsibility beliefs: Persistent role inversion can consolidate schemas such as “I must priorities others’ needs over my own.”</a:t>
            </a:r>
          </a:p>
        </p:txBody>
      </p:sp>
    </p:spTree>
    <p:extLst>
      <p:ext uri="{BB962C8B-B14F-4D97-AF65-F5344CB8AC3E}">
        <p14:creationId xmlns:p14="http://schemas.microsoft.com/office/powerpoint/2010/main" val="5471006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3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931A902-9AE2-AEE7-337E-ED0107B9779B}"/>
              </a:ext>
            </a:extLst>
          </p:cNvPr>
          <p:cNvSpPr txBox="1"/>
          <p:nvPr/>
        </p:nvSpPr>
        <p:spPr>
          <a:xfrm>
            <a:off x="4876800" y="304800"/>
            <a:ext cx="1981200" cy="584775"/>
          </a:xfrm>
          <a:prstGeom prst="rect">
            <a:avLst/>
          </a:prstGeom>
          <a:noFill/>
        </p:spPr>
        <p:txBody>
          <a:bodyPr wrap="square" rtlCol="0">
            <a:spAutoFit/>
          </a:bodyPr>
          <a:lstStyle/>
          <a:p>
            <a:r>
              <a:rPr lang="en-US" sz="3200" dirty="0">
                <a:solidFill>
                  <a:schemeClr val="accent1"/>
                </a:solidFill>
              </a:rPr>
              <a:t>Reference</a:t>
            </a:r>
          </a:p>
        </p:txBody>
      </p:sp>
      <p:sp>
        <p:nvSpPr>
          <p:cNvPr id="6" name="TextBox 5">
            <a:extLst>
              <a:ext uri="{FF2B5EF4-FFF2-40B4-BE49-F238E27FC236}">
                <a16:creationId xmlns:a16="http://schemas.microsoft.com/office/drawing/2014/main" id="{8309F252-E2FC-02A1-ECAA-95661F383913}"/>
              </a:ext>
            </a:extLst>
          </p:cNvPr>
          <p:cNvSpPr txBox="1"/>
          <p:nvPr/>
        </p:nvSpPr>
        <p:spPr>
          <a:xfrm>
            <a:off x="914400" y="1752600"/>
            <a:ext cx="10515600" cy="2308324"/>
          </a:xfrm>
          <a:prstGeom prst="rect">
            <a:avLst/>
          </a:prstGeom>
          <a:noFill/>
        </p:spPr>
        <p:txBody>
          <a:bodyPr wrap="square" rtlCol="0">
            <a:spAutoFit/>
          </a:bodyPr>
          <a:lstStyle/>
          <a:p>
            <a:pPr marL="285750" indent="-285750">
              <a:buFont typeface="Arial" panose="020B0604020202020204" pitchFamily="34" charset="0"/>
              <a:buChar char="•"/>
            </a:pPr>
            <a:r>
              <a:rPr lang="en-US" sz="1600" dirty="0"/>
              <a:t>Ainsworth, M.D.S. et al. (1978) Patterns of attachment. Hillsdale, NJ: Erlbaum.</a:t>
            </a:r>
          </a:p>
          <a:p>
            <a:pPr marL="285750" indent="-285750">
              <a:buFont typeface="Arial" panose="020B0604020202020204" pitchFamily="34" charset="0"/>
              <a:buChar char="•"/>
            </a:pPr>
            <a:r>
              <a:rPr lang="en-US" sz="1600" dirty="0"/>
              <a:t>Allen, J.P. et al. (2007) ‘Attachment security and adolescent adjustment’, Child Development, 78(2), pp. 523–538.</a:t>
            </a:r>
          </a:p>
          <a:p>
            <a:pPr marL="285750" indent="-285750">
              <a:buFont typeface="Arial" panose="020B0604020202020204" pitchFamily="34" charset="0"/>
              <a:buChar char="•"/>
            </a:pPr>
            <a:r>
              <a:rPr lang="en-US" sz="1600" dirty="0"/>
              <a:t>Becker, S. (2007) ‘Children’s unpaid caregiving’, Global Social Policy, 7(1), pp. 23–50.</a:t>
            </a:r>
          </a:p>
          <a:p>
            <a:pPr marL="285750" indent="-285750">
              <a:buFont typeface="Arial" panose="020B0604020202020204" pitchFamily="34" charset="0"/>
              <a:buChar char="•"/>
            </a:pPr>
            <a:r>
              <a:rPr lang="en-US" sz="1600" dirty="0"/>
              <a:t>Bowlby, J. (1969) Attachment and loss: Vol. 1. London: Hogarth Press.</a:t>
            </a:r>
          </a:p>
          <a:p>
            <a:pPr marL="285750" indent="-285750">
              <a:buFont typeface="Arial" panose="020B0604020202020204" pitchFamily="34" charset="0"/>
              <a:buChar char="•"/>
            </a:pPr>
            <a:r>
              <a:rPr lang="en-US" sz="1600" dirty="0"/>
              <a:t>Bowlby, J. (1980) Attachment and loss: Vol. 3. London: Hogarth Press.</a:t>
            </a:r>
          </a:p>
          <a:p>
            <a:pPr marL="285750" indent="-285750">
              <a:buFont typeface="Arial" panose="020B0604020202020204" pitchFamily="34" charset="0"/>
              <a:buChar char="•"/>
            </a:pPr>
            <a:r>
              <a:rPr lang="en-US" sz="1600" dirty="0"/>
              <a:t>Hooper, L.M. (2007) ‘Parentification and attachment’, The Family Journal, 15(3), pp. 217–223.</a:t>
            </a:r>
          </a:p>
          <a:p>
            <a:pPr marL="285750" indent="-285750">
              <a:buFont typeface="Arial" panose="020B0604020202020204" pitchFamily="34" charset="0"/>
              <a:buChar char="•"/>
            </a:pPr>
            <a:r>
              <a:rPr lang="en-US" sz="1600" dirty="0"/>
              <a:t>Hooper, L.M. et al. (2011) ‘Parentification and adult psychopathology’, Journal of Clinical Psychology, 67(10), pp. 1028–1043.</a:t>
            </a:r>
          </a:p>
          <a:p>
            <a:pPr marL="285750" indent="-285750">
              <a:buFont typeface="Arial" panose="020B0604020202020204" pitchFamily="34" charset="0"/>
              <a:buChar char="•"/>
            </a:pPr>
            <a:r>
              <a:rPr lang="en-US" sz="1600" dirty="0"/>
              <a:t>Schore, A.N. (2001) ‘Relational trauma and affect regulation’, Infant Mental Health Journal, 22(1–2), pp. 201–269.</a:t>
            </a:r>
          </a:p>
        </p:txBody>
      </p:sp>
    </p:spTree>
    <p:extLst>
      <p:ext uri="{BB962C8B-B14F-4D97-AF65-F5344CB8AC3E}">
        <p14:creationId xmlns:p14="http://schemas.microsoft.com/office/powerpoint/2010/main" val="39062415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Medical Design 16x9">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141.potx" id="{D7485564-6666-4DDB-B0D3-55F6E694D6E5}" vid="{6E950D30-6FC6-4411-BCFF-468AD9ECA787}"/>
    </a:ext>
  </a:extLst>
</a:theme>
</file>

<file path=ppt/theme/theme2.xml><?xml version="1.0" encoding="utf-8"?>
<a:theme xmlns:a="http://schemas.openxmlformats.org/drawingml/2006/main" name="Office Theme">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Medical design presentation (widescreen)</Template>
  <TotalTime>330</TotalTime>
  <Words>1228</Words>
  <Application>Microsoft Office PowerPoint</Application>
  <PresentationFormat>Widescreen</PresentationFormat>
  <Paragraphs>112</Paragraphs>
  <Slides>12</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Abadi</vt:lpstr>
      <vt:lpstr>Arial</vt:lpstr>
      <vt:lpstr>Franklin Gothic Medium</vt:lpstr>
      <vt:lpstr>Wingdings</vt:lpstr>
      <vt:lpstr>Medical Design 16x9</vt:lpstr>
      <vt:lpstr>Supporting Jenny</vt:lpstr>
      <vt:lpstr>Case Context</vt:lpstr>
      <vt:lpstr>Bowlby’s Attachment Theory</vt:lpstr>
      <vt:lpstr>How Theory Fits Jenny’s Situation</vt:lpstr>
      <vt:lpstr>Five Year Development Impact</vt:lpstr>
      <vt:lpstr>Biological and Environmental Influence</vt:lpstr>
      <vt:lpstr>Present Needs and Supports </vt:lpstr>
      <vt:lpstr>PowerPoint Presentation</vt:lpstr>
      <vt:lpstr>Strengths of Attachment Theory</vt:lpstr>
      <vt:lpstr>Limitations of Attachment Theory</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Muhammad Adil Nasir Khan (2437481)</dc:creator>
  <cp:lastModifiedBy>Muhammad Adil Nasir Khan (2437481)</cp:lastModifiedBy>
  <cp:revision>3</cp:revision>
  <dcterms:created xsi:type="dcterms:W3CDTF">2026-02-23T01:34:21Z</dcterms:created>
  <dcterms:modified xsi:type="dcterms:W3CDTF">2026-03-15T01:40:10Z</dcterms:modified>
</cp:coreProperties>
</file>