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801" r:id="rId2"/>
    <p:sldId id="802" r:id="rId3"/>
    <p:sldId id="719" r:id="rId4"/>
    <p:sldId id="722" r:id="rId5"/>
    <p:sldId id="720" r:id="rId6"/>
    <p:sldId id="723" r:id="rId7"/>
    <p:sldId id="724" r:id="rId8"/>
    <p:sldId id="726" r:id="rId9"/>
    <p:sldId id="80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92" autoAdjust="0"/>
    <p:restoredTop sz="68153" autoAdjust="0"/>
  </p:normalViewPr>
  <p:slideViewPr>
    <p:cSldViewPr snapToGrid="0">
      <p:cViewPr varScale="1">
        <p:scale>
          <a:sx n="77" d="100"/>
          <a:sy n="77" d="100"/>
        </p:scale>
        <p:origin x="556"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935B3B-FAF3-4875-B1F1-0065C5981910}" type="datetimeFigureOut">
              <a:rPr lang="en-GB" smtClean="0"/>
              <a:t>31/10/2025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BCFBBD-CF54-4377-ABA5-24D502FFB6BA}" type="slidenum">
              <a:rPr lang="en-GB" smtClean="0"/>
              <a:t>‹#›</a:t>
            </a:fld>
            <a:endParaRPr lang="en-GB"/>
          </a:p>
        </p:txBody>
      </p:sp>
    </p:spTree>
    <p:extLst>
      <p:ext uri="{BB962C8B-B14F-4D97-AF65-F5344CB8AC3E}">
        <p14:creationId xmlns:p14="http://schemas.microsoft.com/office/powerpoint/2010/main" val="1279523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google.com/search?sca_esv=53f892ddff1617d9&amp;cs=0&amp;sxsrf=AE3TifMb9OIbvydIPixlAh6VtMyS6h0Hmw%3A1758016284365&amp;q=Michael+Porter&amp;sa=X&amp;ved=2ahUKEwjvoOGAgd2PAxXxV0EAHUj4Hs0QxccNegQIBBAB&amp;mstk=AUtExfBwx-cOfEaSTPt7ee_fa6on6SmOi-Lihi5ICf5ITwUrIm9yBtur5Hu2ys1uTBp5KSh-UKeyAIZorKxc4EEkOcGID9WV6MnZALqk3lahIqXDNVQpWdMyRvVsoPiMZKjfG6VVKIeL_MHAM4ayGdmgVw6jVqsEzDwqlRkUShmKHWXhljD-d7zguItm-rLX4SJ4gulI7ind8olAGJgtn4gqAnnHGPHJosfnyXPKK1gxChHY74S5IIF7SbcXZ3shtd_QBM2ddACZTsESDPUAzT0hywJR&amp;csui=3"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s://www.google.com/search?sca_esv=53f892ddff1617d9&amp;sxsrf=AE3TifPyCtS3FQRtNOd-LTXInTRhcsrbIg%3A1758016407045&amp;q=Outbound+Logistics&amp;sa=X&amp;ved=2ahUKEwja5s27gd2PAxWBVEEAHW9vGxsQxccNegUIiwMQAQ&amp;mstk=AUtExfCM59h1S0V3HRTeSYujou-cbH7kdSLPEyQdoqkMpf9E_hdX7Z4i7NGKPlvdQCeMPZnm91PZ-d6Z0aYTunn2mRIRFlDuMYvRN0XtWdSCcsolrLnwn-l_4lDiDCTX9PT_Sq1T2eah0UI19FyUqrpo-UpVSU_qkdqBsLFtBDDlzXRI2Pi-oz83GQnb2Wa9C3C36zaVxNVyD66gPMsrZhg9o5n8w-NUXeFmQ2yH-bfJiWkXM8VTym0YLxWnAWG-83_-723v4koa3t4Dmyj9zWIGQ4jf&amp;csui=3" TargetMode="External"/><Relationship Id="rId3" Type="http://schemas.openxmlformats.org/officeDocument/2006/relationships/hyperlink" Target="https://www.google.com/search?sca_esv=53f892ddff1617d9&amp;sxsrf=AE3TifPyCtS3FQRtNOd-LTXInTRhcsrbIg%3A1758016407045&amp;q=Michael+Porter&amp;sa=X&amp;ved=2ahUKEwja5s27gd2PAxWBVEEAHW9vGxsQxccNegQIJRAB&amp;mstk=AUtExfCM59h1S0V3HRTeSYujou-cbH7kdSLPEyQdoqkMpf9E_hdX7Z4i7NGKPlvdQCeMPZnm91PZ-d6Z0aYTunn2mRIRFlDuMYvRN0XtWdSCcsolrLnwn-l_4lDiDCTX9PT_Sq1T2eah0UI19FyUqrpo-UpVSU_qkdqBsLFtBDDlzXRI2Pi-oz83GQnb2Wa9C3C36zaVxNVyD66gPMsrZhg9o5n8w-NUXeFmQ2yH-bfJiWkXM8VTym0YLxWnAWG-83_-723v4koa3t4Dmyj9zWIGQ4jf&amp;csui=3" TargetMode="External"/><Relationship Id="rId7" Type="http://schemas.openxmlformats.org/officeDocument/2006/relationships/hyperlink" Target="https://www.google.com/search?sca_esv=53f892ddff1617d9&amp;sxsrf=AE3TifPyCtS3FQRtNOd-LTXInTRhcsrbIg%3A1758016407045&amp;q=Operations&amp;sa=X&amp;ved=2ahUKEwja5s27gd2PAxWBVEEAHW9vGxsQxccNegUIhAMQAQ&amp;mstk=AUtExfCM59h1S0V3HRTeSYujou-cbH7kdSLPEyQdoqkMpf9E_hdX7Z4i7NGKPlvdQCeMPZnm91PZ-d6Z0aYTunn2mRIRFlDuMYvRN0XtWdSCcsolrLnwn-l_4lDiDCTX9PT_Sq1T2eah0UI19FyUqrpo-UpVSU_qkdqBsLFtBDDlzXRI2Pi-oz83GQnb2Wa9C3C36zaVxNVyD66gPMsrZhg9o5n8w-NUXeFmQ2yH-bfJiWkXM8VTym0YLxWnAWG-83_-723v4koa3t4Dmyj9zWIGQ4jf&amp;csui=3" TargetMode="External"/><Relationship Id="rId12" Type="http://schemas.openxmlformats.org/officeDocument/2006/relationships/hyperlink" Target="https://www.google.com/search?sca_esv=53f892ddff1617d9&amp;sxsrf=AE3TifPyCtS3FQRtNOd-LTXInTRhcsrbIg%3A1758016407045&amp;q=Technology+Development&amp;sa=X&amp;ved=2ahUKEwja5s27gd2PAxWBVEEAHW9vGxsQxccNegUIhQMQAQ&amp;mstk=AUtExfCM59h1S0V3HRTeSYujou-cbH7kdSLPEyQdoqkMpf9E_hdX7Z4i7NGKPlvdQCeMPZnm91PZ-d6Z0aYTunn2mRIRFlDuMYvRN0XtWdSCcsolrLnwn-l_4lDiDCTX9PT_Sq1T2eah0UI19FyUqrpo-UpVSU_qkdqBsLFtBDDlzXRI2Pi-oz83GQnb2Wa9C3C36zaVxNVyD66gPMsrZhg9o5n8w-NUXeFmQ2yH-bfJiWkXM8VTym0YLxWnAWG-83_-723v4koa3t4Dmyj9zWIGQ4jf&amp;csui=3"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www.google.com/search?sca_esv=53f892ddff1617d9&amp;sxsrf=AE3TifPyCtS3FQRtNOd-LTXInTRhcsrbIg%3A1758016407045&amp;q=Inbound+Logistics&amp;sa=X&amp;ved=2ahUKEwja5s27gd2PAxWBVEEAHW9vGxsQxccNegUIhwMQAQ&amp;mstk=AUtExfCM59h1S0V3HRTeSYujou-cbH7kdSLPEyQdoqkMpf9E_hdX7Z4i7NGKPlvdQCeMPZnm91PZ-d6Z0aYTunn2mRIRFlDuMYvRN0XtWdSCcsolrLnwn-l_4lDiDCTX9PT_Sq1T2eah0UI19FyUqrpo-UpVSU_qkdqBsLFtBDDlzXRI2Pi-oz83GQnb2Wa9C3C36zaVxNVyD66gPMsrZhg9o5n8w-NUXeFmQ2yH-bfJiWkXM8VTym0YLxWnAWG-83_-723v4koa3t4Dmyj9zWIGQ4jf&amp;csui=3" TargetMode="External"/><Relationship Id="rId11" Type="http://schemas.openxmlformats.org/officeDocument/2006/relationships/hyperlink" Target="https://www.google.com/search?sca_esv=53f892ddff1617d9&amp;sxsrf=AE3TifPyCtS3FQRtNOd-LTXInTRhcsrbIg%3A1758016407045&amp;q=Procurement&amp;sa=X&amp;ved=2ahUKEwja5s27gd2PAxWBVEEAHW9vGxsQxccNegUIigMQAQ&amp;mstk=AUtExfCM59h1S0V3HRTeSYujou-cbH7kdSLPEyQdoqkMpf9E_hdX7Z4i7NGKPlvdQCeMPZnm91PZ-d6Z0aYTunn2mRIRFlDuMYvRN0XtWdSCcsolrLnwn-l_4lDiDCTX9PT_Sq1T2eah0UI19FyUqrpo-UpVSU_qkdqBsLFtBDDlzXRI2Pi-oz83GQnb2Wa9C3C36zaVxNVyD66gPMsrZhg9o5n8w-NUXeFmQ2yH-bfJiWkXM8VTym0YLxWnAWG-83_-723v4koa3t4Dmyj9zWIGQ4jf&amp;csui=3" TargetMode="External"/><Relationship Id="rId5" Type="http://schemas.openxmlformats.org/officeDocument/2006/relationships/hyperlink" Target="https://www.google.com/search?sca_esv=53f892ddff1617d9&amp;sxsrf=AE3TifPyCtS3FQRtNOd-LTXInTRhcsrbIg%3A1758016407045&amp;q=support+activities&amp;sa=X&amp;ved=2ahUKEwja5s27gd2PAxWBVEEAHW9vGxsQxccNegQIJRAD&amp;mstk=AUtExfCM59h1S0V3HRTeSYujou-cbH7kdSLPEyQdoqkMpf9E_hdX7Z4i7NGKPlvdQCeMPZnm91PZ-d6Z0aYTunn2mRIRFlDuMYvRN0XtWdSCcsolrLnwn-l_4lDiDCTX9PT_Sq1T2eah0UI19FyUqrpo-UpVSU_qkdqBsLFtBDDlzXRI2Pi-oz83GQnb2Wa9C3C36zaVxNVyD66gPMsrZhg9o5n8w-NUXeFmQ2yH-bfJiWkXM8VTym0YLxWnAWG-83_-723v4koa3t4Dmyj9zWIGQ4jf&amp;csui=3" TargetMode="External"/><Relationship Id="rId10" Type="http://schemas.openxmlformats.org/officeDocument/2006/relationships/hyperlink" Target="https://www.google.com/search?sca_esv=53f892ddff1617d9&amp;sxsrf=AE3TifPyCtS3FQRtNOd-LTXInTRhcsrbIg%3A1758016407045&amp;q=Service&amp;sa=X&amp;ved=2ahUKEwja5s27gd2PAxWBVEEAHW9vGxsQxccNegUIiAMQAQ&amp;mstk=AUtExfCM59h1S0V3HRTeSYujou-cbH7kdSLPEyQdoqkMpf9E_hdX7Z4i7NGKPlvdQCeMPZnm91PZ-d6Z0aYTunn2mRIRFlDuMYvRN0XtWdSCcsolrLnwn-l_4lDiDCTX9PT_Sq1T2eah0UI19FyUqrpo-UpVSU_qkdqBsLFtBDDlzXRI2Pi-oz83GQnb2Wa9C3C36zaVxNVyD66gPMsrZhg9o5n8w-NUXeFmQ2yH-bfJiWkXM8VTym0YLxWnAWG-83_-723v4koa3t4Dmyj9zWIGQ4jf&amp;csui=3" TargetMode="External"/><Relationship Id="rId4" Type="http://schemas.openxmlformats.org/officeDocument/2006/relationships/hyperlink" Target="https://www.google.com/search?sca_esv=53f892ddff1617d9&amp;sxsrf=AE3TifPyCtS3FQRtNOd-LTXInTRhcsrbIg%3A1758016407045&amp;q=primary+activities&amp;sa=X&amp;ved=2ahUKEwja5s27gd2PAxWBVEEAHW9vGxsQxccNegQIJRAC&amp;mstk=AUtExfCM59h1S0V3HRTeSYujou-cbH7kdSLPEyQdoqkMpf9E_hdX7Z4i7NGKPlvdQCeMPZnm91PZ-d6Z0aYTunn2mRIRFlDuMYvRN0XtWdSCcsolrLnwn-l_4lDiDCTX9PT_Sq1T2eah0UI19FyUqrpo-UpVSU_qkdqBsLFtBDDlzXRI2Pi-oz83GQnb2Wa9C3C36zaVxNVyD66gPMsrZhg9o5n8w-NUXeFmQ2yH-bfJiWkXM8VTym0YLxWnAWG-83_-723v4koa3t4Dmyj9zWIGQ4jf&amp;csui=3" TargetMode="External"/><Relationship Id="rId9" Type="http://schemas.openxmlformats.org/officeDocument/2006/relationships/hyperlink" Target="https://www.google.com/search?sca_esv=53f892ddff1617d9&amp;sxsrf=AE3TifPyCtS3FQRtNOd-LTXInTRhcsrbIg%3A1758016407045&amp;q=Marketing+%26+Sales&amp;sa=X&amp;ved=2ahUKEwja5s27gd2PAxWBVEEAHW9vGxsQxccNegUIjAMQAQ&amp;mstk=AUtExfCM59h1S0V3HRTeSYujou-cbH7kdSLPEyQdoqkMpf9E_hdX7Z4i7NGKPlvdQCeMPZnm91PZ-d6Z0aYTunn2mRIRFlDuMYvRN0XtWdSCcsolrLnwn-l_4lDiDCTX9PT_Sq1T2eah0UI19FyUqrpo-UpVSU_qkdqBsLFtBDDlzXRI2Pi-oz83GQnb2Wa9C3C36zaVxNVyD66gPMsrZhg9o5n8w-NUXeFmQ2yH-bfJiWkXM8VTym0YLxWnAWG-83_-723v4koa3t4Dmyj9zWIGQ4jf&amp;csui=3"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google.com/search?sca_esv=53f892ddff1617d9&amp;cs=0&amp;sxsrf=AE3TifOUvG030zxvl4GJQnmOl490XDmAeQ%3A1758016481859&amp;q=VRIO+Analysis&amp;sa=X&amp;ved=2ahUKEwjQidfegd2PAxXwYEEAHQAMNCUQxccNegQIFhAB&amp;mstk=AUtExfAj_lm5iFAhRikhsMYOCn2bfSTbw8hgqFAdx0JsOuTDskUUMQP2VnLemGxNHTAcZ0Apn27mA9BzarC6cz0ktu1ueSR-I9Wjwux-kgwQmNeGrw1u76p9L1RnAjjF5cYpsfxjX--8gwK-h3FyhnG7qV5fBHGbUdW3U8k_-fvvWJlguxwLbBJ155CjZ1kmJfUvTL01sq4w-Zkr4RKIGadG9rjZl3gNok0SydcCFwrahLmmK635vham38AqI2jM-eKU0hekm3KlyyGa5qWkShl8QFgZ&amp;csui=3"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google.com/search?sca_esv=53f892ddff1617d9&amp;cs=0&amp;sxsrf=AE3TifOH7TYXtYNlEgZbkBuuOD6aSOBxfg%3A1758016727484&amp;q=teamwork+and+communication&amp;sa=X&amp;ved=2ahUKEwjzgYLUgt2PAxVTQkEAHbmSHx8QxccNegQIBRAB&amp;mstk=AUtExfCPPufRqbOXcRB_O6uEOom_QXiBICMRH-LjsCzt124Wc5KLncX6BkudnIHqF17xka9MUy5ZlwpBgJ96tqWSkIp_pit5dvztt9C0M_EF-GmBjkwaSFsl9JlPtAabMqJcn2Heo_-B_LYOiw92F3R3vdsfdxOBOSSj68sBaMSOBymSOazKPvek2RW4elp5WiLa0GJ8Rsh3u4hus1rkq3wleNIvmEvZ3MQiXe8d5Mh7aFzdyegB-c-bFa_sKYQbx_wNioPlhS2MSYpmFvpSnwVCwpeU&amp;csui=3"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www.google.com/search?sca_esv=53f892ddff1617d9&amp;cs=0&amp;sxsrf=AE3TifOH7TYXtYNlEgZbkBuuOD6aSOBxfg%3A1758016727484&amp;q=business+decisions&amp;sa=X&amp;ved=2ahUKEwjzgYLUgt2PAxVTQkEAHbmSHx8QxccNegQIBRAC&amp;mstk=AUtExfCPPufRqbOXcRB_O6uEOom_QXiBICMRH-LjsCzt124Wc5KLncX6BkudnIHqF17xka9MUy5ZlwpBgJ96tqWSkIp_pit5dvztt9C0M_EF-GmBjkwaSFsl9JlPtAabMqJcn2Heo_-B_LYOiw92F3R3vdsfdxOBOSSj68sBaMSOBymSOazKPvek2RW4elp5WiLa0GJ8Rsh3u4hus1rkq3wleNIvmEvZ3MQiXe8d5Mh7aFzdyegB-c-bFa_sKYQbx_wNioPlhS2MSYpmFvpSnwVCwpeU&amp;csui=3"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he value chain, conceptualized by </a:t>
            </a:r>
            <a:r>
              <a:rPr lang="en-GB" sz="1200" b="0" i="0" kern="1200" dirty="0">
                <a:solidFill>
                  <a:schemeClr val="tx1"/>
                </a:solidFill>
                <a:effectLst/>
                <a:latin typeface="+mn-lt"/>
                <a:ea typeface="+mn-ea"/>
                <a:cs typeface="+mn-cs"/>
                <a:hlinkClick r:id="rId3"/>
              </a:rPr>
              <a:t>Michael Porter</a:t>
            </a:r>
            <a:r>
              <a:rPr lang="en-GB" sz="1200" b="0" i="0" kern="1200" dirty="0">
                <a:solidFill>
                  <a:schemeClr val="tx1"/>
                </a:solidFill>
                <a:effectLst/>
                <a:latin typeface="+mn-lt"/>
                <a:ea typeface="+mn-ea"/>
                <a:cs typeface="+mn-cs"/>
              </a:rPr>
              <a:t> in 1985, is a framework that describes the full range of activities a firm undertakes to design, produce, market, deliver, and support its products or services, ultimately adding value for the customer and achieving competitive advantage. By </a:t>
            </a:r>
            <a:r>
              <a:rPr lang="en-GB" sz="1200" b="0" i="0" kern="1200" dirty="0" err="1">
                <a:solidFill>
                  <a:schemeClr val="tx1"/>
                </a:solidFill>
                <a:effectLst/>
                <a:latin typeface="+mn-lt"/>
                <a:ea typeface="+mn-ea"/>
                <a:cs typeface="+mn-cs"/>
              </a:rPr>
              <a:t>analyzing</a:t>
            </a:r>
            <a:r>
              <a:rPr lang="en-GB" sz="1200" b="0" i="0" kern="1200" dirty="0">
                <a:solidFill>
                  <a:schemeClr val="tx1"/>
                </a:solidFill>
                <a:effectLst/>
                <a:latin typeface="+mn-lt"/>
                <a:ea typeface="+mn-ea"/>
                <a:cs typeface="+mn-cs"/>
              </a:rPr>
              <a:t> these activities—categorized as either primary or support activities—companies can identify opportunities to increase efficiency, reduce costs, and differentiate their offerings, thereby creating more value than their competitors.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Key Aspects of the Value Chain</a:t>
            </a:r>
          </a:p>
          <a:p>
            <a:r>
              <a:rPr lang="en-GB" sz="1200" b="1" i="0" kern="1200" dirty="0">
                <a:solidFill>
                  <a:schemeClr val="tx1"/>
                </a:solidFill>
                <a:effectLst/>
                <a:latin typeface="+mn-lt"/>
                <a:ea typeface="+mn-ea"/>
                <a:cs typeface="+mn-cs"/>
              </a:rPr>
              <a:t>Activities: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value chain comprises numerous activities, including product design, production, marketing, delivery, and customer support, as well as support functions like procurement, technology development, human resources, and infrastructure. </a:t>
            </a:r>
          </a:p>
          <a:p>
            <a:r>
              <a:rPr lang="en-GB" sz="1200" b="1" i="0" kern="1200" dirty="0">
                <a:solidFill>
                  <a:schemeClr val="tx1"/>
                </a:solidFill>
                <a:effectLst/>
                <a:latin typeface="+mn-lt"/>
                <a:ea typeface="+mn-ea"/>
                <a:cs typeface="+mn-cs"/>
              </a:rPr>
              <a:t>Value Creation: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Each activity adds value to the product or service, increasing its worth to the final consumer. </a:t>
            </a:r>
          </a:p>
          <a:p>
            <a:r>
              <a:rPr lang="en-GB" sz="1200" b="1" i="0" kern="1200" dirty="0">
                <a:solidFill>
                  <a:schemeClr val="tx1"/>
                </a:solidFill>
                <a:effectLst/>
                <a:latin typeface="+mn-lt"/>
                <a:ea typeface="+mn-ea"/>
                <a:cs typeface="+mn-cs"/>
              </a:rPr>
              <a:t>Competitive Advantage: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By optimizing these activities, businesses can create a competitive edge, whether by offering a lower price or by providing a unique product or service perceived as superior to competitors. </a:t>
            </a:r>
          </a:p>
          <a:p>
            <a:r>
              <a:rPr lang="en-GB" sz="1200" b="1" i="0" kern="1200" dirty="0">
                <a:solidFill>
                  <a:schemeClr val="tx1"/>
                </a:solidFill>
                <a:effectLst/>
                <a:latin typeface="+mn-lt"/>
                <a:ea typeface="+mn-ea"/>
                <a:cs typeface="+mn-cs"/>
              </a:rPr>
              <a:t>Profit Margin: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difference between the total value created and the total cost of performing these activities represents the profit margin a company earns. </a:t>
            </a:r>
          </a:p>
          <a:p>
            <a:r>
              <a:rPr lang="en-GB" sz="1200" b="1" i="0" kern="1200" dirty="0">
                <a:solidFill>
                  <a:schemeClr val="tx1"/>
                </a:solidFill>
                <a:effectLst/>
                <a:latin typeface="+mn-lt"/>
                <a:ea typeface="+mn-ea"/>
                <a:cs typeface="+mn-cs"/>
              </a:rPr>
              <a:t>Business-Wide Application: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While the concept was initially applied to manufacturing, the value chain framework is applicable to all types of organizations, including service providers and non-profits, to help them understand and improve their operations.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How It Works</a:t>
            </a:r>
          </a:p>
          <a:p>
            <a:r>
              <a:rPr lang="en-GB" sz="1200" b="1" i="0" kern="1200" dirty="0">
                <a:solidFill>
                  <a:schemeClr val="tx1"/>
                </a:solidFill>
                <a:effectLst/>
                <a:latin typeface="+mn-lt"/>
                <a:ea typeface="+mn-ea"/>
                <a:cs typeface="+mn-cs"/>
              </a:rPr>
              <a:t>Identify Activities: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company maps out the specific activities it performs to bring a product from conception to delivery and beyond. </a:t>
            </a:r>
          </a:p>
          <a:p>
            <a:r>
              <a:rPr lang="en-GB" sz="1200" b="1" i="0" kern="1200" dirty="0">
                <a:solidFill>
                  <a:schemeClr val="tx1"/>
                </a:solidFill>
                <a:effectLst/>
                <a:latin typeface="+mn-lt"/>
                <a:ea typeface="+mn-ea"/>
                <a:cs typeface="+mn-cs"/>
              </a:rPr>
              <a:t>Categorize Activities: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These activities are typically broken down into primary activities (e.g., inbound logistics, operations, outbound logistics, marketing &amp; sales, service) and support activities (e.g., procurement, technology development, human resource management, firm infrastructure). </a:t>
            </a:r>
          </a:p>
          <a:p>
            <a:r>
              <a:rPr lang="en-GB" sz="1200" b="1" i="0" kern="1200" dirty="0" err="1">
                <a:solidFill>
                  <a:schemeClr val="tx1"/>
                </a:solidFill>
                <a:effectLst/>
                <a:latin typeface="+mn-lt"/>
                <a:ea typeface="+mn-ea"/>
                <a:cs typeface="+mn-cs"/>
              </a:rPr>
              <a:t>Analyze</a:t>
            </a:r>
            <a:r>
              <a:rPr lang="en-GB" sz="1200" b="1" i="0" kern="1200" dirty="0">
                <a:solidFill>
                  <a:schemeClr val="tx1"/>
                </a:solidFill>
                <a:effectLst/>
                <a:latin typeface="+mn-lt"/>
                <a:ea typeface="+mn-ea"/>
                <a:cs typeface="+mn-cs"/>
              </a:rPr>
              <a:t> Value and Cost:</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goal is to understand how each activity contributes to customer value and how to perform it more efficiently or effectively. </a:t>
            </a:r>
          </a:p>
          <a:p>
            <a:r>
              <a:rPr lang="en-GB" sz="1200" b="1" i="0" kern="1200" dirty="0">
                <a:solidFill>
                  <a:schemeClr val="tx1"/>
                </a:solidFill>
                <a:effectLst/>
                <a:latin typeface="+mn-lt"/>
                <a:ea typeface="+mn-ea"/>
                <a:cs typeface="+mn-cs"/>
              </a:rPr>
              <a:t>Enhance Competitiveness: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Companies can then use this analysis to streamline operations, reduce costs, improve product features, or enhance customer service to gain a competitive advantage. </a:t>
            </a:r>
          </a:p>
          <a:p>
            <a:endParaRPr lang="en-GB" dirty="0"/>
          </a:p>
        </p:txBody>
      </p:sp>
      <p:sp>
        <p:nvSpPr>
          <p:cNvPr id="4" name="Slide Number Placeholder 3"/>
          <p:cNvSpPr>
            <a:spLocks noGrp="1"/>
          </p:cNvSpPr>
          <p:nvPr>
            <p:ph type="sldNum" sz="quarter" idx="5"/>
          </p:nvPr>
        </p:nvSpPr>
        <p:spPr/>
        <p:txBody>
          <a:bodyPr/>
          <a:lstStyle/>
          <a:p>
            <a:fld id="{D8BCFBBD-CF54-4377-ABA5-24D502FFB6BA}" type="slidenum">
              <a:rPr lang="en-GB" smtClean="0"/>
              <a:t>3</a:t>
            </a:fld>
            <a:endParaRPr lang="en-GB"/>
          </a:p>
        </p:txBody>
      </p:sp>
    </p:spTree>
    <p:extLst>
      <p:ext uri="{BB962C8B-B14F-4D97-AF65-F5344CB8AC3E}">
        <p14:creationId xmlns:p14="http://schemas.microsoft.com/office/powerpoint/2010/main" val="1421593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value chain is the complete set of activities a business performs to bring a product or service from its conception to its end use and disposal, adding value at each step to maximize customer value while minimizing cost. Coined by </a:t>
            </a:r>
            <a:r>
              <a:rPr lang="en-GB" sz="1200" b="0" i="0" kern="1200" dirty="0">
                <a:solidFill>
                  <a:schemeClr val="tx1"/>
                </a:solidFill>
                <a:effectLst/>
                <a:latin typeface="+mn-lt"/>
                <a:ea typeface="+mn-ea"/>
                <a:cs typeface="+mn-cs"/>
                <a:hlinkClick r:id="rId3"/>
              </a:rPr>
              <a:t>Michael Porter</a:t>
            </a:r>
            <a:r>
              <a:rPr lang="en-GB" sz="1200" b="0" i="0" kern="1200" dirty="0">
                <a:solidFill>
                  <a:schemeClr val="tx1"/>
                </a:solidFill>
                <a:effectLst/>
                <a:latin typeface="+mn-lt"/>
                <a:ea typeface="+mn-ea"/>
                <a:cs typeface="+mn-cs"/>
              </a:rPr>
              <a:t>, the model categorizes activities into </a:t>
            </a:r>
            <a:r>
              <a:rPr lang="en-GB" sz="1200" b="0" i="0" kern="1200" dirty="0">
                <a:solidFill>
                  <a:schemeClr val="tx1"/>
                </a:solidFill>
                <a:effectLst/>
                <a:latin typeface="+mn-lt"/>
                <a:ea typeface="+mn-ea"/>
                <a:cs typeface="+mn-cs"/>
                <a:hlinkClick r:id="rId4"/>
              </a:rPr>
              <a:t>primary activities</a:t>
            </a:r>
            <a:r>
              <a:rPr lang="en-GB" sz="1200" b="0" i="0" kern="1200" dirty="0">
                <a:solidFill>
                  <a:schemeClr val="tx1"/>
                </a:solidFill>
                <a:effectLst/>
                <a:latin typeface="+mn-lt"/>
                <a:ea typeface="+mn-ea"/>
                <a:cs typeface="+mn-cs"/>
              </a:rPr>
              <a:t> (like inbound logistics, operations, and marketing) and </a:t>
            </a:r>
            <a:r>
              <a:rPr lang="en-GB" sz="1200" b="0" i="0" kern="1200" dirty="0">
                <a:solidFill>
                  <a:schemeClr val="tx1"/>
                </a:solidFill>
                <a:effectLst/>
                <a:latin typeface="+mn-lt"/>
                <a:ea typeface="+mn-ea"/>
                <a:cs typeface="+mn-cs"/>
                <a:hlinkClick r:id="rId5"/>
              </a:rPr>
              <a:t>support activities</a:t>
            </a:r>
            <a:r>
              <a:rPr lang="en-GB" sz="1200" b="0" i="0" kern="1200" dirty="0">
                <a:solidFill>
                  <a:schemeClr val="tx1"/>
                </a:solidFill>
                <a:effectLst/>
                <a:latin typeface="+mn-lt"/>
                <a:ea typeface="+mn-ea"/>
                <a:cs typeface="+mn-cs"/>
              </a:rPr>
              <a:t> (such as procurement and human resource management). </a:t>
            </a:r>
            <a:r>
              <a:rPr lang="en-GB" sz="1200" b="0" i="0" kern="1200" dirty="0" err="1">
                <a:solidFill>
                  <a:schemeClr val="tx1"/>
                </a:solidFill>
                <a:effectLst/>
                <a:latin typeface="+mn-lt"/>
                <a:ea typeface="+mn-ea"/>
                <a:cs typeface="+mn-cs"/>
              </a:rPr>
              <a:t>Analyzing</a:t>
            </a:r>
            <a:r>
              <a:rPr lang="en-GB" sz="1200" b="0" i="0" kern="1200" dirty="0">
                <a:solidFill>
                  <a:schemeClr val="tx1"/>
                </a:solidFill>
                <a:effectLst/>
                <a:latin typeface="+mn-lt"/>
                <a:ea typeface="+mn-ea"/>
                <a:cs typeface="+mn-cs"/>
              </a:rPr>
              <a:t> the value chain helps a company increase efficiency, achieve a competitive advantage, and strategically manage its operations for greater profit margins.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Key Aspects</a:t>
            </a:r>
          </a:p>
          <a:p>
            <a:r>
              <a:rPr lang="en-GB" sz="1200" b="1" i="0" kern="1200" dirty="0">
                <a:solidFill>
                  <a:schemeClr val="tx1"/>
                </a:solidFill>
                <a:effectLst/>
                <a:latin typeface="+mn-lt"/>
                <a:ea typeface="+mn-ea"/>
                <a:cs typeface="+mn-cs"/>
              </a:rPr>
              <a:t>Value-Adding Activities: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Each stage in the chain, from sourcing raw materials to providing customer support, adds value to the product or service. </a:t>
            </a:r>
          </a:p>
          <a:p>
            <a:r>
              <a:rPr lang="en-GB" sz="1200" b="1" i="0" kern="1200" dirty="0">
                <a:solidFill>
                  <a:schemeClr val="tx1"/>
                </a:solidFill>
                <a:effectLst/>
                <a:latin typeface="+mn-lt"/>
                <a:ea typeface="+mn-ea"/>
                <a:cs typeface="+mn-cs"/>
              </a:rPr>
              <a:t>Cost vs. Value: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core goal is to deliver maximum value to the end-user at the lowest possible total cost. </a:t>
            </a:r>
          </a:p>
          <a:p>
            <a:r>
              <a:rPr lang="en-GB" sz="1200" b="1" i="0" kern="1200" dirty="0">
                <a:solidFill>
                  <a:schemeClr val="tx1"/>
                </a:solidFill>
                <a:effectLst/>
                <a:latin typeface="+mn-lt"/>
                <a:ea typeface="+mn-ea"/>
                <a:cs typeface="+mn-cs"/>
              </a:rPr>
              <a:t>Strategic Tool:</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Companies use value chain analysis to identify opportunities for efficiency, cost reduction, and differentiation to gain a competitive edge. </a:t>
            </a:r>
          </a:p>
          <a:p>
            <a:r>
              <a:rPr lang="en-GB" sz="1200" b="1" i="0" kern="1200" dirty="0">
                <a:solidFill>
                  <a:schemeClr val="tx1"/>
                </a:solidFill>
                <a:effectLst/>
                <a:latin typeface="+mn-lt"/>
                <a:ea typeface="+mn-ea"/>
                <a:cs typeface="+mn-cs"/>
              </a:rPr>
              <a:t>Scope: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value chain can be contained within a single firm or span across many firms and geographical locations, forming a global value chain. </a:t>
            </a:r>
          </a:p>
          <a:p>
            <a:r>
              <a:rPr lang="en-GB" sz="1200" b="1" i="0" kern="1200" dirty="0">
                <a:solidFill>
                  <a:schemeClr val="tx1"/>
                </a:solidFill>
                <a:effectLst/>
                <a:latin typeface="+mn-lt"/>
                <a:ea typeface="+mn-ea"/>
                <a:cs typeface="+mn-cs"/>
              </a:rPr>
              <a:t>Beyond Production: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chain encompasses all activities, including design, marketing, distribution, and post-sale service, as well as the entire lifecycle from disposal and recycling.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Porter's Value Chain Model</a:t>
            </a:r>
          </a:p>
          <a:p>
            <a:r>
              <a:rPr lang="en-GB" sz="1200" b="0" i="0" kern="1200" dirty="0">
                <a:solidFill>
                  <a:schemeClr val="tx1"/>
                </a:solidFill>
                <a:effectLst/>
                <a:latin typeface="+mn-lt"/>
                <a:ea typeface="+mn-ea"/>
                <a:cs typeface="+mn-cs"/>
              </a:rPr>
              <a:t>Michael Porter's model provides a framework for understanding these activities. </a:t>
            </a:r>
          </a:p>
          <a:p>
            <a:r>
              <a:rPr lang="en-GB" sz="1200" b="1" i="0" kern="1200" dirty="0">
                <a:solidFill>
                  <a:schemeClr val="tx1"/>
                </a:solidFill>
                <a:effectLst/>
                <a:latin typeface="+mn-lt"/>
                <a:ea typeface="+mn-ea"/>
                <a:cs typeface="+mn-cs"/>
              </a:rPr>
              <a:t>Primary Activities: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These are directly involved in the creation, sale, and delivery of a product or service. </a:t>
            </a:r>
          </a:p>
          <a:p>
            <a:r>
              <a:rPr lang="en-GB" sz="1200" b="1" i="0" kern="1200" dirty="0">
                <a:solidFill>
                  <a:schemeClr val="tx1"/>
                </a:solidFill>
                <a:effectLst/>
                <a:latin typeface="+mn-lt"/>
                <a:ea typeface="+mn-ea"/>
                <a:cs typeface="+mn-cs"/>
                <a:hlinkClick r:id="rId6"/>
              </a:rPr>
              <a:t>Inbound Logistics</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Receiving, storing, and distributing inputs. </a:t>
            </a:r>
          </a:p>
          <a:p>
            <a:r>
              <a:rPr lang="en-GB" sz="1200" b="1" i="0" kern="1200" dirty="0">
                <a:solidFill>
                  <a:schemeClr val="tx1"/>
                </a:solidFill>
                <a:effectLst/>
                <a:latin typeface="+mn-lt"/>
                <a:ea typeface="+mn-ea"/>
                <a:cs typeface="+mn-cs"/>
                <a:hlinkClick r:id="rId7"/>
              </a:rPr>
              <a:t>Operations</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Transforming inputs into outputs. </a:t>
            </a:r>
          </a:p>
          <a:p>
            <a:r>
              <a:rPr lang="en-GB" sz="1200" b="1" i="0" kern="1200" dirty="0">
                <a:solidFill>
                  <a:schemeClr val="tx1"/>
                </a:solidFill>
                <a:effectLst/>
                <a:latin typeface="+mn-lt"/>
                <a:ea typeface="+mn-ea"/>
                <a:cs typeface="+mn-cs"/>
                <a:hlinkClick r:id="rId8"/>
              </a:rPr>
              <a:t>Outbound Logistics</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Collecting, storing, and distributing the final product. </a:t>
            </a:r>
          </a:p>
          <a:p>
            <a:r>
              <a:rPr lang="en-GB" sz="1200" b="1" i="0" kern="1200" dirty="0">
                <a:solidFill>
                  <a:schemeClr val="tx1"/>
                </a:solidFill>
                <a:effectLst/>
                <a:latin typeface="+mn-lt"/>
                <a:ea typeface="+mn-ea"/>
                <a:cs typeface="+mn-cs"/>
                <a:hlinkClick r:id="rId9"/>
              </a:rPr>
              <a:t>Marketing &amp; Sales</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Creating, communicating, and delivering value to customers. </a:t>
            </a:r>
          </a:p>
          <a:p>
            <a:r>
              <a:rPr lang="en-GB" sz="1200" b="1" i="0" kern="1200" dirty="0">
                <a:solidFill>
                  <a:schemeClr val="tx1"/>
                </a:solidFill>
                <a:effectLst/>
                <a:latin typeface="+mn-lt"/>
                <a:ea typeface="+mn-ea"/>
                <a:cs typeface="+mn-cs"/>
                <a:hlinkClick r:id="rId10"/>
              </a:rPr>
              <a:t>Service</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Providing support to keep the product working effectively for the buyer after the sale.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Support Activities: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These activities provide the underlying infrastructure and support for the primary activities. </a:t>
            </a:r>
          </a:p>
          <a:p>
            <a:r>
              <a:rPr lang="en-GB" sz="1200" b="1" i="0" kern="1200" dirty="0">
                <a:solidFill>
                  <a:schemeClr val="tx1"/>
                </a:solidFill>
                <a:effectLst/>
                <a:latin typeface="+mn-lt"/>
                <a:ea typeface="+mn-ea"/>
                <a:cs typeface="+mn-cs"/>
                <a:hlinkClick r:id="rId11"/>
              </a:rPr>
              <a:t>Procurement</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Acquiring inputs. </a:t>
            </a:r>
          </a:p>
          <a:p>
            <a:r>
              <a:rPr lang="en-GB" sz="1200" b="1" i="0" kern="1200" dirty="0">
                <a:solidFill>
                  <a:schemeClr val="tx1"/>
                </a:solidFill>
                <a:effectLst/>
                <a:latin typeface="+mn-lt"/>
                <a:ea typeface="+mn-ea"/>
                <a:cs typeface="+mn-cs"/>
                <a:hlinkClick r:id="rId12"/>
              </a:rPr>
              <a:t>Technology Development</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Research and development, IT. </a:t>
            </a:r>
          </a:p>
          <a:p>
            <a:r>
              <a:rPr lang="en-GB" sz="1200" b="1" i="0" kern="1200" dirty="0">
                <a:solidFill>
                  <a:schemeClr val="tx1"/>
                </a:solidFill>
                <a:effectLst/>
                <a:latin typeface="+mn-lt"/>
                <a:ea typeface="+mn-ea"/>
                <a:cs typeface="+mn-cs"/>
              </a:rPr>
              <a:t>Human Resource Management:</a:t>
            </a:r>
            <a:r>
              <a:rPr lang="en-GB" sz="1200" b="0" i="0" kern="1200" dirty="0">
                <a:solidFill>
                  <a:schemeClr val="tx1"/>
                </a:solidFill>
                <a:effectLst/>
                <a:latin typeface="+mn-lt"/>
                <a:ea typeface="+mn-ea"/>
                <a:cs typeface="+mn-cs"/>
              </a:rPr>
              <a:t> Hiring, training, and managing employees. </a:t>
            </a:r>
          </a:p>
          <a:p>
            <a:r>
              <a:rPr lang="en-GB" sz="1200" b="1" i="0" kern="1200" dirty="0">
                <a:solidFill>
                  <a:schemeClr val="tx1"/>
                </a:solidFill>
                <a:effectLst/>
                <a:latin typeface="+mn-lt"/>
                <a:ea typeface="+mn-ea"/>
                <a:cs typeface="+mn-cs"/>
              </a:rPr>
              <a:t>Firm Infrastructure:</a:t>
            </a:r>
            <a:r>
              <a:rPr lang="en-GB" sz="1200" b="0" i="0" kern="1200" dirty="0">
                <a:solidFill>
                  <a:schemeClr val="tx1"/>
                </a:solidFill>
                <a:effectLst/>
                <a:latin typeface="+mn-lt"/>
                <a:ea typeface="+mn-ea"/>
                <a:cs typeface="+mn-cs"/>
              </a:rPr>
              <a:t> Management, finance, and legal functions. </a:t>
            </a:r>
          </a:p>
          <a:p>
            <a:endParaRPr lang="en-GB" dirty="0"/>
          </a:p>
        </p:txBody>
      </p:sp>
      <p:sp>
        <p:nvSpPr>
          <p:cNvPr id="4" name="Slide Number Placeholder 3"/>
          <p:cNvSpPr>
            <a:spLocks noGrp="1"/>
          </p:cNvSpPr>
          <p:nvPr>
            <p:ph type="sldNum" sz="quarter" idx="5"/>
          </p:nvPr>
        </p:nvSpPr>
        <p:spPr/>
        <p:txBody>
          <a:bodyPr/>
          <a:lstStyle/>
          <a:p>
            <a:fld id="{D8BCFBBD-CF54-4377-ABA5-24D502FFB6BA}" type="slidenum">
              <a:rPr lang="en-GB" smtClean="0"/>
              <a:t>4</a:t>
            </a:fld>
            <a:endParaRPr lang="en-GB"/>
          </a:p>
        </p:txBody>
      </p:sp>
    </p:spTree>
    <p:extLst>
      <p:ext uri="{BB962C8B-B14F-4D97-AF65-F5344CB8AC3E}">
        <p14:creationId xmlns:p14="http://schemas.microsoft.com/office/powerpoint/2010/main" val="650167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Analyzing</a:t>
            </a:r>
            <a:r>
              <a:rPr lang="en-GB" sz="1200" b="0" i="0" kern="1200" dirty="0">
                <a:solidFill>
                  <a:schemeClr val="tx1"/>
                </a:solidFill>
                <a:effectLst/>
                <a:latin typeface="+mn-lt"/>
                <a:ea typeface="+mn-ea"/>
                <a:cs typeface="+mn-cs"/>
              </a:rPr>
              <a:t> a value chain benefits businesses by improving cost efficiency and customer value through identifying strengths and weaknesses, informing strategic decisions like outsourcing, and pinpointing opportunities for competitive advantage via VRIO analysis and process optimization. This systematic approach clarifies how each activity adds value, aligns operations with the overall strategy, and ultimately enhances profitability and market position.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Here are the specific benefits of a value chain analysis: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Improved Cost Efficiency and Customer Value:</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Cost Advantage:</a:t>
            </a:r>
            <a:r>
              <a:rPr lang="en-GB" sz="1200" b="0" i="0" kern="1200" dirty="0">
                <a:solidFill>
                  <a:schemeClr val="tx1"/>
                </a:solidFill>
                <a:effectLst/>
                <a:latin typeface="+mn-lt"/>
                <a:ea typeface="+mn-ea"/>
                <a:cs typeface="+mn-cs"/>
              </a:rPr>
              <a:t> Value chain analysis helps identify areas of high cost or inefficiency, allowing businesses to optimize activities and establish a cost advantage over competitors. </a:t>
            </a:r>
          </a:p>
          <a:p>
            <a:r>
              <a:rPr lang="en-GB" sz="1200" b="1" i="0" kern="1200" dirty="0">
                <a:solidFill>
                  <a:schemeClr val="tx1"/>
                </a:solidFill>
                <a:effectLst/>
                <a:latin typeface="+mn-lt"/>
                <a:ea typeface="+mn-ea"/>
                <a:cs typeface="+mn-cs"/>
              </a:rPr>
              <a:t>Value Enhancement:</a:t>
            </a:r>
            <a:r>
              <a:rPr lang="en-GB" sz="1200" b="0" i="0" kern="1200" dirty="0">
                <a:solidFill>
                  <a:schemeClr val="tx1"/>
                </a:solidFill>
                <a:effectLst/>
                <a:latin typeface="+mn-lt"/>
                <a:ea typeface="+mn-ea"/>
                <a:cs typeface="+mn-cs"/>
              </a:rPr>
              <a:t> By understanding how discrete activities contribute to customer benefit, companies can focus on enhancing their value proposition and increasing overall customer satisfaction.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Strategic Decision-Making:</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Strategic Alignment:</a:t>
            </a:r>
            <a:r>
              <a:rPr lang="en-GB" sz="1200" b="0" i="0" kern="1200" dirty="0">
                <a:solidFill>
                  <a:schemeClr val="tx1"/>
                </a:solidFill>
                <a:effectLst/>
                <a:latin typeface="+mn-lt"/>
                <a:ea typeface="+mn-ea"/>
                <a:cs typeface="+mn-cs"/>
              </a:rPr>
              <a:t> The framework provides an overview of the company's operations, enabling better-informed strategic decisions regarding partnerships, market expansion, and product development. </a:t>
            </a:r>
          </a:p>
          <a:p>
            <a:r>
              <a:rPr lang="en-GB" sz="1200" b="1" i="0" kern="1200" dirty="0">
                <a:solidFill>
                  <a:schemeClr val="tx1"/>
                </a:solidFill>
                <a:effectLst/>
                <a:latin typeface="+mn-lt"/>
                <a:ea typeface="+mn-ea"/>
                <a:cs typeface="+mn-cs"/>
              </a:rPr>
              <a:t>Make or Buy Decisions:</a:t>
            </a:r>
            <a:r>
              <a:rPr lang="en-GB" sz="1200" b="0" i="0" kern="1200" dirty="0">
                <a:solidFill>
                  <a:schemeClr val="tx1"/>
                </a:solidFill>
                <a:effectLst/>
                <a:latin typeface="+mn-lt"/>
                <a:ea typeface="+mn-ea"/>
                <a:cs typeface="+mn-cs"/>
              </a:rPr>
              <a:t> It helps businesses decide which activities to perform internally and which to outsource to external providers, optimizing costs and leveraging specialized skills. </a:t>
            </a:r>
          </a:p>
          <a:p>
            <a:r>
              <a:rPr lang="en-GB" sz="1200" b="1" i="0" kern="1200" dirty="0">
                <a:solidFill>
                  <a:schemeClr val="tx1"/>
                </a:solidFill>
                <a:effectLst/>
                <a:latin typeface="+mn-lt"/>
                <a:ea typeface="+mn-ea"/>
                <a:cs typeface="+mn-cs"/>
              </a:rPr>
              <a:t>Competitive Advantage and Sustainable Growth:</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Identifying Strengths and Weaknesses:</a:t>
            </a:r>
            <a:r>
              <a:rPr lang="en-GB" sz="1200" b="0" i="0" kern="1200" dirty="0">
                <a:solidFill>
                  <a:schemeClr val="tx1"/>
                </a:solidFill>
                <a:effectLst/>
                <a:latin typeface="+mn-lt"/>
                <a:ea typeface="+mn-ea"/>
                <a:cs typeface="+mn-cs"/>
              </a:rPr>
              <a:t> The analysis highlights an organization's unique capabilities and areas for improvement, which is crucial for developing effective strategies. </a:t>
            </a:r>
          </a:p>
          <a:p>
            <a:r>
              <a:rPr lang="en-GB" sz="1200" b="1" i="0" kern="1200" dirty="0">
                <a:solidFill>
                  <a:schemeClr val="tx1"/>
                </a:solidFill>
                <a:effectLst/>
                <a:latin typeface="+mn-lt"/>
                <a:ea typeface="+mn-ea"/>
                <a:cs typeface="+mn-cs"/>
                <a:hlinkClick r:id="rId3"/>
              </a:rPr>
              <a:t>VRIO Analysis</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By applying the VRIO criteria (Value, Rarity, Imitability, Organization), businesses can identify sources of sustainable competitive advantage and build enduring strengths.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Process Optimization and Alignment:</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Diagnosing Inefficiencies:</a:t>
            </a:r>
            <a:r>
              <a:rPr lang="en-GB" sz="1200" b="0" i="0" kern="1200" dirty="0">
                <a:solidFill>
                  <a:schemeClr val="tx1"/>
                </a:solidFill>
                <a:effectLst/>
                <a:latin typeface="+mn-lt"/>
                <a:ea typeface="+mn-ea"/>
                <a:cs typeface="+mn-cs"/>
              </a:rPr>
              <a:t> The analysis can pinpoint specific points of ineffectiveness within the business processes, allowing for targeted corrective action. </a:t>
            </a:r>
          </a:p>
          <a:p>
            <a:r>
              <a:rPr lang="en-GB" sz="1200" b="1" i="0" kern="1200" dirty="0">
                <a:solidFill>
                  <a:schemeClr val="tx1"/>
                </a:solidFill>
                <a:effectLst/>
                <a:latin typeface="+mn-lt"/>
                <a:ea typeface="+mn-ea"/>
                <a:cs typeface="+mn-cs"/>
              </a:rPr>
              <a:t>Cross-Functional Collaboration:</a:t>
            </a:r>
            <a:r>
              <a:rPr lang="en-GB" sz="1200" b="0" i="0" kern="1200" dirty="0">
                <a:solidFill>
                  <a:schemeClr val="tx1"/>
                </a:solidFill>
                <a:effectLst/>
                <a:latin typeface="+mn-lt"/>
                <a:ea typeface="+mn-ea"/>
                <a:cs typeface="+mn-cs"/>
              </a:rPr>
              <a:t> By mapping out the value chain, businesses can improve communication and collaboration between different departments, leading to increased productivity and alignment. </a:t>
            </a:r>
          </a:p>
          <a:p>
            <a:endParaRPr lang="en-GB" dirty="0"/>
          </a:p>
        </p:txBody>
      </p:sp>
      <p:sp>
        <p:nvSpPr>
          <p:cNvPr id="4" name="Slide Number Placeholder 3"/>
          <p:cNvSpPr>
            <a:spLocks noGrp="1"/>
          </p:cNvSpPr>
          <p:nvPr>
            <p:ph type="sldNum" sz="quarter" idx="5"/>
          </p:nvPr>
        </p:nvSpPr>
        <p:spPr/>
        <p:txBody>
          <a:bodyPr/>
          <a:lstStyle/>
          <a:p>
            <a:fld id="{D8BCFBBD-CF54-4377-ABA5-24D502FFB6BA}" type="slidenum">
              <a:rPr lang="en-GB" smtClean="0"/>
              <a:t>5</a:t>
            </a:fld>
            <a:endParaRPr lang="en-GB"/>
          </a:p>
        </p:txBody>
      </p:sp>
    </p:spTree>
    <p:extLst>
      <p:ext uri="{BB962C8B-B14F-4D97-AF65-F5344CB8AC3E}">
        <p14:creationId xmlns:p14="http://schemas.microsoft.com/office/powerpoint/2010/main" val="19827882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value system is a network of organizations, including partners, suppliers, and customers, with inter-organizational links and relationships that work together through interactive, value-generating processes to create and deliver a product or service. It's a broader concept than a traditional supply chain, emphasizing the collaborative and dynamic nature of value creation across multiple actors and evolving over time.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Key Aspects of a Value System</a:t>
            </a:r>
          </a:p>
          <a:p>
            <a:r>
              <a:rPr lang="en-GB" sz="1200" b="1" i="0" kern="1200" dirty="0">
                <a:solidFill>
                  <a:schemeClr val="tx1"/>
                </a:solidFill>
                <a:effectLst/>
                <a:latin typeface="+mn-lt"/>
                <a:ea typeface="+mn-ea"/>
                <a:cs typeface="+mn-cs"/>
              </a:rPr>
              <a:t>Interdependence: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Organizations within a value system are interdependent, relying on each other's interactive processes to create value. </a:t>
            </a:r>
          </a:p>
          <a:p>
            <a:r>
              <a:rPr lang="en-GB" sz="1200" b="1" i="0" kern="1200" dirty="0">
                <a:solidFill>
                  <a:schemeClr val="tx1"/>
                </a:solidFill>
                <a:effectLst/>
                <a:latin typeface="+mn-lt"/>
                <a:ea typeface="+mn-ea"/>
                <a:cs typeface="+mn-cs"/>
              </a:rPr>
              <a:t>Value-Generating Processes: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core of a value system lies in these processes, which are not clearly defined at their start or end points and occur dynamically over time. </a:t>
            </a:r>
          </a:p>
          <a:p>
            <a:r>
              <a:rPr lang="en-GB" sz="1200" b="1" i="0" kern="1200" dirty="0">
                <a:solidFill>
                  <a:schemeClr val="tx1"/>
                </a:solidFill>
                <a:effectLst/>
                <a:latin typeface="+mn-lt"/>
                <a:ea typeface="+mn-ea"/>
                <a:cs typeface="+mn-cs"/>
              </a:rPr>
              <a:t>Beyond the Supply Chain: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Unlike a simple linear supply chain, a value system is more complex and interconnected, encompassing the entire network of relationships needed for value creation. </a:t>
            </a:r>
          </a:p>
          <a:p>
            <a:r>
              <a:rPr lang="en-GB" sz="1200" b="1" i="0" kern="1200" dirty="0">
                <a:solidFill>
                  <a:schemeClr val="tx1"/>
                </a:solidFill>
                <a:effectLst/>
                <a:latin typeface="+mn-lt"/>
                <a:ea typeface="+mn-ea"/>
                <a:cs typeface="+mn-cs"/>
              </a:rPr>
              <a:t>Competitive Differentiation: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Companies can gain a competitive advantage by effectively managing their relationships within their own value network and across the broader ecosystem. </a:t>
            </a:r>
          </a:p>
          <a:p>
            <a:r>
              <a:rPr lang="en-GB" sz="1200" b="1" i="0" kern="1200" dirty="0">
                <a:solidFill>
                  <a:schemeClr val="tx1"/>
                </a:solidFill>
                <a:effectLst/>
                <a:latin typeface="+mn-lt"/>
                <a:ea typeface="+mn-ea"/>
                <a:cs typeface="+mn-cs"/>
              </a:rPr>
              <a:t>Dynamic and Evolving:</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Value systems are not static; they are constantly changing, with groups of actors interacting and evolving to meet market demands and create new value.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Example</a:t>
            </a:r>
          </a:p>
          <a:p>
            <a:r>
              <a:rPr lang="en-GB" sz="1200" b="0" i="0" kern="1200" dirty="0">
                <a:solidFill>
                  <a:schemeClr val="tx1"/>
                </a:solidFill>
                <a:effectLst/>
                <a:latin typeface="+mn-lt"/>
                <a:ea typeface="+mn-ea"/>
                <a:cs typeface="+mn-cs"/>
              </a:rPr>
              <a:t>Consider the process of making a smartphone. The value system includes the creators of the hardware, the software developers, the manufacturers, the logistics providers, the marketing teams, the retailers, and even the end-users. Each group has unique skills and provides value, and their interconnectedness forms the overall value system for the product. </a:t>
            </a:r>
          </a:p>
          <a:p>
            <a:br>
              <a:rPr lang="en-GB" sz="1200" b="0" i="0" kern="120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5"/>
          </p:nvPr>
        </p:nvSpPr>
        <p:spPr/>
        <p:txBody>
          <a:bodyPr/>
          <a:lstStyle/>
          <a:p>
            <a:fld id="{D8BCFBBD-CF54-4377-ABA5-24D502FFB6BA}" type="slidenum">
              <a:rPr lang="en-GB" smtClean="0"/>
              <a:t>6</a:t>
            </a:fld>
            <a:endParaRPr lang="en-GB"/>
          </a:p>
        </p:txBody>
      </p:sp>
    </p:spTree>
    <p:extLst>
      <p:ext uri="{BB962C8B-B14F-4D97-AF65-F5344CB8AC3E}">
        <p14:creationId xmlns:p14="http://schemas.microsoft.com/office/powerpoint/2010/main" val="42291399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Value system analysis offers benefits like cost reduction and resource optimization by identifying unnecessary components or processes, enhanced quality through improved functionality, increased innovation by fostering creative solutions, improved customer satisfaction by meeting needs efficiently, and a competitive advantage by delivering better value at a lower cost. It also improves </a:t>
            </a:r>
            <a:r>
              <a:rPr lang="en-GB" sz="1200" b="0" i="0" kern="1200" dirty="0">
                <a:solidFill>
                  <a:schemeClr val="tx1"/>
                </a:solidFill>
                <a:effectLst/>
                <a:latin typeface="+mn-lt"/>
                <a:ea typeface="+mn-ea"/>
                <a:cs typeface="+mn-cs"/>
                <a:hlinkClick r:id="rId3"/>
              </a:rPr>
              <a:t>teamwork and communication</a:t>
            </a:r>
            <a:r>
              <a:rPr lang="en-GB" sz="1200" b="0" i="0" kern="1200" dirty="0">
                <a:solidFill>
                  <a:schemeClr val="tx1"/>
                </a:solidFill>
                <a:effectLst/>
                <a:latin typeface="+mn-lt"/>
                <a:ea typeface="+mn-ea"/>
                <a:cs typeface="+mn-cs"/>
              </a:rPr>
              <a:t> and provides a solid foundation for sound </a:t>
            </a:r>
            <a:r>
              <a:rPr lang="en-GB" sz="1200" b="0" i="0" kern="1200" dirty="0">
                <a:solidFill>
                  <a:schemeClr val="tx1"/>
                </a:solidFill>
                <a:effectLst/>
                <a:latin typeface="+mn-lt"/>
                <a:ea typeface="+mn-ea"/>
                <a:cs typeface="+mn-cs"/>
                <a:hlinkClick r:id="rId4"/>
              </a:rPr>
              <a:t>business decisions</a:t>
            </a:r>
            <a:r>
              <a:rPr lang="en-GB" sz="1200" b="0" i="0" kern="1200" dirty="0">
                <a:solidFill>
                  <a:schemeClr val="tx1"/>
                </a:solidFill>
                <a:effectLst/>
                <a:latin typeface="+mn-lt"/>
                <a:ea typeface="+mn-ea"/>
                <a:cs typeface="+mn-cs"/>
              </a:rPr>
              <a:t>.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Here are the key benefits of value system analysis:</a:t>
            </a:r>
          </a:p>
          <a:p>
            <a:r>
              <a:rPr lang="en-GB" sz="1200" b="1" i="0" kern="1200" dirty="0">
                <a:solidFill>
                  <a:schemeClr val="tx1"/>
                </a:solidFill>
                <a:effectLst/>
                <a:latin typeface="+mn-lt"/>
                <a:ea typeface="+mn-ea"/>
                <a:cs typeface="+mn-cs"/>
              </a:rPr>
              <a:t>Cost Reduction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By systematically examining a product or service, organizations can identify and eliminate high-cost areas, unnecessary components, or inefficient processes. </a:t>
            </a:r>
          </a:p>
          <a:p>
            <a:r>
              <a:rPr lang="en-GB" sz="1200" b="1" i="0" kern="1200" dirty="0">
                <a:solidFill>
                  <a:schemeClr val="tx1"/>
                </a:solidFill>
                <a:effectLst/>
                <a:latin typeface="+mn-lt"/>
                <a:ea typeface="+mn-ea"/>
                <a:cs typeface="+mn-cs"/>
              </a:rPr>
              <a:t>Improved Quality and Functionality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analysis focuses on defining and enhancing the core functions of a product, leading to improvements in overall quality and performance. </a:t>
            </a:r>
          </a:p>
          <a:p>
            <a:r>
              <a:rPr lang="en-GB" sz="1200" b="1" i="0" kern="1200" dirty="0">
                <a:solidFill>
                  <a:schemeClr val="tx1"/>
                </a:solidFill>
                <a:effectLst/>
                <a:latin typeface="+mn-lt"/>
                <a:ea typeface="+mn-ea"/>
                <a:cs typeface="+mn-cs"/>
              </a:rPr>
              <a:t>Innovation and Creativity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Value system analysis encourages teams to explore alternative designs and processes, fostering innovative and more effective solutions. </a:t>
            </a:r>
          </a:p>
          <a:p>
            <a:r>
              <a:rPr lang="en-GB" sz="1200" b="1" i="0" kern="1200" dirty="0">
                <a:solidFill>
                  <a:schemeClr val="tx1"/>
                </a:solidFill>
                <a:effectLst/>
                <a:latin typeface="+mn-lt"/>
                <a:ea typeface="+mn-ea"/>
                <a:cs typeface="+mn-cs"/>
              </a:rPr>
              <a:t>Enhanced Customer Satisfaction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By balancing cost, quality, and functionality, the final product or service better meets customer expectations, leading to higher satisfaction levels. </a:t>
            </a:r>
          </a:p>
          <a:p>
            <a:r>
              <a:rPr lang="en-GB" sz="1200" b="1" i="0" kern="1200" dirty="0">
                <a:solidFill>
                  <a:schemeClr val="tx1"/>
                </a:solidFill>
                <a:effectLst/>
                <a:latin typeface="+mn-lt"/>
                <a:ea typeface="+mn-ea"/>
                <a:cs typeface="+mn-cs"/>
              </a:rPr>
              <a:t>Competitive Advantage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Delivering superior value at an optimal price point provides a significant edge over competitors in the market. </a:t>
            </a:r>
          </a:p>
          <a:p>
            <a:r>
              <a:rPr lang="en-GB" sz="1200" b="1" i="0" kern="1200" dirty="0">
                <a:solidFill>
                  <a:schemeClr val="tx1"/>
                </a:solidFill>
                <a:effectLst/>
                <a:latin typeface="+mn-lt"/>
                <a:ea typeface="+mn-ea"/>
                <a:cs typeface="+mn-cs"/>
              </a:rPr>
              <a:t>Efficient Resource Allocation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breakdown of services and parts helps companies understand where resources are best utilized, preventing waste and optimizing usage. </a:t>
            </a:r>
          </a:p>
          <a:p>
            <a:r>
              <a:rPr lang="en-GB" sz="1200" b="1" i="0" kern="1200" dirty="0">
                <a:solidFill>
                  <a:schemeClr val="tx1"/>
                </a:solidFill>
                <a:effectLst/>
                <a:latin typeface="+mn-lt"/>
                <a:ea typeface="+mn-ea"/>
                <a:cs typeface="+mn-cs"/>
              </a:rPr>
              <a:t>Better Teamwork and Communication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Workshop-based analysis brings together different departments, fostering collaboration and improving communication among team members. </a:t>
            </a:r>
          </a:p>
          <a:p>
            <a:r>
              <a:rPr lang="en-GB" sz="1200" b="1" i="0" kern="1200" dirty="0">
                <a:solidFill>
                  <a:schemeClr val="tx1"/>
                </a:solidFill>
                <a:effectLst/>
                <a:latin typeface="+mn-lt"/>
                <a:ea typeface="+mn-ea"/>
                <a:cs typeface="+mn-cs"/>
              </a:rPr>
              <a:t>Informed Decision-Making</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By clarifying functions and needs, value system analysis provides a sound basis for making critical business decisions. </a:t>
            </a:r>
          </a:p>
          <a:p>
            <a:r>
              <a:rPr lang="en-GB" sz="1200" b="1" i="0" kern="1200" dirty="0">
                <a:solidFill>
                  <a:schemeClr val="tx1"/>
                </a:solidFill>
                <a:effectLst/>
                <a:latin typeface="+mn-lt"/>
                <a:ea typeface="+mn-ea"/>
                <a:cs typeface="+mn-cs"/>
              </a:rPr>
              <a:t>Risk Mitigation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By proactively identifying potential issues, such as a component being withdrawn from the market, organizations can avoid costly future maintenance or recalls. </a:t>
            </a:r>
          </a:p>
          <a:p>
            <a:endParaRPr lang="en-GB" dirty="0"/>
          </a:p>
        </p:txBody>
      </p:sp>
      <p:sp>
        <p:nvSpPr>
          <p:cNvPr id="4" name="Slide Number Placeholder 3"/>
          <p:cNvSpPr>
            <a:spLocks noGrp="1"/>
          </p:cNvSpPr>
          <p:nvPr>
            <p:ph type="sldNum" sz="quarter" idx="5"/>
          </p:nvPr>
        </p:nvSpPr>
        <p:spPr/>
        <p:txBody>
          <a:bodyPr/>
          <a:lstStyle/>
          <a:p>
            <a:fld id="{D8BCFBBD-CF54-4377-ABA5-24D502FFB6BA}" type="slidenum">
              <a:rPr lang="en-GB" smtClean="0"/>
              <a:t>7</a:t>
            </a:fld>
            <a:endParaRPr lang="en-GB"/>
          </a:p>
        </p:txBody>
      </p:sp>
    </p:spTree>
    <p:extLst>
      <p:ext uri="{BB962C8B-B14F-4D97-AF65-F5344CB8AC3E}">
        <p14:creationId xmlns:p14="http://schemas.microsoft.com/office/powerpoint/2010/main" val="15324341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10/31/2025</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050799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10/31/2025</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70304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10/31/2025</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399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10/31/2025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45337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10/31/2025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28059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10/31/2025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12619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10/31/2025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08069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10/31/2025</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697918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10/31/2025</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424090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84157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10/31/2025</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86575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10/31/2025</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856258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47084-C22C-0AB6-E8B8-62C200AC6D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C60A30-B628-98A3-F52A-B187BD4750BB}"/>
              </a:ext>
            </a:extLst>
          </p:cNvPr>
          <p:cNvSpPr>
            <a:spLocks noGrp="1"/>
          </p:cNvSpPr>
          <p:nvPr>
            <p:ph type="title"/>
          </p:nvPr>
        </p:nvSpPr>
        <p:spPr/>
        <p:txBody>
          <a:bodyPr/>
          <a:lstStyle/>
          <a:p>
            <a:r>
              <a:rPr lang="en-GB" dirty="0"/>
              <a:t>Strategic capabilities Part two– the Strengths and Weaknesses for your SWOT Analysis</a:t>
            </a:r>
          </a:p>
        </p:txBody>
      </p:sp>
      <p:sp>
        <p:nvSpPr>
          <p:cNvPr id="3" name="Text Placeholder 2">
            <a:extLst>
              <a:ext uri="{FF2B5EF4-FFF2-40B4-BE49-F238E27FC236}">
                <a16:creationId xmlns:a16="http://schemas.microsoft.com/office/drawing/2014/main" id="{814885DB-C97E-EEB2-CE56-EB38950647D7}"/>
              </a:ext>
            </a:extLst>
          </p:cNvPr>
          <p:cNvSpPr>
            <a:spLocks noGrp="1"/>
          </p:cNvSpPr>
          <p:nvPr>
            <p:ph type="body" idx="1"/>
          </p:nvPr>
        </p:nvSpPr>
        <p:spPr/>
        <p:txBody>
          <a:bodyPr/>
          <a:lstStyle/>
          <a:p>
            <a:endParaRPr lang="en-GB"/>
          </a:p>
        </p:txBody>
      </p:sp>
      <p:sp>
        <p:nvSpPr>
          <p:cNvPr id="4" name="Footer Placeholder 3">
            <a:extLst>
              <a:ext uri="{FF2B5EF4-FFF2-40B4-BE49-F238E27FC236}">
                <a16:creationId xmlns:a16="http://schemas.microsoft.com/office/drawing/2014/main" id="{A62AA935-2556-FEC5-B8FF-C21F5AB113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25746020-8BF9-E3C3-2F99-419278BF05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2590178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890AC-66FA-79D6-CB51-A9823A9C6C7B}"/>
              </a:ext>
            </a:extLst>
          </p:cNvPr>
          <p:cNvSpPr>
            <a:spLocks noGrp="1"/>
          </p:cNvSpPr>
          <p:nvPr>
            <p:ph type="title"/>
          </p:nvPr>
        </p:nvSpPr>
        <p:spPr>
          <a:xfrm>
            <a:off x="392007" y="1242849"/>
            <a:ext cx="11029615" cy="2147467"/>
          </a:xfrm>
        </p:spPr>
        <p:txBody>
          <a:bodyPr/>
          <a:lstStyle/>
          <a:p>
            <a:pPr marL="571500" indent="-571500">
              <a:buFont typeface="Arial" panose="020B0604020202020204" pitchFamily="34" charset="0"/>
              <a:buChar char="•"/>
            </a:pPr>
            <a:r>
              <a:rPr lang="en-GB" dirty="0"/>
              <a:t>Learning objectives </a:t>
            </a:r>
            <a:br>
              <a:rPr lang="en-GB" dirty="0"/>
            </a:br>
            <a:r>
              <a:rPr lang="en-GB" dirty="0"/>
              <a:t>Introduce The Value Chain</a:t>
            </a:r>
          </a:p>
        </p:txBody>
      </p:sp>
      <p:sp>
        <p:nvSpPr>
          <p:cNvPr id="4" name="Footer Placeholder 3">
            <a:extLst>
              <a:ext uri="{FF2B5EF4-FFF2-40B4-BE49-F238E27FC236}">
                <a16:creationId xmlns:a16="http://schemas.microsoft.com/office/drawing/2014/main" id="{F39AF299-E835-0EB8-6BA6-CA3321B2ED7B}"/>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E93E40B3-4A3A-3167-0B12-6D72B9A7AD5C}"/>
              </a:ext>
            </a:extLst>
          </p:cNvPr>
          <p:cNvSpPr>
            <a:spLocks noGrp="1"/>
          </p:cNvSpPr>
          <p:nvPr>
            <p:ph type="sldNum" sz="quarter" idx="12"/>
          </p:nvPr>
        </p:nvSpPr>
        <p:spPr/>
        <p:txBody>
          <a:bodyPr/>
          <a:lstStyle/>
          <a:p>
            <a:fld id="{3A98EE3D-8CD1-4C3F-BD1C-C98C9596463C}" type="slidenum">
              <a:rPr lang="en-US" smtClean="0"/>
              <a:t>2</a:t>
            </a:fld>
            <a:endParaRPr lang="en-US" dirty="0"/>
          </a:p>
        </p:txBody>
      </p:sp>
    </p:spTree>
    <p:extLst>
      <p:ext uri="{BB962C8B-B14F-4D97-AF65-F5344CB8AC3E}">
        <p14:creationId xmlns:p14="http://schemas.microsoft.com/office/powerpoint/2010/main" val="36406700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2"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3"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4"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5"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49E55810-D9E9-6C43-2AC2-58D8905E559D}"/>
              </a:ext>
            </a:extLst>
          </p:cNvPr>
          <p:cNvSpPr>
            <a:spLocks noGrp="1"/>
          </p:cNvSpPr>
          <p:nvPr>
            <p:ph type="title"/>
          </p:nvPr>
        </p:nvSpPr>
        <p:spPr>
          <a:xfrm>
            <a:off x="601255" y="702155"/>
            <a:ext cx="3409783" cy="1300365"/>
          </a:xfrm>
        </p:spPr>
        <p:txBody>
          <a:bodyPr>
            <a:normAutofit/>
          </a:bodyPr>
          <a:lstStyle/>
          <a:p>
            <a:r>
              <a:rPr lang="en-GB">
                <a:solidFill>
                  <a:srgbClr val="FFFFFF"/>
                </a:solidFill>
              </a:rPr>
              <a:t>The value chain</a:t>
            </a:r>
          </a:p>
        </p:txBody>
      </p:sp>
      <p:sp>
        <p:nvSpPr>
          <p:cNvPr id="3" name="Content Placeholder 2">
            <a:extLst>
              <a:ext uri="{FF2B5EF4-FFF2-40B4-BE49-F238E27FC236}">
                <a16:creationId xmlns:a16="http://schemas.microsoft.com/office/drawing/2014/main" id="{8A9F6ADB-F4B7-C0C8-0DF5-BB8591468ABC}"/>
              </a:ext>
            </a:extLst>
          </p:cNvPr>
          <p:cNvSpPr>
            <a:spLocks noGrp="1"/>
          </p:cNvSpPr>
          <p:nvPr>
            <p:ph idx="1"/>
          </p:nvPr>
        </p:nvSpPr>
        <p:spPr>
          <a:xfrm>
            <a:off x="601255" y="2177142"/>
            <a:ext cx="3409782" cy="3823607"/>
          </a:xfrm>
        </p:spPr>
        <p:txBody>
          <a:bodyPr>
            <a:normAutofit/>
          </a:bodyPr>
          <a:lstStyle/>
          <a:p>
            <a:pPr eaLnBrk="1" hangingPunct="1">
              <a:spcBef>
                <a:spcPct val="50000"/>
              </a:spcBef>
              <a:buFontTx/>
              <a:buNone/>
            </a:pPr>
            <a:r>
              <a:rPr lang="en-GB" altLang="en-US" i="1" dirty="0">
                <a:solidFill>
                  <a:srgbClr val="FFFFFF"/>
                </a:solidFill>
                <a:cs typeface="Arial" panose="020B0604020202020204" pitchFamily="34" charset="0"/>
              </a:rPr>
              <a:t>Selling organisations compete for business by trying to offer enhanced value, and they do this through a coordinated chain of activities.</a:t>
            </a:r>
          </a:p>
          <a:p>
            <a:pPr eaLnBrk="1" hangingPunct="1">
              <a:spcBef>
                <a:spcPct val="50000"/>
              </a:spcBef>
              <a:buFontTx/>
              <a:buNone/>
            </a:pPr>
            <a:r>
              <a:rPr lang="en-GB" altLang="en-US" i="1" dirty="0">
                <a:solidFill>
                  <a:srgbClr val="FFFFFF"/>
                </a:solidFill>
                <a:cs typeface="Arial" panose="020B0604020202020204" pitchFamily="34" charset="0"/>
              </a:rPr>
              <a:t>These include product design, production, marketing, delivery and support. </a:t>
            </a:r>
          </a:p>
          <a:p>
            <a:pPr eaLnBrk="1" hangingPunct="1">
              <a:spcBef>
                <a:spcPct val="50000"/>
              </a:spcBef>
              <a:buFontTx/>
              <a:buNone/>
            </a:pPr>
            <a:r>
              <a:rPr lang="en-GB" altLang="en-US" i="1" dirty="0">
                <a:solidFill>
                  <a:srgbClr val="FFFFFF"/>
                </a:solidFill>
                <a:cs typeface="Arial" panose="020B0604020202020204" pitchFamily="34" charset="0"/>
              </a:rPr>
              <a:t>Porter (1985) referred these activities as the Value Chain.</a:t>
            </a:r>
          </a:p>
          <a:p>
            <a:endParaRPr lang="en-GB" dirty="0">
              <a:solidFill>
                <a:srgbClr val="FFFFFF"/>
              </a:solidFill>
            </a:endParaRPr>
          </a:p>
        </p:txBody>
      </p:sp>
      <p:pic>
        <p:nvPicPr>
          <p:cNvPr id="6" name="Picture 7" descr="fig15_1">
            <a:extLst>
              <a:ext uri="{FF2B5EF4-FFF2-40B4-BE49-F238E27FC236}">
                <a16:creationId xmlns:a16="http://schemas.microsoft.com/office/drawing/2014/main" id="{8CD4D416-08E3-7673-C4E4-3950A5ED183B}"/>
              </a:ext>
            </a:extLst>
          </p:cNvPr>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4330915" y="1532021"/>
            <a:ext cx="7512786" cy="379395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3">
            <a:extLst>
              <a:ext uri="{FF2B5EF4-FFF2-40B4-BE49-F238E27FC236}">
                <a16:creationId xmlns:a16="http://schemas.microsoft.com/office/drawing/2014/main" id="{EEB56272-BA80-64C5-5C49-3420E31DA357}"/>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ct val="0"/>
              </a:spcBef>
              <a:spcAft>
                <a:spcPts val="600"/>
              </a:spcAft>
              <a:buClrTx/>
              <a:buSzTx/>
              <a:buFontTx/>
              <a:buNone/>
              <a:tabLst/>
              <a:defRPr/>
            </a:pPr>
            <a:r>
              <a:rPr kumimoji="0" lang="en-GB" altLang="en-US" sz="900" b="0" i="0" u="none" strike="noStrike" kern="1200" cap="all" spc="0" normalizeH="0" baseline="0" noProof="0">
                <a:ln>
                  <a:noFill/>
                </a:ln>
                <a:solidFill>
                  <a:srgbClr val="465359"/>
                </a:solidFill>
                <a:effectLst/>
                <a:uLnTx/>
                <a:uFillTx/>
                <a:latin typeface="Franklin Gothic Book" panose="020B0502020104020203"/>
                <a:ea typeface="+mn-ea"/>
                <a:cs typeface="Arial" panose="020B0604020202020204" pitchFamily="34" charset="0"/>
              </a:rPr>
              <a:t>(Baines, Fill &amp; Page (2011))</a:t>
            </a:r>
          </a:p>
        </p:txBody>
      </p:sp>
      <p:sp>
        <p:nvSpPr>
          <p:cNvPr id="5" name="Slide Number Placeholder 4">
            <a:extLst>
              <a:ext uri="{FF2B5EF4-FFF2-40B4-BE49-F238E27FC236}">
                <a16:creationId xmlns:a16="http://schemas.microsoft.com/office/drawing/2014/main" id="{59CFD052-C45B-B7EB-2AAF-8F46B0C36E93}"/>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465359"/>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3</a:t>
            </a:fld>
            <a:endParaRPr kumimoji="0" lang="en-US" sz="900" b="0" i="0" u="none" strike="noStrike" kern="1200" cap="none" spc="0" normalizeH="0" baseline="0" noProof="0">
              <a:ln>
                <a:noFill/>
              </a:ln>
              <a:solidFill>
                <a:srgbClr val="465359"/>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797297105"/>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5"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7"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49E55810-D9E9-6C43-2AC2-58D8905E559D}"/>
              </a:ext>
            </a:extLst>
          </p:cNvPr>
          <p:cNvSpPr>
            <a:spLocks noGrp="1"/>
          </p:cNvSpPr>
          <p:nvPr>
            <p:ph type="title"/>
          </p:nvPr>
        </p:nvSpPr>
        <p:spPr>
          <a:xfrm>
            <a:off x="601255" y="702155"/>
            <a:ext cx="3409783" cy="1300365"/>
          </a:xfrm>
        </p:spPr>
        <p:txBody>
          <a:bodyPr>
            <a:normAutofit/>
          </a:bodyPr>
          <a:lstStyle/>
          <a:p>
            <a:r>
              <a:rPr lang="en-GB">
                <a:solidFill>
                  <a:srgbClr val="FFFFFF"/>
                </a:solidFill>
              </a:rPr>
              <a:t>The value chain</a:t>
            </a:r>
          </a:p>
        </p:txBody>
      </p:sp>
      <p:sp>
        <p:nvSpPr>
          <p:cNvPr id="3" name="Content Placeholder 2">
            <a:extLst>
              <a:ext uri="{FF2B5EF4-FFF2-40B4-BE49-F238E27FC236}">
                <a16:creationId xmlns:a16="http://schemas.microsoft.com/office/drawing/2014/main" id="{8A9F6ADB-F4B7-C0C8-0DF5-BB8591468ABC}"/>
              </a:ext>
            </a:extLst>
          </p:cNvPr>
          <p:cNvSpPr>
            <a:spLocks noGrp="1"/>
          </p:cNvSpPr>
          <p:nvPr>
            <p:ph idx="1"/>
          </p:nvPr>
        </p:nvSpPr>
        <p:spPr>
          <a:xfrm>
            <a:off x="601255" y="2177142"/>
            <a:ext cx="3409782" cy="3823607"/>
          </a:xfrm>
        </p:spPr>
        <p:txBody>
          <a:bodyPr>
            <a:normAutofit/>
          </a:bodyPr>
          <a:lstStyle/>
          <a:p>
            <a:pPr marL="390525" indent="-304800" eaLnBrk="1" hangingPunct="1">
              <a:lnSpc>
                <a:spcPct val="100000"/>
              </a:lnSpc>
            </a:pPr>
            <a:r>
              <a:rPr lang="en-GB" altLang="en-US" sz="1400" b="1" dirty="0">
                <a:solidFill>
                  <a:srgbClr val="FFFFFF"/>
                </a:solidFill>
              </a:rPr>
              <a:t>D</a:t>
            </a:r>
            <a:r>
              <a:rPr lang="en-GB" altLang="en-US" sz="1400" dirty="0">
                <a:solidFill>
                  <a:srgbClr val="FFFFFF"/>
                </a:solidFill>
              </a:rPr>
              <a:t>escribes the categories of activities within an organisation, which, together, create a product or service.</a:t>
            </a:r>
          </a:p>
          <a:p>
            <a:pPr marL="390525" indent="-304800" eaLnBrk="1" hangingPunct="1">
              <a:lnSpc>
                <a:spcPct val="100000"/>
              </a:lnSpc>
            </a:pPr>
            <a:r>
              <a:rPr lang="en-GB" altLang="en-US" sz="1400" dirty="0">
                <a:solidFill>
                  <a:srgbClr val="FFFFFF"/>
                </a:solidFill>
              </a:rPr>
              <a:t>Consists of </a:t>
            </a:r>
            <a:r>
              <a:rPr lang="en-GB" altLang="en-US" sz="1400" b="1" i="1" dirty="0">
                <a:solidFill>
                  <a:srgbClr val="00B0F0"/>
                </a:solidFill>
              </a:rPr>
              <a:t>five primary activities </a:t>
            </a:r>
            <a:r>
              <a:rPr lang="en-GB" altLang="en-US" sz="1400" dirty="0">
                <a:solidFill>
                  <a:srgbClr val="FFFFFF"/>
                </a:solidFill>
              </a:rPr>
              <a:t>(which are directly concerned with the creation or delivery of a product or service) </a:t>
            </a:r>
          </a:p>
          <a:p>
            <a:pPr marL="390525" indent="-304800" eaLnBrk="1" hangingPunct="1">
              <a:lnSpc>
                <a:spcPct val="100000"/>
              </a:lnSpc>
            </a:pPr>
            <a:r>
              <a:rPr lang="en-GB" altLang="en-US" sz="1400" dirty="0">
                <a:solidFill>
                  <a:srgbClr val="FFFFFF"/>
                </a:solidFill>
              </a:rPr>
              <a:t>Also consists of </a:t>
            </a:r>
            <a:r>
              <a:rPr lang="en-GB" altLang="en-US" sz="1400" b="1" i="1" dirty="0">
                <a:solidFill>
                  <a:srgbClr val="00B0F0"/>
                </a:solidFill>
              </a:rPr>
              <a:t>four support activities </a:t>
            </a:r>
            <a:r>
              <a:rPr lang="en-GB" altLang="en-US" sz="1400" dirty="0">
                <a:solidFill>
                  <a:srgbClr val="FFFFFF"/>
                </a:solidFill>
              </a:rPr>
              <a:t>(which help to improve the effectiveness or efficiency of primary activities).</a:t>
            </a:r>
          </a:p>
          <a:p>
            <a:pPr marL="390525" indent="-304800" eaLnBrk="1" hangingPunct="1">
              <a:lnSpc>
                <a:spcPct val="100000"/>
              </a:lnSpc>
            </a:pPr>
            <a:r>
              <a:rPr lang="en-GB" altLang="en-US" sz="1400" dirty="0">
                <a:solidFill>
                  <a:srgbClr val="FFFFFF"/>
                </a:solidFill>
              </a:rPr>
              <a:t>Competitive advantage can be analysed in any of these activities.</a:t>
            </a:r>
            <a:endParaRPr lang="en-GB" sz="1400" dirty="0">
              <a:solidFill>
                <a:srgbClr val="FFFFFF"/>
              </a:solidFill>
            </a:endParaRPr>
          </a:p>
        </p:txBody>
      </p:sp>
      <p:pic>
        <p:nvPicPr>
          <p:cNvPr id="6" name="Picture 5">
            <a:extLst>
              <a:ext uri="{FF2B5EF4-FFF2-40B4-BE49-F238E27FC236}">
                <a16:creationId xmlns:a16="http://schemas.microsoft.com/office/drawing/2014/main" id="{ED065F01-BFBB-3080-E94E-D44CA9E10D47}"/>
              </a:ext>
            </a:extLst>
          </p:cNvPr>
          <p:cNvPicPr>
            <a:picLocks noChangeAspect="1"/>
          </p:cNvPicPr>
          <p:nvPr/>
        </p:nvPicPr>
        <p:blipFill>
          <a:blip r:embed="rId3"/>
          <a:stretch>
            <a:fillRect/>
          </a:stretch>
        </p:blipFill>
        <p:spPr>
          <a:xfrm>
            <a:off x="4411579" y="650949"/>
            <a:ext cx="7179166" cy="5815126"/>
          </a:xfrm>
          <a:prstGeom prst="rect">
            <a:avLst/>
          </a:prstGeom>
        </p:spPr>
      </p:pic>
      <p:sp>
        <p:nvSpPr>
          <p:cNvPr id="4" name="Footer Placeholder 3">
            <a:extLst>
              <a:ext uri="{FF2B5EF4-FFF2-40B4-BE49-F238E27FC236}">
                <a16:creationId xmlns:a16="http://schemas.microsoft.com/office/drawing/2014/main" id="{EEB56272-BA80-64C5-5C49-3420E31DA357}"/>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Source: online.hbs.edu</a:t>
            </a:r>
          </a:p>
        </p:txBody>
      </p:sp>
      <p:sp>
        <p:nvSpPr>
          <p:cNvPr id="5" name="Slide Number Placeholder 4">
            <a:extLst>
              <a:ext uri="{FF2B5EF4-FFF2-40B4-BE49-F238E27FC236}">
                <a16:creationId xmlns:a16="http://schemas.microsoft.com/office/drawing/2014/main" id="{59CFD052-C45B-B7EB-2AAF-8F46B0C36E93}"/>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CF355C"/>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4</a:t>
            </a:fld>
            <a:endParaRPr kumimoji="0" lang="en-US" sz="900" b="0" i="0" u="none" strike="noStrike" kern="1200" cap="none" spc="0" normalizeH="0" baseline="0" noProof="0">
              <a:ln>
                <a:noFill/>
              </a:ln>
              <a:solidFill>
                <a:srgbClr val="CF355C"/>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29576523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F6BE5-E09E-EC12-2D5A-3AD3DCF56FA3}"/>
              </a:ext>
            </a:extLst>
          </p:cNvPr>
          <p:cNvSpPr>
            <a:spLocks noGrp="1"/>
          </p:cNvSpPr>
          <p:nvPr>
            <p:ph type="title"/>
          </p:nvPr>
        </p:nvSpPr>
        <p:spPr/>
        <p:txBody>
          <a:bodyPr/>
          <a:lstStyle/>
          <a:p>
            <a:r>
              <a:rPr lang="en-GB" dirty="0"/>
              <a:t>Benefits of value chain analysis</a:t>
            </a:r>
          </a:p>
        </p:txBody>
      </p:sp>
      <p:sp>
        <p:nvSpPr>
          <p:cNvPr id="3" name="Content Placeholder 2">
            <a:extLst>
              <a:ext uri="{FF2B5EF4-FFF2-40B4-BE49-F238E27FC236}">
                <a16:creationId xmlns:a16="http://schemas.microsoft.com/office/drawing/2014/main" id="{C32ECE91-E3D5-6681-1B32-427344012E33}"/>
              </a:ext>
            </a:extLst>
          </p:cNvPr>
          <p:cNvSpPr>
            <a:spLocks noGrp="1"/>
          </p:cNvSpPr>
          <p:nvPr>
            <p:ph idx="1"/>
          </p:nvPr>
        </p:nvSpPr>
        <p:spPr/>
        <p:txBody>
          <a:bodyPr/>
          <a:lstStyle/>
          <a:p>
            <a:pPr marL="381000" indent="-285750">
              <a:lnSpc>
                <a:spcPts val="3000"/>
              </a:lnSpc>
            </a:pPr>
            <a:r>
              <a:rPr lang="en-GB" altLang="en-US" sz="1800" b="1" i="1" dirty="0">
                <a:latin typeface="Calibri" panose="020F0502020204030204" pitchFamily="34" charset="0"/>
              </a:rPr>
              <a:t>A generic description of activities </a:t>
            </a:r>
            <a:r>
              <a:rPr lang="en-GB" altLang="en-US" sz="1800" dirty="0">
                <a:latin typeface="Calibri" panose="020F0502020204030204" pitchFamily="34" charset="0"/>
              </a:rPr>
              <a:t>– understanding how the discrete activities (or clusters of linked activities) contribute to customer benefit.</a:t>
            </a:r>
          </a:p>
          <a:p>
            <a:pPr marL="381000" indent="-285750">
              <a:lnSpc>
                <a:spcPts val="3000"/>
              </a:lnSpc>
            </a:pPr>
            <a:r>
              <a:rPr lang="en-GB" altLang="en-US" sz="1800" b="1" i="1" dirty="0">
                <a:latin typeface="Calibri" panose="020F0502020204030204" pitchFamily="34" charset="0"/>
              </a:rPr>
              <a:t>Identifying activities </a:t>
            </a:r>
            <a:r>
              <a:rPr lang="en-GB" altLang="en-US" sz="1800" dirty="0">
                <a:latin typeface="Calibri" panose="020F0502020204030204" pitchFamily="34" charset="0"/>
              </a:rPr>
              <a:t>where the organisation has particular strengths or weaknesses.</a:t>
            </a:r>
          </a:p>
          <a:p>
            <a:pPr marL="381000" indent="-285750">
              <a:lnSpc>
                <a:spcPts val="3000"/>
              </a:lnSpc>
            </a:pPr>
            <a:r>
              <a:rPr lang="en-GB" altLang="en-US" sz="1800" b="1" i="1" dirty="0">
                <a:latin typeface="Calibri" panose="020F0502020204030204" pitchFamily="34" charset="0"/>
              </a:rPr>
              <a:t>Analysing the competitive position </a:t>
            </a:r>
            <a:r>
              <a:rPr lang="en-GB" altLang="en-US" sz="1800" dirty="0">
                <a:latin typeface="Calibri" panose="020F0502020204030204" pitchFamily="34" charset="0"/>
              </a:rPr>
              <a:t>of the organisation using the VRIO criteria – thus identifying sources of sustainable advantage.</a:t>
            </a:r>
          </a:p>
          <a:p>
            <a:pPr marL="381000" indent="-285750">
              <a:lnSpc>
                <a:spcPts val="3000"/>
              </a:lnSpc>
            </a:pPr>
            <a:r>
              <a:rPr lang="en-GB" altLang="en-US" sz="1800" dirty="0">
                <a:latin typeface="Calibri" panose="020F0502020204030204" pitchFamily="34" charset="0"/>
              </a:rPr>
              <a:t>Looking for ways to </a:t>
            </a:r>
            <a:r>
              <a:rPr lang="en-GB" altLang="en-US" sz="1800" b="1" i="1" dirty="0">
                <a:latin typeface="Calibri" panose="020F0502020204030204" pitchFamily="34" charset="0"/>
              </a:rPr>
              <a:t>enhance value or decrease cost </a:t>
            </a:r>
            <a:r>
              <a:rPr lang="en-GB" altLang="en-US" sz="1800" dirty="0">
                <a:latin typeface="Calibri" panose="020F0502020204030204" pitchFamily="34" charset="0"/>
              </a:rPr>
              <a:t>in value activities (e.g. outsourcing).</a:t>
            </a:r>
            <a:endParaRPr lang="en-GB" dirty="0"/>
          </a:p>
        </p:txBody>
      </p:sp>
      <p:sp>
        <p:nvSpPr>
          <p:cNvPr id="4" name="Footer Placeholder 3">
            <a:extLst>
              <a:ext uri="{FF2B5EF4-FFF2-40B4-BE49-F238E27FC236}">
                <a16:creationId xmlns:a16="http://schemas.microsoft.com/office/drawing/2014/main" id="{F19BE735-56CA-3244-149B-14717B222FE9}"/>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4F888A02-8A45-B503-A3AE-B2CB80595AB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7" descr="fig15_1">
            <a:extLst>
              <a:ext uri="{FF2B5EF4-FFF2-40B4-BE49-F238E27FC236}">
                <a16:creationId xmlns:a16="http://schemas.microsoft.com/office/drawing/2014/main" id="{6A7BF424-D097-F09A-2F48-CCBAB10722D0}"/>
              </a:ext>
            </a:extLst>
          </p:cNvPr>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8225079" y="702156"/>
            <a:ext cx="3618622" cy="182740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520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5"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7"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16BC518F-C0D3-63E9-3F8F-709D84A7F427}"/>
              </a:ext>
            </a:extLst>
          </p:cNvPr>
          <p:cNvSpPr>
            <a:spLocks noGrp="1"/>
          </p:cNvSpPr>
          <p:nvPr>
            <p:ph type="title"/>
          </p:nvPr>
        </p:nvSpPr>
        <p:spPr>
          <a:xfrm>
            <a:off x="601255" y="702155"/>
            <a:ext cx="3409783" cy="1300365"/>
          </a:xfrm>
        </p:spPr>
        <p:txBody>
          <a:bodyPr>
            <a:normAutofit/>
          </a:bodyPr>
          <a:lstStyle/>
          <a:p>
            <a:r>
              <a:rPr lang="en-GB">
                <a:solidFill>
                  <a:srgbClr val="FFFFFF"/>
                </a:solidFill>
              </a:rPr>
              <a:t>The value system</a:t>
            </a:r>
          </a:p>
        </p:txBody>
      </p:sp>
      <p:sp>
        <p:nvSpPr>
          <p:cNvPr id="3" name="Content Placeholder 2">
            <a:extLst>
              <a:ext uri="{FF2B5EF4-FFF2-40B4-BE49-F238E27FC236}">
                <a16:creationId xmlns:a16="http://schemas.microsoft.com/office/drawing/2014/main" id="{FA1F2B72-9D3B-76A3-94DF-6533147DFAF1}"/>
              </a:ext>
            </a:extLst>
          </p:cNvPr>
          <p:cNvSpPr>
            <a:spLocks noGrp="1"/>
          </p:cNvSpPr>
          <p:nvPr>
            <p:ph idx="1"/>
          </p:nvPr>
        </p:nvSpPr>
        <p:spPr>
          <a:xfrm>
            <a:off x="601255" y="2177142"/>
            <a:ext cx="3409782" cy="3823607"/>
          </a:xfrm>
        </p:spPr>
        <p:txBody>
          <a:bodyPr>
            <a:normAutofit/>
          </a:bodyPr>
          <a:lstStyle/>
          <a:p>
            <a:pPr marL="304800" indent="-304800" eaLnBrk="1" hangingPunct="1"/>
            <a:r>
              <a:rPr lang="en-GB" altLang="en-US" b="1" i="1" dirty="0">
                <a:solidFill>
                  <a:srgbClr val="FFFFFF"/>
                </a:solidFill>
                <a:latin typeface="Calibri" panose="020F0502020204030204" pitchFamily="34" charset="0"/>
              </a:rPr>
              <a:t>The value system </a:t>
            </a:r>
            <a:r>
              <a:rPr lang="en-GB" altLang="en-US" dirty="0">
                <a:solidFill>
                  <a:srgbClr val="FFFFFF"/>
                </a:solidFill>
                <a:latin typeface="Calibri" panose="020F0502020204030204" pitchFamily="34" charset="0"/>
              </a:rPr>
              <a:t>comprises the set of inter-organisational links and relationships that are necessary to create a product or service.</a:t>
            </a:r>
          </a:p>
          <a:p>
            <a:pPr marL="304800" indent="-304800" eaLnBrk="1" hangingPunct="1"/>
            <a:r>
              <a:rPr lang="en-GB" altLang="en-US" dirty="0">
                <a:solidFill>
                  <a:srgbClr val="FFFFFF"/>
                </a:solidFill>
                <a:latin typeface="Calibri" panose="020F0502020204030204" pitchFamily="34" charset="0"/>
              </a:rPr>
              <a:t>It looks at an organisation’s value chain in the context of links to other value chains.</a:t>
            </a:r>
          </a:p>
          <a:p>
            <a:pPr marL="304800" indent="-304800" eaLnBrk="1" hangingPunct="1"/>
            <a:r>
              <a:rPr lang="en-GB" altLang="en-US" dirty="0">
                <a:solidFill>
                  <a:srgbClr val="FFFFFF"/>
                </a:solidFill>
                <a:latin typeface="Calibri" panose="020F0502020204030204" pitchFamily="34" charset="0"/>
              </a:rPr>
              <a:t>Competitive advantage can be derived from </a:t>
            </a:r>
            <a:r>
              <a:rPr lang="en-GB" altLang="en-US" b="1" i="1" dirty="0">
                <a:solidFill>
                  <a:srgbClr val="FFFFFF"/>
                </a:solidFill>
                <a:latin typeface="Calibri" panose="020F0502020204030204" pitchFamily="34" charset="0"/>
              </a:rPr>
              <a:t>linkages</a:t>
            </a:r>
            <a:r>
              <a:rPr lang="en-GB" altLang="en-US" dirty="0">
                <a:solidFill>
                  <a:srgbClr val="FFFFFF"/>
                </a:solidFill>
                <a:latin typeface="Calibri" panose="020F0502020204030204" pitchFamily="34" charset="0"/>
              </a:rPr>
              <a:t> within the value system.</a:t>
            </a:r>
          </a:p>
          <a:p>
            <a:endParaRPr lang="en-GB" dirty="0">
              <a:solidFill>
                <a:srgbClr val="FFFFFF"/>
              </a:solidFill>
            </a:endParaRPr>
          </a:p>
        </p:txBody>
      </p:sp>
      <p:pic>
        <p:nvPicPr>
          <p:cNvPr id="6" name="Picture 11" descr="Shape, polygon&#10;&#10;Description automatically generated">
            <a:extLst>
              <a:ext uri="{FF2B5EF4-FFF2-40B4-BE49-F238E27FC236}">
                <a16:creationId xmlns:a16="http://schemas.microsoft.com/office/drawing/2014/main" id="{E2263D13-74B7-23E7-5156-E7D1F24A8737}"/>
              </a:ext>
            </a:extLst>
          </p:cNvPr>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4592231" y="2167604"/>
            <a:ext cx="6831503" cy="343581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3">
            <a:extLst>
              <a:ext uri="{FF2B5EF4-FFF2-40B4-BE49-F238E27FC236}">
                <a16:creationId xmlns:a16="http://schemas.microsoft.com/office/drawing/2014/main" id="{17027057-2334-4146-6318-333B7D09CB60}"/>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altLang="en-US" sz="900" b="0" i="0" u="none" strike="noStrike" kern="1200" cap="all" spc="0" normalizeH="0" baseline="0" noProof="0" dirty="0">
                <a:ln>
                  <a:noFill/>
                </a:ln>
                <a:solidFill>
                  <a:prstClr val="black"/>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773BA63A-52C5-6432-6241-98DE3D6018A8}"/>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02C6EB"/>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6</a:t>
            </a:fld>
            <a:endParaRPr kumimoji="0" lang="en-US" sz="900" b="0" i="0" u="none" strike="noStrike" kern="1200" cap="none" spc="0" normalizeH="0" baseline="0" noProof="0">
              <a:ln>
                <a:noFill/>
              </a:ln>
              <a:solidFill>
                <a:srgbClr val="02C6EB"/>
              </a:solidFill>
              <a:effectLst/>
              <a:uLnTx/>
              <a:uFillTx/>
              <a:latin typeface="Franklin Gothic Book" panose="020B0502020104020203"/>
              <a:ea typeface="+mn-ea"/>
              <a:cs typeface="+mn-cs"/>
            </a:endParaRPr>
          </a:p>
        </p:txBody>
      </p:sp>
      <p:sp>
        <p:nvSpPr>
          <p:cNvPr id="8" name="TextBox 7">
            <a:extLst>
              <a:ext uri="{FF2B5EF4-FFF2-40B4-BE49-F238E27FC236}">
                <a16:creationId xmlns:a16="http://schemas.microsoft.com/office/drawing/2014/main" id="{BC91039B-6C17-1439-5448-830FF91815D2}"/>
              </a:ext>
            </a:extLst>
          </p:cNvPr>
          <p:cNvSpPr txBox="1"/>
          <p:nvPr/>
        </p:nvSpPr>
        <p:spPr>
          <a:xfrm>
            <a:off x="4500945" y="1005840"/>
            <a:ext cx="7244522" cy="923330"/>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800" b="0" i="1" u="none" strike="noStrike" kern="1200" cap="none" spc="0" normalizeH="0" baseline="0" noProof="0" dirty="0">
                <a:ln>
                  <a:noFill/>
                </a:ln>
                <a:solidFill>
                  <a:prstClr val="black"/>
                </a:solidFill>
                <a:effectLst/>
                <a:uLnTx/>
                <a:uFillTx/>
                <a:latin typeface="Franklin Gothic Book" panose="020B0502020104020203"/>
                <a:ea typeface="+mn-ea"/>
                <a:cs typeface="+mn-cs"/>
              </a:rPr>
              <a:t>Important to understand: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800" b="1" i="1" u="none" strike="noStrike" kern="1200" cap="none" spc="0" normalizeH="0" baseline="0" noProof="0" dirty="0">
                <a:ln>
                  <a:noFill/>
                </a:ln>
                <a:solidFill>
                  <a:prstClr val="black"/>
                </a:solidFill>
                <a:effectLst/>
                <a:uLnTx/>
                <a:uFillTx/>
                <a:latin typeface="Franklin Gothic Book" panose="020B0502020104020203"/>
                <a:ea typeface="+mn-ea"/>
                <a:cs typeface="+mn-cs"/>
              </a:rPr>
              <a:t>Which activities need to be part of the Organisation’s value chain because they are key to achieving competitive advantage?</a:t>
            </a:r>
          </a:p>
        </p:txBody>
      </p:sp>
      <p:pic>
        <p:nvPicPr>
          <p:cNvPr id="10" name="Picture 9">
            <a:extLst>
              <a:ext uri="{FF2B5EF4-FFF2-40B4-BE49-F238E27FC236}">
                <a16:creationId xmlns:a16="http://schemas.microsoft.com/office/drawing/2014/main" id="{BC703EDB-E8A3-151D-AE5D-1CD5C742E7E9}"/>
              </a:ext>
            </a:extLst>
          </p:cNvPr>
          <p:cNvPicPr>
            <a:picLocks noChangeAspect="1"/>
          </p:cNvPicPr>
          <p:nvPr/>
        </p:nvPicPr>
        <p:blipFill>
          <a:blip r:embed="rId4"/>
          <a:stretch>
            <a:fillRect/>
          </a:stretch>
        </p:blipFill>
        <p:spPr>
          <a:xfrm>
            <a:off x="4308732" y="6022709"/>
            <a:ext cx="7115002" cy="353599"/>
          </a:xfrm>
          <a:prstGeom prst="rect">
            <a:avLst/>
          </a:prstGeom>
        </p:spPr>
      </p:pic>
    </p:spTree>
    <p:extLst>
      <p:ext uri="{BB962C8B-B14F-4D97-AF65-F5344CB8AC3E}">
        <p14:creationId xmlns:p14="http://schemas.microsoft.com/office/powerpoint/2010/main" val="3948861380"/>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FC6DF-0CE2-145D-0B79-72B85CD8A509}"/>
              </a:ext>
            </a:extLst>
          </p:cNvPr>
          <p:cNvSpPr>
            <a:spLocks noGrp="1"/>
          </p:cNvSpPr>
          <p:nvPr>
            <p:ph type="title"/>
          </p:nvPr>
        </p:nvSpPr>
        <p:spPr/>
        <p:txBody>
          <a:bodyPr/>
          <a:lstStyle/>
          <a:p>
            <a:r>
              <a:rPr lang="en-GB" dirty="0"/>
              <a:t>Benefits of value system analysis</a:t>
            </a:r>
          </a:p>
        </p:txBody>
      </p:sp>
      <p:sp>
        <p:nvSpPr>
          <p:cNvPr id="3" name="Content Placeholder 2">
            <a:extLst>
              <a:ext uri="{FF2B5EF4-FFF2-40B4-BE49-F238E27FC236}">
                <a16:creationId xmlns:a16="http://schemas.microsoft.com/office/drawing/2014/main" id="{7617C1D9-7733-D255-9EC8-CE2392D2EDD5}"/>
              </a:ext>
            </a:extLst>
          </p:cNvPr>
          <p:cNvSpPr>
            <a:spLocks noGrp="1"/>
          </p:cNvSpPr>
          <p:nvPr>
            <p:ph idx="1"/>
          </p:nvPr>
        </p:nvSpPr>
        <p:spPr/>
        <p:txBody>
          <a:bodyPr/>
          <a:lstStyle/>
          <a:p>
            <a:pPr eaLnBrk="1" hangingPunct="1">
              <a:lnSpc>
                <a:spcPts val="3000"/>
              </a:lnSpc>
            </a:pPr>
            <a:r>
              <a:rPr lang="en-GB" altLang="en-US" sz="1800" b="1" i="1" dirty="0">
                <a:latin typeface="Calibri" panose="020F0502020204030204" pitchFamily="34" charset="0"/>
              </a:rPr>
              <a:t>Understanding cost/price structures </a:t>
            </a:r>
            <a:r>
              <a:rPr lang="en-GB" altLang="en-US" sz="1800" dirty="0">
                <a:latin typeface="Calibri" panose="020F0502020204030204" pitchFamily="34" charset="0"/>
              </a:rPr>
              <a:t>across the value system</a:t>
            </a:r>
            <a:r>
              <a:rPr lang="en-GB" altLang="en-US" sz="1800" i="1" dirty="0">
                <a:latin typeface="Calibri" panose="020F0502020204030204" pitchFamily="34" charset="0"/>
              </a:rPr>
              <a:t> </a:t>
            </a:r>
            <a:r>
              <a:rPr lang="en-GB" altLang="en-US" sz="1800" dirty="0">
                <a:latin typeface="Calibri" panose="020F0502020204030204" pitchFamily="34" charset="0"/>
              </a:rPr>
              <a:t>– analysing the best area of focus and the best business model.</a:t>
            </a:r>
          </a:p>
          <a:p>
            <a:pPr eaLnBrk="1" hangingPunct="1">
              <a:lnSpc>
                <a:spcPts val="3000"/>
              </a:lnSpc>
            </a:pPr>
            <a:r>
              <a:rPr lang="en-GB" altLang="en-US" sz="1800" b="1" i="1" dirty="0">
                <a:latin typeface="Calibri" panose="020F0502020204030204" pitchFamily="34" charset="0"/>
              </a:rPr>
              <a:t>Identifying ‘profit pools</a:t>
            </a:r>
            <a:r>
              <a:rPr lang="en-GB" altLang="en-US" sz="1800" b="1" dirty="0">
                <a:latin typeface="Calibri" panose="020F0502020204030204" pitchFamily="34" charset="0"/>
              </a:rPr>
              <a:t>’</a:t>
            </a:r>
            <a:r>
              <a:rPr lang="en-GB" altLang="en-US" sz="1800" dirty="0">
                <a:latin typeface="Calibri" panose="020F0502020204030204" pitchFamily="34" charset="0"/>
              </a:rPr>
              <a:t> (i.e. levels of profit in different parts of the system) – seeking ways to use existing capabilities in order to exploit these.</a:t>
            </a:r>
          </a:p>
          <a:p>
            <a:pPr eaLnBrk="1" hangingPunct="1">
              <a:lnSpc>
                <a:spcPts val="3000"/>
              </a:lnSpc>
            </a:pPr>
            <a:r>
              <a:rPr lang="en-GB" altLang="en-US" sz="1800" b="1" i="1" dirty="0">
                <a:latin typeface="Calibri" panose="020F0502020204030204" pitchFamily="34" charset="0"/>
              </a:rPr>
              <a:t>The ‘make or buy’ decision </a:t>
            </a:r>
            <a:r>
              <a:rPr lang="en-GB" altLang="en-US" sz="1600" dirty="0">
                <a:latin typeface="Calibri" panose="020F0502020204030204" pitchFamily="34" charset="0"/>
              </a:rPr>
              <a:t>–</a:t>
            </a:r>
            <a:r>
              <a:rPr lang="en-GB" altLang="en-US" sz="1800" dirty="0">
                <a:latin typeface="Calibri" panose="020F0502020204030204" pitchFamily="34" charset="0"/>
              </a:rPr>
              <a:t> which activities to do ‘in-house’ and which to outsource.</a:t>
            </a:r>
          </a:p>
          <a:p>
            <a:pPr eaLnBrk="1" hangingPunct="1">
              <a:lnSpc>
                <a:spcPts val="3000"/>
              </a:lnSpc>
            </a:pPr>
            <a:r>
              <a:rPr lang="en-GB" altLang="en-US" sz="1800" b="1" i="1" dirty="0">
                <a:latin typeface="Calibri" panose="020F0502020204030204" pitchFamily="34" charset="0"/>
              </a:rPr>
              <a:t>Partnering </a:t>
            </a:r>
            <a:r>
              <a:rPr lang="en-GB" altLang="en-US" sz="1800" dirty="0">
                <a:latin typeface="Calibri" panose="020F0502020204030204" pitchFamily="34" charset="0"/>
              </a:rPr>
              <a:t>– deciding who to work with and the nature of these relationships.</a:t>
            </a:r>
          </a:p>
          <a:p>
            <a:endParaRPr lang="en-GB" dirty="0"/>
          </a:p>
        </p:txBody>
      </p:sp>
      <p:sp>
        <p:nvSpPr>
          <p:cNvPr id="4" name="Footer Placeholder 3">
            <a:extLst>
              <a:ext uri="{FF2B5EF4-FFF2-40B4-BE49-F238E27FC236}">
                <a16:creationId xmlns:a16="http://schemas.microsoft.com/office/drawing/2014/main" id="{BE20C847-E8E1-8729-EBB0-04D555A10014}"/>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6DE14290-9B44-2CD2-0EE0-A97CDCD2EAC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11" descr="Shape, polygon&#10;&#10;Description automatically generated">
            <a:extLst>
              <a:ext uri="{FF2B5EF4-FFF2-40B4-BE49-F238E27FC236}">
                <a16:creationId xmlns:a16="http://schemas.microsoft.com/office/drawing/2014/main" id="{46D510A6-5E7C-4A53-FBB1-406EC1BDA65F}"/>
              </a:ext>
            </a:extLst>
          </p:cNvPr>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8863263" y="983973"/>
            <a:ext cx="2680907" cy="134832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81720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FF4F9-B2F0-F9B5-86BE-018EC3E66395}"/>
              </a:ext>
            </a:extLst>
          </p:cNvPr>
          <p:cNvSpPr>
            <a:spLocks noGrp="1"/>
          </p:cNvSpPr>
          <p:nvPr>
            <p:ph type="title"/>
          </p:nvPr>
        </p:nvSpPr>
        <p:spPr>
          <a:xfrm>
            <a:off x="581192" y="702156"/>
            <a:ext cx="11029616" cy="621933"/>
          </a:xfrm>
        </p:spPr>
        <p:txBody>
          <a:bodyPr/>
          <a:lstStyle/>
          <a:p>
            <a:r>
              <a:rPr lang="en-GB" dirty="0"/>
              <a:t>summary</a:t>
            </a:r>
          </a:p>
        </p:txBody>
      </p:sp>
      <p:sp>
        <p:nvSpPr>
          <p:cNvPr id="3" name="Content Placeholder 2">
            <a:extLst>
              <a:ext uri="{FF2B5EF4-FFF2-40B4-BE49-F238E27FC236}">
                <a16:creationId xmlns:a16="http://schemas.microsoft.com/office/drawing/2014/main" id="{20130AEE-954F-6B3E-CF28-418C6DA06E71}"/>
              </a:ext>
            </a:extLst>
          </p:cNvPr>
          <p:cNvSpPr>
            <a:spLocks noGrp="1"/>
          </p:cNvSpPr>
          <p:nvPr>
            <p:ph idx="1"/>
          </p:nvPr>
        </p:nvSpPr>
        <p:spPr>
          <a:xfrm>
            <a:off x="581192" y="1772653"/>
            <a:ext cx="11029615" cy="4202697"/>
          </a:xfrm>
        </p:spPr>
        <p:txBody>
          <a:bodyPr>
            <a:noAutofit/>
          </a:bodyPr>
          <a:lstStyle/>
          <a:p>
            <a:pPr marL="295275" indent="-295275" eaLnBrk="1" hangingPunct="1">
              <a:spcBef>
                <a:spcPct val="20000"/>
              </a:spcBef>
              <a:buClr>
                <a:schemeClr val="tx1"/>
              </a:buClr>
              <a:buFont typeface="Arial" charset="0"/>
              <a:buChar char="•"/>
              <a:defRPr/>
            </a:pPr>
            <a:r>
              <a:rPr lang="en-GB" altLang="en-US" sz="1800" dirty="0">
                <a:latin typeface="Calibri" panose="020F0502020204030204" pitchFamily="34" charset="0"/>
              </a:rPr>
              <a:t>To be able to achieve sustained competitive advantage resources / capabilities need to be </a:t>
            </a:r>
            <a:r>
              <a:rPr lang="en-GB" altLang="en-US" sz="1800" b="1" i="1" dirty="0">
                <a:latin typeface="Calibri" panose="020F0502020204030204" pitchFamily="34" charset="0"/>
              </a:rPr>
              <a:t>unique and distinctive. </a:t>
            </a:r>
            <a:endParaRPr lang="en-GB" altLang="en-US" sz="1800" dirty="0">
              <a:latin typeface="Calibri" panose="020F0502020204030204" pitchFamily="34" charset="0"/>
            </a:endParaRPr>
          </a:p>
          <a:p>
            <a:pPr marL="295275" indent="-295275" eaLnBrk="1" hangingPunct="1">
              <a:spcBef>
                <a:spcPct val="20000"/>
              </a:spcBef>
              <a:buClr>
                <a:schemeClr val="tx1"/>
              </a:buClr>
              <a:buFont typeface="Arial" charset="0"/>
              <a:buChar char="•"/>
              <a:defRPr/>
            </a:pPr>
            <a:r>
              <a:rPr lang="en-GB" altLang="en-US" sz="1800" dirty="0">
                <a:latin typeface="Calibri" panose="020F0502020204030204" pitchFamily="34" charset="0"/>
              </a:rPr>
              <a:t>To be distinctive and provide for sustainable competitive advantage, resources and capabilities need to fulfil the </a:t>
            </a:r>
            <a:r>
              <a:rPr lang="en-GB" altLang="en-US" sz="1800" b="1" i="1" dirty="0">
                <a:latin typeface="Calibri" panose="020F0502020204030204" pitchFamily="34" charset="0"/>
              </a:rPr>
              <a:t>VRIO criteria </a:t>
            </a:r>
            <a:r>
              <a:rPr lang="en-GB" altLang="en-US" sz="1800" dirty="0">
                <a:latin typeface="Calibri" panose="020F0502020204030204" pitchFamily="34" charset="0"/>
              </a:rPr>
              <a:t>of being </a:t>
            </a:r>
            <a:r>
              <a:rPr lang="en-GB" altLang="en-US" sz="1800" b="1" i="1" dirty="0">
                <a:latin typeface="Calibri" panose="020F0502020204030204" pitchFamily="34" charset="0"/>
              </a:rPr>
              <a:t>Valuable, Rare, Inimitable and supported by the Organisation.</a:t>
            </a:r>
          </a:p>
          <a:p>
            <a:pPr marL="295275" indent="-295275" eaLnBrk="1" hangingPunct="1">
              <a:spcBef>
                <a:spcPct val="20000"/>
              </a:spcBef>
              <a:buClr>
                <a:schemeClr val="tx1"/>
              </a:buClr>
              <a:buFont typeface="Arial" charset="0"/>
              <a:buChar char="•"/>
              <a:defRPr/>
            </a:pPr>
            <a:endParaRPr lang="en-GB" altLang="en-US" sz="1800" b="1" i="1" dirty="0">
              <a:latin typeface="Calibri" panose="020F0502020204030204" pitchFamily="34" charset="0"/>
            </a:endParaRPr>
          </a:p>
          <a:p>
            <a:pPr marL="0" indent="0" eaLnBrk="1" fontAlgn="auto" hangingPunct="1">
              <a:spcAft>
                <a:spcPts val="0"/>
              </a:spcAft>
              <a:buClr>
                <a:srgbClr val="0070C0"/>
              </a:buClr>
              <a:buFont typeface="Arial" charset="0"/>
              <a:buNone/>
              <a:defRPr/>
            </a:pPr>
            <a:r>
              <a:rPr lang="en-IN" altLang="en-US" sz="1800" b="1" i="1" dirty="0">
                <a:latin typeface="Calibri" panose="020F0502020204030204" pitchFamily="34" charset="0"/>
              </a:rPr>
              <a:t>Ways of diagnosing organisational resources and capabilities include: </a:t>
            </a:r>
          </a:p>
          <a:p>
            <a:pPr marL="314325" indent="-314325" eaLnBrk="1" fontAlgn="auto" hangingPunct="1">
              <a:spcAft>
                <a:spcPts val="0"/>
              </a:spcAft>
              <a:buClr>
                <a:schemeClr val="tx1"/>
              </a:buClr>
              <a:defRPr/>
            </a:pPr>
            <a:r>
              <a:rPr lang="en-GB" sz="1800" b="1" i="1" dirty="0">
                <a:latin typeface="Calibri" panose="020F0502020204030204" pitchFamily="34" charset="0"/>
              </a:rPr>
              <a:t>VRIO analysis</a:t>
            </a:r>
            <a:r>
              <a:rPr lang="en-GB" sz="1800" b="1" dirty="0">
                <a:latin typeface="Calibri" panose="020F0502020204030204" pitchFamily="34" charset="0"/>
              </a:rPr>
              <a:t> </a:t>
            </a:r>
            <a:r>
              <a:rPr lang="en-GB" sz="1800" dirty="0">
                <a:latin typeface="Calibri" panose="020F0502020204030204" pitchFamily="34" charset="0"/>
              </a:rPr>
              <a:t>of resources and capabilities to evaluate if they contribute to competitive advantage.</a:t>
            </a:r>
          </a:p>
          <a:p>
            <a:pPr marL="304800" indent="-304800" eaLnBrk="1" fontAlgn="auto" hangingPunct="1">
              <a:spcAft>
                <a:spcPts val="0"/>
              </a:spcAft>
              <a:defRPr/>
            </a:pPr>
            <a:r>
              <a:rPr lang="en-GB" sz="1800" dirty="0">
                <a:latin typeface="Calibri" panose="020F0502020204030204" pitchFamily="34" charset="0"/>
              </a:rPr>
              <a:t>Analysing an organisation’s </a:t>
            </a:r>
            <a:r>
              <a:rPr lang="en-GB" sz="1800" b="1" i="1" dirty="0">
                <a:latin typeface="Calibri" panose="020F0502020204030204" pitchFamily="34" charset="0"/>
              </a:rPr>
              <a:t>value chain</a:t>
            </a:r>
            <a:r>
              <a:rPr lang="en-GB" sz="1800" b="1" dirty="0">
                <a:latin typeface="Calibri" panose="020F0502020204030204" pitchFamily="34" charset="0"/>
              </a:rPr>
              <a:t> and </a:t>
            </a:r>
            <a:r>
              <a:rPr lang="en-GB" sz="1800" b="1" i="1" dirty="0">
                <a:latin typeface="Calibri" panose="020F0502020204030204" pitchFamily="34" charset="0"/>
              </a:rPr>
              <a:t>value system</a:t>
            </a:r>
            <a:r>
              <a:rPr lang="en-GB" sz="1800" b="1" dirty="0">
                <a:latin typeface="Calibri" panose="020F0502020204030204" pitchFamily="34" charset="0"/>
              </a:rPr>
              <a:t> </a:t>
            </a:r>
            <a:r>
              <a:rPr lang="en-GB" sz="1800" dirty="0">
                <a:latin typeface="Calibri" panose="020F0502020204030204" pitchFamily="34" charset="0"/>
              </a:rPr>
              <a:t>to understand how value to a customer is created and can be developed.</a:t>
            </a:r>
          </a:p>
          <a:p>
            <a:pPr marL="304800" indent="-304800" eaLnBrk="1" fontAlgn="auto" hangingPunct="1">
              <a:spcAft>
                <a:spcPts val="0"/>
              </a:spcAft>
              <a:defRPr/>
            </a:pPr>
            <a:r>
              <a:rPr lang="en-GB" sz="1800" b="1" i="1" dirty="0">
                <a:latin typeface="Calibri" panose="020F0502020204030204" pitchFamily="34" charset="0"/>
              </a:rPr>
              <a:t>Strategic analysis frameworks such as PESTEL, SWOT etc.</a:t>
            </a:r>
            <a:r>
              <a:rPr lang="en-GB" sz="1800" b="1" dirty="0">
                <a:latin typeface="Calibri" panose="020F0502020204030204" pitchFamily="34" charset="0"/>
              </a:rPr>
              <a:t> </a:t>
            </a:r>
            <a:r>
              <a:rPr lang="en-GB" sz="1800" dirty="0">
                <a:latin typeface="Calibri" panose="020F0502020204030204" pitchFamily="34" charset="0"/>
              </a:rPr>
              <a:t>drawing together an understanding of the strengths, weaknesses, opportunities and threats an organisation faces.</a:t>
            </a:r>
          </a:p>
          <a:p>
            <a:pPr marL="304800" indent="-304800" eaLnBrk="1" fontAlgn="auto" hangingPunct="1">
              <a:spcAft>
                <a:spcPts val="0"/>
              </a:spcAft>
              <a:defRPr/>
            </a:pPr>
            <a:r>
              <a:rPr lang="en-GB" sz="1800" b="1" i="1" dirty="0">
                <a:latin typeface="Calibri" panose="020F0502020204030204" pitchFamily="34" charset="0"/>
              </a:rPr>
              <a:t>Benchmarking</a:t>
            </a:r>
            <a:r>
              <a:rPr lang="en-GB" sz="1800" dirty="0">
                <a:latin typeface="Calibri" panose="020F0502020204030204" pitchFamily="34" charset="0"/>
              </a:rPr>
              <a:t> to understand the relative performance of organisations.</a:t>
            </a:r>
          </a:p>
          <a:p>
            <a:pPr marL="304800" indent="-304800">
              <a:spcAft>
                <a:spcPts val="0"/>
              </a:spcAft>
              <a:defRPr/>
            </a:pPr>
            <a:r>
              <a:rPr lang="en-GB" sz="1800" dirty="0"/>
              <a:t>It is important for an organisation to recognise such </a:t>
            </a:r>
            <a:r>
              <a:rPr lang="en-GB" sz="1800" b="1" i="1" dirty="0"/>
              <a:t>redundant capabilities </a:t>
            </a:r>
            <a:r>
              <a:rPr lang="en-GB" sz="1800" dirty="0"/>
              <a:t>and to eliminate them.</a:t>
            </a:r>
          </a:p>
        </p:txBody>
      </p:sp>
      <p:sp>
        <p:nvSpPr>
          <p:cNvPr id="4" name="Footer Placeholder 3">
            <a:extLst>
              <a:ext uri="{FF2B5EF4-FFF2-40B4-BE49-F238E27FC236}">
                <a16:creationId xmlns:a16="http://schemas.microsoft.com/office/drawing/2014/main" id="{166B5BE8-AF67-BAC1-3391-28F17768DCD2}"/>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62B1D88E-6219-DC6E-70F7-5344E4525FE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195249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E4800-EB1C-5137-AACD-7388EC7D69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CE1681-7FC9-5452-7080-3040999E9B95}"/>
              </a:ext>
            </a:extLst>
          </p:cNvPr>
          <p:cNvSpPr>
            <a:spLocks noGrp="1"/>
          </p:cNvSpPr>
          <p:nvPr>
            <p:ph type="title"/>
          </p:nvPr>
        </p:nvSpPr>
        <p:spPr>
          <a:xfrm>
            <a:off x="392007" y="1242849"/>
            <a:ext cx="11029615" cy="2147467"/>
          </a:xfrm>
        </p:spPr>
        <p:txBody>
          <a:bodyPr/>
          <a:lstStyle/>
          <a:p>
            <a:r>
              <a:rPr lang="en-GB"/>
              <a:t>Summary</a:t>
            </a:r>
            <a:br>
              <a:rPr lang="en-GB"/>
            </a:br>
            <a:r>
              <a:rPr lang="en-GB"/>
              <a:t>Introduced </a:t>
            </a:r>
            <a:r>
              <a:rPr lang="en-GB" dirty="0"/>
              <a:t>The Value Chain</a:t>
            </a:r>
          </a:p>
        </p:txBody>
      </p:sp>
      <p:sp>
        <p:nvSpPr>
          <p:cNvPr id="4" name="Footer Placeholder 3">
            <a:extLst>
              <a:ext uri="{FF2B5EF4-FFF2-40B4-BE49-F238E27FC236}">
                <a16:creationId xmlns:a16="http://schemas.microsoft.com/office/drawing/2014/main" id="{EEA42E2D-963F-E618-DB11-6E243323682F}"/>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2B23AA9-B476-D3C5-5791-6FD82C3076D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546574619"/>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TotalTime>
  <Words>2258</Words>
  <Application>Microsoft Office PowerPoint</Application>
  <PresentationFormat>Widescreen</PresentationFormat>
  <Paragraphs>166</Paragraphs>
  <Slides>9</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Aptos</vt:lpstr>
      <vt:lpstr>Arial</vt:lpstr>
      <vt:lpstr>Calibri</vt:lpstr>
      <vt:lpstr>Franklin Gothic Book</vt:lpstr>
      <vt:lpstr>Franklin Gothic Demi</vt:lpstr>
      <vt:lpstr>Wingdings 2</vt:lpstr>
      <vt:lpstr>DividendVTI</vt:lpstr>
      <vt:lpstr>Strategic capabilities Part two– the Strengths and Weaknesses for your SWOT Analysis</vt:lpstr>
      <vt:lpstr>Learning objectives  Introduce The Value Chain</vt:lpstr>
      <vt:lpstr>The value chain</vt:lpstr>
      <vt:lpstr>The value chain</vt:lpstr>
      <vt:lpstr>Benefits of value chain analysis</vt:lpstr>
      <vt:lpstr>The value system</vt:lpstr>
      <vt:lpstr>Benefits of value system analysis</vt:lpstr>
      <vt:lpstr>summary</vt:lpstr>
      <vt:lpstr>Summary Introduced The Value Chain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Anthony Burns</dc:creator>
  <cp:lastModifiedBy>Anthony Burns</cp:lastModifiedBy>
  <cp:revision>3</cp:revision>
  <dcterms:created xsi:type="dcterms:W3CDTF">2025-09-15T12:37:10Z</dcterms:created>
  <dcterms:modified xsi:type="dcterms:W3CDTF">2025-10-31T12:13:55Z</dcterms:modified>
</cp:coreProperties>
</file>