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57" r:id="rId3"/>
    <p:sldId id="322" r:id="rId4"/>
    <p:sldId id="320" r:id="rId5"/>
    <p:sldId id="269" r:id="rId6"/>
    <p:sldId id="271" r:id="rId7"/>
    <p:sldId id="289" r:id="rId8"/>
    <p:sldId id="340" r:id="rId9"/>
    <p:sldId id="292" r:id="rId10"/>
    <p:sldId id="338" r:id="rId11"/>
    <p:sldId id="321" r:id="rId12"/>
    <p:sldId id="339" r:id="rId13"/>
    <p:sldId id="294" r:id="rId14"/>
    <p:sldId id="296" r:id="rId15"/>
    <p:sldId id="297" r:id="rId16"/>
    <p:sldId id="304" r:id="rId17"/>
    <p:sldId id="324" r:id="rId18"/>
    <p:sldId id="298" r:id="rId19"/>
    <p:sldId id="314" r:id="rId20"/>
    <p:sldId id="313" r:id="rId21"/>
    <p:sldId id="300" r:id="rId22"/>
    <p:sldId id="310" r:id="rId23"/>
    <p:sldId id="325" r:id="rId24"/>
    <p:sldId id="326" r:id="rId25"/>
    <p:sldId id="330" r:id="rId26"/>
    <p:sldId id="331" r:id="rId27"/>
    <p:sldId id="327" r:id="rId28"/>
    <p:sldId id="328" r:id="rId29"/>
    <p:sldId id="329" r:id="rId30"/>
    <p:sldId id="337" r:id="rId31"/>
    <p:sldId id="336" r:id="rId32"/>
    <p:sldId id="332" r:id="rId33"/>
    <p:sldId id="333" r:id="rId34"/>
    <p:sldId id="334" r:id="rId35"/>
    <p:sldId id="335" r:id="rId36"/>
    <p:sldId id="323" r:id="rId37"/>
    <p:sldId id="284" r:id="rId38"/>
    <p:sldId id="263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899EFA-D4E3-49BB-B800-858B8B46577C}" v="25" dt="2025-01-24T16:05:42.1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70" autoAdjust="0"/>
    <p:restoredTop sz="84060" autoAdjust="0"/>
  </p:normalViewPr>
  <p:slideViewPr>
    <p:cSldViewPr snapToGrid="0">
      <p:cViewPr varScale="1">
        <p:scale>
          <a:sx n="79" d="100"/>
          <a:sy n="79" d="100"/>
        </p:scale>
        <p:origin x="64" y="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07899EFA-D4E3-49BB-B800-858B8B46577C}"/>
    <pc:docChg chg="undo custSel addSld delSld modSld sldOrd">
      <pc:chgData name="Alisdair Cunningham" userId="67e8d9ba-4582-42f1-b26c-e866daa7f65b" providerId="ADAL" clId="{07899EFA-D4E3-49BB-B800-858B8B46577C}" dt="2025-01-24T16:05:42.188" v="758"/>
      <pc:docMkLst>
        <pc:docMk/>
      </pc:docMkLst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701768522" sldId="256"/>
        </pc:sldMkLst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701768522" sldId="256"/>
            <ac:spMk id="39" creationId="{28BEEBE5-1649-2D3F-4E37-5E30C4D917BA}"/>
          </ac:spMkLst>
        </pc:spChg>
      </pc:sldChg>
      <pc:sldChg chg="modSp mod">
        <pc:chgData name="Alisdair Cunningham" userId="67e8d9ba-4582-42f1-b26c-e866daa7f65b" providerId="ADAL" clId="{07899EFA-D4E3-49BB-B800-858B8B46577C}" dt="2025-01-24T16:05:42.188" v="758"/>
        <pc:sldMkLst>
          <pc:docMk/>
          <pc:sldMk cId="3520049810" sldId="257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520049810" sldId="257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520049810" sldId="257"/>
            <ac:spMk id="15" creationId="{222EFF28-C559-3C98-A5C2-1E28C24E8A7A}"/>
          </ac:spMkLst>
        </pc:spChg>
        <pc:graphicFrameChg chg="mod modGraphic">
          <ac:chgData name="Alisdair Cunningham" userId="67e8d9ba-4582-42f1-b26c-e866daa7f65b" providerId="ADAL" clId="{07899EFA-D4E3-49BB-B800-858B8B46577C}" dt="2025-01-24T16:05:40.843" v="757" actId="21"/>
          <ac:graphicFrameMkLst>
            <pc:docMk/>
            <pc:sldMk cId="3520049810" sldId="257"/>
            <ac:graphicFrameMk id="3" creationId="{4BA32F86-6786-8F2D-DD0E-8B0809E39D16}"/>
          </ac:graphicFrameMkLst>
        </pc:graphicFrameChg>
        <pc:graphicFrameChg chg="mod modGraphic">
          <ac:chgData name="Alisdair Cunningham" userId="67e8d9ba-4582-42f1-b26c-e866daa7f65b" providerId="ADAL" clId="{07899EFA-D4E3-49BB-B800-858B8B46577C}" dt="2025-01-24T16:05:42.188" v="758"/>
          <ac:graphicFrameMkLst>
            <pc:docMk/>
            <pc:sldMk cId="3520049810" sldId="257"/>
            <ac:graphicFrameMk id="4" creationId="{53F55F68-79BC-BF80-3F25-D0A163F463E9}"/>
          </ac:graphicFrameMkLst>
        </pc:graphicFrame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2545193714" sldId="263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2545193714" sldId="263"/>
            <ac:spMk id="3" creationId="{06459D70-2204-8801-4716-B9C4DA29B5AA}"/>
          </ac:spMkLst>
        </pc:spChg>
      </pc:sldChg>
      <pc:sldChg chg="modSp mod">
        <pc:chgData name="Alisdair Cunningham" userId="67e8d9ba-4582-42f1-b26c-e866daa7f65b" providerId="ADAL" clId="{07899EFA-D4E3-49BB-B800-858B8B46577C}" dt="2025-01-24T14:29:55.103" v="8" actId="1076"/>
        <pc:sldMkLst>
          <pc:docMk/>
          <pc:sldMk cId="3824098368" sldId="269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824098368" sldId="269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5-01-24T14:29:55.103" v="8" actId="1076"/>
          <ac:spMkLst>
            <pc:docMk/>
            <pc:sldMk cId="3824098368" sldId="269"/>
            <ac:spMk id="3" creationId="{88593193-4680-8E31-3148-21DD4020C8A5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824098368" sldId="269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1984303431" sldId="271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1984303431" sldId="271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1984303431" sldId="271"/>
            <ac:spMk id="15" creationId="{222EFF28-C559-3C98-A5C2-1E28C24E8A7A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2773719451" sldId="284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2773719451" sldId="28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2773719451" sldId="284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171199477" sldId="289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171199477" sldId="289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171199477" sldId="289"/>
            <ac:spMk id="15" creationId="{222EFF28-C559-3C98-A5C2-1E28C24E8A7A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2527924712" sldId="292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2527924712" sldId="292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2527924712" sldId="292"/>
            <ac:spMk id="15" creationId="{222EFF28-C559-3C98-A5C2-1E28C24E8A7A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2525116218" sldId="294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2525116218" sldId="29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2525116218" sldId="294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094930100" sldId="296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094930100" sldId="296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094930100" sldId="296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4153397391" sldId="297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4153397391" sldId="297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4153397391" sldId="297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547218484" sldId="298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547218484" sldId="298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547218484" sldId="298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4196387937" sldId="300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4196387937" sldId="30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4196387937" sldId="300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609484867" sldId="304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609484867" sldId="30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609484867" sldId="304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740922528" sldId="310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740922528" sldId="31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740922528" sldId="310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455479439" sldId="313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455479439" sldId="31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455479439" sldId="313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631328290" sldId="314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631328290" sldId="31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631328290" sldId="314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1886847806" sldId="320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1886847806" sldId="32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1886847806" sldId="320"/>
            <ac:spMk id="4" creationId="{51E75A89-223B-C391-8173-2DCD1F72BAED}"/>
          </ac:spMkLst>
        </pc:spChg>
      </pc:sldChg>
      <pc:sldChg chg="modSp mod ord">
        <pc:chgData name="Alisdair Cunningham" userId="67e8d9ba-4582-42f1-b26c-e866daa7f65b" providerId="ADAL" clId="{07899EFA-D4E3-49BB-B800-858B8B46577C}" dt="2025-01-24T15:56:43.867" v="603" actId="20577"/>
        <pc:sldMkLst>
          <pc:docMk/>
          <pc:sldMk cId="983886415" sldId="321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983886415" sldId="321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983886415" sldId="321"/>
            <ac:spMk id="4" creationId="{51E75A89-223B-C391-8173-2DCD1F72BAED}"/>
          </ac:spMkLst>
        </pc:spChg>
        <pc:spChg chg="mod">
          <ac:chgData name="Alisdair Cunningham" userId="67e8d9ba-4582-42f1-b26c-e866daa7f65b" providerId="ADAL" clId="{07899EFA-D4E3-49BB-B800-858B8B46577C}" dt="2025-01-24T15:56:43.867" v="603" actId="20577"/>
          <ac:spMkLst>
            <pc:docMk/>
            <pc:sldMk cId="983886415" sldId="32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588889290" sldId="322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588889290" sldId="322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588889290" sldId="322"/>
            <ac:spMk id="15" creationId="{222EFF28-C559-3C98-A5C2-1E28C24E8A7A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2848866777" sldId="323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2848866777" sldId="32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2848866777" sldId="323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480268186" sldId="324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480268186" sldId="32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480268186" sldId="324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724843696" sldId="325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724843696" sldId="325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724843696" sldId="325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1232335399" sldId="326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1232335399" sldId="326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1232335399" sldId="326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1577016139" sldId="327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1577016139" sldId="327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1577016139" sldId="327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805370125" sldId="328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805370125" sldId="328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805370125" sldId="328"/>
            <ac:spMk id="4" creationId="{51E75A89-223B-C391-8173-2DCD1F72BAED}"/>
          </ac:spMkLst>
        </pc:spChg>
      </pc:sldChg>
      <pc:sldChg chg="modSp mod">
        <pc:chgData name="Alisdair Cunningham" userId="67e8d9ba-4582-42f1-b26c-e866daa7f65b" providerId="ADAL" clId="{07899EFA-D4E3-49BB-B800-858B8B46577C}" dt="2025-01-24T15:47:25.550" v="179" actId="20577"/>
        <pc:sldMkLst>
          <pc:docMk/>
          <pc:sldMk cId="2125017" sldId="329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2125017" sldId="329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5-01-24T15:47:25.550" v="179" actId="20577"/>
          <ac:spMkLst>
            <pc:docMk/>
            <pc:sldMk cId="2125017" sldId="329"/>
            <ac:spMk id="3" creationId="{88593193-4680-8E31-3148-21DD4020C8A5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2125017" sldId="329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562652270" sldId="330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562652270" sldId="33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562652270" sldId="330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2536811005" sldId="331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2536811005" sldId="331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2536811005" sldId="331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1606394446" sldId="332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1606394446" sldId="332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1606394446" sldId="332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1547470235" sldId="333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1547470235" sldId="333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1547470235" sldId="333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1174277732" sldId="334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1174277732" sldId="33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1174277732" sldId="334"/>
            <ac:spMk id="4" creationId="{51E75A89-223B-C391-8173-2DCD1F72BAED}"/>
          </ac:spMkLst>
        </pc:spChg>
      </pc:sldChg>
      <pc:sldChg chg="modSp">
        <pc:chgData name="Alisdair Cunningham" userId="67e8d9ba-4582-42f1-b26c-e866daa7f65b" providerId="ADAL" clId="{07899EFA-D4E3-49BB-B800-858B8B46577C}" dt="2024-12-19T14:56:06.997" v="1"/>
        <pc:sldMkLst>
          <pc:docMk/>
          <pc:sldMk cId="3638546491" sldId="335"/>
        </pc:sldMkLst>
        <pc:spChg chg="mod">
          <ac:chgData name="Alisdair Cunningham" userId="67e8d9ba-4582-42f1-b26c-e866daa7f65b" providerId="ADAL" clId="{07899EFA-D4E3-49BB-B800-858B8B46577C}" dt="2024-12-19T14:56:06.997" v="1"/>
          <ac:spMkLst>
            <pc:docMk/>
            <pc:sldMk cId="3638546491" sldId="335"/>
            <ac:spMk id="2" creationId="{DCC55022-FB6B-03B1-63B3-3DF214375334}"/>
          </ac:spMkLst>
        </pc:spChg>
        <pc:spChg chg="mod">
          <ac:chgData name="Alisdair Cunningham" userId="67e8d9ba-4582-42f1-b26c-e866daa7f65b" providerId="ADAL" clId="{07899EFA-D4E3-49BB-B800-858B8B46577C}" dt="2024-12-19T14:55:42.672" v="0"/>
          <ac:spMkLst>
            <pc:docMk/>
            <pc:sldMk cId="3638546491" sldId="335"/>
            <ac:spMk id="4" creationId="{51E75A89-223B-C391-8173-2DCD1F72BAED}"/>
          </ac:spMkLst>
        </pc:spChg>
      </pc:sldChg>
      <pc:sldChg chg="modSp add mod">
        <pc:chgData name="Alisdair Cunningham" userId="67e8d9ba-4582-42f1-b26c-e866daa7f65b" providerId="ADAL" clId="{07899EFA-D4E3-49BB-B800-858B8B46577C}" dt="2025-01-24T15:53:12.514" v="565" actId="1076"/>
        <pc:sldMkLst>
          <pc:docMk/>
          <pc:sldMk cId="1311784349" sldId="336"/>
        </pc:sldMkLst>
        <pc:spChg chg="mod">
          <ac:chgData name="Alisdair Cunningham" userId="67e8d9ba-4582-42f1-b26c-e866daa7f65b" providerId="ADAL" clId="{07899EFA-D4E3-49BB-B800-858B8B46577C}" dt="2025-01-24T15:53:12.514" v="565" actId="1076"/>
          <ac:spMkLst>
            <pc:docMk/>
            <pc:sldMk cId="1311784349" sldId="336"/>
            <ac:spMk id="3" creationId="{0F8B6678-69DA-E35D-5164-AA5CF24C15A9}"/>
          </ac:spMkLst>
        </pc:spChg>
      </pc:sldChg>
      <pc:sldChg chg="addSp modSp add mod">
        <pc:chgData name="Alisdair Cunningham" userId="67e8d9ba-4582-42f1-b26c-e866daa7f65b" providerId="ADAL" clId="{07899EFA-D4E3-49BB-B800-858B8B46577C}" dt="2025-01-24T15:50:47.402" v="351" actId="1076"/>
        <pc:sldMkLst>
          <pc:docMk/>
          <pc:sldMk cId="2963805055" sldId="337"/>
        </pc:sldMkLst>
        <pc:spChg chg="mod">
          <ac:chgData name="Alisdair Cunningham" userId="67e8d9ba-4582-42f1-b26c-e866daa7f65b" providerId="ADAL" clId="{07899EFA-D4E3-49BB-B800-858B8B46577C}" dt="2025-01-24T15:50:39.692" v="348" actId="114"/>
          <ac:spMkLst>
            <pc:docMk/>
            <pc:sldMk cId="2963805055" sldId="337"/>
            <ac:spMk id="3" creationId="{18768174-AD18-4107-5613-A48D5BCB2CAC}"/>
          </ac:spMkLst>
        </pc:spChg>
        <pc:spChg chg="add mod">
          <ac:chgData name="Alisdair Cunningham" userId="67e8d9ba-4582-42f1-b26c-e866daa7f65b" providerId="ADAL" clId="{07899EFA-D4E3-49BB-B800-858B8B46577C}" dt="2025-01-24T15:49:36.075" v="200" actId="1076"/>
          <ac:spMkLst>
            <pc:docMk/>
            <pc:sldMk cId="2963805055" sldId="337"/>
            <ac:spMk id="7" creationId="{C28F9371-C221-C2B0-8D93-9B0C4727DAEF}"/>
          </ac:spMkLst>
        </pc:spChg>
        <pc:picChg chg="add mod">
          <ac:chgData name="Alisdair Cunningham" userId="67e8d9ba-4582-42f1-b26c-e866daa7f65b" providerId="ADAL" clId="{07899EFA-D4E3-49BB-B800-858B8B46577C}" dt="2025-01-24T15:50:47.402" v="351" actId="1076"/>
          <ac:picMkLst>
            <pc:docMk/>
            <pc:sldMk cId="2963805055" sldId="337"/>
            <ac:picMk id="6" creationId="{FB3969CF-C9CB-1557-BDEA-2786F44C23BC}"/>
          </ac:picMkLst>
        </pc:picChg>
      </pc:sldChg>
      <pc:sldChg chg="addSp delSp modSp add mod">
        <pc:chgData name="Alisdair Cunningham" userId="67e8d9ba-4582-42f1-b26c-e866daa7f65b" providerId="ADAL" clId="{07899EFA-D4E3-49BB-B800-858B8B46577C}" dt="2025-01-24T15:56:29.162" v="589" actId="1076"/>
        <pc:sldMkLst>
          <pc:docMk/>
          <pc:sldMk cId="2329865756" sldId="338"/>
        </pc:sldMkLst>
        <pc:spChg chg="add mod">
          <ac:chgData name="Alisdair Cunningham" userId="67e8d9ba-4582-42f1-b26c-e866daa7f65b" providerId="ADAL" clId="{07899EFA-D4E3-49BB-B800-858B8B46577C}" dt="2025-01-24T15:56:29.162" v="589" actId="1076"/>
          <ac:spMkLst>
            <pc:docMk/>
            <pc:sldMk cId="2329865756" sldId="338"/>
            <ac:spMk id="3" creationId="{829F195A-0018-A829-8B6E-FEE66A02131D}"/>
          </ac:spMkLst>
        </pc:spChg>
        <pc:spChg chg="mod">
          <ac:chgData name="Alisdair Cunningham" userId="67e8d9ba-4582-42f1-b26c-e866daa7f65b" providerId="ADAL" clId="{07899EFA-D4E3-49BB-B800-858B8B46577C}" dt="2025-01-24T15:56:08.323" v="582" actId="20577"/>
          <ac:spMkLst>
            <pc:docMk/>
            <pc:sldMk cId="2329865756" sldId="338"/>
            <ac:spMk id="8" creationId="{EABD120F-09EF-1DA2-AA37-1337D5C14E68}"/>
          </ac:spMkLst>
        </pc:spChg>
        <pc:spChg chg="del">
          <ac:chgData name="Alisdair Cunningham" userId="67e8d9ba-4582-42f1-b26c-e866daa7f65b" providerId="ADAL" clId="{07899EFA-D4E3-49BB-B800-858B8B46577C}" dt="2025-01-24T15:56:13.212" v="585" actId="478"/>
          <ac:spMkLst>
            <pc:docMk/>
            <pc:sldMk cId="2329865756" sldId="338"/>
            <ac:spMk id="16" creationId="{1438EDD1-7415-D1A7-0BCA-DBAEF42397DF}"/>
          </ac:spMkLst>
        </pc:spChg>
        <pc:picChg chg="del">
          <ac:chgData name="Alisdair Cunningham" userId="67e8d9ba-4582-42f1-b26c-e866daa7f65b" providerId="ADAL" clId="{07899EFA-D4E3-49BB-B800-858B8B46577C}" dt="2025-01-24T15:56:11.830" v="584" actId="478"/>
          <ac:picMkLst>
            <pc:docMk/>
            <pc:sldMk cId="2329865756" sldId="338"/>
            <ac:picMk id="2" creationId="{5608CC5D-5A8C-12BD-8C5C-7E267163B976}"/>
          </ac:picMkLst>
        </pc:picChg>
        <pc:picChg chg="del">
          <ac:chgData name="Alisdair Cunningham" userId="67e8d9ba-4582-42f1-b26c-e866daa7f65b" providerId="ADAL" clId="{07899EFA-D4E3-49BB-B800-858B8B46577C}" dt="2025-01-24T15:56:11.346" v="583" actId="478"/>
          <ac:picMkLst>
            <pc:docMk/>
            <pc:sldMk cId="2329865756" sldId="338"/>
            <ac:picMk id="12" creationId="{DA61C8C5-1594-8820-519C-B6B96FCA7F6D}"/>
          </ac:picMkLst>
        </pc:picChg>
      </pc:sldChg>
      <pc:sldChg chg="addSp delSp modSp add mod">
        <pc:chgData name="Alisdair Cunningham" userId="67e8d9ba-4582-42f1-b26c-e866daa7f65b" providerId="ADAL" clId="{07899EFA-D4E3-49BB-B800-858B8B46577C}" dt="2025-01-24T15:58:02.946" v="618" actId="1076"/>
        <pc:sldMkLst>
          <pc:docMk/>
          <pc:sldMk cId="3018604699" sldId="339"/>
        </pc:sldMkLst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2" creationId="{B8B58E02-B4B2-6E93-BB52-8BAEEB16B711}"/>
          </ac:spMkLst>
        </pc:spChg>
        <pc:spChg chg="del">
          <ac:chgData name="Alisdair Cunningham" userId="67e8d9ba-4582-42f1-b26c-e866daa7f65b" providerId="ADAL" clId="{07899EFA-D4E3-49BB-B800-858B8B46577C}" dt="2025-01-24T15:57:43.804" v="609" actId="478"/>
          <ac:spMkLst>
            <pc:docMk/>
            <pc:sldMk cId="3018604699" sldId="339"/>
            <ac:spMk id="3" creationId="{A137CEC9-2D6F-61F6-0128-600E2F986BBE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4" creationId="{1C023A7B-436C-D7BA-45D2-E321BCF56A8C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6" creationId="{0262669C-0EB2-CCFB-A3C6-7C1BCCAB608E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7" creationId="{8E821DB2-1A1D-DEFD-6728-E77DD93373D4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9" creationId="{0ACC9B07-787A-0A88-46CF-A4162DEEC3B1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10" creationId="{48B0570D-C3B4-140D-C268-4FC4F7D6E8DF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16" creationId="{301EB986-B705-B32C-7BEA-88E70C679E20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21" creationId="{EBEA5995-E5E1-17D5-59BB-84FA2DB416C5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23" creationId="{0BA74794-6D55-D501-76C2-1E448B4B6A46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24" creationId="{E9F87244-C570-59F8-89E2-C69F5CD7E8FF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25" creationId="{8EBE783D-35BD-6EAE-24F7-F581D34CB685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26" creationId="{DE5DDC78-2EB8-C16B-11F0-00F8C2B2A3D9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27" creationId="{D4DE6FF1-4011-9429-4448-2765C8C1260F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28" creationId="{5D0B463F-5683-3914-AA2A-08E2CF588587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29" creationId="{7AF29217-FF29-BEF4-DA73-D89F709AA43D}"/>
          </ac:spMkLst>
        </pc:spChg>
        <pc:spChg chg="add mod">
          <ac:chgData name="Alisdair Cunningham" userId="67e8d9ba-4582-42f1-b26c-e866daa7f65b" providerId="ADAL" clId="{07899EFA-D4E3-49BB-B800-858B8B46577C}" dt="2025-01-24T15:57:12.419" v="606" actId="1076"/>
          <ac:spMkLst>
            <pc:docMk/>
            <pc:sldMk cId="3018604699" sldId="339"/>
            <ac:spMk id="30" creationId="{59864A73-12AB-3E67-588A-40AA4A0298A6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31" creationId="{DB1C9B74-3342-D2E4-D47C-4E13728AE4BE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32" creationId="{5A674F69-6D11-D2D9-A7EE-F13A66467A2D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33" creationId="{593039B1-3BAC-8FDE-856B-ECB044882DF5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41" creationId="{BED652B2-456E-3BAE-CB8B-CF17A5D2545E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42" creationId="{7AD9CCF3-6C58-DAF7-FF43-7D666355A975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43" creationId="{A7EBD11B-1BBF-A682-4FD3-0210177072D2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44" creationId="{27850A79-0B26-DF36-5CB0-6136169E2FF3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45" creationId="{C46D272B-F170-BDB9-4078-68A26A00AD17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46" creationId="{A141F6C9-6DD8-6325-D3C3-42783308FAAE}"/>
          </ac:spMkLst>
        </pc:spChg>
        <pc:spChg chg="add mod">
          <ac:chgData name="Alisdair Cunningham" userId="67e8d9ba-4582-42f1-b26c-e866daa7f65b" providerId="ADAL" clId="{07899EFA-D4E3-49BB-B800-858B8B46577C}" dt="2025-01-24T15:57:31.218" v="607"/>
          <ac:spMkLst>
            <pc:docMk/>
            <pc:sldMk cId="3018604699" sldId="339"/>
            <ac:spMk id="47" creationId="{EF6CE5E7-38A3-F51D-25DB-94DBCDB2E4A9}"/>
          </ac:spMkLst>
        </pc:spChg>
        <pc:spChg chg="add mod">
          <ac:chgData name="Alisdair Cunningham" userId="67e8d9ba-4582-42f1-b26c-e866daa7f65b" providerId="ADAL" clId="{07899EFA-D4E3-49BB-B800-858B8B46577C}" dt="2025-01-24T15:58:02.946" v="618" actId="1076"/>
          <ac:spMkLst>
            <pc:docMk/>
            <pc:sldMk cId="3018604699" sldId="339"/>
            <ac:spMk id="49" creationId="{8EA32F47-C878-2DC1-3421-EC58F54A8BD0}"/>
          </ac:spMkLst>
        </pc:spChg>
        <pc:spChg chg="add mod">
          <ac:chgData name="Alisdair Cunningham" userId="67e8d9ba-4582-42f1-b26c-e866daa7f65b" providerId="ADAL" clId="{07899EFA-D4E3-49BB-B800-858B8B46577C}" dt="2025-01-24T15:57:59.433" v="617" actId="14100"/>
          <ac:spMkLst>
            <pc:docMk/>
            <pc:sldMk cId="3018604699" sldId="339"/>
            <ac:spMk id="50" creationId="{16CF6A09-C37F-7A5A-CBDA-1B673483A34E}"/>
          </ac:spMkLst>
        </pc:spChg>
        <pc:graphicFrameChg chg="add mod">
          <ac:chgData name="Alisdair Cunningham" userId="67e8d9ba-4582-42f1-b26c-e866daa7f65b" providerId="ADAL" clId="{07899EFA-D4E3-49BB-B800-858B8B46577C}" dt="2025-01-24T15:57:31.218" v="607"/>
          <ac:graphicFrameMkLst>
            <pc:docMk/>
            <pc:sldMk cId="3018604699" sldId="339"/>
            <ac:graphicFrameMk id="40" creationId="{284B447D-4DE0-AA6E-7ED8-63ECB121126F}"/>
          </ac:graphicFrameMkLst>
        </pc:graphicFrameChg>
        <pc:graphicFrameChg chg="add mod">
          <ac:chgData name="Alisdair Cunningham" userId="67e8d9ba-4582-42f1-b26c-e866daa7f65b" providerId="ADAL" clId="{07899EFA-D4E3-49BB-B800-858B8B46577C}" dt="2025-01-24T15:57:40.880" v="608"/>
          <ac:graphicFrameMkLst>
            <pc:docMk/>
            <pc:sldMk cId="3018604699" sldId="339"/>
            <ac:graphicFrameMk id="48" creationId="{DD30E997-5FE3-053B-1485-F5D26DDF321C}"/>
          </ac:graphicFrameMkLst>
        </pc:graphicFrameChg>
        <pc:picChg chg="add mod">
          <ac:chgData name="Alisdair Cunningham" userId="67e8d9ba-4582-42f1-b26c-e866daa7f65b" providerId="ADAL" clId="{07899EFA-D4E3-49BB-B800-858B8B46577C}" dt="2025-01-24T15:57:12.419" v="606" actId="1076"/>
          <ac:picMkLst>
            <pc:docMk/>
            <pc:sldMk cId="3018604699" sldId="339"/>
            <ac:picMk id="12" creationId="{CB399525-AE5C-B4A6-F177-A214F7AB2ECE}"/>
          </ac:picMkLst>
        </pc:picChg>
        <pc:picChg chg="add mod">
          <ac:chgData name="Alisdair Cunningham" userId="67e8d9ba-4582-42f1-b26c-e866daa7f65b" providerId="ADAL" clId="{07899EFA-D4E3-49BB-B800-858B8B46577C}" dt="2025-01-24T15:57:12.419" v="606" actId="1076"/>
          <ac:picMkLst>
            <pc:docMk/>
            <pc:sldMk cId="3018604699" sldId="339"/>
            <ac:picMk id="13" creationId="{4EBF7DC6-5F1D-C507-DE1A-0D314138DCA2}"/>
          </ac:picMkLst>
        </pc:picChg>
        <pc:picChg chg="add mod">
          <ac:chgData name="Alisdair Cunningham" userId="67e8d9ba-4582-42f1-b26c-e866daa7f65b" providerId="ADAL" clId="{07899EFA-D4E3-49BB-B800-858B8B46577C}" dt="2025-01-24T15:57:12.419" v="606" actId="1076"/>
          <ac:picMkLst>
            <pc:docMk/>
            <pc:sldMk cId="3018604699" sldId="339"/>
            <ac:picMk id="17" creationId="{0F5FBF6C-8D21-0588-AC61-F3C72243CF8A}"/>
          </ac:picMkLst>
        </pc:picChg>
        <pc:picChg chg="add mod">
          <ac:chgData name="Alisdair Cunningham" userId="67e8d9ba-4582-42f1-b26c-e866daa7f65b" providerId="ADAL" clId="{07899EFA-D4E3-49BB-B800-858B8B46577C}" dt="2025-01-24T15:57:12.419" v="606" actId="1076"/>
          <ac:picMkLst>
            <pc:docMk/>
            <pc:sldMk cId="3018604699" sldId="339"/>
            <ac:picMk id="18" creationId="{8D039133-AC44-57EC-6E0C-C0BD8B349471}"/>
          </ac:picMkLst>
        </pc:picChg>
        <pc:picChg chg="add mod">
          <ac:chgData name="Alisdair Cunningham" userId="67e8d9ba-4582-42f1-b26c-e866daa7f65b" providerId="ADAL" clId="{07899EFA-D4E3-49BB-B800-858B8B46577C}" dt="2025-01-24T15:57:31.218" v="607"/>
          <ac:picMkLst>
            <pc:docMk/>
            <pc:sldMk cId="3018604699" sldId="339"/>
            <ac:picMk id="19" creationId="{0F72B3C2-298F-A0FB-7937-F60722B1D837}"/>
          </ac:picMkLst>
        </pc:picChg>
        <pc:picChg chg="add mod">
          <ac:chgData name="Alisdair Cunningham" userId="67e8d9ba-4582-42f1-b26c-e866daa7f65b" providerId="ADAL" clId="{07899EFA-D4E3-49BB-B800-858B8B46577C}" dt="2025-01-24T15:57:12.419" v="606" actId="1076"/>
          <ac:picMkLst>
            <pc:docMk/>
            <pc:sldMk cId="3018604699" sldId="339"/>
            <ac:picMk id="20" creationId="{9C44A0DF-809A-2A2D-7C4F-0E3FAC958F7F}"/>
          </ac:picMkLst>
        </pc:picChg>
        <pc:picChg chg="add mod">
          <ac:chgData name="Alisdair Cunningham" userId="67e8d9ba-4582-42f1-b26c-e866daa7f65b" providerId="ADAL" clId="{07899EFA-D4E3-49BB-B800-858B8B46577C}" dt="2025-01-24T15:57:12.419" v="606" actId="1076"/>
          <ac:picMkLst>
            <pc:docMk/>
            <pc:sldMk cId="3018604699" sldId="339"/>
            <ac:picMk id="22" creationId="{90F1885F-50B4-1576-36D5-032BCAC1A980}"/>
          </ac:picMkLst>
        </pc:picChg>
        <pc:picChg chg="add mod">
          <ac:chgData name="Alisdair Cunningham" userId="67e8d9ba-4582-42f1-b26c-e866daa7f65b" providerId="ADAL" clId="{07899EFA-D4E3-49BB-B800-858B8B46577C}" dt="2025-01-24T15:57:31.218" v="607"/>
          <ac:picMkLst>
            <pc:docMk/>
            <pc:sldMk cId="3018604699" sldId="339"/>
            <ac:picMk id="34" creationId="{7D403AAD-5CD8-9614-CA0C-6F1868565069}"/>
          </ac:picMkLst>
        </pc:picChg>
        <pc:picChg chg="add mod">
          <ac:chgData name="Alisdair Cunningham" userId="67e8d9ba-4582-42f1-b26c-e866daa7f65b" providerId="ADAL" clId="{07899EFA-D4E3-49BB-B800-858B8B46577C}" dt="2025-01-24T15:57:31.218" v="607"/>
          <ac:picMkLst>
            <pc:docMk/>
            <pc:sldMk cId="3018604699" sldId="339"/>
            <ac:picMk id="35" creationId="{CF81F732-0D26-F3DD-839E-BB066FA2C368}"/>
          </ac:picMkLst>
        </pc:picChg>
        <pc:picChg chg="add mod">
          <ac:chgData name="Alisdair Cunningham" userId="67e8d9ba-4582-42f1-b26c-e866daa7f65b" providerId="ADAL" clId="{07899EFA-D4E3-49BB-B800-858B8B46577C}" dt="2025-01-24T15:57:31.218" v="607"/>
          <ac:picMkLst>
            <pc:docMk/>
            <pc:sldMk cId="3018604699" sldId="339"/>
            <ac:picMk id="36" creationId="{27F9FEA7-12AF-5010-9B77-37A2BAB20A61}"/>
          </ac:picMkLst>
        </pc:picChg>
        <pc:picChg chg="add mod">
          <ac:chgData name="Alisdair Cunningham" userId="67e8d9ba-4582-42f1-b26c-e866daa7f65b" providerId="ADAL" clId="{07899EFA-D4E3-49BB-B800-858B8B46577C}" dt="2025-01-24T15:57:31.218" v="607"/>
          <ac:picMkLst>
            <pc:docMk/>
            <pc:sldMk cId="3018604699" sldId="339"/>
            <ac:picMk id="37" creationId="{BE0A8366-EFCF-0861-420A-8676E17D066E}"/>
          </ac:picMkLst>
        </pc:picChg>
        <pc:picChg chg="add mod">
          <ac:chgData name="Alisdair Cunningham" userId="67e8d9ba-4582-42f1-b26c-e866daa7f65b" providerId="ADAL" clId="{07899EFA-D4E3-49BB-B800-858B8B46577C}" dt="2025-01-24T15:57:31.218" v="607"/>
          <ac:picMkLst>
            <pc:docMk/>
            <pc:sldMk cId="3018604699" sldId="339"/>
            <ac:picMk id="38" creationId="{C8E42FC4-7AB3-1939-A757-882C3AC1BA59}"/>
          </ac:picMkLst>
        </pc:picChg>
        <pc:picChg chg="add mod">
          <ac:chgData name="Alisdair Cunningham" userId="67e8d9ba-4582-42f1-b26c-e866daa7f65b" providerId="ADAL" clId="{07899EFA-D4E3-49BB-B800-858B8B46577C}" dt="2025-01-24T15:57:31.218" v="607"/>
          <ac:picMkLst>
            <pc:docMk/>
            <pc:sldMk cId="3018604699" sldId="339"/>
            <ac:picMk id="39" creationId="{51FD48B3-3A46-F226-7CF7-47DEEA28914A}"/>
          </ac:picMkLst>
        </pc:picChg>
        <pc:picChg chg="add mod">
          <ac:chgData name="Alisdair Cunningham" userId="67e8d9ba-4582-42f1-b26c-e866daa7f65b" providerId="ADAL" clId="{07899EFA-D4E3-49BB-B800-858B8B46577C}" dt="2025-01-24T15:57:12.419" v="606" actId="1076"/>
          <ac:picMkLst>
            <pc:docMk/>
            <pc:sldMk cId="3018604699" sldId="339"/>
            <ac:picMk id="3076" creationId="{73CE78BD-E6C2-E6ED-9E5A-091F9709B9D4}"/>
          </ac:picMkLst>
        </pc:picChg>
      </pc:sldChg>
      <pc:sldChg chg="addSp delSp modSp add mod">
        <pc:chgData name="Alisdair Cunningham" userId="67e8d9ba-4582-42f1-b26c-e866daa7f65b" providerId="ADAL" clId="{07899EFA-D4E3-49BB-B800-858B8B46577C}" dt="2025-01-24T16:01:43.808" v="660" actId="20577"/>
        <pc:sldMkLst>
          <pc:docMk/>
          <pc:sldMk cId="3266283672" sldId="340"/>
        </pc:sldMkLst>
        <pc:spChg chg="add mod">
          <ac:chgData name="Alisdair Cunningham" userId="67e8d9ba-4582-42f1-b26c-e866daa7f65b" providerId="ADAL" clId="{07899EFA-D4E3-49BB-B800-858B8B46577C}" dt="2025-01-24T16:00:52.130" v="640" actId="14100"/>
          <ac:spMkLst>
            <pc:docMk/>
            <pc:sldMk cId="3266283672" sldId="340"/>
            <ac:spMk id="3" creationId="{2BEF0511-6E60-FDDA-0B24-9F71472F5DCC}"/>
          </ac:spMkLst>
        </pc:spChg>
        <pc:spChg chg="add del mod">
          <ac:chgData name="Alisdair Cunningham" userId="67e8d9ba-4582-42f1-b26c-e866daa7f65b" providerId="ADAL" clId="{07899EFA-D4E3-49BB-B800-858B8B46577C}" dt="2025-01-24T16:00:36.671" v="632" actId="478"/>
          <ac:spMkLst>
            <pc:docMk/>
            <pc:sldMk cId="3266283672" sldId="340"/>
            <ac:spMk id="4" creationId="{7C4DC9A4-E7BC-3165-3482-A5E25C0A79E6}"/>
          </ac:spMkLst>
        </pc:spChg>
        <pc:spChg chg="del mod">
          <ac:chgData name="Alisdair Cunningham" userId="67e8d9ba-4582-42f1-b26c-e866daa7f65b" providerId="ADAL" clId="{07899EFA-D4E3-49BB-B800-858B8B46577C}" dt="2025-01-24T16:00:11.281" v="627" actId="478"/>
          <ac:spMkLst>
            <pc:docMk/>
            <pc:sldMk cId="3266283672" sldId="340"/>
            <ac:spMk id="6" creationId="{5F09F329-5D91-BDD6-33DF-7FDE082ADA6A}"/>
          </ac:spMkLst>
        </pc:spChg>
        <pc:spChg chg="mod">
          <ac:chgData name="Alisdair Cunningham" userId="67e8d9ba-4582-42f1-b26c-e866daa7f65b" providerId="ADAL" clId="{07899EFA-D4E3-49BB-B800-858B8B46577C}" dt="2025-01-24T16:01:43.808" v="660" actId="20577"/>
          <ac:spMkLst>
            <pc:docMk/>
            <pc:sldMk cId="3266283672" sldId="340"/>
            <ac:spMk id="8" creationId="{A1888A58-4AFF-9CEB-8784-A057BAC73134}"/>
          </ac:spMkLst>
        </pc:spChg>
        <pc:spChg chg="del">
          <ac:chgData name="Alisdair Cunningham" userId="67e8d9ba-4582-42f1-b26c-e866daa7f65b" providerId="ADAL" clId="{07899EFA-D4E3-49BB-B800-858B8B46577C}" dt="2025-01-24T16:00:04.951" v="624" actId="478"/>
          <ac:spMkLst>
            <pc:docMk/>
            <pc:sldMk cId="3266283672" sldId="340"/>
            <ac:spMk id="13" creationId="{48B4F1D6-9390-EF73-32E7-2DDEFD469FD8}"/>
          </ac:spMkLst>
        </pc:spChg>
        <pc:picChg chg="del">
          <ac:chgData name="Alisdair Cunningham" userId="67e8d9ba-4582-42f1-b26c-e866daa7f65b" providerId="ADAL" clId="{07899EFA-D4E3-49BB-B800-858B8B46577C}" dt="2025-01-24T16:00:17.046" v="628" actId="478"/>
          <ac:picMkLst>
            <pc:docMk/>
            <pc:sldMk cId="3266283672" sldId="340"/>
            <ac:picMk id="2" creationId="{B03C9F19-544D-EFF7-69F0-97B64837B55B}"/>
          </ac:picMkLst>
        </pc:picChg>
        <pc:picChg chg="add mod">
          <ac:chgData name="Alisdair Cunningham" userId="67e8d9ba-4582-42f1-b26c-e866daa7f65b" providerId="ADAL" clId="{07899EFA-D4E3-49BB-B800-858B8B46577C}" dt="2025-01-24T16:00:21.963" v="630" actId="1076"/>
          <ac:picMkLst>
            <pc:docMk/>
            <pc:sldMk cId="3266283672" sldId="340"/>
            <ac:picMk id="7" creationId="{2EC06973-8A32-CB32-3470-AA2A19B8C80E}"/>
          </ac:picMkLst>
        </pc:picChg>
        <pc:picChg chg="add mod">
          <ac:chgData name="Alisdair Cunningham" userId="67e8d9ba-4582-42f1-b26c-e866daa7f65b" providerId="ADAL" clId="{07899EFA-D4E3-49BB-B800-858B8B46577C}" dt="2025-01-24T16:00:54.473" v="641" actId="1076"/>
          <ac:picMkLst>
            <pc:docMk/>
            <pc:sldMk cId="3266283672" sldId="340"/>
            <ac:picMk id="9" creationId="{3635AF9D-D6D8-B638-6FFD-0F68C6264B02}"/>
          </ac:picMkLst>
        </pc:picChg>
        <pc:picChg chg="mod">
          <ac:chgData name="Alisdair Cunningham" userId="67e8d9ba-4582-42f1-b26c-e866daa7f65b" providerId="ADAL" clId="{07899EFA-D4E3-49BB-B800-858B8B46577C}" dt="2025-01-24T15:59:55.989" v="623" actId="14826"/>
          <ac:picMkLst>
            <pc:docMk/>
            <pc:sldMk cId="3266283672" sldId="340"/>
            <ac:picMk id="11" creationId="{D813E8BE-A025-4FD3-3DC9-031D80744167}"/>
          </ac:picMkLst>
        </pc:picChg>
      </pc:sldChg>
      <pc:sldChg chg="add del">
        <pc:chgData name="Alisdair Cunningham" userId="67e8d9ba-4582-42f1-b26c-e866daa7f65b" providerId="ADAL" clId="{07899EFA-D4E3-49BB-B800-858B8B46577C}" dt="2025-01-24T15:56:01.168" v="571"/>
        <pc:sldMkLst>
          <pc:docMk/>
          <pc:sldMk cId="2221700447" sldId="486"/>
        </pc:sldMkLst>
      </pc:sldChg>
      <pc:sldChg chg="add del">
        <pc:chgData name="Alisdair Cunningham" userId="67e8d9ba-4582-42f1-b26c-e866daa7f65b" providerId="ADAL" clId="{07899EFA-D4E3-49BB-B800-858B8B46577C}" dt="2025-01-24T15:56:01.168" v="571"/>
        <pc:sldMkLst>
          <pc:docMk/>
          <pc:sldMk cId="58484115" sldId="487"/>
        </pc:sldMkLst>
      </pc:sldChg>
      <pc:sldChg chg="add del">
        <pc:chgData name="Alisdair Cunningham" userId="67e8d9ba-4582-42f1-b26c-e866daa7f65b" providerId="ADAL" clId="{07899EFA-D4E3-49BB-B800-858B8B46577C}" dt="2025-01-24T15:56:01.168" v="571"/>
        <pc:sldMkLst>
          <pc:docMk/>
          <pc:sldMk cId="2815420433" sldId="49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ocsi.uk/2019/03/18/lsoas-leps-and-lookups-a-beginners-guide-to-statistical-geographies/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gis.com/home/item.html?id=dab01c1b44b443b0b708337cfbe623b0#overview" TargetMode="External"/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683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024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Department of the Environment (DoE) (1987), Handling Geographic Information: Report of the Committee of Enquiry chaired by Lord Chorley. London: HMSO.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11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923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443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EFC2F-1869-40AF-99ED-1E7E37029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925F68-59A6-61F4-97D0-F249D115E9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EA64CF-ABED-D42A-AF1F-66013A3BBA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B47D74-F96F-E6CD-813F-4E65514C01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401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Issues with Raster data:</a:t>
            </a:r>
          </a:p>
          <a:p>
            <a:r>
              <a:rPr lang="en-GB" dirty="0"/>
              <a:t>Pixelated</a:t>
            </a:r>
          </a:p>
          <a:p>
            <a:r>
              <a:rPr lang="en-GB" dirty="0"/>
              <a:t>No attribute information</a:t>
            </a:r>
          </a:p>
          <a:p>
            <a:endParaRPr lang="en-GB" dirty="0"/>
          </a:p>
          <a:p>
            <a:r>
              <a:rPr lang="en-GB" dirty="0"/>
              <a:t>Benefits: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668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93103E-0BBF-C006-2A59-51562E1A06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E73C1F-F616-7855-7CCF-F8F51470F2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962A14-5586-B8FD-0927-829D705331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Issues with Raster data:</a:t>
            </a:r>
          </a:p>
          <a:p>
            <a:r>
              <a:rPr lang="en-GB" dirty="0"/>
              <a:t>Pixelated</a:t>
            </a:r>
          </a:p>
          <a:p>
            <a:r>
              <a:rPr lang="en-GB" dirty="0"/>
              <a:t>No attribute information</a:t>
            </a:r>
          </a:p>
          <a:p>
            <a:endParaRPr lang="en-GB" dirty="0"/>
          </a:p>
          <a:p>
            <a:r>
              <a:rPr lang="en-GB" dirty="0"/>
              <a:t>Benefits: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6E001C-BAD0-7425-8F4A-4EDFED7C25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3195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6724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7DCDB5-D75B-79A9-0FE4-F56073EA1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7FF2B6-FE6E-9732-0DA5-ACA3DD9707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E56D36-C966-3A67-8DDB-2990ADF848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Issues with Raster data:</a:t>
            </a:r>
          </a:p>
          <a:p>
            <a:r>
              <a:rPr lang="en-GB" dirty="0"/>
              <a:t>Pixelated</a:t>
            </a:r>
          </a:p>
          <a:p>
            <a:r>
              <a:rPr lang="en-GB" dirty="0"/>
              <a:t>No attribute information</a:t>
            </a:r>
          </a:p>
          <a:p>
            <a:endParaRPr lang="en-GB" dirty="0"/>
          </a:p>
          <a:p>
            <a:r>
              <a:rPr lang="en-GB" dirty="0"/>
              <a:t>Benefits: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8B0C8-211E-61C2-95BA-DCC0450010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1570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923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698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3181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617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1960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4386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411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73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64080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959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3028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 / table from: </a:t>
            </a:r>
            <a:r>
              <a:rPr lang="en-GB" dirty="0">
                <a:hlinkClick r:id="rId3"/>
              </a:rPr>
              <a:t>LSOAs, LEPs and lookups : A beginner's guide to statistical geographies (ocsi.uk)</a:t>
            </a:r>
            <a:r>
              <a:rPr lang="en-GB" dirty="0"/>
              <a:t> - https://ocsi.uk/2019/03/18/lsoas-leps-and-lookups-a-beginners-guide-to-statistical-geographies/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7889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1787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071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0277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3285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9136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910E29-B593-1FCD-EF57-890193FC97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2956DC-9EAB-6F54-2C26-48998C75AF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799587-F038-8580-C122-772400D79E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54D257-1C77-11A6-EB87-A01E07C189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24531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59547F-430B-42CB-2BD0-69BAF00AB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0A0127-AB7B-8507-9AFD-ED4B38A964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AD936D-B11D-2344-E3E0-B3DC9CF55E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657CAA-F3D9-B64E-87C4-0B6B2E7659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0498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66318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5194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5386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34186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34550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Area of accessible green and blue space per 1000 population (England) - Overview (arcgis.com)</a:t>
            </a:r>
            <a:r>
              <a:rPr lang="en-GB" dirty="0"/>
              <a:t> https://www.arcgis.com/home/item.html?id=dab01c1b44b443b0b708337cfbe623b0#overview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05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24/01/2025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ri.com/en-us/what-is-gis/overview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3.png"/><Relationship Id="rId3" Type="http://schemas.openxmlformats.org/officeDocument/2006/relationships/image" Target="../media/image3.png"/><Relationship Id="rId7" Type="http://schemas.openxmlformats.org/officeDocument/2006/relationships/image" Target="../media/image20.png"/><Relationship Id="rId12" Type="http://schemas.microsoft.com/office/2007/relationships/hdphoto" Target="../media/hdphoto4.wd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0" Type="http://schemas.microsoft.com/office/2007/relationships/hdphoto" Target="../media/hdphoto3.wdp"/><Relationship Id="rId4" Type="http://schemas.openxmlformats.org/officeDocument/2006/relationships/image" Target="../media/image18.jpeg"/><Relationship Id="rId9" Type="http://schemas.openxmlformats.org/officeDocument/2006/relationships/image" Target="../media/image21.png"/><Relationship Id="rId14" Type="http://schemas.microsoft.com/office/2007/relationships/hdphoto" Target="../media/hdphoto5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sdatahub.os.uk/downloads/open/OpenGreenspace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map.gov.wales/layers/geonode:oa_2021_w_hwm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map.gov.wales/layergroups/inspire-wg:WelshIndexOfMultipleDeprivationWIMD2019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hyperlink" Target="https://www.gov.wales/sites/default/files/statistics-and-research/2023-10/welsh-index-multiple-deprivation-2019-technical-report.pdf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arcgis.com/home/item.html?id=dab01c1b44b443b0b708337cfbe623b0#overview" TargetMode="External"/><Relationship Id="rId4" Type="http://schemas.openxmlformats.org/officeDocument/2006/relationships/hyperlink" Target="https://ejatlas.org/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mailto:a.cunningham@uwtsd.ac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5057390" y="640080"/>
            <a:ext cx="4754375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ACNA4004: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11/12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GIS for inequality mapping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73" r="3217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31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236172" y="4654957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2023 / 2024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27/01/2025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31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fr-FR" b="1" dirty="0"/>
              <a:t>Lecture Contents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" b="3106"/>
          <a:stretch/>
        </p:blipFill>
        <p:spPr>
          <a:xfrm>
            <a:off x="19" y="369332"/>
            <a:ext cx="343229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11/12: GIS for inequality mapping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B2050D-827C-F6ED-8A89-B20884F1D2B6}"/>
              </a:ext>
            </a:extLst>
          </p:cNvPr>
          <p:cNvSpPr txBox="1"/>
          <p:nvPr/>
        </p:nvSpPr>
        <p:spPr>
          <a:xfrm>
            <a:off x="4160938" y="369332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BA32F86-6786-8F2D-DD0E-8B0809E39D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9738026"/>
              </p:ext>
            </p:extLst>
          </p:nvPr>
        </p:nvGraphicFramePr>
        <p:xfrm>
          <a:off x="3585512" y="856925"/>
          <a:ext cx="4223838" cy="45360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42733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3481105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Greenspace distance mapping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What is GIS?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Modelling the real world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Types: Vector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Types: Raster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685154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Modelling the real world: </a:t>
                      </a:r>
                      <a:r>
                        <a:rPr lang="en-GB" sz="1400" dirty="0" err="1"/>
                        <a:t>Rasters</a:t>
                      </a:r>
                      <a:r>
                        <a:rPr lang="en-GB" sz="1400" dirty="0"/>
                        <a:t> and Vectors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10 –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Attributes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78651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QGIS: Open-source GIS software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Graphic User Interface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Import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238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import: OS Greenspace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OS Open Greenspace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902650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3F55F68-79BC-BF80-3F25-D0A163F463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6536187"/>
              </p:ext>
            </p:extLst>
          </p:nvPr>
        </p:nvGraphicFramePr>
        <p:xfrm>
          <a:off x="7978704" y="856925"/>
          <a:ext cx="3724198" cy="45360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62318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2961880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Attribute 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266838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Identifying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611947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20 – 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Base maps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5922108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import: Census Output Areas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469952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Census Output Areas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25 –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Data import: Swansea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68547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27 – 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Buffer functions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636062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29 – 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Working Assumption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414901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Select 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09342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53758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34 – 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Welsh Index of Multiple Deprivation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63359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269819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99367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Recap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5225D0-5954-E4D5-24BC-B64C2ED8749C}"/>
              </a:ext>
            </a:extLst>
          </p:cNvPr>
          <p:cNvSpPr txBox="1"/>
          <p:nvPr/>
        </p:nvSpPr>
        <p:spPr>
          <a:xfrm>
            <a:off x="3424505" y="505388"/>
            <a:ext cx="7380515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In the previous lecture we covered: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difference between inequality and inequity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Inequality: The uneven (unequal) distribution of an environmental benefits and burdens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Inequity: The conscious decision-making that influences the distribution of environmental benefits and burdens.</a:t>
            </a:r>
          </a:p>
          <a:p>
            <a:pPr lvl="1"/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Methods for measuring inequality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role of GIS in measuring inequality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role of GIS in environmental justice</a:t>
            </a:r>
          </a:p>
        </p:txBody>
      </p:sp>
    </p:spTree>
    <p:extLst>
      <p:ext uri="{BB962C8B-B14F-4D97-AF65-F5344CB8AC3E}">
        <p14:creationId xmlns:p14="http://schemas.microsoft.com/office/powerpoint/2010/main" val="588889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31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Greenspace distance mapping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224D3-9A3F-668C-502C-59F5B20D04EC}"/>
              </a:ext>
            </a:extLst>
          </p:cNvPr>
          <p:cNvSpPr txBox="1"/>
          <p:nvPr/>
        </p:nvSpPr>
        <p:spPr>
          <a:xfrm>
            <a:off x="0" y="486396"/>
            <a:ext cx="12192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Natural England have set out a standard for accessible green space: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accessible natural green space less than 300m (in a straight line) from home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at least one accessible 20ha site within 2km of home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one accessible 100ha site within 5km of home and one accessible 500ha site within 10km of home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statutory Local Nature Reserves provided at a minimum level of 1ha per thousand population.</a:t>
            </a:r>
          </a:p>
          <a:p>
            <a:endParaRPr lang="en-GB" sz="2400" dirty="0"/>
          </a:p>
          <a:p>
            <a:pPr lvl="1"/>
            <a:endParaRPr lang="en-GB" sz="2400" dirty="0"/>
          </a:p>
          <a:p>
            <a:endParaRPr lang="en-GB" sz="2000" dirty="0"/>
          </a:p>
          <a:p>
            <a:endParaRPr lang="en-GB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2F667C-9A16-336C-99B8-44DBB43C74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25" y="2431312"/>
            <a:ext cx="7077630" cy="32535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D4677B2-9BD4-DB74-0935-8922FEB739BE}"/>
              </a:ext>
            </a:extLst>
          </p:cNvPr>
          <p:cNvSpPr txBox="1"/>
          <p:nvPr/>
        </p:nvSpPr>
        <p:spPr>
          <a:xfrm>
            <a:off x="7290280" y="2348761"/>
            <a:ext cx="470324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ACTIVITY: Use GIS to explore whether all areas of Swansea meet these standard criteria.</a:t>
            </a:r>
          </a:p>
          <a:p>
            <a:pPr algn="ctr"/>
            <a:endParaRPr lang="en-GB" sz="2400" b="1" dirty="0">
              <a:latin typeface="Comic Sans MS" panose="030F0702030302020204" pitchFamily="66" charset="0"/>
            </a:endParaRPr>
          </a:p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QUESTION: To understand the benefit of GIS, it can be useful to consider: How this task would be achieved using historic / traditional methods?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BFBF27-913C-DFDB-5946-F1036A2508E9}"/>
              </a:ext>
            </a:extLst>
          </p:cNvPr>
          <p:cNvSpPr txBox="1"/>
          <p:nvPr/>
        </p:nvSpPr>
        <p:spPr>
          <a:xfrm>
            <a:off x="100714" y="5684825"/>
            <a:ext cx="70832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NRW’s Greenspace Toolkit, available at: </a:t>
            </a:r>
          </a:p>
          <a:p>
            <a:pPr algn="ctr"/>
            <a:r>
              <a:rPr lang="en-GB" sz="1200" dirty="0"/>
              <a:t>https://naturalresources.wales/media/c1bp1yvg/new-greenspace-toolkit-eng-final-accessible-v4.pdf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86847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19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What is GIS?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286683" y="986288"/>
            <a:ext cx="7125045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0" dirty="0">
                <a:effectLst/>
                <a:latin typeface="Avenir Next"/>
              </a:rPr>
              <a:t>What is GIS? - G</a:t>
            </a:r>
            <a:r>
              <a:rPr lang="en-GB" sz="2400" b="1" dirty="0">
                <a:latin typeface="Avenir Next"/>
              </a:rPr>
              <a:t>eographic Information System (GIS) </a:t>
            </a:r>
          </a:p>
          <a:p>
            <a:pPr algn="l"/>
            <a:endParaRPr lang="en-GB" sz="2200" b="1" i="0" dirty="0">
              <a:effectLst/>
              <a:latin typeface="Avenir Next"/>
            </a:endParaRPr>
          </a:p>
          <a:p>
            <a:r>
              <a:rPr lang="en-GB" sz="2200" dirty="0">
                <a:latin typeface="Comic Sans MS" panose="030F0702030302020204" pitchFamily="66" charset="0"/>
              </a:rPr>
              <a:t>“A </a:t>
            </a:r>
            <a:r>
              <a:rPr lang="en-GB" sz="2200" dirty="0">
                <a:solidFill>
                  <a:schemeClr val="accent6"/>
                </a:solidFill>
                <a:latin typeface="Comic Sans MS" panose="030F0702030302020204" pitchFamily="66" charset="0"/>
              </a:rPr>
              <a:t>system</a:t>
            </a:r>
            <a:r>
              <a:rPr lang="en-GB" sz="2200" dirty="0">
                <a:latin typeface="Comic Sans MS" panose="030F0702030302020204" pitchFamily="66" charset="0"/>
              </a:rPr>
              <a:t> for capturing, storing, checking, integrating, manipulating, analysing, and displaying 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data</a:t>
            </a:r>
            <a:r>
              <a:rPr lang="en-GB" sz="2200" dirty="0">
                <a:latin typeface="Comic Sans MS" panose="030F0702030302020204" pitchFamily="66" charset="0"/>
              </a:rPr>
              <a:t> that are </a:t>
            </a: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spatially referenced to the earth</a:t>
            </a:r>
            <a:r>
              <a:rPr lang="en-GB" sz="2200" dirty="0">
                <a:latin typeface="Comic Sans MS" panose="030F0702030302020204" pitchFamily="66" charset="0"/>
              </a:rPr>
              <a:t>” </a:t>
            </a:r>
          </a:p>
          <a:p>
            <a:r>
              <a:rPr lang="en-GB" sz="2200" dirty="0"/>
              <a:t>(Department of the Environment 1987: 132)</a:t>
            </a:r>
          </a:p>
          <a:p>
            <a:endParaRPr lang="en-GB" sz="2200" dirty="0">
              <a:latin typeface="Comic Sans MS" panose="030F0702030302020204" pitchFamily="66" charset="0"/>
            </a:endParaRPr>
          </a:p>
          <a:p>
            <a:r>
              <a:rPr lang="en-GB" sz="2200" dirty="0">
                <a:latin typeface="Comic Sans MS" panose="030F0702030302020204" pitchFamily="66" charset="0"/>
              </a:rPr>
              <a:t>“A spatial </a:t>
            </a:r>
            <a:r>
              <a:rPr lang="en-GB" sz="2200" dirty="0">
                <a:solidFill>
                  <a:schemeClr val="accent6"/>
                </a:solidFill>
                <a:latin typeface="Comic Sans MS" panose="030F0702030302020204" pitchFamily="66" charset="0"/>
              </a:rPr>
              <a:t>system</a:t>
            </a:r>
            <a:r>
              <a:rPr lang="en-GB" sz="2200" dirty="0">
                <a:latin typeface="Comic Sans MS" panose="030F0702030302020204" pitchFamily="66" charset="0"/>
              </a:rPr>
              <a:t> that creates, manages, </a:t>
            </a:r>
            <a:r>
              <a:rPr lang="en-GB" sz="2200" dirty="0" err="1">
                <a:latin typeface="Comic Sans MS" panose="030F0702030302020204" pitchFamily="66" charset="0"/>
              </a:rPr>
              <a:t>analyzes</a:t>
            </a:r>
            <a:r>
              <a:rPr lang="en-GB" sz="2200" dirty="0">
                <a:latin typeface="Comic Sans MS" panose="030F0702030302020204" pitchFamily="66" charset="0"/>
              </a:rPr>
              <a:t>, and maps all types of data. GIS connects data to a map, integrating </a:t>
            </a:r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Comic Sans MS" panose="030F0702030302020204" pitchFamily="66" charset="0"/>
              </a:rPr>
              <a:t>location data (where things are) </a:t>
            </a:r>
            <a:r>
              <a:rPr lang="en-GB" sz="2200" dirty="0">
                <a:latin typeface="Comic Sans MS" panose="030F0702030302020204" pitchFamily="66" charset="0"/>
              </a:rPr>
              <a:t>with all types of </a:t>
            </a:r>
            <a:r>
              <a:rPr lang="en-GB" sz="22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descriptive information (what things are like there)</a:t>
            </a:r>
            <a:r>
              <a:rPr lang="en-GB" sz="2200" dirty="0">
                <a:latin typeface="Comic Sans MS" panose="030F0702030302020204" pitchFamily="66" charset="0"/>
              </a:rPr>
              <a:t>.” </a:t>
            </a:r>
          </a:p>
          <a:p>
            <a:r>
              <a:rPr lang="en-GB" sz="2200" dirty="0"/>
              <a:t>(ESRI, 2023)</a:t>
            </a:r>
          </a:p>
          <a:p>
            <a:r>
              <a:rPr lang="en-GB" sz="2200" dirty="0">
                <a:solidFill>
                  <a:schemeClr val="accent1"/>
                </a:solidFill>
                <a:hlinkClick r:id="rId3"/>
              </a:rPr>
              <a:t>https://www.esri.com/en-us/what-is-gis/overview</a:t>
            </a:r>
            <a:endParaRPr lang="en-GB" sz="22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BA7283-24DD-3EE0-E344-A8640D32C5B2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11728" y="3711449"/>
            <a:ext cx="3715714" cy="27546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F4F5BC-DECD-D97C-2907-EC8978435D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4006" y="406581"/>
            <a:ext cx="5021898" cy="335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098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Modelling the real world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427548" y="1239181"/>
            <a:ext cx="554308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dirty="0"/>
              <a:t>Represent the many complex elements in a single analytical environment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The overlay method, brings together many discrete attributes so that data in corresponding locations can be analysed.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Some layers can be qualitative e.g. human defined areas such as county areas, or not visible at the surface, such as climate or soils / geology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algn="ctr"/>
            <a:r>
              <a:rPr lang="en-GB" sz="2400" dirty="0"/>
              <a:t>GIS have specific data formats to allow for capturing these, </a:t>
            </a:r>
            <a:r>
              <a:rPr lang="en-GB" sz="2400" b="1" dirty="0"/>
              <a:t>Vector</a:t>
            </a:r>
            <a:r>
              <a:rPr lang="en-GB" sz="2400" dirty="0"/>
              <a:t> and </a:t>
            </a:r>
            <a:r>
              <a:rPr lang="en-GB" sz="2400" b="1" dirty="0"/>
              <a:t>Raster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5225D0-5954-E4D5-24BC-B64C2ED8749C}"/>
              </a:ext>
            </a:extLst>
          </p:cNvPr>
          <p:cNvSpPr txBox="1"/>
          <p:nvPr/>
        </p:nvSpPr>
        <p:spPr>
          <a:xfrm>
            <a:off x="3424505" y="505388"/>
            <a:ext cx="738051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One of the key principles of GIS is to model the real world in a digital 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78CFAA-6C24-3933-4837-BE49C226AAD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603" t="-185" r="-814" b="185"/>
          <a:stretch/>
        </p:blipFill>
        <p:spPr>
          <a:xfrm>
            <a:off x="8685563" y="1625600"/>
            <a:ext cx="3472190" cy="3778515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7AB63733-C890-88A8-F461-73DA7B0A8EBE}"/>
              </a:ext>
            </a:extLst>
          </p:cNvPr>
          <p:cNvGrpSpPr/>
          <p:nvPr/>
        </p:nvGrpSpPr>
        <p:grpSpPr>
          <a:xfrm>
            <a:off x="8983840" y="1351727"/>
            <a:ext cx="3160703" cy="4583387"/>
            <a:chOff x="8711982" y="1549441"/>
            <a:chExt cx="3419351" cy="4770666"/>
          </a:xfrm>
        </p:grpSpPr>
        <p:pic>
          <p:nvPicPr>
            <p:cNvPr id="7170" name="Picture 2">
              <a:extLst>
                <a:ext uri="{FF2B5EF4-FFF2-40B4-BE49-F238E27FC236}">
                  <a16:creationId xmlns:a16="http://schemas.microsoft.com/office/drawing/2014/main" id="{071945DF-F8B3-3E44-EF79-F95F8EC0612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11982" y="1549441"/>
              <a:ext cx="3419351" cy="44016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4B4EDA0-3486-169A-04A7-A04FDB4B2397}"/>
                </a:ext>
              </a:extLst>
            </p:cNvPr>
            <p:cNvSpPr txBox="1"/>
            <p:nvPr/>
          </p:nvSpPr>
          <p:spPr>
            <a:xfrm>
              <a:off x="8865402" y="5950775"/>
              <a:ext cx="3076227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GB" sz="1800" dirty="0"/>
                <a:t>Present day GIS example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98430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Data Types: Vector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8" t="-185" r="52741" b="185"/>
          <a:stretch/>
        </p:blipFill>
        <p:spPr>
          <a:xfrm>
            <a:off x="20" y="369332"/>
            <a:ext cx="2677866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2837713" y="812149"/>
            <a:ext cx="57186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232323"/>
                </a:solidFill>
                <a:latin typeface="Arial" panose="020B0604020202020204" pitchFamily="34" charset="0"/>
              </a:rPr>
              <a:t>Vector</a:t>
            </a: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 point definition: </a:t>
            </a:r>
          </a:p>
          <a:p>
            <a:r>
              <a:rPr lang="en-GB" sz="2000" dirty="0">
                <a:solidFill>
                  <a:srgbClr val="232323"/>
                </a:solidFill>
                <a:latin typeface="Comic Sans MS" panose="030F0702030302020204" pitchFamily="66" charset="0"/>
              </a:rPr>
              <a:t>“indicates either the position or the location of any given point with respect to any arbitrary reference point”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232323"/>
                </a:solidFill>
                <a:latin typeface="Arial" panose="020B0604020202020204" pitchFamily="34" charset="0"/>
              </a:rPr>
              <a:t>Vectors</a:t>
            </a: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 are composed of either: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Points:	Single X,Y co-ordinates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Lines:	Linear feature composed of 			linked X,Y co-ordinates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Polygons:	Enclosed area features, 			delineated by X,Y co-ordinates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12241B-85EF-974E-E857-58C39F810FF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50896"/>
          <a:stretch/>
        </p:blipFill>
        <p:spPr>
          <a:xfrm>
            <a:off x="8216446" y="1195227"/>
            <a:ext cx="3814559" cy="48620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CCFADE-1B5E-B9CA-1EF1-6883E0D79287}"/>
              </a:ext>
            </a:extLst>
          </p:cNvPr>
          <p:cNvSpPr txBox="1"/>
          <p:nvPr/>
        </p:nvSpPr>
        <p:spPr>
          <a:xfrm>
            <a:off x="2769704" y="5703377"/>
            <a:ext cx="55378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/>
              <a:t>QUESTION: Can you think of features that could be mapped as points, lines, or polygons?</a:t>
            </a:r>
          </a:p>
        </p:txBody>
      </p:sp>
    </p:spTree>
    <p:extLst>
      <p:ext uri="{BB962C8B-B14F-4D97-AF65-F5344CB8AC3E}">
        <p14:creationId xmlns:p14="http://schemas.microsoft.com/office/powerpoint/2010/main" val="3171199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BC588-70F1-4E1C-A5CE-CC9B5C1624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53F480-AF24-5F88-3C56-B3A248326839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888A58-4AFF-9CEB-8784-A057BAC73134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Data Types: Raster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13E8BE-A025-4FD3-3DC9-031D807441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" r="19"/>
          <a:stretch/>
        </p:blipFill>
        <p:spPr>
          <a:xfrm>
            <a:off x="20" y="369332"/>
            <a:ext cx="2677866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041F49-D337-C3F7-C05A-8CBC14D8C6C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E3590A-D20B-E85E-A245-13D0BAA50CF7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F0511-6E60-FDDA-0B24-9F71472F5DCC}"/>
              </a:ext>
            </a:extLst>
          </p:cNvPr>
          <p:cNvSpPr txBox="1">
            <a:spLocks/>
          </p:cNvSpPr>
          <p:nvPr/>
        </p:nvSpPr>
        <p:spPr>
          <a:xfrm>
            <a:off x="2572160" y="730204"/>
            <a:ext cx="5418903" cy="552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Raster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definition: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“consists of a matrix of cells (or pixels) organized into rows and columns (or a grid) where each cell contains a value representing information, such as temperature”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(ESRI, What is raster data?, 2023)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Rasters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 are composed of: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Rows (and their height)	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Columns (and their width)	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Pixel Values e.g.: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Classification value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Elevation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Satellite imagery</a:t>
            </a:r>
          </a:p>
          <a:p>
            <a:pPr lvl="1"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Annual mean precipitation</a:t>
            </a:r>
          </a:p>
          <a:p>
            <a:pPr>
              <a:buClr>
                <a:srgbClr val="2683C6"/>
              </a:buClr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Origin location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C06973-8A32-CB32-3470-AA2A19B8C8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1064" y="369332"/>
            <a:ext cx="4035781" cy="2784022"/>
          </a:xfrm>
          <a:prstGeom prst="rect">
            <a:avLst/>
          </a:prstGeom>
        </p:spPr>
      </p:pic>
      <p:pic>
        <p:nvPicPr>
          <p:cNvPr id="9" name="Picture 6" descr="Chapter 7 Raster Geospatial Data - Discrete | Geographic Data Science with  R: Visualizing and Analyzing Environmental Change">
            <a:extLst>
              <a:ext uri="{FF2B5EF4-FFF2-40B4-BE49-F238E27FC236}">
                <a16:creationId xmlns:a16="http://schemas.microsoft.com/office/drawing/2014/main" id="{3635AF9D-D6D8-B638-6FFD-0F68C6264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653" y="3363047"/>
            <a:ext cx="3543199" cy="2530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283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Modelling the real world: </a:t>
            </a:r>
            <a:r>
              <a:rPr lang="en-GB" b="1" dirty="0" err="1"/>
              <a:t>Rasters</a:t>
            </a:r>
            <a:r>
              <a:rPr lang="en-GB" b="1" dirty="0"/>
              <a:t> and Vectors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9972875-42BB-7A60-78FE-C129E8FB5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7775" y="1856153"/>
            <a:ext cx="2841745" cy="428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GSP 270: Raster Data Models">
            <a:extLst>
              <a:ext uri="{FF2B5EF4-FFF2-40B4-BE49-F238E27FC236}">
                <a16:creationId xmlns:a16="http://schemas.microsoft.com/office/drawing/2014/main" id="{B57C0392-98C3-9261-6846-6971A3B966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950" y="1833599"/>
            <a:ext cx="4174318" cy="449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4FEC074-8245-0D33-9866-9D117187A88D}"/>
              </a:ext>
            </a:extLst>
          </p:cNvPr>
          <p:cNvSpPr txBox="1"/>
          <p:nvPr/>
        </p:nvSpPr>
        <p:spPr>
          <a:xfrm>
            <a:off x="3536950" y="524487"/>
            <a:ext cx="80452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/>
              <a:t>QUESTION: What are the advantages or disadvantages to each data type when attempting to model / map real world features?</a:t>
            </a:r>
          </a:p>
          <a:p>
            <a:pPr algn="ctr"/>
            <a:r>
              <a:rPr lang="en-GB" sz="2000" b="1" i="1" dirty="0"/>
              <a:t>Consider : Coverage vs. Precision vs. Detail vs. Comparison</a:t>
            </a:r>
          </a:p>
        </p:txBody>
      </p:sp>
    </p:spTree>
    <p:extLst>
      <p:ext uri="{BB962C8B-B14F-4D97-AF65-F5344CB8AC3E}">
        <p14:creationId xmlns:p14="http://schemas.microsoft.com/office/powerpoint/2010/main" val="2527924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911B5-616B-8B07-C883-D2969E4B5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02A157-5291-674D-D1FC-D40840310FBF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BD120F-09EF-1DA2-AA37-1337D5C14E6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Attributes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798558-3291-A7BD-B2B5-DFE0BC49F9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A3D6E7E-4386-D3B7-BC93-FEC89CC27F97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C24413-AB12-B864-1379-6BBFAE78803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F195A-0018-A829-8B6E-FEE66A02131D}"/>
              </a:ext>
            </a:extLst>
          </p:cNvPr>
          <p:cNvSpPr txBox="1">
            <a:spLocks/>
          </p:cNvSpPr>
          <p:nvPr/>
        </p:nvSpPr>
        <p:spPr>
          <a:xfrm>
            <a:off x="3641557" y="1055084"/>
            <a:ext cx="7434882" cy="472527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Representing the location, or extent, of a spatial feature is only one element of GIS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000" dirty="0">
              <a:solidFill>
                <a:prstClr val="black">
                  <a:lumMod val="85000"/>
                  <a:lumOff val="15000"/>
                </a:prstClr>
              </a:solidFill>
              <a:latin typeface="Manrope ExtraLight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One of the greatest advantages is the ability to store </a:t>
            </a:r>
            <a:r>
              <a:rPr lang="en-GB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information</a:t>
            </a: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 about a feature alongside the spatial element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GIS uses ‘Attribute’ tables, and these are </a:t>
            </a:r>
            <a:r>
              <a:rPr lang="en-GB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typically linked to vector layers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These tables are </a:t>
            </a:r>
            <a:r>
              <a:rPr lang="en-GB" sz="2000" b="1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tabular</a:t>
            </a: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, with rows and columns, similar to tables you would see in Excel spreadsheets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These data are the ‘Information’ of the GIS data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9865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F615BE0-84C1-2B9D-BE24-CB4CDFCD11DA}"/>
              </a:ext>
            </a:extLst>
          </p:cNvPr>
          <p:cNvSpPr/>
          <p:nvPr/>
        </p:nvSpPr>
        <p:spPr>
          <a:xfrm>
            <a:off x="6385025" y="1748111"/>
            <a:ext cx="2818609" cy="44712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Attributes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20" t="17566" r="2282" b="23574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756228" y="1037577"/>
            <a:ext cx="7895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Geographic 		Information		Systems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BE0B7A-3ECF-CAE4-B31F-F2B041254431}"/>
              </a:ext>
            </a:extLst>
          </p:cNvPr>
          <p:cNvSpPr txBox="1"/>
          <p:nvPr/>
        </p:nvSpPr>
        <p:spPr>
          <a:xfrm>
            <a:off x="3756228" y="1748112"/>
            <a:ext cx="269284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“spatially referenced to the Earth’s surface” (DoE, 1987)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Co-ordinates: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Geographic - Lat / Long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Projected – X (Easting) / Y (Northing)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2E19167E-9A57-D9A7-F6D3-7F99F145BD32}"/>
              </a:ext>
            </a:extLst>
          </p:cNvPr>
          <p:cNvGraphicFramePr>
            <a:graphicFrameLocks noGrp="1"/>
          </p:cNvGraphicFramePr>
          <p:nvPr/>
        </p:nvGraphicFramePr>
        <p:xfrm>
          <a:off x="3862456" y="3640401"/>
          <a:ext cx="50451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0000">
                  <a:extLst>
                    <a:ext uri="{9D8B030D-6E8A-4147-A177-3AD203B41FA5}">
                      <a16:colId xmlns:a16="http://schemas.microsoft.com/office/drawing/2014/main" val="1345428925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618986436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36996434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659355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Lat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323596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51.618570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-3.930240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IQ building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6685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51.617045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-3.927679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 </a:t>
                      </a:r>
                      <a:r>
                        <a:rPr lang="en-GB" dirty="0" err="1"/>
                        <a:t>Fforwm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1984140"/>
                  </a:ext>
                </a:extLst>
              </a:tr>
            </a:tbl>
          </a:graphicData>
        </a:graphic>
      </p:graphicFrame>
      <p:graphicFrame>
        <p:nvGraphicFramePr>
          <p:cNvPr id="12" name="Table 9">
            <a:extLst>
              <a:ext uri="{FF2B5EF4-FFF2-40B4-BE49-F238E27FC236}">
                <a16:creationId xmlns:a16="http://schemas.microsoft.com/office/drawing/2014/main" id="{31831F62-C10C-FB35-F3AD-7FCC0FA22BC2}"/>
              </a:ext>
            </a:extLst>
          </p:cNvPr>
          <p:cNvGraphicFramePr>
            <a:graphicFrameLocks noGrp="1"/>
          </p:cNvGraphicFramePr>
          <p:nvPr/>
        </p:nvGraphicFramePr>
        <p:xfrm>
          <a:off x="3862458" y="4964137"/>
          <a:ext cx="50451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0000">
                  <a:extLst>
                    <a:ext uri="{9D8B030D-6E8A-4147-A177-3AD203B41FA5}">
                      <a16:colId xmlns:a16="http://schemas.microsoft.com/office/drawing/2014/main" val="1345428925"/>
                    </a:ext>
                  </a:extLst>
                </a:gridCol>
                <a:gridCol w="1260000">
                  <a:extLst>
                    <a:ext uri="{9D8B030D-6E8A-4147-A177-3AD203B41FA5}">
                      <a16:colId xmlns:a16="http://schemas.microsoft.com/office/drawing/2014/main" val="618986436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36996434"/>
                    </a:ext>
                  </a:extLst>
                </a:gridCol>
                <a:gridCol w="1262570">
                  <a:extLst>
                    <a:ext uri="{9D8B030D-6E8A-4147-A177-3AD203B41FA5}">
                      <a16:colId xmlns:a16="http://schemas.microsoft.com/office/drawing/2014/main" val="10659355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Attribute 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323596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266747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192700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IQ Building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University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6685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266646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192676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 </a:t>
                      </a:r>
                      <a:r>
                        <a:rPr lang="en-GB" dirty="0" err="1"/>
                        <a:t>Fforum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Library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1984140"/>
                  </a:ext>
                </a:extLst>
              </a:tr>
            </a:tbl>
          </a:graphicData>
        </a:graphic>
      </p:graphicFrame>
      <p:sp>
        <p:nvSpPr>
          <p:cNvPr id="13" name="Arrow: Down 12">
            <a:extLst>
              <a:ext uri="{FF2B5EF4-FFF2-40B4-BE49-F238E27FC236}">
                <a16:creationId xmlns:a16="http://schemas.microsoft.com/office/drawing/2014/main" id="{FCD48453-7767-E63B-6F80-33113D5F618F}"/>
              </a:ext>
            </a:extLst>
          </p:cNvPr>
          <p:cNvSpPr/>
          <p:nvPr/>
        </p:nvSpPr>
        <p:spPr>
          <a:xfrm>
            <a:off x="1523998" y="3048391"/>
            <a:ext cx="225287" cy="369332"/>
          </a:xfrm>
          <a:prstGeom prst="downArrow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5C2AFE53-DF01-3848-F059-68D1F32E2461}"/>
              </a:ext>
            </a:extLst>
          </p:cNvPr>
          <p:cNvSpPr/>
          <p:nvPr/>
        </p:nvSpPr>
        <p:spPr>
          <a:xfrm>
            <a:off x="1143928" y="3172167"/>
            <a:ext cx="225287" cy="369332"/>
          </a:xfrm>
          <a:prstGeom prst="downArrow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3672AB-73B2-9C1D-74D1-C54555D2D4FB}"/>
              </a:ext>
            </a:extLst>
          </p:cNvPr>
          <p:cNvSpPr txBox="1"/>
          <p:nvPr/>
        </p:nvSpPr>
        <p:spPr>
          <a:xfrm>
            <a:off x="6449070" y="1773196"/>
            <a:ext cx="269284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“descriptive information” 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(ESRI, 2023)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Attributes: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Qualitative or Quantitative, 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Describe the geographic feature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D8501E-0A8D-5949-0586-5939F071DA4C}"/>
              </a:ext>
            </a:extLst>
          </p:cNvPr>
          <p:cNvSpPr txBox="1"/>
          <p:nvPr/>
        </p:nvSpPr>
        <p:spPr>
          <a:xfrm>
            <a:off x="8900420" y="1470759"/>
            <a:ext cx="328440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Everything else: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b="1" dirty="0">
                <a:solidFill>
                  <a:srgbClr val="232323"/>
                </a:solidFill>
                <a:latin typeface="Arial" panose="020B0604020202020204" pitchFamily="34" charset="0"/>
              </a:rPr>
              <a:t>Actions / processes:</a:t>
            </a: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Measure distance between features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Summarise attributes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Display on a map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Style dependent on icons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Integrate into other datasets</a:t>
            </a:r>
          </a:p>
          <a:p>
            <a:pPr algn="ctr"/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Analyse against other spatial attributes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C1274D2-6BCA-9F27-2163-5D42F767A9CB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499942" y="4943126"/>
            <a:ext cx="2257819" cy="174416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D9D7494-B0E0-5136-58A7-8113320BA422}"/>
              </a:ext>
            </a:extLst>
          </p:cNvPr>
          <p:cNvSpPr txBox="1"/>
          <p:nvPr/>
        </p:nvSpPr>
        <p:spPr>
          <a:xfrm>
            <a:off x="8907596" y="1721873"/>
            <a:ext cx="3284404" cy="954107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Manage</a:t>
            </a:r>
          </a:p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Interrogate</a:t>
            </a:r>
          </a:p>
          <a:p>
            <a:pPr marL="285750" indent="-285750" algn="ctr">
              <a:buFontTx/>
              <a:buChar char="-"/>
            </a:pPr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endParaRPr lang="en-GB" sz="1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Analyse</a:t>
            </a:r>
          </a:p>
          <a:p>
            <a:pPr marL="285750" indent="-285750" algn="ctr">
              <a:buFontTx/>
              <a:buChar char="-"/>
            </a:pPr>
            <a:r>
              <a:rPr lang="en-GB" sz="1400" dirty="0">
                <a:solidFill>
                  <a:srgbClr val="232323"/>
                </a:solidFill>
                <a:latin typeface="Arial" panose="020B0604020202020204" pitchFamily="34" charset="0"/>
              </a:rPr>
              <a:t>Display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D9D5AE7-9579-61EA-8697-4DA816E128D2}"/>
              </a:ext>
            </a:extLst>
          </p:cNvPr>
          <p:cNvSpPr/>
          <p:nvPr/>
        </p:nvSpPr>
        <p:spPr>
          <a:xfrm>
            <a:off x="6385025" y="3563994"/>
            <a:ext cx="2529747" cy="26816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9028D5-A0A4-A0E0-0FBE-50D59DDB2BBE}"/>
              </a:ext>
            </a:extLst>
          </p:cNvPr>
          <p:cNvSpPr/>
          <p:nvPr/>
        </p:nvSpPr>
        <p:spPr>
          <a:xfrm>
            <a:off x="8978817" y="1470758"/>
            <a:ext cx="3149301" cy="49953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88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/>
      <p:bldP spid="7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71F348-E162-48C1-598D-C087397B0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275BB7B-F3C2-0009-00F9-AE649908797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E95E4C-13A8-47F0-6819-551F8FD60A66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Attributes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0879C4-1128-81D7-7BF9-A1646F6F6B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9" r="1825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D47E246-3E4A-B96C-C967-A17BFBC4940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21FEEB-7A68-B81C-41AA-2DC71B05458E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pic>
        <p:nvPicPr>
          <p:cNvPr id="3076" name="Picture 4" descr="Wormwood Scrubs Meadow: Proposed Local Nature Reserve | H&amp;F Have Your Say">
            <a:extLst>
              <a:ext uri="{FF2B5EF4-FFF2-40B4-BE49-F238E27FC236}">
                <a16:creationId xmlns:a16="http://schemas.microsoft.com/office/drawing/2014/main" id="{73CE78BD-E6C2-E6ED-9E5A-091F9709B9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" t="2589" r="26336" b="16499"/>
          <a:stretch/>
        </p:blipFill>
        <p:spPr bwMode="auto">
          <a:xfrm>
            <a:off x="162129" y="949340"/>
            <a:ext cx="6538671" cy="517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ultiplication Sign 3">
            <a:extLst>
              <a:ext uri="{FF2B5EF4-FFF2-40B4-BE49-F238E27FC236}">
                <a16:creationId xmlns:a16="http://schemas.microsoft.com/office/drawing/2014/main" id="{1C023A7B-436C-D7BA-45D2-E321BCF56A8C}"/>
              </a:ext>
            </a:extLst>
          </p:cNvPr>
          <p:cNvSpPr/>
          <p:nvPr/>
        </p:nvSpPr>
        <p:spPr>
          <a:xfrm>
            <a:off x="1314120" y="4412957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ultiplication Sign 6">
            <a:extLst>
              <a:ext uri="{FF2B5EF4-FFF2-40B4-BE49-F238E27FC236}">
                <a16:creationId xmlns:a16="http://schemas.microsoft.com/office/drawing/2014/main" id="{8E821DB2-1A1D-DEFD-6728-E77DD93373D4}"/>
              </a:ext>
            </a:extLst>
          </p:cNvPr>
          <p:cNvSpPr/>
          <p:nvPr/>
        </p:nvSpPr>
        <p:spPr>
          <a:xfrm>
            <a:off x="2131934" y="3658913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Multiplication Sign 1">
            <a:extLst>
              <a:ext uri="{FF2B5EF4-FFF2-40B4-BE49-F238E27FC236}">
                <a16:creationId xmlns:a16="http://schemas.microsoft.com/office/drawing/2014/main" id="{B8B58E02-B4B2-6E93-BB52-8BAEEB16B711}"/>
              </a:ext>
            </a:extLst>
          </p:cNvPr>
          <p:cNvSpPr/>
          <p:nvPr/>
        </p:nvSpPr>
        <p:spPr>
          <a:xfrm>
            <a:off x="4499649" y="4861453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ultiplication Sign 8">
            <a:extLst>
              <a:ext uri="{FF2B5EF4-FFF2-40B4-BE49-F238E27FC236}">
                <a16:creationId xmlns:a16="http://schemas.microsoft.com/office/drawing/2014/main" id="{0ACC9B07-787A-0A88-46CF-A4162DEEC3B1}"/>
              </a:ext>
            </a:extLst>
          </p:cNvPr>
          <p:cNvSpPr/>
          <p:nvPr/>
        </p:nvSpPr>
        <p:spPr>
          <a:xfrm>
            <a:off x="4953558" y="4592219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Multiplication Sign 9">
            <a:extLst>
              <a:ext uri="{FF2B5EF4-FFF2-40B4-BE49-F238E27FC236}">
                <a16:creationId xmlns:a16="http://schemas.microsoft.com/office/drawing/2014/main" id="{48B0570D-C3B4-140D-C268-4FC4F7D6E8DF}"/>
              </a:ext>
            </a:extLst>
          </p:cNvPr>
          <p:cNvSpPr/>
          <p:nvPr/>
        </p:nvSpPr>
        <p:spPr>
          <a:xfrm>
            <a:off x="3667274" y="4025257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Multiplication Sign 5">
            <a:extLst>
              <a:ext uri="{FF2B5EF4-FFF2-40B4-BE49-F238E27FC236}">
                <a16:creationId xmlns:a16="http://schemas.microsoft.com/office/drawing/2014/main" id="{0262669C-0EB2-CCFB-A3C6-7C1BCCAB608E}"/>
              </a:ext>
            </a:extLst>
          </p:cNvPr>
          <p:cNvSpPr/>
          <p:nvPr/>
        </p:nvSpPr>
        <p:spPr>
          <a:xfrm>
            <a:off x="4605925" y="2486106"/>
            <a:ext cx="348656" cy="358524"/>
          </a:xfrm>
          <a:prstGeom prst="mathMultiply">
            <a:avLst>
              <a:gd name="adj1" fmla="val 841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EBF7DC6-5F1D-C507-DE1A-0D314138DC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5790" y="4658606"/>
            <a:ext cx="1189501" cy="77395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B399525-AE5C-B4A6-F177-A214F7AB2E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994" b="94637" l="9217" r="89862">
                        <a14:foregroundMark x1="44700" y1="6309" x2="53917" y2="6940"/>
                        <a14:foregroundMark x1="36866" y1="57098" x2="31797" y2="71293"/>
                        <a14:foregroundMark x1="24885" y1="58044" x2="35023" y2="53943"/>
                        <a14:foregroundMark x1="27189" y1="94637" x2="10599" y2="92114"/>
                        <a14:foregroundMark x1="74194" y1="87066" x2="67742" y2="81073"/>
                        <a14:foregroundMark x1="19355" y1="36593" x2="22581" y2="41956"/>
                        <a14:foregroundMark x1="36406" y1="12618" x2="30876" y2="1261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21050" y="3977260"/>
            <a:ext cx="559908" cy="8179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F5FBF6C-8D21-0588-AC61-F3C72243CF8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8268" b="91339" l="8158" r="92895">
                        <a14:foregroundMark x1="8684" y1="9055" x2="90000" y2="40551"/>
                        <a14:foregroundMark x1="90000" y1="40551" x2="76579" y2="46063"/>
                        <a14:foregroundMark x1="76579" y1="46063" x2="75789" y2="45669"/>
                        <a14:foregroundMark x1="92895" y1="42126" x2="92895" y2="42126"/>
                        <a14:foregroundMark x1="85789" y1="91339" x2="82895" y2="88189"/>
                        <a14:foregroundMark x1="89211" y1="26772" x2="85000" y2="2480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99649" y="2020061"/>
            <a:ext cx="1117909" cy="74723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D039133-AC44-57EC-6E0C-C0BD8B3494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41796" y="4181121"/>
            <a:ext cx="1148434" cy="74723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C44A0DF-809A-2A2D-7C4F-0E3FAC958F7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061" b="92837" l="10000" r="90000">
                        <a14:foregroundMark x1="58800" y1="10193" x2="49600" y2="6061"/>
                        <a14:foregroundMark x1="78400" y1="90358" x2="60000" y2="90358"/>
                        <a14:foregroundMark x1="20000" y1="92837" x2="35600" y2="608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06825" y="3196792"/>
            <a:ext cx="699437" cy="101558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0F1885F-50B4-1576-36D5-032BCAC1A98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7692" b="92308" l="5349" r="90000">
                        <a14:foregroundMark x1="81628" y1="85256" x2="47442" y2="92628"/>
                        <a14:foregroundMark x1="12558" y1="76603" x2="5349" y2="79808"/>
                        <a14:foregroundMark x1="67907" y1="48397" x2="74651" y2="7692"/>
                        <a14:foregroundMark x1="87209" y1="86218" x2="88140" y2="8942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03289" y="4748592"/>
            <a:ext cx="1026332" cy="744687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EBE783D-35BD-6EAE-24F7-F581D34CB685}"/>
              </a:ext>
            </a:extLst>
          </p:cNvPr>
          <p:cNvSpPr/>
          <p:nvPr/>
        </p:nvSpPr>
        <p:spPr>
          <a:xfrm>
            <a:off x="1017466" y="4347546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1.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E5DDC78-2EB8-C16B-11F0-00F8C2B2A3D9}"/>
              </a:ext>
            </a:extLst>
          </p:cNvPr>
          <p:cNvSpPr/>
          <p:nvPr/>
        </p:nvSpPr>
        <p:spPr>
          <a:xfrm>
            <a:off x="2216045" y="3373356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2</a:t>
            </a:r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4DE6FF1-4011-9429-4448-2765C8C1260F}"/>
              </a:ext>
            </a:extLst>
          </p:cNvPr>
          <p:cNvSpPr/>
          <p:nvPr/>
        </p:nvSpPr>
        <p:spPr>
          <a:xfrm>
            <a:off x="3630146" y="3749301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3.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D0B463F-5683-3914-AA2A-08E2CF588587}"/>
              </a:ext>
            </a:extLst>
          </p:cNvPr>
          <p:cNvSpPr/>
          <p:nvPr/>
        </p:nvSpPr>
        <p:spPr>
          <a:xfrm>
            <a:off x="4406158" y="4593364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4.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F29217-FF29-BEF4-DA73-D89F709AA43D}"/>
              </a:ext>
            </a:extLst>
          </p:cNvPr>
          <p:cNvSpPr/>
          <p:nvPr/>
        </p:nvSpPr>
        <p:spPr>
          <a:xfrm>
            <a:off x="5126163" y="4826904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5.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9864A73-12AB-3E67-588A-40AA4A0298A6}"/>
              </a:ext>
            </a:extLst>
          </p:cNvPr>
          <p:cNvSpPr/>
          <p:nvPr/>
        </p:nvSpPr>
        <p:spPr>
          <a:xfrm>
            <a:off x="4827594" y="2698185"/>
            <a:ext cx="38985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6.</a:t>
            </a:r>
          </a:p>
        </p:txBody>
      </p:sp>
      <p:graphicFrame>
        <p:nvGraphicFramePr>
          <p:cNvPr id="48" name="Table 47">
            <a:extLst>
              <a:ext uri="{FF2B5EF4-FFF2-40B4-BE49-F238E27FC236}">
                <a16:creationId xmlns:a16="http://schemas.microsoft.com/office/drawing/2014/main" id="{DD30E997-5FE3-053B-1485-F5D26DDF3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7595948"/>
              </p:ext>
            </p:extLst>
          </p:nvPr>
        </p:nvGraphicFramePr>
        <p:xfrm>
          <a:off x="6388339" y="1858846"/>
          <a:ext cx="628443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518">
                  <a:extLst>
                    <a:ext uri="{9D8B030D-6E8A-4147-A177-3AD203B41FA5}">
                      <a16:colId xmlns:a16="http://schemas.microsoft.com/office/drawing/2014/main" val="3302974750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365752129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1718186775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1912425563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946459810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2854717003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314002832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4071763024"/>
                    </a:ext>
                  </a:extLst>
                </a:gridCol>
                <a:gridCol w="728364">
                  <a:extLst>
                    <a:ext uri="{9D8B030D-6E8A-4147-A177-3AD203B41FA5}">
                      <a16:colId xmlns:a16="http://schemas.microsoft.com/office/drawing/2014/main" val="34914825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3901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52.16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-4.31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35741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-4.19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3448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53.14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-4.36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6322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52.96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-4.88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80211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52.07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484985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52.55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-4.71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877740"/>
                  </a:ext>
                </a:extLst>
              </a:tr>
            </a:tbl>
          </a:graphicData>
        </a:graphic>
      </p:graphicFrame>
      <p:sp>
        <p:nvSpPr>
          <p:cNvPr id="49" name="Text Placeholder 2">
            <a:extLst>
              <a:ext uri="{FF2B5EF4-FFF2-40B4-BE49-F238E27FC236}">
                <a16:creationId xmlns:a16="http://schemas.microsoft.com/office/drawing/2014/main" id="{8EA32F47-C878-2DC1-3421-EC58F54A8BD0}"/>
              </a:ext>
            </a:extLst>
          </p:cNvPr>
          <p:cNvSpPr txBox="1">
            <a:spLocks/>
          </p:cNvSpPr>
          <p:nvPr/>
        </p:nvSpPr>
        <p:spPr>
          <a:xfrm>
            <a:off x="6722476" y="4709256"/>
            <a:ext cx="5641613" cy="10214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Consider a scenario where you discovered just the data, and you knew nothing about the survey, what data would need to be captured to make it useful?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16CF6A09-C37F-7A5A-CBDA-1B673483A34E}"/>
              </a:ext>
            </a:extLst>
          </p:cNvPr>
          <p:cNvSpPr txBox="1">
            <a:spLocks/>
          </p:cNvSpPr>
          <p:nvPr/>
        </p:nvSpPr>
        <p:spPr>
          <a:xfrm>
            <a:off x="6862909" y="608076"/>
            <a:ext cx="5323479" cy="11362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83C6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Imagine </a:t>
            </a:r>
            <a:r>
              <a:rPr lang="en-GB" sz="2000" dirty="0">
                <a:solidFill>
                  <a:prstClr val="black">
                    <a:lumMod val="85000"/>
                    <a:lumOff val="15000"/>
                  </a:prstClr>
                </a:solidFill>
                <a:latin typeface="Manrope ExtraLight"/>
              </a:rPr>
              <a:t>the following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anrope ExtraLight"/>
                <a:ea typeface="+mn-ea"/>
                <a:cs typeface="+mn-cs"/>
              </a:rPr>
              <a:t> bird survey is conducted, what information could you store alongside the location?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anrope Extra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8604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</a:t>
            </a:r>
            <a:r>
              <a:rPr lang="en-GB" b="1" dirty="0"/>
              <a:t>		QGIS: Open-source GIS software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483704" y="740067"/>
            <a:ext cx="110298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Quantum GIS (QGIS) is an open-source solutions which aim to provide comparable free software via volunteer projects.</a:t>
            </a:r>
          </a:p>
          <a:p>
            <a:pPr algn="l"/>
            <a:endParaRPr lang="en-GB" sz="2400" dirty="0"/>
          </a:p>
        </p:txBody>
      </p:sp>
      <p:pic>
        <p:nvPicPr>
          <p:cNvPr id="2050" name="Picture 2" descr="Visual Style Guide">
            <a:extLst>
              <a:ext uri="{FF2B5EF4-FFF2-40B4-BE49-F238E27FC236}">
                <a16:creationId xmlns:a16="http://schemas.microsoft.com/office/drawing/2014/main" id="{17011880-8088-6AC1-9496-A717AE45B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13" y="1908879"/>
            <a:ext cx="2328835" cy="111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FAF57304-C0B3-965D-165A-8AC04C2E1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295" y="1642145"/>
            <a:ext cx="8696769" cy="472773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9A5C1B-04DC-C0BE-8337-09434558FAF2}"/>
              </a:ext>
            </a:extLst>
          </p:cNvPr>
          <p:cNvSpPr txBox="1"/>
          <p:nvPr/>
        </p:nvSpPr>
        <p:spPr>
          <a:xfrm>
            <a:off x="44221" y="2855572"/>
            <a:ext cx="314452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Volunteer project composed of different compiled functionalities (libraries)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Similar functionality to other GIS (less specialised tools)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Open-source software (not black box)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Users / developer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Supports multiple file formats, including outputs from commercial GIS software</a:t>
            </a:r>
          </a:p>
        </p:txBody>
      </p:sp>
    </p:spTree>
    <p:extLst>
      <p:ext uri="{BB962C8B-B14F-4D97-AF65-F5344CB8AC3E}">
        <p14:creationId xmlns:p14="http://schemas.microsoft.com/office/powerpoint/2010/main" val="2525116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Graphic User Interface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596411" y="581041"/>
            <a:ext cx="11045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QGIS’s Graphic User Interface (GUI) has the following features:</a:t>
            </a:r>
          </a:p>
          <a:p>
            <a:pPr algn="l"/>
            <a:endParaRPr lang="en-GB" sz="2400" dirty="0"/>
          </a:p>
        </p:txBody>
      </p:sp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853" y="1052199"/>
            <a:ext cx="9959009" cy="54139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431820A-E733-EAB8-E581-1AC8025870F6}"/>
              </a:ext>
            </a:extLst>
          </p:cNvPr>
          <p:cNvSpPr/>
          <p:nvPr/>
        </p:nvSpPr>
        <p:spPr>
          <a:xfrm>
            <a:off x="2146853" y="1172817"/>
            <a:ext cx="3491948" cy="11264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58E5B8-A266-236A-20A3-99569F9FC058}"/>
              </a:ext>
            </a:extLst>
          </p:cNvPr>
          <p:cNvSpPr/>
          <p:nvPr/>
        </p:nvSpPr>
        <p:spPr>
          <a:xfrm>
            <a:off x="2146853" y="1278834"/>
            <a:ext cx="6553200" cy="60436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D12784-9749-5A13-7871-3FFC53E86D60}"/>
              </a:ext>
            </a:extLst>
          </p:cNvPr>
          <p:cNvSpPr/>
          <p:nvPr/>
        </p:nvSpPr>
        <p:spPr>
          <a:xfrm>
            <a:off x="2146852" y="1883195"/>
            <a:ext cx="258417" cy="21388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682EF-82A1-4FC9-0F1C-D4E47F5C94B9}"/>
              </a:ext>
            </a:extLst>
          </p:cNvPr>
          <p:cNvSpPr/>
          <p:nvPr/>
        </p:nvSpPr>
        <p:spPr>
          <a:xfrm>
            <a:off x="2405269" y="1883195"/>
            <a:ext cx="2994992" cy="244407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E4405-12FC-E642-8798-8CCCD62B6E8D}"/>
              </a:ext>
            </a:extLst>
          </p:cNvPr>
          <p:cNvSpPr/>
          <p:nvPr/>
        </p:nvSpPr>
        <p:spPr>
          <a:xfrm>
            <a:off x="2405269" y="4327274"/>
            <a:ext cx="2994992" cy="19496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493CB8-10B1-C5D1-A004-4FF083173D72}"/>
              </a:ext>
            </a:extLst>
          </p:cNvPr>
          <p:cNvSpPr/>
          <p:nvPr/>
        </p:nvSpPr>
        <p:spPr>
          <a:xfrm>
            <a:off x="5400260" y="1896447"/>
            <a:ext cx="5049079" cy="43937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25FCC0-7541-FAFA-8C11-755CB0798A93}"/>
              </a:ext>
            </a:extLst>
          </p:cNvPr>
          <p:cNvSpPr/>
          <p:nvPr/>
        </p:nvSpPr>
        <p:spPr>
          <a:xfrm>
            <a:off x="10449339" y="1883195"/>
            <a:ext cx="1656523" cy="43937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A4C96E-5362-4FF7-0A88-09FE0F7E9344}"/>
              </a:ext>
            </a:extLst>
          </p:cNvPr>
          <p:cNvSpPr/>
          <p:nvPr/>
        </p:nvSpPr>
        <p:spPr>
          <a:xfrm>
            <a:off x="7053500" y="6285580"/>
            <a:ext cx="5049079" cy="1937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058BA21-8253-1F90-8856-82A9F9B6AF22}"/>
              </a:ext>
            </a:extLst>
          </p:cNvPr>
          <p:cNvSpPr/>
          <p:nvPr/>
        </p:nvSpPr>
        <p:spPr>
          <a:xfrm>
            <a:off x="1835426" y="1052199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64C7F71-B1AD-4E52-C6FD-45EB3FEF4B92}"/>
              </a:ext>
            </a:extLst>
          </p:cNvPr>
          <p:cNvSpPr/>
          <p:nvPr/>
        </p:nvSpPr>
        <p:spPr>
          <a:xfrm>
            <a:off x="1835425" y="1464913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3DAD451-6159-C89A-8116-7E4B2DCDE44C}"/>
              </a:ext>
            </a:extLst>
          </p:cNvPr>
          <p:cNvSpPr/>
          <p:nvPr/>
        </p:nvSpPr>
        <p:spPr>
          <a:xfrm>
            <a:off x="1835424" y="277334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C1E7A50-7DDA-771C-4A43-5778AAFD9DC1}"/>
              </a:ext>
            </a:extLst>
          </p:cNvPr>
          <p:cNvSpPr/>
          <p:nvPr/>
        </p:nvSpPr>
        <p:spPr>
          <a:xfrm>
            <a:off x="3173897" y="200230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F10D605-B94E-DAF7-9437-12DC9F7E3EE7}"/>
              </a:ext>
            </a:extLst>
          </p:cNvPr>
          <p:cNvSpPr/>
          <p:nvPr/>
        </p:nvSpPr>
        <p:spPr>
          <a:xfrm>
            <a:off x="3362740" y="4784481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D9397A1-C565-DF2C-8474-474925C9E473}"/>
              </a:ext>
            </a:extLst>
          </p:cNvPr>
          <p:cNvSpPr/>
          <p:nvPr/>
        </p:nvSpPr>
        <p:spPr>
          <a:xfrm>
            <a:off x="6321286" y="2137309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98D6024-7740-FBEA-BD38-F2A6D412EED8}"/>
              </a:ext>
            </a:extLst>
          </p:cNvPr>
          <p:cNvSpPr/>
          <p:nvPr/>
        </p:nvSpPr>
        <p:spPr>
          <a:xfrm>
            <a:off x="11516138" y="2379578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6EE9E49D-495C-1C22-9460-B8B20247DD49}"/>
              </a:ext>
            </a:extLst>
          </p:cNvPr>
          <p:cNvSpPr/>
          <p:nvPr/>
        </p:nvSpPr>
        <p:spPr>
          <a:xfrm>
            <a:off x="7126357" y="6308010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D806E-1152-FDA5-1CC7-F212C404F3CC}"/>
              </a:ext>
            </a:extLst>
          </p:cNvPr>
          <p:cNvSpPr txBox="1"/>
          <p:nvPr/>
        </p:nvSpPr>
        <p:spPr>
          <a:xfrm>
            <a:off x="165645" y="1464913"/>
            <a:ext cx="16631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Drop down menus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Toolbars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Data layer input icons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Browser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Layers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Map view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Processing toolbox panel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Co-ordinate and projection information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984AE4F-FF57-3D80-9D44-B6EEB3D260F6}"/>
              </a:ext>
            </a:extLst>
          </p:cNvPr>
          <p:cNvSpPr txBox="1"/>
          <p:nvPr/>
        </p:nvSpPr>
        <p:spPr>
          <a:xfrm>
            <a:off x="5963477" y="3818536"/>
            <a:ext cx="3922646" cy="584775"/>
          </a:xfrm>
          <a:prstGeom prst="rect">
            <a:avLst/>
          </a:prstGeom>
          <a:solidFill>
            <a:schemeClr val="bg1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(Note, this screenshot has layers loaded into the map view. A new project will be blank)</a:t>
            </a:r>
          </a:p>
        </p:txBody>
      </p:sp>
    </p:spTree>
    <p:extLst>
      <p:ext uri="{BB962C8B-B14F-4D97-AF65-F5344CB8AC3E}">
        <p14:creationId xmlns:p14="http://schemas.microsoft.com/office/powerpoint/2010/main" val="3094930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61996" y="494005"/>
            <a:ext cx="11045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 first task of any project is to input data: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There are 4 options for importing data.</a:t>
            </a:r>
          </a:p>
          <a:p>
            <a:pPr algn="l"/>
            <a:endParaRPr lang="en-GB" sz="2400" dirty="0"/>
          </a:p>
        </p:txBody>
      </p:sp>
      <p:pic>
        <p:nvPicPr>
          <p:cNvPr id="6" name="Picture 4" descr="QGIS: Enterprise-grade desktop GIS - CYBERTEC | PostgreSQL &amp; GIS">
            <a:extLst>
              <a:ext uri="{FF2B5EF4-FFF2-40B4-BE49-F238E27FC236}">
                <a16:creationId xmlns:a16="http://schemas.microsoft.com/office/drawing/2014/main" id="{4D633162-1B4F-3216-7A0F-9B74DCB02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909" y="1052199"/>
            <a:ext cx="9959009" cy="541391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/>
              <a:t>Data import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431820A-E733-EAB8-E581-1AC8025870F6}"/>
              </a:ext>
            </a:extLst>
          </p:cNvPr>
          <p:cNvSpPr/>
          <p:nvPr/>
        </p:nvSpPr>
        <p:spPr>
          <a:xfrm>
            <a:off x="6646760" y="1172817"/>
            <a:ext cx="291548" cy="10601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D12784-9749-5A13-7871-3FFC53E86D60}"/>
              </a:ext>
            </a:extLst>
          </p:cNvPr>
          <p:cNvSpPr/>
          <p:nvPr/>
        </p:nvSpPr>
        <p:spPr>
          <a:xfrm>
            <a:off x="6023908" y="1883195"/>
            <a:ext cx="258417" cy="21388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682EF-82A1-4FC9-0F1C-D4E47F5C94B9}"/>
              </a:ext>
            </a:extLst>
          </p:cNvPr>
          <p:cNvSpPr/>
          <p:nvPr/>
        </p:nvSpPr>
        <p:spPr>
          <a:xfrm>
            <a:off x="6282325" y="1883195"/>
            <a:ext cx="2994992" cy="244407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D806E-1152-FDA5-1CC7-F212C404F3CC}"/>
              </a:ext>
            </a:extLst>
          </p:cNvPr>
          <p:cNvSpPr txBox="1"/>
          <p:nvPr/>
        </p:nvSpPr>
        <p:spPr>
          <a:xfrm>
            <a:off x="487047" y="1864438"/>
            <a:ext cx="5566647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‘Layer’ Drop down menu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Add Layer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Select data type you wish to import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in Windows directory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Data layer input icons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Select data type you wish to import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in Windows directory</a:t>
            </a:r>
          </a:p>
          <a:p>
            <a:pPr marL="342900" indent="-342900">
              <a:spcBef>
                <a:spcPts val="1200"/>
              </a:spcBef>
              <a:buAutoNum type="arabicPeriod"/>
            </a:pPr>
            <a:r>
              <a:rPr lang="en-GB" sz="1400" b="1" dirty="0"/>
              <a:t>Browser panel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Navigate to file location using file directory</a:t>
            </a:r>
          </a:p>
          <a:p>
            <a:pPr marL="342900" indent="-342900">
              <a:spcBef>
                <a:spcPts val="1200"/>
              </a:spcBef>
              <a:buFont typeface="+mj-lt"/>
              <a:buAutoNum type="arabicPeriod"/>
            </a:pPr>
            <a:r>
              <a:rPr lang="en-GB" sz="1400" b="1" dirty="0"/>
              <a:t>Drag and drop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Locate your file in Microsoft Documents window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sz="1400" b="1" dirty="0"/>
              <a:t>Click on the chosen file and drag it into the QGIS Map Viewer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47CE8AE-925B-1044-37B3-096C00D5499C}"/>
              </a:ext>
            </a:extLst>
          </p:cNvPr>
          <p:cNvSpPr/>
          <p:nvPr/>
        </p:nvSpPr>
        <p:spPr>
          <a:xfrm>
            <a:off x="6938308" y="924840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18B4F3B-1730-5818-DCA0-81D89519E134}"/>
              </a:ext>
            </a:extLst>
          </p:cNvPr>
          <p:cNvSpPr/>
          <p:nvPr/>
        </p:nvSpPr>
        <p:spPr>
          <a:xfrm>
            <a:off x="5702965" y="1854043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B4AE217-E3B6-36D1-3CD5-70E7ABB7E6CB}"/>
              </a:ext>
            </a:extLst>
          </p:cNvPr>
          <p:cNvSpPr/>
          <p:nvPr/>
        </p:nvSpPr>
        <p:spPr>
          <a:xfrm>
            <a:off x="7163564" y="1909956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1026" name="Picture 2" descr="Windows 10 Help Forums">
            <a:extLst>
              <a:ext uri="{FF2B5EF4-FFF2-40B4-BE49-F238E27FC236}">
                <a16:creationId xmlns:a16="http://schemas.microsoft.com/office/drawing/2014/main" id="{005215AE-9CFB-CD10-ECA2-D84417521B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7625" y="2767929"/>
            <a:ext cx="991227" cy="99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Arrow: U-Turn 14">
            <a:extLst>
              <a:ext uri="{FF2B5EF4-FFF2-40B4-BE49-F238E27FC236}">
                <a16:creationId xmlns:a16="http://schemas.microsoft.com/office/drawing/2014/main" id="{D616E7E0-347F-8A2D-8574-DE4329F274F2}"/>
              </a:ext>
            </a:extLst>
          </p:cNvPr>
          <p:cNvSpPr/>
          <p:nvPr/>
        </p:nvSpPr>
        <p:spPr>
          <a:xfrm rot="5400000">
            <a:off x="10373991" y="3358634"/>
            <a:ext cx="1397635" cy="851401"/>
          </a:xfrm>
          <a:prstGeom prst="utur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5D2C78-5554-3312-D636-1847B4C98F9D}"/>
              </a:ext>
            </a:extLst>
          </p:cNvPr>
          <p:cNvSpPr/>
          <p:nvPr/>
        </p:nvSpPr>
        <p:spPr>
          <a:xfrm>
            <a:off x="10370435" y="2839462"/>
            <a:ext cx="258417" cy="24605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153397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Data import: OS Greenspace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45043" y="494005"/>
            <a:ext cx="1199440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Within Moodle, you will find the data for this session under the ‘Problems and Problem Solving’ Tile, in a compressed folder called ‘Inequality practical Sample Data’ </a:t>
            </a:r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ctr"/>
            <a:endParaRPr lang="en-GB" sz="2000" dirty="0"/>
          </a:p>
          <a:p>
            <a:pPr algn="ctr"/>
            <a:endParaRPr lang="en-GB" sz="2400" dirty="0"/>
          </a:p>
          <a:p>
            <a:pPr algn="ctr"/>
            <a:r>
              <a:rPr lang="en-GB" sz="2000" dirty="0">
                <a:latin typeface="Comic Sans MS" panose="030F0702030302020204" pitchFamily="66" charset="0"/>
              </a:rPr>
              <a:t>Activity: Practise bringing this data into the QGIS GUI using the various methods shown before.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21BF4B-042F-0CB4-FD68-3F3B58008050}"/>
              </a:ext>
            </a:extLst>
          </p:cNvPr>
          <p:cNvSpPr txBox="1"/>
          <p:nvPr/>
        </p:nvSpPr>
        <p:spPr>
          <a:xfrm>
            <a:off x="145043" y="1848221"/>
            <a:ext cx="5656563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200" dirty="0"/>
              <a:t>Within that folder there is another compressed folder called ‘opgrsp_essh_gb.zip’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Compressed files can be brought into QGIS but cannot be modified / edited unless extracted.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Data was sourced from OS Open Data: </a:t>
            </a:r>
            <a:r>
              <a:rPr lang="en-GB" sz="2200" dirty="0">
                <a:hlinkClick r:id="rId3"/>
              </a:rPr>
              <a:t>https://osdatahub.os.uk/downloads/open/OpenGreenspace</a:t>
            </a:r>
            <a:endParaRPr lang="en-GB" sz="2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43E109-C860-B4A2-4B40-5DB5FA1910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2473"/>
          <a:stretch/>
        </p:blipFill>
        <p:spPr>
          <a:xfrm>
            <a:off x="5946649" y="1249153"/>
            <a:ext cx="6100308" cy="453232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09484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OS Open Greenspace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2677886" y="494005"/>
            <a:ext cx="946156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 data within the compressed folder contains two data types:</a:t>
            </a:r>
          </a:p>
          <a:p>
            <a:pPr algn="l"/>
            <a:endParaRPr lang="en-GB" sz="2400" dirty="0"/>
          </a:p>
          <a:p>
            <a:pPr algn="r"/>
            <a:endParaRPr lang="en-GB" sz="2400" dirty="0"/>
          </a:p>
          <a:p>
            <a:pPr algn="r"/>
            <a:endParaRPr lang="en-GB" sz="2200" dirty="0"/>
          </a:p>
          <a:p>
            <a:pPr algn="r"/>
            <a:r>
              <a:rPr lang="en-GB" sz="2200" b="1" dirty="0"/>
              <a:t>Polygons:</a:t>
            </a:r>
            <a:r>
              <a:rPr lang="en-GB" sz="2200" dirty="0"/>
              <a:t> </a:t>
            </a:r>
          </a:p>
          <a:p>
            <a:pPr algn="r"/>
            <a:r>
              <a:rPr lang="en-GB" sz="2200" dirty="0" err="1"/>
              <a:t>GB_Greenspace_Site.shp</a:t>
            </a:r>
            <a:endParaRPr lang="en-GB" sz="2200" dirty="0"/>
          </a:p>
          <a:p>
            <a:pPr algn="r"/>
            <a:r>
              <a:rPr lang="en-GB" sz="2200" dirty="0"/>
              <a:t>Spatial extent of green spaces</a:t>
            </a:r>
          </a:p>
          <a:p>
            <a:pPr algn="r"/>
            <a:endParaRPr lang="en-GB" sz="2200" dirty="0"/>
          </a:p>
          <a:p>
            <a:pPr algn="r"/>
            <a:endParaRPr lang="en-GB" sz="2200" dirty="0"/>
          </a:p>
          <a:p>
            <a:pPr algn="r"/>
            <a:endParaRPr lang="en-GB" sz="2200" dirty="0"/>
          </a:p>
          <a:p>
            <a:pPr algn="r"/>
            <a:endParaRPr lang="en-GB" sz="2200" dirty="0"/>
          </a:p>
          <a:p>
            <a:pPr algn="r"/>
            <a:endParaRPr lang="en-GB" sz="2200" dirty="0"/>
          </a:p>
          <a:p>
            <a:pPr algn="r"/>
            <a:endParaRPr lang="en-GB" sz="2200" dirty="0"/>
          </a:p>
          <a:p>
            <a:pPr algn="r"/>
            <a:r>
              <a:rPr lang="en-GB" sz="2200" b="1" dirty="0"/>
              <a:t>Points:</a:t>
            </a:r>
            <a:r>
              <a:rPr lang="en-GB" sz="2200" dirty="0"/>
              <a:t> </a:t>
            </a:r>
          </a:p>
          <a:p>
            <a:pPr algn="r"/>
            <a:r>
              <a:rPr lang="en-GB" sz="2200" dirty="0" err="1"/>
              <a:t>GB_AccessPoint.shp</a:t>
            </a:r>
            <a:endParaRPr lang="en-GB" sz="2200" dirty="0"/>
          </a:p>
          <a:p>
            <a:pPr algn="r"/>
            <a:r>
              <a:rPr lang="en-GB" sz="2200" dirty="0"/>
              <a:t>Locations of </a:t>
            </a:r>
          </a:p>
          <a:p>
            <a:pPr algn="r"/>
            <a:r>
              <a:rPr lang="en-GB" sz="2200" dirty="0"/>
              <a:t>access points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2BA7CF-488A-51F4-2661-4B2605C32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8" t="-185" r="52741" b="185"/>
          <a:stretch/>
        </p:blipFill>
        <p:spPr>
          <a:xfrm>
            <a:off x="20" y="369332"/>
            <a:ext cx="2677866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4A6F469-7F33-16E8-EBBD-DF55629C078A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24939" y="897219"/>
            <a:ext cx="3879447" cy="34824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43BBD8D-2DBF-4DCC-32B2-4CE4FD6A3567}"/>
              </a:ext>
            </a:extLst>
          </p:cNvPr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48716" y="3363459"/>
            <a:ext cx="3879447" cy="34824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F62A2DA-987C-8B01-16BC-D9948130459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881" t="20708" b="7914"/>
          <a:stretch/>
        </p:blipFill>
        <p:spPr>
          <a:xfrm>
            <a:off x="2787614" y="1243870"/>
            <a:ext cx="3522960" cy="24772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DF0151A-01F2-F754-E78D-3904E41A0AF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100" t="20181" b="5687"/>
          <a:stretch/>
        </p:blipFill>
        <p:spPr>
          <a:xfrm>
            <a:off x="2787614" y="3785128"/>
            <a:ext cx="3525766" cy="263908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702A619-215B-1639-184C-0EDCBF0173BB}"/>
              </a:ext>
            </a:extLst>
          </p:cNvPr>
          <p:cNvSpPr/>
          <p:nvPr/>
        </p:nvSpPr>
        <p:spPr>
          <a:xfrm>
            <a:off x="7173114" y="3695700"/>
            <a:ext cx="215703" cy="16230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F1C3043-8E63-3D7E-6FD4-7D3364CE8D6F}"/>
              </a:ext>
            </a:extLst>
          </p:cNvPr>
          <p:cNvSpPr/>
          <p:nvPr/>
        </p:nvSpPr>
        <p:spPr>
          <a:xfrm>
            <a:off x="8679098" y="6186723"/>
            <a:ext cx="215703" cy="16230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8F979E4-AD75-08FC-025C-6D4E014A6482}"/>
              </a:ext>
            </a:extLst>
          </p:cNvPr>
          <p:cNvCxnSpPr>
            <a:cxnSpLocks/>
            <a:stCxn id="18" idx="1"/>
            <a:endCxn id="15" idx="3"/>
          </p:cNvCxnSpPr>
          <p:nvPr/>
        </p:nvCxnSpPr>
        <p:spPr>
          <a:xfrm flipH="1" flipV="1">
            <a:off x="6310574" y="2482495"/>
            <a:ext cx="862540" cy="1294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9CE4846-1CEA-D532-DCDB-F72D84615A1F}"/>
              </a:ext>
            </a:extLst>
          </p:cNvPr>
          <p:cNvCxnSpPr>
            <a:cxnSpLocks/>
            <a:stCxn id="19" idx="1"/>
            <a:endCxn id="17" idx="3"/>
          </p:cNvCxnSpPr>
          <p:nvPr/>
        </p:nvCxnSpPr>
        <p:spPr>
          <a:xfrm flipH="1" flipV="1">
            <a:off x="6313380" y="5104669"/>
            <a:ext cx="2365718" cy="11632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268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Attribute Table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95465" y="644047"/>
            <a:ext cx="395123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While the map view shows the features spatially, the user can also explore the attribute table via the ‘Open Attribute Table’ option.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Right-click on the either layer, and select the ‘Open Attribute Table’ option.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A new window will open with the complete attribute table. This can take a few minutes when there are a lot of features.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1FAC14B-0287-BCD1-E502-D526F79B24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7460" y="439940"/>
            <a:ext cx="3616707" cy="29890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D848D0B-6430-DB71-9696-C7878CE374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46699" y="1790317"/>
            <a:ext cx="5568616" cy="4675797"/>
          </a:xfrm>
          <a:prstGeom prst="rect">
            <a:avLst/>
          </a:prstGeom>
        </p:spPr>
      </p:pic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D976A90C-250F-9F2C-C718-5D53988F4E18}"/>
              </a:ext>
            </a:extLst>
          </p:cNvPr>
          <p:cNvCxnSpPr>
            <a:cxnSpLocks/>
            <a:endCxn id="17" idx="0"/>
          </p:cNvCxnSpPr>
          <p:nvPr/>
        </p:nvCxnSpPr>
        <p:spPr>
          <a:xfrm rot="10800000">
            <a:off x="6931008" y="1790318"/>
            <a:ext cx="3588137" cy="449609"/>
          </a:xfrm>
          <a:prstGeom prst="bentConnector4">
            <a:avLst>
              <a:gd name="adj1" fmla="val 11201"/>
              <a:gd name="adj2" fmla="val 150844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218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Identifying features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203123" y="493845"/>
            <a:ext cx="4975404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When presented with a number of features spatially in the map view, the user is unable to see the background data table of information / data, and may not wish to view the full attribute table to identify the attributes of one feature.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If the user wishes to identify these discrete features, they can use the ‘Identify’ tool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Then click on an item, which will then bring up the attributes associated with that feature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Try clicking on a Greenspace feature using the ‘Identify’ tool.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4E0FB1-E418-9DB0-9C8F-5846A15CDF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3"/>
          <a:stretch/>
        </p:blipFill>
        <p:spPr>
          <a:xfrm>
            <a:off x="5222647" y="2423046"/>
            <a:ext cx="6905223" cy="286491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64FAF30-902A-521C-8FB5-CE7D8EAE3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2647" y="880260"/>
            <a:ext cx="6963741" cy="9813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DDA9B5F-C787-C055-F931-601F4B4BDA37}"/>
              </a:ext>
            </a:extLst>
          </p:cNvPr>
          <p:cNvSpPr/>
          <p:nvPr/>
        </p:nvSpPr>
        <p:spPr>
          <a:xfrm>
            <a:off x="10161431" y="1191007"/>
            <a:ext cx="259451" cy="23854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DE2D4BAE-AE63-3298-5726-7E8C4BE4607D}"/>
              </a:ext>
            </a:extLst>
          </p:cNvPr>
          <p:cNvSpPr/>
          <p:nvPr/>
        </p:nvSpPr>
        <p:spPr>
          <a:xfrm rot="5400000">
            <a:off x="10077820" y="822709"/>
            <a:ext cx="400863" cy="2852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9BE4C4-9E07-A4C1-D7F2-7067A0CC9F3A}"/>
              </a:ext>
            </a:extLst>
          </p:cNvPr>
          <p:cNvSpPr txBox="1"/>
          <p:nvPr/>
        </p:nvSpPr>
        <p:spPr>
          <a:xfrm>
            <a:off x="9196026" y="398095"/>
            <a:ext cx="1608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‘Identify’ tool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E06C07-9243-6B35-4C66-671DF965A9EE}"/>
              </a:ext>
            </a:extLst>
          </p:cNvPr>
          <p:cNvSpPr txBox="1"/>
          <p:nvPr/>
        </p:nvSpPr>
        <p:spPr>
          <a:xfrm>
            <a:off x="5788827" y="5553869"/>
            <a:ext cx="61208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NOTE: The layer must first be selected in the Layers list, and the Identify Results window emerges in the lower right corner</a:t>
            </a:r>
          </a:p>
        </p:txBody>
      </p:sp>
    </p:spTree>
    <p:extLst>
      <p:ext uri="{BB962C8B-B14F-4D97-AF65-F5344CB8AC3E}">
        <p14:creationId xmlns:p14="http://schemas.microsoft.com/office/powerpoint/2010/main" val="6313282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95464" y="644047"/>
            <a:ext cx="58680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In order to aid visual interpretation of the input data, it can be useful to add base maps.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Base maps can be spatial datasets that the user adds, or they can be third party datasets.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Typically, they are datasets with thematic contextual information e.g. streets, topography, physical landscape features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They allow the user to relate (spatially) they data they have imported into the GIS system to other features of reference within the vicinity.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46660F2-FB7C-65DD-EEAC-75C8287A3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9113" y="655609"/>
            <a:ext cx="5927423" cy="5535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794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21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54962" y="478616"/>
            <a:ext cx="59410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Install the </a:t>
            </a:r>
            <a:r>
              <a:rPr lang="en-GB" sz="2400" dirty="0" err="1"/>
              <a:t>QuickMapServices</a:t>
            </a:r>
            <a:r>
              <a:rPr lang="en-GB" sz="2400" dirty="0"/>
              <a:t> plugin: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This plugin allows you access to visualise maps hosted online for public access, including:</a:t>
            </a:r>
          </a:p>
          <a:p>
            <a:pPr algn="l"/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77D43-21FB-9D6C-1BFE-1F16B9D7F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3193" y="679951"/>
            <a:ext cx="6078450" cy="49732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DFC958-C1EC-8286-84B2-A09E2E31B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821" y="4384010"/>
            <a:ext cx="1999807" cy="20127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D127948-D12B-0BE9-5ED9-FAF9F1A92F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395" y="2195994"/>
            <a:ext cx="2024811" cy="201271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7C22F9-2CE9-24B7-C13B-F9901C3764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1593" y="2189888"/>
            <a:ext cx="2024811" cy="201671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38CBB36-57CD-FBC0-892A-FA92441257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1593" y="4370857"/>
            <a:ext cx="2024811" cy="20248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109DE70-8742-1B38-A336-A60F620E7C38}"/>
              </a:ext>
            </a:extLst>
          </p:cNvPr>
          <p:cNvSpPr txBox="1"/>
          <p:nvPr/>
        </p:nvSpPr>
        <p:spPr>
          <a:xfrm>
            <a:off x="3510945" y="3806490"/>
            <a:ext cx="14061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Bing Maps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507C694-52CA-2B7D-AFBA-D37C92F983AF}"/>
              </a:ext>
            </a:extLst>
          </p:cNvPr>
          <p:cNvSpPr txBox="1"/>
          <p:nvPr/>
        </p:nvSpPr>
        <p:spPr>
          <a:xfrm>
            <a:off x="854395" y="3808594"/>
            <a:ext cx="20248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Google Satellite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27367F-9774-4C59-4D13-FB7196DA15C9}"/>
              </a:ext>
            </a:extLst>
          </p:cNvPr>
          <p:cNvSpPr txBox="1"/>
          <p:nvPr/>
        </p:nvSpPr>
        <p:spPr>
          <a:xfrm>
            <a:off x="3235574" y="6012279"/>
            <a:ext cx="19493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Bing Aerial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5FE056-0564-6594-0F42-01B0DA6C9EE4}"/>
              </a:ext>
            </a:extLst>
          </p:cNvPr>
          <p:cNvSpPr txBox="1"/>
          <p:nvPr/>
        </p:nvSpPr>
        <p:spPr>
          <a:xfrm>
            <a:off x="790723" y="5999801"/>
            <a:ext cx="19493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/>
              <a:t>Google Maps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2230B6-C7D0-6258-95DA-2DEAECFBD123}"/>
              </a:ext>
            </a:extLst>
          </p:cNvPr>
          <p:cNvSpPr txBox="1"/>
          <p:nvPr/>
        </p:nvSpPr>
        <p:spPr>
          <a:xfrm>
            <a:off x="5419898" y="5917719"/>
            <a:ext cx="67517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These are all examples of </a:t>
            </a:r>
            <a:r>
              <a:rPr lang="en-GB" sz="2400" b="1" dirty="0"/>
              <a:t>Web Map Services (WMS)</a:t>
            </a:r>
          </a:p>
        </p:txBody>
      </p:sp>
    </p:spTree>
    <p:extLst>
      <p:ext uri="{BB962C8B-B14F-4D97-AF65-F5344CB8AC3E}">
        <p14:creationId xmlns:p14="http://schemas.microsoft.com/office/powerpoint/2010/main" val="41963879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22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Base maps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16641" y="1178693"/>
            <a:ext cx="24068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The user can now infer spatially related information: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Absence / Presence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Relative extent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Distance (proximity)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Density / sparsity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6E303EA-3C91-F5E6-A966-0DEE3D251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44202" y="369332"/>
            <a:ext cx="9442185" cy="605873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EE62EF8-9327-AA65-A1DE-29BC68065E9F}"/>
              </a:ext>
            </a:extLst>
          </p:cNvPr>
          <p:cNvSpPr/>
          <p:nvPr/>
        </p:nvSpPr>
        <p:spPr>
          <a:xfrm>
            <a:off x="9710724" y="3016371"/>
            <a:ext cx="2481276" cy="310089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9225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23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Data import: Census Output Areas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45043" y="494005"/>
            <a:ext cx="1199440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Within Moodle, you will find the data for this session under the ‘Problems and Problem Solving’ Tile, in a compressed folder called ‘Inequality practical Sample Data’ </a:t>
            </a:r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ctr"/>
            <a:endParaRPr lang="en-GB" sz="2000" dirty="0"/>
          </a:p>
          <a:p>
            <a:pPr algn="ctr"/>
            <a:endParaRPr lang="en-GB" sz="2400" dirty="0"/>
          </a:p>
          <a:p>
            <a:pPr algn="ctr"/>
            <a:r>
              <a:rPr lang="en-GB" sz="2000" dirty="0">
                <a:latin typeface="Comic Sans MS" panose="030F0702030302020204" pitchFamily="66" charset="0"/>
              </a:rPr>
              <a:t>Activity: Practise bringing this data into the QGIS GUI using the various methods shown before.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21BF4B-042F-0CB4-FD68-3F3B58008050}"/>
              </a:ext>
            </a:extLst>
          </p:cNvPr>
          <p:cNvSpPr txBox="1"/>
          <p:nvPr/>
        </p:nvSpPr>
        <p:spPr>
          <a:xfrm>
            <a:off x="145043" y="1848221"/>
            <a:ext cx="560362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200" dirty="0"/>
              <a:t>Within that folder there is another compressed folder called ‘oa_2021_w_hwm.zip’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Compressed files can be brought into QGIS but cannot be modified / edited unless extracted.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Data was sourced from Data Map Wales: </a:t>
            </a:r>
            <a:r>
              <a:rPr lang="en-GB" sz="2200" dirty="0">
                <a:hlinkClick r:id="rId3"/>
              </a:rPr>
              <a:t>Output Areas (OAs) - Wales – 2021 | </a:t>
            </a:r>
            <a:r>
              <a:rPr lang="en-GB" sz="2200" dirty="0" err="1">
                <a:hlinkClick r:id="rId3"/>
              </a:rPr>
              <a:t>DataMapWales</a:t>
            </a:r>
            <a:r>
              <a:rPr lang="en-GB" sz="2200" dirty="0">
                <a:hlinkClick r:id="rId3"/>
              </a:rPr>
              <a:t> (</a:t>
            </a:r>
            <a:r>
              <a:rPr lang="en-GB" sz="2200" dirty="0" err="1">
                <a:hlinkClick r:id="rId3"/>
              </a:rPr>
              <a:t>gov.wales</a:t>
            </a:r>
            <a:r>
              <a:rPr lang="en-GB" sz="2200" dirty="0">
                <a:hlinkClick r:id="rId3"/>
              </a:rPr>
              <a:t>)</a:t>
            </a:r>
            <a:endParaRPr lang="en-GB" sz="2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F43E109-C860-B4A2-4B40-5DB5FA19100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34" b="922"/>
          <a:stretch/>
        </p:blipFill>
        <p:spPr>
          <a:xfrm>
            <a:off x="6370732" y="1424289"/>
            <a:ext cx="5146653" cy="419678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24843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24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Census Output Areas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95424" y="416384"/>
            <a:ext cx="7113449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When the national census is conducted, the country is broken up into discrete areas to enable statistical reporting of census data.</a:t>
            </a:r>
          </a:p>
          <a:p>
            <a:pPr algn="l"/>
            <a:endParaRPr lang="en-GB" sz="2200" dirty="0">
              <a:latin typeface="Comic Sans MS" panose="030F0702030302020204" pitchFamily="66" charset="0"/>
            </a:endParaRPr>
          </a:p>
          <a:p>
            <a:pPr algn="l"/>
            <a:r>
              <a:rPr lang="en-GB" sz="2200" dirty="0"/>
              <a:t>These human geographical boundaries are designed by the Office of National Statistics (ONS)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Their size is determined by clustering postcode areas.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These areas are then used to report census data at different scales.</a:t>
            </a:r>
            <a:endParaRPr lang="en-GB" sz="2000" dirty="0"/>
          </a:p>
        </p:txBody>
      </p:sp>
      <p:pic>
        <p:nvPicPr>
          <p:cNvPr id="1026" name="Picture 2" descr="Image shows three maps of the Brighton &amp; Hove local authority boundary. One map shows all the output areas, another all the LSOAs and the final one all the MSOAs.">
            <a:extLst>
              <a:ext uri="{FF2B5EF4-FFF2-40B4-BE49-F238E27FC236}">
                <a16:creationId xmlns:a16="http://schemas.microsoft.com/office/drawing/2014/main" id="{2464913A-8652-938F-3CC4-CAF4A4E2D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223" y="3879069"/>
            <a:ext cx="10696353" cy="211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C540176-4296-3279-9865-A8554F7F9A38}"/>
              </a:ext>
            </a:extLst>
          </p:cNvPr>
          <p:cNvSpPr txBox="1"/>
          <p:nvPr/>
        </p:nvSpPr>
        <p:spPr>
          <a:xfrm>
            <a:off x="4323910" y="6089646"/>
            <a:ext cx="61243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i="0" dirty="0">
                <a:effectLst/>
                <a:latin typeface="Kanit"/>
              </a:rPr>
              <a:t>Image shows OAs, LSOAs and MSOAs within Brighton &amp; Hove</a:t>
            </a:r>
            <a:endParaRPr lang="en-GB" sz="1200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F3EBFB2-82C9-C861-8A08-0452602C02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887748"/>
              </p:ext>
            </p:extLst>
          </p:nvPr>
        </p:nvGraphicFramePr>
        <p:xfrm>
          <a:off x="7386086" y="768354"/>
          <a:ext cx="4319999" cy="2304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91351">
                  <a:extLst>
                    <a:ext uri="{9D8B030D-6E8A-4147-A177-3AD203B41FA5}">
                      <a16:colId xmlns:a16="http://schemas.microsoft.com/office/drawing/2014/main" val="256514956"/>
                    </a:ext>
                  </a:extLst>
                </a:gridCol>
                <a:gridCol w="492368">
                  <a:extLst>
                    <a:ext uri="{9D8B030D-6E8A-4147-A177-3AD203B41FA5}">
                      <a16:colId xmlns:a16="http://schemas.microsoft.com/office/drawing/2014/main" val="2446412208"/>
                    </a:ext>
                  </a:extLst>
                </a:gridCol>
                <a:gridCol w="816090">
                  <a:extLst>
                    <a:ext uri="{9D8B030D-6E8A-4147-A177-3AD203B41FA5}">
                      <a16:colId xmlns:a16="http://schemas.microsoft.com/office/drawing/2014/main" val="899902580"/>
                    </a:ext>
                  </a:extLst>
                </a:gridCol>
                <a:gridCol w="492368">
                  <a:extLst>
                    <a:ext uri="{9D8B030D-6E8A-4147-A177-3AD203B41FA5}">
                      <a16:colId xmlns:a16="http://schemas.microsoft.com/office/drawing/2014/main" val="3942365716"/>
                    </a:ext>
                  </a:extLst>
                </a:gridCol>
                <a:gridCol w="1027822">
                  <a:extLst>
                    <a:ext uri="{9D8B030D-6E8A-4147-A177-3AD203B41FA5}">
                      <a16:colId xmlns:a16="http://schemas.microsoft.com/office/drawing/2014/main" val="646943016"/>
                    </a:ext>
                  </a:extLst>
                </a:gridCol>
              </a:tblGrid>
              <a:tr h="384000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Area type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>
                          <a:effectLst/>
                        </a:rPr>
                        <a:t>Lower threshold</a:t>
                      </a:r>
                      <a:endParaRPr lang="en-GB" sz="1200" b="1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>
                          <a:effectLst/>
                        </a:rPr>
                        <a:t>Upper threshold</a:t>
                      </a:r>
                      <a:endParaRPr lang="en-GB" sz="1200" b="1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0387036"/>
                  </a:ext>
                </a:extLst>
              </a:tr>
              <a:tr h="38400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People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Households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People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Households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33210109"/>
                  </a:ext>
                </a:extLst>
              </a:tr>
              <a:tr h="3840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Output Areas (OA)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40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625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250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31523913"/>
                  </a:ext>
                </a:extLst>
              </a:tr>
              <a:tr h="3840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Lower Layer Super Output Areas (LSOA)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1,000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400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3,000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1,200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838054498"/>
                  </a:ext>
                </a:extLst>
              </a:tr>
              <a:tr h="3840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Middle Layer Super Output Areas (MSOA)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5,000</a:t>
                      </a:r>
                      <a:endParaRPr lang="en-GB" sz="1200" b="0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2,000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15,000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</a:rPr>
                        <a:t>6,000</a:t>
                      </a:r>
                      <a:endParaRPr lang="en-GB" sz="1200" b="0" i="1" u="none" strike="noStrike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76772259"/>
                  </a:ext>
                </a:extLst>
              </a:tr>
              <a:tr h="3840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b="1" u="none" strike="noStrike" dirty="0">
                          <a:effectLst/>
                        </a:rPr>
                        <a:t>Electoral wards/divisions</a:t>
                      </a:r>
                      <a:endParaRPr lang="en-GB" sz="1200" b="1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100</a:t>
                      </a:r>
                      <a:endParaRPr lang="en-GB" sz="1200" b="0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40</a:t>
                      </a:r>
                      <a:endParaRPr lang="en-GB" sz="1200" b="0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n/a</a:t>
                      </a:r>
                      <a:endParaRPr lang="en-GB" sz="1200" b="0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</a:rPr>
                        <a:t>n/a</a:t>
                      </a:r>
                      <a:endParaRPr lang="en-GB" sz="1200" b="0" i="1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30008506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2562972-5FA5-86DC-C326-C9F79F6B57D1}"/>
              </a:ext>
            </a:extLst>
          </p:cNvPr>
          <p:cNvSpPr txBox="1"/>
          <p:nvPr/>
        </p:nvSpPr>
        <p:spPr>
          <a:xfrm>
            <a:off x="7846226" y="3140723"/>
            <a:ext cx="365228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i="0" dirty="0">
                <a:effectLst/>
                <a:latin typeface="Kanit"/>
              </a:rPr>
              <a:t>Source: Office of National Statistics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323353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25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Data import: Swansea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45043" y="494005"/>
            <a:ext cx="11994405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While the initial datasets provided are the original source data from the providers, these cover large areas (Great Britain, and Wales respectively).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These layers have been reduced in extent to just the Swansea wards.</a:t>
            </a:r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l"/>
            <a:endParaRPr lang="en-GB" sz="2200" dirty="0"/>
          </a:p>
          <a:p>
            <a:pPr algn="ctr"/>
            <a:endParaRPr lang="en-GB" sz="2400" dirty="0"/>
          </a:p>
          <a:p>
            <a:pPr algn="ctr"/>
            <a:r>
              <a:rPr lang="en-GB" sz="2000" dirty="0">
                <a:latin typeface="Comic Sans MS" panose="030F0702030302020204" pitchFamily="66" charset="0"/>
              </a:rPr>
              <a:t>Activity: Practise bringing the shapefile data files (.</a:t>
            </a:r>
            <a:r>
              <a:rPr lang="en-GB" sz="2000" dirty="0" err="1">
                <a:latin typeface="Comic Sans MS" panose="030F0702030302020204" pitchFamily="66" charset="0"/>
              </a:rPr>
              <a:t>shp’s</a:t>
            </a:r>
            <a:r>
              <a:rPr lang="en-GB" sz="2000" dirty="0">
                <a:latin typeface="Comic Sans MS" panose="030F0702030302020204" pitchFamily="66" charset="0"/>
              </a:rPr>
              <a:t>) into the QGIS GUI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21BF4B-042F-0CB4-FD68-3F3B58008050}"/>
              </a:ext>
            </a:extLst>
          </p:cNvPr>
          <p:cNvSpPr txBox="1"/>
          <p:nvPr/>
        </p:nvSpPr>
        <p:spPr>
          <a:xfrm>
            <a:off x="145043" y="2181374"/>
            <a:ext cx="491605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200" dirty="0"/>
              <a:t>Within the data folder on Moodle, there is another compressed folder called ‘Swansea_data.zip’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Download this compressed folder and extract the contents to reveal three files.</a:t>
            </a:r>
          </a:p>
          <a:p>
            <a:pPr algn="l"/>
            <a:endParaRPr lang="en-GB" sz="2200" dirty="0"/>
          </a:p>
          <a:p>
            <a:pPr algn="l"/>
            <a:r>
              <a:rPr lang="en-GB" sz="2200" dirty="0"/>
              <a:t>Note: Shapefiles (.</a:t>
            </a:r>
            <a:r>
              <a:rPr lang="en-GB" sz="2200" dirty="0" err="1"/>
              <a:t>shp</a:t>
            </a:r>
            <a:r>
              <a:rPr lang="en-GB" sz="2200" dirty="0"/>
              <a:t> files) are composed of multiple linked files.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FC0A713-D080-C18D-D116-EB8DD88362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689" b="4134"/>
          <a:stretch/>
        </p:blipFill>
        <p:spPr>
          <a:xfrm>
            <a:off x="8507909" y="1156527"/>
            <a:ext cx="3631539" cy="4544946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1C6E186D-1684-E1A0-91F9-DCA3C3963A30}"/>
              </a:ext>
            </a:extLst>
          </p:cNvPr>
          <p:cNvGrpSpPr/>
          <p:nvPr/>
        </p:nvGrpSpPr>
        <p:grpSpPr>
          <a:xfrm>
            <a:off x="4947684" y="2661433"/>
            <a:ext cx="3441272" cy="1637575"/>
            <a:chOff x="5206540" y="3295341"/>
            <a:chExt cx="3168239" cy="1344907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BE357E0-40EC-F88F-B7FA-4E9839AA1C8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06540" y="3295341"/>
              <a:ext cx="3168239" cy="1344907"/>
            </a:xfrm>
            <a:prstGeom prst="rect">
              <a:avLst/>
            </a:prstGeom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523DDBB-BA25-36D8-CDE7-DF24B0A015B2}"/>
                </a:ext>
              </a:extLst>
            </p:cNvPr>
            <p:cNvSpPr/>
            <p:nvPr/>
          </p:nvSpPr>
          <p:spPr>
            <a:xfrm>
              <a:off x="5231217" y="3494568"/>
              <a:ext cx="1183758" cy="11456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F36A2B53-6136-7548-0EE6-887F8579E3CB}"/>
              </a:ext>
            </a:extLst>
          </p:cNvPr>
          <p:cNvSpPr/>
          <p:nvPr/>
        </p:nvSpPr>
        <p:spPr>
          <a:xfrm>
            <a:off x="6503710" y="3557209"/>
            <a:ext cx="700071" cy="30573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927B69D-B707-D840-B502-C2956F284447}"/>
              </a:ext>
            </a:extLst>
          </p:cNvPr>
          <p:cNvSpPr txBox="1"/>
          <p:nvPr/>
        </p:nvSpPr>
        <p:spPr>
          <a:xfrm>
            <a:off x="5746897" y="4501144"/>
            <a:ext cx="25819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Right click on the zipped file, and select ‘Extract All…’ to extract the contents.</a:t>
            </a:r>
            <a:endParaRPr lang="en-GB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9BC2BE8-E46A-7391-5EF6-1CC7C4B40FDC}"/>
              </a:ext>
            </a:extLst>
          </p:cNvPr>
          <p:cNvCxnSpPr>
            <a:cxnSpLocks/>
            <a:stCxn id="18" idx="3"/>
            <a:endCxn id="13" idx="1"/>
          </p:cNvCxnSpPr>
          <p:nvPr/>
        </p:nvCxnSpPr>
        <p:spPr>
          <a:xfrm flipV="1">
            <a:off x="7203781" y="3429000"/>
            <a:ext cx="1304128" cy="281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6522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26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Data import: Swansea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145043" y="494005"/>
            <a:ext cx="875246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When all the layers are loaded into QGIS it should look similar to the below:</a:t>
            </a:r>
          </a:p>
          <a:p>
            <a:pPr algn="l"/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9BCD0C-19E9-84CC-9D0B-8B12FF36EE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345" b="10987"/>
          <a:stretch/>
        </p:blipFill>
        <p:spPr>
          <a:xfrm>
            <a:off x="238823" y="923054"/>
            <a:ext cx="6828284" cy="55382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27783F-94FC-5042-0A77-F4F9C36D23EC}"/>
              </a:ext>
            </a:extLst>
          </p:cNvPr>
          <p:cNvSpPr txBox="1"/>
          <p:nvPr/>
        </p:nvSpPr>
        <p:spPr>
          <a:xfrm>
            <a:off x="7235687" y="1875673"/>
            <a:ext cx="4956313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Note: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The colours will vary, QGIS automatically assigns a colour and style (symbology) to each layer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The order of the layers dictates if they appear above / below each other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 dirty="0"/>
              <a:t>To navigate to the full extent of a layer, right-click on it, and select ‘Zoom to layer(s)’</a:t>
            </a:r>
          </a:p>
          <a:p>
            <a:pPr algn="l"/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D2C8AA-57E0-E124-3D27-8B44DCD4E7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044" y="1065761"/>
            <a:ext cx="3212043" cy="63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8110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27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Buffer function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95425" y="416384"/>
            <a:ext cx="72977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In order to identify features that exist a set distance from another, the geospatial ‘Buffer’ process can be used.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This function identifies the area around a feature.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In this instance, the Buffer function can be used to map the spatial extent of the distance from greenspace access points to validate the Greenspace standards rules.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Specifically, the standard requirement: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accessible natural green space less than 300m (in a straight line) from home </a:t>
            </a:r>
          </a:p>
          <a:p>
            <a:endParaRPr lang="en-GB" sz="2400" dirty="0"/>
          </a:p>
          <a:p>
            <a:r>
              <a:rPr lang="en-GB" sz="2400" dirty="0"/>
              <a:t>Using the Buffer tool, Output areas can be identified that overlap with a 300m buffer from Access points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77F338-E6E3-37CD-FACA-8F997B397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7047" y="1072500"/>
            <a:ext cx="4559528" cy="43200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FC2290-24DD-3DCC-C2D1-CEA02ACA6C91}"/>
              </a:ext>
            </a:extLst>
          </p:cNvPr>
          <p:cNvSpPr txBox="1"/>
          <p:nvPr/>
        </p:nvSpPr>
        <p:spPr>
          <a:xfrm>
            <a:off x="8065966" y="5392578"/>
            <a:ext cx="365228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0" dirty="0">
                <a:effectLst/>
                <a:latin typeface="Kanit"/>
              </a:rPr>
              <a:t>Buffer geospatial function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770161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28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Buffer function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95425" y="416384"/>
            <a:ext cx="614234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 Buffer tool can be found under the ‘Vector’ dropdown.</a:t>
            </a:r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Vector &gt; Geoprocessing tools &gt; Buffer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NOTE: When saving the file, ensure to use a sensible file location and filename that helps you identify what the file contains.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5C49EC-570E-3DE9-274A-0CD9D1D748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8189" y="369332"/>
            <a:ext cx="5888199" cy="60692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2D85796-7B55-7372-B9E1-5B8A3DCD9E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200" y="1329018"/>
            <a:ext cx="5056040" cy="256958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0956AA-1F7E-937B-DBD2-B97C3BEC9325}"/>
              </a:ext>
            </a:extLst>
          </p:cNvPr>
          <p:cNvSpPr/>
          <p:nvPr/>
        </p:nvSpPr>
        <p:spPr>
          <a:xfrm>
            <a:off x="6335107" y="1502734"/>
            <a:ext cx="78161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1AF0D0-0397-77F5-5407-0AF1AC9524E5}"/>
              </a:ext>
            </a:extLst>
          </p:cNvPr>
          <p:cNvSpPr/>
          <p:nvPr/>
        </p:nvSpPr>
        <p:spPr>
          <a:xfrm>
            <a:off x="6395358" y="3601315"/>
            <a:ext cx="440966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55356C3-C006-5936-D0AA-180E50F43EB7}"/>
              </a:ext>
            </a:extLst>
          </p:cNvPr>
          <p:cNvSpPr txBox="1"/>
          <p:nvPr/>
        </p:nvSpPr>
        <p:spPr>
          <a:xfrm>
            <a:off x="6725915" y="4708935"/>
            <a:ext cx="36990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Click on the three dots to select the </a:t>
            </a:r>
            <a:r>
              <a:rPr lang="en-GB" sz="1800" dirty="0" err="1"/>
              <a:t>filepath</a:t>
            </a:r>
            <a:r>
              <a:rPr lang="en-GB" sz="1800" dirty="0"/>
              <a:t> (save location) and filename</a:t>
            </a:r>
            <a:endParaRPr lang="en-GB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AB37F3A-C02C-7D7D-CA40-BD60694878D0}"/>
              </a:ext>
            </a:extLst>
          </p:cNvPr>
          <p:cNvCxnSpPr>
            <a:cxnSpLocks/>
          </p:cNvCxnSpPr>
          <p:nvPr/>
        </p:nvCxnSpPr>
        <p:spPr>
          <a:xfrm flipV="1">
            <a:off x="8527312" y="3882591"/>
            <a:ext cx="2101540" cy="7177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370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29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Working Assumptions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95425" y="416384"/>
            <a:ext cx="852379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Now that the access points are buffered (to represent the extent of area 300m from them), the OA’s can be checked against this extent to see if they overlap.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 assumption being that if an OA extent intersects with any buffered access point, the residents of that OA have access to an open green space.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Conversely, if an OA does not intersect with any buffered extents, then its residents do not have access to one.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However, there are limitations to these working assumptions.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ACTIVITY: Using the issues discussed in the theoretical lecture on GIS for inequality mapping, specifically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14F5A36-C8E6-946C-50CC-C8C47747FF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3198" y="381063"/>
            <a:ext cx="3179206" cy="6072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0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D7F28-5B30-4C89-7207-072E21826A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754A14-D0A2-6FB4-E051-F9E332E3C851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860B21-CB30-0E7A-F7C3-98BF0EF31BCA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30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537491-C67E-E4FB-4811-CCE1DD22A1C3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Working Assumptions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D56C53-04D7-1F87-3F32-9419F042BCD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68174-AD18-4107-5613-A48D5BCB2CAC}"/>
              </a:ext>
            </a:extLst>
          </p:cNvPr>
          <p:cNvSpPr txBox="1"/>
          <p:nvPr/>
        </p:nvSpPr>
        <p:spPr>
          <a:xfrm>
            <a:off x="95425" y="416384"/>
            <a:ext cx="85237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1" dirty="0"/>
              <a:t>ACTIVITY: Using the issues discussed in the theoretical lecture on GIS for inequality mapping, specifically the limitations raised by </a:t>
            </a:r>
            <a:r>
              <a:rPr lang="en-GB" sz="2400" b="1" i="1" dirty="0" err="1"/>
              <a:t>Mohai</a:t>
            </a:r>
            <a:r>
              <a:rPr lang="en-GB" sz="2400" b="1" i="1" dirty="0"/>
              <a:t> &amp; Saha, (2006) and </a:t>
            </a:r>
            <a:r>
              <a:rPr lang="en-GB" sz="2400" b="1" i="1" dirty="0" err="1"/>
              <a:t>Maantay</a:t>
            </a:r>
            <a:r>
              <a:rPr lang="en-GB" sz="2400" b="1" i="1" dirty="0"/>
              <a:t> (2002), consider, what are the limitations of the method applied In this practical?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1EA05D-0908-2BAA-48AD-5AE6CDCD12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3198" y="381063"/>
            <a:ext cx="3179206" cy="6072284"/>
          </a:xfrm>
          <a:prstGeom prst="rect">
            <a:avLst/>
          </a:prstGeom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FB3969CF-C9CB-1557-BDEA-2786F44C23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123" y="1995534"/>
            <a:ext cx="4979359" cy="442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8F9371-C221-C2B0-8D93-9B0C4727DAEF}"/>
              </a:ext>
            </a:extLst>
          </p:cNvPr>
          <p:cNvSpPr txBox="1"/>
          <p:nvPr/>
        </p:nvSpPr>
        <p:spPr>
          <a:xfrm>
            <a:off x="4713008" y="5502897"/>
            <a:ext cx="3787856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b="0" i="0" dirty="0" err="1">
                <a:solidFill>
                  <a:srgbClr val="222222"/>
                </a:solidFill>
                <a:effectLst/>
              </a:rPr>
              <a:t>Maantay</a:t>
            </a:r>
            <a:r>
              <a:rPr lang="en-GB" sz="1100" b="0" i="0" dirty="0">
                <a:solidFill>
                  <a:srgbClr val="222222"/>
                </a:solidFill>
                <a:effectLst/>
              </a:rPr>
              <a:t>, J., 2002. Mapping environmental injustices: pitfalls and potential of geographic information systems in assessing environmental health and equity. </a:t>
            </a:r>
            <a:r>
              <a:rPr lang="en-GB" sz="1100" b="0" i="1" dirty="0">
                <a:solidFill>
                  <a:srgbClr val="222222"/>
                </a:solidFill>
                <a:effectLst/>
              </a:rPr>
              <a:t>Environmental health perspectives</a:t>
            </a:r>
            <a:r>
              <a:rPr lang="en-GB" sz="1100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sz="1100" b="0" i="1" dirty="0">
                <a:solidFill>
                  <a:srgbClr val="222222"/>
                </a:solidFill>
                <a:effectLst/>
              </a:rPr>
              <a:t>110</a:t>
            </a:r>
            <a:r>
              <a:rPr lang="en-GB" sz="1100" b="0" i="0" dirty="0">
                <a:solidFill>
                  <a:srgbClr val="222222"/>
                </a:solidFill>
                <a:effectLst/>
              </a:rPr>
              <a:t>(</a:t>
            </a:r>
            <a:r>
              <a:rPr lang="en-GB" sz="1100" b="0" i="0" dirty="0" err="1">
                <a:solidFill>
                  <a:srgbClr val="222222"/>
                </a:solidFill>
                <a:effectLst/>
              </a:rPr>
              <a:t>suppl</a:t>
            </a:r>
            <a:r>
              <a:rPr lang="en-GB" sz="1100" b="0" i="0" dirty="0">
                <a:solidFill>
                  <a:srgbClr val="222222"/>
                </a:solidFill>
                <a:effectLst/>
              </a:rPr>
              <a:t> 2), pp.161-171.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638050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029D2E-75EF-E12C-1A98-DE95537B7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A80B04-0403-C71E-21FD-9811D19D61FC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19267A-88B2-D4E6-BB5E-8E5CCF71917A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31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133EB7-A605-CA8F-1E69-4E4862C2C86D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Working Assumptions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59D131-DE26-51D0-CF83-F9AA20BD744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8B6678-69DA-E35D-5164-AA5CF24C15A9}"/>
              </a:ext>
            </a:extLst>
          </p:cNvPr>
          <p:cNvSpPr txBox="1"/>
          <p:nvPr/>
        </p:nvSpPr>
        <p:spPr>
          <a:xfrm>
            <a:off x="199596" y="1214546"/>
            <a:ext cx="852379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Two limitations with the current working assumptions are:</a:t>
            </a:r>
          </a:p>
          <a:p>
            <a:pPr marL="457200" indent="-457200" algn="l">
              <a:buAutoNum type="arabicParenR"/>
            </a:pPr>
            <a:r>
              <a:rPr lang="en-GB" sz="2400" dirty="0"/>
              <a:t>An OA can cover a large area, so the distance between a property and an access point can exceed 300m</a:t>
            </a:r>
          </a:p>
          <a:p>
            <a:pPr marL="457200" indent="-457200" algn="l">
              <a:buAutoNum type="arabicParenR"/>
            </a:pPr>
            <a:r>
              <a:rPr lang="en-GB" sz="2400" dirty="0"/>
              <a:t>The method does not take into account neighbouring greenspaces in other wards.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These findings are consistent with the research presented in the theory lecture.</a:t>
            </a:r>
          </a:p>
          <a:p>
            <a:pPr algn="l"/>
            <a:endParaRPr lang="en-GB" sz="2400" dirty="0"/>
          </a:p>
          <a:p>
            <a:pPr algn="ctr"/>
            <a:r>
              <a:rPr lang="en-GB" sz="2400" b="1" i="1" dirty="0"/>
              <a:t>QUESTION: Can you think of an alternative approach to overcoming this limitation?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ACED9A3-96F8-AA59-3649-034CA777A5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3198" y="381063"/>
            <a:ext cx="3179206" cy="6072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7843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32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Select function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95425" y="416384"/>
            <a:ext cx="690967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 process of checking which OAs overlap can be done using the ‘Select by location’ function.</a:t>
            </a:r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‘Vector’ &gt; ‘Research Tools’ &gt; ‘Select by location’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This tool compares the geometry of two overlapping layers to see which features (polygons) meet the criteria.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In this instance, any OA’s that overlap (intersect) with the buffered regions is selected (highlighted).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31A7E1-39DD-AFEF-AD92-FDCD695BE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7802" y="1191633"/>
            <a:ext cx="3166734" cy="22294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D5BE6D-49A0-F5B6-5076-20A7D78664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40793" y="416384"/>
            <a:ext cx="5045595" cy="596851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CE293F6-474A-9CDE-FD07-4ABEEA478351}"/>
              </a:ext>
            </a:extLst>
          </p:cNvPr>
          <p:cNvSpPr/>
          <p:nvPr/>
        </p:nvSpPr>
        <p:spPr>
          <a:xfrm>
            <a:off x="7140792" y="959261"/>
            <a:ext cx="3733405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2C5BCA-7315-9779-9BD1-7502F8E5A593}"/>
              </a:ext>
            </a:extLst>
          </p:cNvPr>
          <p:cNvSpPr/>
          <p:nvPr/>
        </p:nvSpPr>
        <p:spPr>
          <a:xfrm>
            <a:off x="7140793" y="2233692"/>
            <a:ext cx="3733404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944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33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95425" y="416384"/>
            <a:ext cx="11592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The result is that 791 out of the 824 do meet the standard for greenspace, but 33 do not.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970C48D-8A7A-6917-30FF-FE0787E985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5425" y="885312"/>
            <a:ext cx="7577584" cy="50207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553C2FF-5AA7-57F6-616E-C8591A9660F0}"/>
              </a:ext>
            </a:extLst>
          </p:cNvPr>
          <p:cNvSpPr txBox="1"/>
          <p:nvPr/>
        </p:nvSpPr>
        <p:spPr>
          <a:xfrm>
            <a:off x="7784327" y="821174"/>
            <a:ext cx="4402061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This analysis process can be repeated for all of the greenspace standard rules. </a:t>
            </a:r>
          </a:p>
          <a:p>
            <a:endParaRPr lang="en-GB" sz="2400" dirty="0"/>
          </a:p>
          <a:p>
            <a:r>
              <a:rPr lang="en-GB" sz="2400" dirty="0"/>
              <a:t>It can also be applied across all of the UK.</a:t>
            </a:r>
          </a:p>
          <a:p>
            <a:endParaRPr lang="en-GB" sz="2400" dirty="0"/>
          </a:p>
          <a:p>
            <a:r>
              <a:rPr lang="en-GB" sz="2400" dirty="0"/>
              <a:t>Resulting in a consistent method for UK government to address one aspect of inequality.</a:t>
            </a:r>
          </a:p>
          <a:p>
            <a:endParaRPr lang="en-GB" sz="2400" dirty="0"/>
          </a:p>
          <a:p>
            <a:r>
              <a:rPr lang="en-GB" sz="2400" dirty="0"/>
              <a:t>OA census attributes can be used to explore inequalities (racial / economic / minority).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681CAC9-9957-0361-FE18-1818782F343B}"/>
              </a:ext>
            </a:extLst>
          </p:cNvPr>
          <p:cNvSpPr txBox="1"/>
          <p:nvPr/>
        </p:nvSpPr>
        <p:spPr>
          <a:xfrm>
            <a:off x="848807" y="5943683"/>
            <a:ext cx="61821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Yellow outline OA’s meet the criteria, red outline OA’s do not.</a:t>
            </a:r>
          </a:p>
        </p:txBody>
      </p:sp>
    </p:spTree>
    <p:extLst>
      <p:ext uri="{BB962C8B-B14F-4D97-AF65-F5344CB8AC3E}">
        <p14:creationId xmlns:p14="http://schemas.microsoft.com/office/powerpoint/2010/main" val="15474702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34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Welsh Index of Multiple Deprivation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C2FF-5AA7-57F6-616E-C8591A9660F0}"/>
              </a:ext>
            </a:extLst>
          </p:cNvPr>
          <p:cNvSpPr txBox="1"/>
          <p:nvPr/>
        </p:nvSpPr>
        <p:spPr>
          <a:xfrm>
            <a:off x="3727342" y="513061"/>
            <a:ext cx="8175356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This type of analytics has been conducted by the Welsh Government as part of the Welsh Index of Multiple Deprivation (WIMD): </a:t>
            </a:r>
            <a:r>
              <a:rPr lang="en-GB" sz="2400" dirty="0">
                <a:hlinkClick r:id="rId3"/>
              </a:rPr>
              <a:t>Welsh Index of Multiple Deprivation (WIMD) 2019 | </a:t>
            </a:r>
            <a:r>
              <a:rPr lang="en-GB" sz="2400" dirty="0" err="1">
                <a:hlinkClick r:id="rId3"/>
              </a:rPr>
              <a:t>DataMapWales</a:t>
            </a:r>
            <a:r>
              <a:rPr lang="en-GB" sz="2400" dirty="0">
                <a:hlinkClick r:id="rId3"/>
              </a:rPr>
              <a:t> (</a:t>
            </a:r>
            <a:r>
              <a:rPr lang="en-GB" sz="2400" dirty="0" err="1">
                <a:hlinkClick r:id="rId3"/>
              </a:rPr>
              <a:t>gov.wales</a:t>
            </a:r>
            <a:r>
              <a:rPr lang="en-GB" sz="2400" dirty="0">
                <a:hlinkClick r:id="rId3"/>
              </a:rPr>
              <a:t>)</a:t>
            </a:r>
            <a:endParaRPr lang="en-GB" sz="2400" dirty="0"/>
          </a:p>
          <a:p>
            <a:r>
              <a:rPr lang="en-GB" sz="2400" dirty="0">
                <a:hlinkClick r:id="rId4"/>
              </a:rPr>
              <a:t>Welsh Index of Multiple Deprivation 2019 (WIMD 2019): technical report (</a:t>
            </a:r>
            <a:r>
              <a:rPr lang="en-GB" sz="2400" dirty="0" err="1">
                <a:hlinkClick r:id="rId4"/>
              </a:rPr>
              <a:t>gov.wales</a:t>
            </a:r>
            <a:r>
              <a:rPr lang="en-GB" sz="2400" dirty="0">
                <a:hlinkClick r:id="rId4"/>
              </a:rPr>
              <a:t>)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One of the multiple variables used to determine Deprivation is Physical Environment, which includes the following indicators: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DA8C14D-D466-053D-0B87-16229D15E2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3" y="369332"/>
            <a:ext cx="3526878" cy="609678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C128F9A-72E3-370F-9D7D-71F7F31BECF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5024" b="4384"/>
          <a:stretch/>
        </p:blipFill>
        <p:spPr>
          <a:xfrm>
            <a:off x="4259352" y="3847059"/>
            <a:ext cx="6779701" cy="261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777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35</a:t>
            </a:fld>
            <a:r>
              <a:rPr lang="en-GB" dirty="0"/>
              <a:t> /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2023/2024		</a:t>
            </a:r>
            <a:r>
              <a:rPr lang="en-GB" b="1" dirty="0"/>
              <a:t>Welsh Index of Multiple Deprivation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53C2FF-5AA7-57F6-616E-C8591A9660F0}"/>
              </a:ext>
            </a:extLst>
          </p:cNvPr>
          <p:cNvSpPr txBox="1"/>
          <p:nvPr/>
        </p:nvSpPr>
        <p:spPr>
          <a:xfrm>
            <a:off x="209227" y="513061"/>
            <a:ext cx="1169347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Both the final WIMD dataset, and the Physical Environment component have been uploaded to Moodle.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Both of these polygon layers can be brought into QGIS and visualised.</a:t>
            </a:r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D29529-3E5A-807E-87B6-F2325CEB41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2856" y="1684346"/>
            <a:ext cx="5559917" cy="46605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D92B67-8264-3392-4944-057716964B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227" y="1684345"/>
            <a:ext cx="5625022" cy="46605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BF9742C-D872-2567-288B-C0495AC2D2BE}"/>
              </a:ext>
            </a:extLst>
          </p:cNvPr>
          <p:cNvSpPr txBox="1"/>
          <p:nvPr/>
        </p:nvSpPr>
        <p:spPr>
          <a:xfrm>
            <a:off x="1968286" y="3429000"/>
            <a:ext cx="152658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WIMD 2019 – Overall ranking (1-1909)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49E83EA-7735-1008-C5B9-D251AE1574BD}"/>
              </a:ext>
            </a:extLst>
          </p:cNvPr>
          <p:cNvSpPr txBox="1"/>
          <p:nvPr/>
        </p:nvSpPr>
        <p:spPr>
          <a:xfrm>
            <a:off x="8100433" y="3254006"/>
            <a:ext cx="167899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WIMD 2019 – Physical Environment ranking (1-1909)</a:t>
            </a:r>
          </a:p>
        </p:txBody>
      </p:sp>
    </p:spTree>
    <p:extLst>
      <p:ext uri="{BB962C8B-B14F-4D97-AF65-F5344CB8AC3E}">
        <p14:creationId xmlns:p14="http://schemas.microsoft.com/office/powerpoint/2010/main" val="36385464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36</a:t>
            </a:fld>
            <a:r>
              <a:rPr lang="en-GB" dirty="0"/>
              <a:t> / 31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Summary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3" r="5683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224D3-9A3F-668C-502C-59F5B20D04EC}"/>
              </a:ext>
            </a:extLst>
          </p:cNvPr>
          <p:cNvSpPr txBox="1"/>
          <p:nvPr/>
        </p:nvSpPr>
        <p:spPr>
          <a:xfrm>
            <a:off x="3256527" y="536421"/>
            <a:ext cx="880560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covered the following: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Standard for accessible greenspace in the 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Definition of Geographic Information Systems (GIS)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Ways GIS represents the real world through digital data formats (</a:t>
            </a:r>
            <a:r>
              <a:rPr lang="en-GB" sz="2400" dirty="0" err="1"/>
              <a:t>rasters</a:t>
            </a:r>
            <a:r>
              <a:rPr lang="en-GB" sz="2400" dirty="0"/>
              <a:t> and vectors)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Open-source GIS data layers available for greenspace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GIS geospatial analysis tools (Buffer and Select by Location)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Advantages of GIS for inequality analysis.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488667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Lecture 11/12: GIS for inequality mapping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37</a:t>
            </a:fld>
            <a:r>
              <a:rPr lang="en-GB" dirty="0"/>
              <a:t> / 31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Next Session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3" r="5683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224D3-9A3F-668C-502C-59F5B20D04EC}"/>
              </a:ext>
            </a:extLst>
          </p:cNvPr>
          <p:cNvSpPr txBox="1"/>
          <p:nvPr/>
        </p:nvSpPr>
        <p:spPr>
          <a:xfrm>
            <a:off x="2922981" y="369332"/>
            <a:ext cx="915794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Environmental Governance in Wales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  <a:endParaRPr lang="en-GB" sz="2800" dirty="0"/>
          </a:p>
          <a:p>
            <a:r>
              <a:rPr lang="en-GB" sz="2400" dirty="0"/>
              <a:t>- Visit the Global Atlas of Environmental Justice: </a:t>
            </a:r>
            <a:r>
              <a:rPr lang="en-GB" sz="2400" dirty="0">
                <a:hlinkClick r:id="rId4"/>
              </a:rPr>
              <a:t>https://ejatlas.org/</a:t>
            </a:r>
            <a:endParaRPr lang="en-GB" sz="2400" dirty="0"/>
          </a:p>
          <a:p>
            <a:r>
              <a:rPr lang="en-GB" sz="2400" dirty="0"/>
              <a:t>- Visit Area of accessible green and blue space per 1000 population (England) (</a:t>
            </a:r>
            <a:r>
              <a:rPr lang="en-GB" sz="2400" dirty="0">
                <a:hlinkClick r:id="rId5"/>
              </a:rPr>
              <a:t>Area of accessible green and blue space per 1000 population (England) - Overview (arcgis.com)</a:t>
            </a:r>
            <a:r>
              <a:rPr lang="en-GB" sz="2400" dirty="0"/>
              <a:t>)</a:t>
            </a:r>
          </a:p>
          <a:p>
            <a:endParaRPr lang="en-GB" sz="2400" dirty="0"/>
          </a:p>
          <a:p>
            <a:r>
              <a:rPr lang="en-GB" sz="2400" dirty="0"/>
              <a:t>Suggested reading: 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Shao, S., Liu, L. and Tian, Z., 2021. Does the environmental inequality matter? A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Environmental Geochemistry and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pp.1-24.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Maantay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2002. Mapping environmental injustices: pitfalls and potential of geographic information systems in assessing environmental health and equity.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Environmental health perspectives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110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suppl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2), pp.161-171.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Sheppard, E., Leitner, H., McMaster, R.B. and Tian, H., 1999. GIS-based measures of environmental equity: exploring their sensitivity and significance.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Exposure Analysis &amp; Environmental Epidemiology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737194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38</a:t>
            </a:fld>
            <a:r>
              <a:rPr lang="en-GB" dirty="0"/>
              <a:t> / 31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fr-FR" b="1" dirty="0"/>
              <a:t>Questions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3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“ACNA4004_Contemporary_Challenges_2023_24_GRP”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27/01/2025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11/12: GIS for inequality mapping</a:t>
            </a:r>
          </a:p>
        </p:txBody>
      </p:sp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4342</Words>
  <Application>Microsoft Office PowerPoint</Application>
  <PresentationFormat>Widescreen</PresentationFormat>
  <Paragraphs>743</Paragraphs>
  <Slides>38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Avenir Next</vt:lpstr>
      <vt:lpstr>Kanit</vt:lpstr>
      <vt:lpstr>Manrope ExtraLight</vt:lpstr>
      <vt:lpstr>Arial</vt:lpstr>
      <vt:lpstr>Calibri</vt:lpstr>
      <vt:lpstr>Calibri Light</vt:lpstr>
      <vt:lpstr>Comic Sans MS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8</cp:revision>
  <dcterms:created xsi:type="dcterms:W3CDTF">2023-07-26T10:21:48Z</dcterms:created>
  <dcterms:modified xsi:type="dcterms:W3CDTF">2025-01-24T16:05:44Z</dcterms:modified>
</cp:coreProperties>
</file>