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58" r:id="rId5"/>
    <p:sldId id="259" r:id="rId6"/>
    <p:sldId id="269" r:id="rId7"/>
    <p:sldId id="270" r:id="rId8"/>
    <p:sldId id="260" r:id="rId9"/>
    <p:sldId id="261" r:id="rId10"/>
    <p:sldId id="262" r:id="rId11"/>
    <p:sldId id="263" r:id="rId12"/>
    <p:sldId id="264" r:id="rId13"/>
    <p:sldId id="265"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15" autoAdjust="0"/>
    <p:restoredTop sz="94660"/>
  </p:normalViewPr>
  <p:slideViewPr>
    <p:cSldViewPr snapToGrid="0">
      <p:cViewPr varScale="1">
        <p:scale>
          <a:sx n="72" d="100"/>
          <a:sy n="72" d="100"/>
        </p:scale>
        <p:origin x="63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5/4/2019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5/4/2019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5/4/2019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5/4/2019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5/4/2019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5/4/2019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5/4/2019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vectortoons.com/products/a-group-of-people-listening-to-a-man-during-a-support-group-session/" TargetMode="External"/><Relationship Id="rId3" Type="http://schemas.openxmlformats.org/officeDocument/2006/relationships/hyperlink" Target="https://www.bacp.co.uk/media/3103/bacp-ethical-framework-for-the-counselling-professions-2018.pdf" TargetMode="External"/><Relationship Id="rId7" Type="http://schemas.openxmlformats.org/officeDocument/2006/relationships/hyperlink" Target="https://www.pinterest.co.uk/pin/417497827937027776" TargetMode="External"/><Relationship Id="rId2" Type="http://schemas.openxmlformats.org/officeDocument/2006/relationships/hyperlink" Target="http://animalia-life.club/other/fantasy-flowers-art.html" TargetMode="External"/><Relationship Id="rId1" Type="http://schemas.openxmlformats.org/officeDocument/2006/relationships/slideLayout" Target="../slideLayouts/slideLayout2.xml"/><Relationship Id="rId6" Type="http://schemas.openxmlformats.org/officeDocument/2006/relationships/hyperlink" Target="https://i.pinimg.com/736x/04/b9/22/04b92205e3a35b1621bde250ba02e4cc--forest-drawing-stag-antlers.jpg" TargetMode="External"/><Relationship Id="rId5" Type="http://schemas.openxmlformats.org/officeDocument/2006/relationships/hyperlink" Target="https://counsellingtutor.com/equality-and-diversity/" TargetMode="External"/><Relationship Id="rId4" Type="http://schemas.openxmlformats.org/officeDocument/2006/relationships/hyperlink" Target="https://www.bacp.co.uk/careers/work-for-bacp/equality-and-diversity/" TargetMode="External"/><Relationship Id="rId9" Type="http://schemas.openxmlformats.org/officeDocument/2006/relationships/hyperlink" Target="https://www.pinterest.co.uk/pin/524247831343423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F235E-B471-490C-8ED9-2C0EE709EB0E}"/>
              </a:ext>
            </a:extLst>
          </p:cNvPr>
          <p:cNvSpPr>
            <a:spLocks noGrp="1"/>
          </p:cNvSpPr>
          <p:nvPr>
            <p:ph type="ctrTitle"/>
          </p:nvPr>
        </p:nvSpPr>
        <p:spPr/>
        <p:txBody>
          <a:bodyPr/>
          <a:lstStyle/>
          <a:p>
            <a:r>
              <a:rPr lang="en-GB" dirty="0"/>
              <a:t>Personal Development</a:t>
            </a:r>
          </a:p>
        </p:txBody>
      </p:sp>
      <p:sp>
        <p:nvSpPr>
          <p:cNvPr id="3" name="Subtitle 2">
            <a:extLst>
              <a:ext uri="{FF2B5EF4-FFF2-40B4-BE49-F238E27FC236}">
                <a16:creationId xmlns:a16="http://schemas.microsoft.com/office/drawing/2014/main" id="{D601EEE6-1DCD-4F85-90FE-D9BEEB64B619}"/>
              </a:ext>
            </a:extLst>
          </p:cNvPr>
          <p:cNvSpPr>
            <a:spLocks noGrp="1"/>
          </p:cNvSpPr>
          <p:nvPr>
            <p:ph type="subTitle" idx="1"/>
          </p:nvPr>
        </p:nvSpPr>
        <p:spPr/>
        <p:txBody>
          <a:bodyPr/>
          <a:lstStyle/>
          <a:p>
            <a:r>
              <a:rPr lang="en-GB" dirty="0"/>
              <a:t>Assignment 2</a:t>
            </a:r>
          </a:p>
        </p:txBody>
      </p:sp>
      <p:sp>
        <p:nvSpPr>
          <p:cNvPr id="4" name="TextBox 3">
            <a:extLst>
              <a:ext uri="{FF2B5EF4-FFF2-40B4-BE49-F238E27FC236}">
                <a16:creationId xmlns:a16="http://schemas.microsoft.com/office/drawing/2014/main" id="{DF07E740-2A20-428D-8798-FD660D4A9923}"/>
              </a:ext>
            </a:extLst>
          </p:cNvPr>
          <p:cNvSpPr txBox="1"/>
          <p:nvPr/>
        </p:nvSpPr>
        <p:spPr>
          <a:xfrm>
            <a:off x="9462052" y="5738191"/>
            <a:ext cx="1782373" cy="523220"/>
          </a:xfrm>
          <a:prstGeom prst="rect">
            <a:avLst/>
          </a:prstGeom>
          <a:noFill/>
        </p:spPr>
        <p:txBody>
          <a:bodyPr wrap="square" rtlCol="0">
            <a:spAutoFit/>
          </a:bodyPr>
          <a:lstStyle/>
          <a:p>
            <a:r>
              <a:rPr lang="en-GB" sz="1400" dirty="0"/>
              <a:t>Student number 1804911</a:t>
            </a:r>
          </a:p>
        </p:txBody>
      </p:sp>
    </p:spTree>
    <p:extLst>
      <p:ext uri="{BB962C8B-B14F-4D97-AF65-F5344CB8AC3E}">
        <p14:creationId xmlns:p14="http://schemas.microsoft.com/office/powerpoint/2010/main" val="1719423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73C75B33-8B9C-4C30-B69D-6F21F9FFF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 name="Rectangle 17">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Oval 1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E7733D14-EF47-47BB-93CA-C498A30E0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3" name="Freeform 5">
              <a:extLst>
                <a:ext uri="{FF2B5EF4-FFF2-40B4-BE49-F238E27FC236}">
                  <a16:creationId xmlns:a16="http://schemas.microsoft.com/office/drawing/2014/main" id="{7C8D7967-7E76-49C0-8910-644CD2B54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4B1E935-64C5-41C7-8AE6-DD59A391981A}"/>
              </a:ext>
            </a:extLst>
          </p:cNvPr>
          <p:cNvSpPr>
            <a:spLocks noGrp="1"/>
          </p:cNvSpPr>
          <p:nvPr>
            <p:ph type="title"/>
          </p:nvPr>
        </p:nvSpPr>
        <p:spPr>
          <a:xfrm>
            <a:off x="1154955" y="973668"/>
            <a:ext cx="2942210" cy="1020232"/>
          </a:xfrm>
        </p:spPr>
        <p:txBody>
          <a:bodyPr>
            <a:noAutofit/>
          </a:bodyPr>
          <a:lstStyle/>
          <a:p>
            <a:pPr>
              <a:lnSpc>
                <a:spcPct val="90000"/>
              </a:lnSpc>
            </a:pPr>
            <a:r>
              <a:rPr lang="en-GB" sz="2400" dirty="0"/>
              <a:t>Commitment to Personal Development</a:t>
            </a:r>
          </a:p>
        </p:txBody>
      </p:sp>
      <p:sp>
        <p:nvSpPr>
          <p:cNvPr id="14" name="Content Placeholder 13">
            <a:extLst>
              <a:ext uri="{FF2B5EF4-FFF2-40B4-BE49-F238E27FC236}">
                <a16:creationId xmlns:a16="http://schemas.microsoft.com/office/drawing/2014/main" id="{6CCEB9A7-CA58-4A07-85D9-A03875B841A2}"/>
              </a:ext>
            </a:extLst>
          </p:cNvPr>
          <p:cNvSpPr>
            <a:spLocks noGrp="1"/>
          </p:cNvSpPr>
          <p:nvPr>
            <p:ph idx="1"/>
          </p:nvPr>
        </p:nvSpPr>
        <p:spPr>
          <a:xfrm>
            <a:off x="640286" y="2236763"/>
            <a:ext cx="4069519" cy="4811151"/>
          </a:xfrm>
        </p:spPr>
        <p:txBody>
          <a:bodyPr>
            <a:normAutofit fontScale="85000" lnSpcReduction="20000"/>
          </a:bodyPr>
          <a:lstStyle/>
          <a:p>
            <a:r>
              <a:rPr lang="en-US" sz="2400" dirty="0">
                <a:solidFill>
                  <a:schemeClr val="bg1"/>
                </a:solidFill>
              </a:rPr>
              <a:t>Necessary to reflect upon and explore my own life experiences. </a:t>
            </a:r>
          </a:p>
          <a:p>
            <a:r>
              <a:rPr lang="en-US" sz="2400" dirty="0">
                <a:solidFill>
                  <a:schemeClr val="bg1"/>
                </a:solidFill>
              </a:rPr>
              <a:t>Therapy and a commitment for my own self growth. </a:t>
            </a:r>
          </a:p>
          <a:p>
            <a:r>
              <a:rPr lang="en-US" sz="2400" dirty="0">
                <a:solidFill>
                  <a:schemeClr val="bg1"/>
                </a:solidFill>
              </a:rPr>
              <a:t>Exploring within the group and taking part in activities. </a:t>
            </a:r>
          </a:p>
          <a:p>
            <a:r>
              <a:rPr lang="en-US" sz="2400" dirty="0">
                <a:solidFill>
                  <a:schemeClr val="bg1"/>
                </a:solidFill>
              </a:rPr>
              <a:t>Commitment to training and academic understanding.</a:t>
            </a:r>
          </a:p>
          <a:p>
            <a:r>
              <a:rPr lang="en-US" sz="2400" dirty="0">
                <a:solidFill>
                  <a:schemeClr val="bg1"/>
                </a:solidFill>
              </a:rPr>
              <a:t>Regular Supervision.</a:t>
            </a:r>
          </a:p>
          <a:p>
            <a:endParaRPr lang="en-US" sz="2400" dirty="0">
              <a:solidFill>
                <a:schemeClr val="bg1"/>
              </a:solidFill>
            </a:endParaRPr>
          </a:p>
          <a:p>
            <a:endParaRPr lang="en-US" sz="2100" dirty="0">
              <a:solidFill>
                <a:schemeClr val="bg1"/>
              </a:solidFill>
            </a:endParaRPr>
          </a:p>
          <a:p>
            <a:endParaRPr lang="en-US" dirty="0">
              <a:solidFill>
                <a:schemeClr val="bg1"/>
              </a:solidFill>
            </a:endParaRPr>
          </a:p>
          <a:p>
            <a:endParaRPr lang="en-US" dirty="0">
              <a:solidFill>
                <a:schemeClr val="bg1"/>
              </a:solidFill>
            </a:endParaRPr>
          </a:p>
          <a:p>
            <a:pPr marL="0" indent="0">
              <a:buNone/>
            </a:pPr>
            <a:r>
              <a:rPr lang="en-US" dirty="0">
                <a:solidFill>
                  <a:schemeClr val="bg1"/>
                </a:solidFill>
              </a:rPr>
              <a:t> </a:t>
            </a:r>
          </a:p>
          <a:p>
            <a:endParaRPr lang="en-US" dirty="0">
              <a:solidFill>
                <a:schemeClr val="bg1"/>
              </a:solidFill>
            </a:endParaRPr>
          </a:p>
        </p:txBody>
      </p:sp>
      <p:pic>
        <p:nvPicPr>
          <p:cNvPr id="11" name="Content Placeholder 8">
            <a:extLst>
              <a:ext uri="{FF2B5EF4-FFF2-40B4-BE49-F238E27FC236}">
                <a16:creationId xmlns:a16="http://schemas.microsoft.com/office/drawing/2014/main" id="{41C7E70F-4E1A-4884-996F-30916B09457D}"/>
              </a:ext>
            </a:extLst>
          </p:cNvPr>
          <p:cNvPicPr>
            <a:picLocks noChangeAspect="1"/>
          </p:cNvPicPr>
          <p:nvPr/>
        </p:nvPicPr>
        <p:blipFill rotWithShape="1">
          <a:blip r:embed="rId3"/>
          <a:srcRect r="20468" b="-1"/>
          <a:stretch/>
        </p:blipFill>
        <p:spPr>
          <a:xfrm>
            <a:off x="5194607" y="803751"/>
            <a:ext cx="6391533" cy="5250498"/>
          </a:xfrm>
          <a:prstGeom prst="rect">
            <a:avLst/>
          </a:prstGeom>
        </p:spPr>
      </p:pic>
      <p:sp>
        <p:nvSpPr>
          <p:cNvPr id="26" name="Rectangle 2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TextBox 12">
            <a:extLst>
              <a:ext uri="{FF2B5EF4-FFF2-40B4-BE49-F238E27FC236}">
                <a16:creationId xmlns:a16="http://schemas.microsoft.com/office/drawing/2014/main" id="{1A10F1B5-6BED-4012-8353-585F8158C2A6}"/>
              </a:ext>
            </a:extLst>
          </p:cNvPr>
          <p:cNvSpPr txBox="1"/>
          <p:nvPr/>
        </p:nvSpPr>
        <p:spPr>
          <a:xfrm>
            <a:off x="10241280" y="6455835"/>
            <a:ext cx="1545616" cy="584775"/>
          </a:xfrm>
          <a:prstGeom prst="rect">
            <a:avLst/>
          </a:prstGeom>
          <a:noFill/>
        </p:spPr>
        <p:txBody>
          <a:bodyPr wrap="none" rtlCol="0">
            <a:spAutoFit/>
          </a:bodyPr>
          <a:lstStyle/>
          <a:p>
            <a:r>
              <a:rPr lang="en-GB" sz="1000" dirty="0"/>
              <a:t>(Charleson 2012, p39)</a:t>
            </a:r>
          </a:p>
          <a:p>
            <a:r>
              <a:rPr lang="en-GB" sz="1000" dirty="0"/>
              <a:t>( Wallpapers.gg.com)</a:t>
            </a:r>
            <a:endParaRPr lang="en-GB" sz="1200" dirty="0"/>
          </a:p>
          <a:p>
            <a:endParaRPr lang="en-GB" sz="1200" dirty="0"/>
          </a:p>
        </p:txBody>
      </p:sp>
    </p:spTree>
    <p:extLst>
      <p:ext uri="{BB962C8B-B14F-4D97-AF65-F5344CB8AC3E}">
        <p14:creationId xmlns:p14="http://schemas.microsoft.com/office/powerpoint/2010/main" val="2905774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A0F33-87DC-4EC5-840C-5E900F3CD329}"/>
              </a:ext>
            </a:extLst>
          </p:cNvPr>
          <p:cNvSpPr>
            <a:spLocks noGrp="1"/>
          </p:cNvSpPr>
          <p:nvPr>
            <p:ph type="title"/>
          </p:nvPr>
        </p:nvSpPr>
        <p:spPr/>
        <p:txBody>
          <a:bodyPr/>
          <a:lstStyle/>
          <a:p>
            <a:r>
              <a:rPr lang="en-GB" dirty="0"/>
              <a:t>BACP Ethics on self respect</a:t>
            </a:r>
          </a:p>
        </p:txBody>
      </p:sp>
      <p:sp>
        <p:nvSpPr>
          <p:cNvPr id="3" name="Content Placeholder 2">
            <a:extLst>
              <a:ext uri="{FF2B5EF4-FFF2-40B4-BE49-F238E27FC236}">
                <a16:creationId xmlns:a16="http://schemas.microsoft.com/office/drawing/2014/main" id="{7C00F622-BFBD-403E-868F-0390345C2B86}"/>
              </a:ext>
            </a:extLst>
          </p:cNvPr>
          <p:cNvSpPr>
            <a:spLocks noGrp="1"/>
          </p:cNvSpPr>
          <p:nvPr>
            <p:ph idx="1"/>
          </p:nvPr>
        </p:nvSpPr>
        <p:spPr>
          <a:xfrm>
            <a:off x="1090708" y="2475915"/>
            <a:ext cx="8825659" cy="3923714"/>
          </a:xfrm>
        </p:spPr>
        <p:txBody>
          <a:bodyPr>
            <a:normAutofit/>
          </a:bodyPr>
          <a:lstStyle/>
          <a:p>
            <a:r>
              <a:rPr lang="en-GB" sz="2000" dirty="0"/>
              <a:t>BACP Ethical framework guidelines on self respect requires: </a:t>
            </a:r>
          </a:p>
          <a:p>
            <a:r>
              <a:rPr lang="en-GB" sz="2000" dirty="0"/>
              <a:t>Fidelity</a:t>
            </a:r>
          </a:p>
          <a:p>
            <a:r>
              <a:rPr lang="en-GB" sz="2000" dirty="0"/>
              <a:t>Autonomy</a:t>
            </a:r>
          </a:p>
          <a:p>
            <a:r>
              <a:rPr lang="en-GB" sz="2000" dirty="0"/>
              <a:t>Beneficence</a:t>
            </a:r>
          </a:p>
          <a:p>
            <a:r>
              <a:rPr lang="en-GB" sz="2000" dirty="0"/>
              <a:t>Non-Maleficence</a:t>
            </a:r>
          </a:p>
          <a:p>
            <a:r>
              <a:rPr lang="en-GB" sz="2000" dirty="0"/>
              <a:t>Justice</a:t>
            </a:r>
          </a:p>
          <a:p>
            <a:r>
              <a:rPr lang="en-GB" sz="2000" dirty="0"/>
              <a:t>Self-respect</a:t>
            </a:r>
          </a:p>
        </p:txBody>
      </p:sp>
      <p:sp>
        <p:nvSpPr>
          <p:cNvPr id="4" name="TextBox 3">
            <a:extLst>
              <a:ext uri="{FF2B5EF4-FFF2-40B4-BE49-F238E27FC236}">
                <a16:creationId xmlns:a16="http://schemas.microsoft.com/office/drawing/2014/main" id="{4E459926-CA70-4171-A099-000A874EC104}"/>
              </a:ext>
            </a:extLst>
          </p:cNvPr>
          <p:cNvSpPr txBox="1"/>
          <p:nvPr/>
        </p:nvSpPr>
        <p:spPr>
          <a:xfrm>
            <a:off x="10227212" y="6261129"/>
            <a:ext cx="1527982" cy="246221"/>
          </a:xfrm>
          <a:prstGeom prst="rect">
            <a:avLst/>
          </a:prstGeom>
          <a:noFill/>
        </p:spPr>
        <p:txBody>
          <a:bodyPr wrap="none" rtlCol="0">
            <a:spAutoFit/>
          </a:bodyPr>
          <a:lstStyle/>
          <a:p>
            <a:r>
              <a:rPr lang="en-GB" sz="1000" dirty="0"/>
              <a:t>(Charleson,2012 p.40)</a:t>
            </a:r>
          </a:p>
        </p:txBody>
      </p:sp>
    </p:spTree>
    <p:extLst>
      <p:ext uri="{BB962C8B-B14F-4D97-AF65-F5344CB8AC3E}">
        <p14:creationId xmlns:p14="http://schemas.microsoft.com/office/powerpoint/2010/main" val="2341408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3C75B33-8B9C-4C30-B69D-6F21F9FFF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Rectangle 61">
              <a:extLst>
                <a:ext uri="{FF2B5EF4-FFF2-40B4-BE49-F238E27FC236}">
                  <a16:creationId xmlns:a16="http://schemas.microsoft.com/office/drawing/2014/main" id="{E7733D14-EF47-47BB-93CA-C498A30E0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6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4" name="Freeform 5">
              <a:extLst>
                <a:ext uri="{FF2B5EF4-FFF2-40B4-BE49-F238E27FC236}">
                  <a16:creationId xmlns:a16="http://schemas.microsoft.com/office/drawing/2014/main" id="{7C8D7967-7E76-49C0-8910-644CD2B54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6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7B6EDD6-3937-4B4E-8544-BA3EF13F3DA9}"/>
              </a:ext>
            </a:extLst>
          </p:cNvPr>
          <p:cNvSpPr>
            <a:spLocks noGrp="1"/>
          </p:cNvSpPr>
          <p:nvPr>
            <p:ph type="title"/>
          </p:nvPr>
        </p:nvSpPr>
        <p:spPr>
          <a:xfrm>
            <a:off x="1154955" y="973668"/>
            <a:ext cx="2942210" cy="1020232"/>
          </a:xfrm>
        </p:spPr>
        <p:txBody>
          <a:bodyPr>
            <a:normAutofit/>
          </a:bodyPr>
          <a:lstStyle/>
          <a:p>
            <a:pPr>
              <a:lnSpc>
                <a:spcPct val="90000"/>
              </a:lnSpc>
            </a:pPr>
            <a:r>
              <a:rPr lang="en-GB" sz="2000"/>
              <a:t>Commitment to Professional Development</a:t>
            </a:r>
          </a:p>
        </p:txBody>
      </p:sp>
      <p:sp>
        <p:nvSpPr>
          <p:cNvPr id="13" name="Content Placeholder 12">
            <a:extLst>
              <a:ext uri="{FF2B5EF4-FFF2-40B4-BE49-F238E27FC236}">
                <a16:creationId xmlns:a16="http://schemas.microsoft.com/office/drawing/2014/main" id="{F3DE6AA0-5760-44F2-86D9-FD64DF9F81C9}"/>
              </a:ext>
            </a:extLst>
          </p:cNvPr>
          <p:cNvSpPr>
            <a:spLocks noGrp="1"/>
          </p:cNvSpPr>
          <p:nvPr>
            <p:ph idx="1"/>
          </p:nvPr>
        </p:nvSpPr>
        <p:spPr>
          <a:xfrm>
            <a:off x="1154955" y="1993899"/>
            <a:ext cx="3133726" cy="4461935"/>
          </a:xfrm>
        </p:spPr>
        <p:txBody>
          <a:bodyPr>
            <a:normAutofit lnSpcReduction="10000"/>
          </a:bodyPr>
          <a:lstStyle/>
          <a:p>
            <a:r>
              <a:rPr lang="en-GB" sz="1600" dirty="0">
                <a:solidFill>
                  <a:schemeClr val="bg1"/>
                </a:solidFill>
              </a:rPr>
              <a:t>Commitment to attend University course.</a:t>
            </a:r>
          </a:p>
          <a:p>
            <a:r>
              <a:rPr lang="en-GB" sz="1600" dirty="0">
                <a:solidFill>
                  <a:schemeClr val="bg1"/>
                </a:solidFill>
              </a:rPr>
              <a:t>Commitment to continue at home study.</a:t>
            </a:r>
          </a:p>
          <a:p>
            <a:r>
              <a:rPr lang="en-GB" sz="1600" dirty="0">
                <a:solidFill>
                  <a:schemeClr val="bg1"/>
                </a:solidFill>
              </a:rPr>
              <a:t>Commitment to find a suitable placement.</a:t>
            </a:r>
          </a:p>
          <a:p>
            <a:r>
              <a:rPr lang="en-GB" sz="1600" dirty="0">
                <a:solidFill>
                  <a:schemeClr val="bg1"/>
                </a:solidFill>
              </a:rPr>
              <a:t>Commitment to follow the BACP Ethical Framework as a student member.</a:t>
            </a:r>
          </a:p>
          <a:p>
            <a:r>
              <a:rPr lang="en-GB" sz="1600" dirty="0">
                <a:solidFill>
                  <a:schemeClr val="bg1"/>
                </a:solidFill>
              </a:rPr>
              <a:t>Commitment to have a professional relationship with my clients.</a:t>
            </a:r>
          </a:p>
          <a:p>
            <a:r>
              <a:rPr lang="en-GB" sz="1600" dirty="0">
                <a:solidFill>
                  <a:schemeClr val="bg1"/>
                </a:solidFill>
              </a:rPr>
              <a:t>Commitment to seek training opportunities that would benefit myself and my client group.</a:t>
            </a:r>
          </a:p>
          <a:p>
            <a:endParaRPr lang="en-GB" sz="1600" dirty="0">
              <a:solidFill>
                <a:schemeClr val="bg1"/>
              </a:solidFill>
            </a:endParaRPr>
          </a:p>
          <a:p>
            <a:endParaRPr lang="en-GB" sz="1600" dirty="0">
              <a:solidFill>
                <a:schemeClr val="bg1"/>
              </a:solidFill>
            </a:endParaRPr>
          </a:p>
          <a:p>
            <a:endParaRPr lang="en-GB" dirty="0">
              <a:solidFill>
                <a:schemeClr val="bg1"/>
              </a:solidFill>
            </a:endParaRPr>
          </a:p>
        </p:txBody>
      </p:sp>
      <p:pic>
        <p:nvPicPr>
          <p:cNvPr id="11" name="Content Placeholder 7">
            <a:extLst>
              <a:ext uri="{FF2B5EF4-FFF2-40B4-BE49-F238E27FC236}">
                <a16:creationId xmlns:a16="http://schemas.microsoft.com/office/drawing/2014/main" id="{5E67A8EB-4D55-4201-BF27-7C9E8BBFC7FD}"/>
              </a:ext>
            </a:extLst>
          </p:cNvPr>
          <p:cNvPicPr>
            <a:picLocks noChangeAspect="1"/>
          </p:cNvPicPr>
          <p:nvPr/>
        </p:nvPicPr>
        <p:blipFill rotWithShape="1">
          <a:blip r:embed="rId3"/>
          <a:srcRect l="7179" r="1" b="1"/>
          <a:stretch/>
        </p:blipFill>
        <p:spPr>
          <a:xfrm>
            <a:off x="5194607" y="803751"/>
            <a:ext cx="6391533" cy="5250498"/>
          </a:xfrm>
          <a:prstGeom prst="rect">
            <a:avLst/>
          </a:prstGeom>
        </p:spPr>
      </p:pic>
      <p:sp>
        <p:nvSpPr>
          <p:cNvPr id="67" name="Rectangle 6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AEB388BF-67F8-4D17-82DC-FE8328103F95}"/>
              </a:ext>
            </a:extLst>
          </p:cNvPr>
          <p:cNvSpPr txBox="1"/>
          <p:nvPr/>
        </p:nvSpPr>
        <p:spPr>
          <a:xfrm>
            <a:off x="9129932" y="6455835"/>
            <a:ext cx="1553630" cy="400110"/>
          </a:xfrm>
          <a:prstGeom prst="rect">
            <a:avLst/>
          </a:prstGeom>
          <a:noFill/>
        </p:spPr>
        <p:txBody>
          <a:bodyPr wrap="none" rtlCol="0">
            <a:spAutoFit/>
          </a:bodyPr>
          <a:lstStyle/>
          <a:p>
            <a:r>
              <a:rPr lang="en-GB" sz="1000" dirty="0"/>
              <a:t>(vectorcartoons.com)</a:t>
            </a:r>
          </a:p>
          <a:p>
            <a:r>
              <a:rPr lang="en-GB" sz="1000" dirty="0"/>
              <a:t>(BACP, 2018)</a:t>
            </a:r>
          </a:p>
        </p:txBody>
      </p:sp>
    </p:spTree>
    <p:extLst>
      <p:ext uri="{BB962C8B-B14F-4D97-AF65-F5344CB8AC3E}">
        <p14:creationId xmlns:p14="http://schemas.microsoft.com/office/powerpoint/2010/main" val="85035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117" name="Rectangle 108">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0">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13" name="Group 112">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noFill/>
        </p:grpSpPr>
        <p:sp>
          <p:nvSpPr>
            <p:cNvPr id="114" name="Rectangle 113">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FF7F6BF-6C7D-436A-978B-FB33293F83CD}"/>
              </a:ext>
            </a:extLst>
          </p:cNvPr>
          <p:cNvSpPr>
            <a:spLocks noGrp="1"/>
          </p:cNvSpPr>
          <p:nvPr>
            <p:ph type="title"/>
          </p:nvPr>
        </p:nvSpPr>
        <p:spPr>
          <a:xfrm>
            <a:off x="1128166" y="821095"/>
            <a:ext cx="9230185" cy="1069909"/>
          </a:xfrm>
        </p:spPr>
        <p:txBody>
          <a:bodyPr vert="horz" lIns="91440" tIns="45720" rIns="91440" bIns="45720" rtlCol="0">
            <a:normAutofit/>
          </a:bodyPr>
          <a:lstStyle/>
          <a:p>
            <a:pPr algn="r"/>
            <a:r>
              <a:rPr lang="en-US" dirty="0">
                <a:solidFill>
                  <a:schemeClr val="tx1"/>
                </a:solidFill>
              </a:rPr>
              <a:t>Self-awareness						</a:t>
            </a:r>
          </a:p>
        </p:txBody>
      </p:sp>
      <p:sp>
        <p:nvSpPr>
          <p:cNvPr id="25" name="Content Placeholder 24">
            <a:extLst>
              <a:ext uri="{FF2B5EF4-FFF2-40B4-BE49-F238E27FC236}">
                <a16:creationId xmlns:a16="http://schemas.microsoft.com/office/drawing/2014/main" id="{C6BBB07F-1859-497F-8651-C83A0B404F11}"/>
              </a:ext>
            </a:extLst>
          </p:cNvPr>
          <p:cNvSpPr>
            <a:spLocks noGrp="1"/>
          </p:cNvSpPr>
          <p:nvPr>
            <p:ph idx="1"/>
          </p:nvPr>
        </p:nvSpPr>
        <p:spPr>
          <a:xfrm>
            <a:off x="970671" y="2117858"/>
            <a:ext cx="9129932" cy="3508310"/>
          </a:xfrm>
        </p:spPr>
        <p:txBody>
          <a:bodyPr anchor="t">
            <a:normAutofit/>
          </a:bodyPr>
          <a:lstStyle/>
          <a:p>
            <a:pPr>
              <a:buFont typeface="Wingdings" panose="05000000000000000000" pitchFamily="2" charset="2"/>
              <a:buChar char="Ø"/>
            </a:pPr>
            <a:r>
              <a:rPr lang="en-US" dirty="0">
                <a:solidFill>
                  <a:schemeClr val="tx1"/>
                </a:solidFill>
              </a:rPr>
              <a:t>It is stated that counsellors are required to constantly be in a state of pursuing self- awareness. Self- awareness is said to be a journey of exploring the self and questioning our motivations to work within the counselling field such as:</a:t>
            </a:r>
          </a:p>
          <a:p>
            <a:pPr>
              <a:buFont typeface="Wingdings" panose="05000000000000000000" pitchFamily="2" charset="2"/>
              <a:buChar char="Ø"/>
            </a:pPr>
            <a:r>
              <a:rPr lang="en-US" dirty="0">
                <a:solidFill>
                  <a:schemeClr val="tx1"/>
                </a:solidFill>
              </a:rPr>
              <a:t>Reasons for helping.</a:t>
            </a:r>
          </a:p>
          <a:p>
            <a:pPr>
              <a:buFont typeface="Wingdings" panose="05000000000000000000" pitchFamily="2" charset="2"/>
              <a:buChar char="Ø"/>
            </a:pPr>
            <a:r>
              <a:rPr lang="en-US" dirty="0">
                <a:solidFill>
                  <a:schemeClr val="tx1"/>
                </a:solidFill>
              </a:rPr>
              <a:t>Our fears.</a:t>
            </a:r>
          </a:p>
          <a:p>
            <a:pPr>
              <a:buFont typeface="Wingdings" panose="05000000000000000000" pitchFamily="2" charset="2"/>
              <a:buChar char="Ø"/>
            </a:pPr>
            <a:r>
              <a:rPr lang="en-US" dirty="0">
                <a:solidFill>
                  <a:schemeClr val="tx1"/>
                </a:solidFill>
              </a:rPr>
              <a:t>Values and Ethics.</a:t>
            </a:r>
          </a:p>
          <a:p>
            <a:pPr>
              <a:buFont typeface="Wingdings" panose="05000000000000000000" pitchFamily="2" charset="2"/>
              <a:buChar char="Ø"/>
            </a:pPr>
            <a:r>
              <a:rPr lang="en-US" dirty="0">
                <a:solidFill>
                  <a:schemeClr val="tx1"/>
                </a:solidFill>
              </a:rPr>
              <a:t>Social class.</a:t>
            </a:r>
          </a:p>
          <a:p>
            <a:pPr>
              <a:buFont typeface="Wingdings" panose="05000000000000000000" pitchFamily="2" charset="2"/>
              <a:buChar char="Ø"/>
            </a:pPr>
            <a:r>
              <a:rPr lang="en-US" dirty="0">
                <a:solidFill>
                  <a:schemeClr val="tx1"/>
                </a:solidFill>
              </a:rPr>
              <a:t>Sexuality.</a:t>
            </a:r>
          </a:p>
          <a:p>
            <a:pPr marL="0" indent="0">
              <a:buNone/>
            </a:pPr>
            <a:endParaRPr lang="en-US" dirty="0">
              <a:solidFill>
                <a:schemeClr val="tx1"/>
              </a:solidFill>
            </a:endParaRPr>
          </a:p>
        </p:txBody>
      </p:sp>
      <p:sp>
        <p:nvSpPr>
          <p:cNvPr id="6" name="TextBox 5">
            <a:extLst>
              <a:ext uri="{FF2B5EF4-FFF2-40B4-BE49-F238E27FC236}">
                <a16:creationId xmlns:a16="http://schemas.microsoft.com/office/drawing/2014/main" id="{364B57A0-EF41-4A00-AD0D-6A1A3E8C7E55}"/>
              </a:ext>
            </a:extLst>
          </p:cNvPr>
          <p:cNvSpPr txBox="1"/>
          <p:nvPr/>
        </p:nvSpPr>
        <p:spPr>
          <a:xfrm>
            <a:off x="9115865" y="5781822"/>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9E91A2C9-E113-427D-89C8-19254D072C45}"/>
              </a:ext>
            </a:extLst>
          </p:cNvPr>
          <p:cNvSpPr txBox="1"/>
          <p:nvPr/>
        </p:nvSpPr>
        <p:spPr>
          <a:xfrm>
            <a:off x="9300596" y="5781822"/>
            <a:ext cx="1537600" cy="246221"/>
          </a:xfrm>
          <a:prstGeom prst="rect">
            <a:avLst/>
          </a:prstGeom>
          <a:noFill/>
        </p:spPr>
        <p:txBody>
          <a:bodyPr wrap="none" rtlCol="0">
            <a:spAutoFit/>
          </a:bodyPr>
          <a:lstStyle/>
          <a:p>
            <a:r>
              <a:rPr lang="en-GB" sz="1000" dirty="0"/>
              <a:t>(Saunders, 2004, p.39)</a:t>
            </a:r>
          </a:p>
        </p:txBody>
      </p:sp>
    </p:spTree>
    <p:extLst>
      <p:ext uri="{BB962C8B-B14F-4D97-AF65-F5344CB8AC3E}">
        <p14:creationId xmlns:p14="http://schemas.microsoft.com/office/powerpoint/2010/main" val="21316850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3C75B33-8B9C-4C30-B69D-6F21F9FFF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7733D14-EF47-47BB-93CA-C498A30E0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7C8D7967-7E76-49C0-8910-644CD2B54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79D3705-86C6-44E4-B1A8-DAF3FB13DA60}"/>
              </a:ext>
            </a:extLst>
          </p:cNvPr>
          <p:cNvSpPr>
            <a:spLocks noGrp="1"/>
          </p:cNvSpPr>
          <p:nvPr>
            <p:ph type="title"/>
          </p:nvPr>
        </p:nvSpPr>
        <p:spPr>
          <a:xfrm>
            <a:off x="1154955" y="973668"/>
            <a:ext cx="2942210" cy="626532"/>
          </a:xfrm>
        </p:spPr>
        <p:txBody>
          <a:bodyPr>
            <a:normAutofit fontScale="90000"/>
          </a:bodyPr>
          <a:lstStyle/>
          <a:p>
            <a:r>
              <a:rPr lang="en-US" dirty="0">
                <a:solidFill>
                  <a:schemeClr val="bg1"/>
                </a:solidFill>
              </a:rPr>
              <a:t>Fitness to Practice</a:t>
            </a:r>
            <a:endParaRPr lang="en-GB" dirty="0">
              <a:solidFill>
                <a:schemeClr val="bg1"/>
              </a:solidFill>
            </a:endParaRPr>
          </a:p>
        </p:txBody>
      </p:sp>
      <p:sp>
        <p:nvSpPr>
          <p:cNvPr id="10" name="Content Placeholder 9">
            <a:extLst>
              <a:ext uri="{FF2B5EF4-FFF2-40B4-BE49-F238E27FC236}">
                <a16:creationId xmlns:a16="http://schemas.microsoft.com/office/drawing/2014/main" id="{EEED7378-D4CA-42E0-846D-CD861C385EA6}"/>
              </a:ext>
            </a:extLst>
          </p:cNvPr>
          <p:cNvSpPr>
            <a:spLocks noGrp="1"/>
          </p:cNvSpPr>
          <p:nvPr>
            <p:ph idx="1"/>
          </p:nvPr>
        </p:nvSpPr>
        <p:spPr>
          <a:xfrm>
            <a:off x="1154955" y="1842052"/>
            <a:ext cx="3133726" cy="4479235"/>
          </a:xfrm>
        </p:spPr>
        <p:txBody>
          <a:bodyPr>
            <a:normAutofit fontScale="85000" lnSpcReduction="10000"/>
          </a:bodyPr>
          <a:lstStyle/>
          <a:p>
            <a:r>
              <a:rPr lang="en-US" sz="1900" dirty="0">
                <a:solidFill>
                  <a:schemeClr val="bg1"/>
                </a:solidFill>
              </a:rPr>
              <a:t>Understand and follow the BACP Ethical Framework. (2018)</a:t>
            </a:r>
          </a:p>
          <a:p>
            <a:r>
              <a:rPr lang="en-US" sz="1900" dirty="0">
                <a:solidFill>
                  <a:schemeClr val="bg1"/>
                </a:solidFill>
              </a:rPr>
              <a:t>Provide a good service to clients.</a:t>
            </a:r>
          </a:p>
          <a:p>
            <a:r>
              <a:rPr lang="en-US" sz="1900" dirty="0">
                <a:solidFill>
                  <a:schemeClr val="bg1"/>
                </a:solidFill>
              </a:rPr>
              <a:t>Continue with training and ensure training is current and up to date.</a:t>
            </a:r>
          </a:p>
          <a:p>
            <a:r>
              <a:rPr lang="en-US" sz="1900" dirty="0">
                <a:solidFill>
                  <a:schemeClr val="bg1"/>
                </a:solidFill>
              </a:rPr>
              <a:t>My own well being is appropriate for working with clients.</a:t>
            </a:r>
          </a:p>
          <a:p>
            <a:r>
              <a:rPr lang="en-US" sz="1900" dirty="0">
                <a:solidFill>
                  <a:schemeClr val="bg1"/>
                </a:solidFill>
              </a:rPr>
              <a:t>Building professional relationships and using good communication and listening skills.</a:t>
            </a:r>
          </a:p>
          <a:p>
            <a:r>
              <a:rPr lang="en-US" sz="1900" dirty="0">
                <a:solidFill>
                  <a:schemeClr val="bg1"/>
                </a:solidFill>
              </a:rPr>
              <a:t>Accountability for my actions.</a:t>
            </a:r>
          </a:p>
          <a:p>
            <a:endParaRPr lang="en-US" dirty="0">
              <a:solidFill>
                <a:schemeClr val="bg1"/>
              </a:solidFill>
            </a:endParaRPr>
          </a:p>
          <a:p>
            <a:endParaRPr lang="en-US" dirty="0">
              <a:solidFill>
                <a:schemeClr val="bg1"/>
              </a:solidFill>
            </a:endParaRPr>
          </a:p>
        </p:txBody>
      </p:sp>
      <p:pic>
        <p:nvPicPr>
          <p:cNvPr id="8" name="Content Placeholder 4">
            <a:extLst>
              <a:ext uri="{FF2B5EF4-FFF2-40B4-BE49-F238E27FC236}">
                <a16:creationId xmlns:a16="http://schemas.microsoft.com/office/drawing/2014/main" id="{505A664B-69EE-4FEB-BAAC-F18C94EBE166}"/>
              </a:ext>
            </a:extLst>
          </p:cNvPr>
          <p:cNvPicPr>
            <a:picLocks noChangeAspect="1"/>
          </p:cNvPicPr>
          <p:nvPr/>
        </p:nvPicPr>
        <p:blipFill rotWithShape="1">
          <a:blip r:embed="rId3"/>
          <a:srcRect t="15288" r="2" b="20638"/>
          <a:stretch/>
        </p:blipFill>
        <p:spPr>
          <a:xfrm>
            <a:off x="5194607" y="803751"/>
            <a:ext cx="6391533" cy="5250498"/>
          </a:xfrm>
          <a:prstGeom prst="rect">
            <a:avLst/>
          </a:prstGeom>
        </p:spPr>
      </p:pic>
      <p:sp>
        <p:nvSpPr>
          <p:cNvPr id="22" name="Rectangle 21">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7D450A8F-CD8F-4CF0-BEB2-B4271549DD47}"/>
              </a:ext>
            </a:extLst>
          </p:cNvPr>
          <p:cNvSpPr txBox="1"/>
          <p:nvPr/>
        </p:nvSpPr>
        <p:spPr>
          <a:xfrm>
            <a:off x="9580098" y="6583680"/>
            <a:ext cx="248786" cy="369332"/>
          </a:xfrm>
          <a:prstGeom prst="rect">
            <a:avLst/>
          </a:prstGeom>
          <a:noFill/>
        </p:spPr>
        <p:txBody>
          <a:bodyPr wrap="none" rtlCol="0">
            <a:spAutoFit/>
          </a:bodyPr>
          <a:lstStyle/>
          <a:p>
            <a:r>
              <a:rPr lang="en-GB" dirty="0"/>
              <a:t>.</a:t>
            </a:r>
          </a:p>
        </p:txBody>
      </p:sp>
      <p:sp>
        <p:nvSpPr>
          <p:cNvPr id="7" name="Rectangle 6">
            <a:extLst>
              <a:ext uri="{FF2B5EF4-FFF2-40B4-BE49-F238E27FC236}">
                <a16:creationId xmlns:a16="http://schemas.microsoft.com/office/drawing/2014/main" id="{6D09C66D-E828-4FED-B7FE-48E13A83D913}"/>
              </a:ext>
            </a:extLst>
          </p:cNvPr>
          <p:cNvSpPr/>
          <p:nvPr/>
        </p:nvSpPr>
        <p:spPr>
          <a:xfrm>
            <a:off x="10526976" y="6522125"/>
            <a:ext cx="1380506" cy="400110"/>
          </a:xfrm>
          <a:prstGeom prst="rect">
            <a:avLst/>
          </a:prstGeom>
        </p:spPr>
        <p:txBody>
          <a:bodyPr wrap="none">
            <a:spAutoFit/>
          </a:bodyPr>
          <a:lstStyle/>
          <a:p>
            <a:r>
              <a:rPr lang="en-GB" sz="1000" dirty="0"/>
              <a:t>(BACP, 2018)</a:t>
            </a:r>
          </a:p>
          <a:p>
            <a:r>
              <a:rPr lang="en-GB" sz="1000" dirty="0"/>
              <a:t>(www.pinimg.com)</a:t>
            </a:r>
          </a:p>
        </p:txBody>
      </p:sp>
    </p:spTree>
    <p:extLst>
      <p:ext uri="{BB962C8B-B14F-4D97-AF65-F5344CB8AC3E}">
        <p14:creationId xmlns:p14="http://schemas.microsoft.com/office/powerpoint/2010/main" val="200148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grpSp>
        <p:nvGrpSpPr>
          <p:cNvPr id="73" name="Group 58">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0" name="Rectangle 59">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4" name="Rectangle 62">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75" name="Group 64">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66" name="Rectangle 65">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11" name="Title 10">
            <a:extLst>
              <a:ext uri="{FF2B5EF4-FFF2-40B4-BE49-F238E27FC236}">
                <a16:creationId xmlns:a16="http://schemas.microsoft.com/office/drawing/2014/main" id="{08921005-701E-493C-A594-A03DA34A5AE5}"/>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lnSpc>
                <a:spcPct val="90000"/>
              </a:lnSpc>
            </a:pPr>
            <a:r>
              <a:rPr lang="en-US" sz="5000">
                <a:solidFill>
                  <a:schemeClr val="tx1"/>
                </a:solidFill>
              </a:rPr>
              <a:t>Values, Beliefs, Attitudes, Behaviours and the Emotional Impact of Discrimination. </a:t>
            </a:r>
          </a:p>
        </p:txBody>
      </p:sp>
      <p:cxnSp>
        <p:nvCxnSpPr>
          <p:cNvPr id="77" name="Straight Connector 68">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600151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3"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4"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58C8CFC-0F0E-4622-A678-8B0A7366F7EC}"/>
              </a:ext>
            </a:extLst>
          </p:cNvPr>
          <p:cNvSpPr>
            <a:spLocks noGrp="1"/>
          </p:cNvSpPr>
          <p:nvPr>
            <p:ph type="title"/>
          </p:nvPr>
        </p:nvSpPr>
        <p:spPr>
          <a:xfrm>
            <a:off x="639098" y="629265"/>
            <a:ext cx="6072776" cy="1622322"/>
          </a:xfrm>
        </p:spPr>
        <p:txBody>
          <a:bodyPr>
            <a:normAutofit/>
          </a:bodyPr>
          <a:lstStyle/>
          <a:p>
            <a:r>
              <a:rPr lang="en-GB">
                <a:solidFill>
                  <a:srgbClr val="EBEBEB"/>
                </a:solidFill>
              </a:rPr>
              <a:t>Values</a:t>
            </a:r>
          </a:p>
        </p:txBody>
      </p:sp>
      <p:sp>
        <p:nvSpPr>
          <p:cNvPr id="10" name="Content Placeholder 9">
            <a:extLst>
              <a:ext uri="{FF2B5EF4-FFF2-40B4-BE49-F238E27FC236}">
                <a16:creationId xmlns:a16="http://schemas.microsoft.com/office/drawing/2014/main" id="{7B8CF41B-2440-42E0-B1C1-8A70EAFE2E53}"/>
              </a:ext>
            </a:extLst>
          </p:cNvPr>
          <p:cNvSpPr>
            <a:spLocks noGrp="1"/>
          </p:cNvSpPr>
          <p:nvPr>
            <p:ph idx="1"/>
          </p:nvPr>
        </p:nvSpPr>
        <p:spPr>
          <a:xfrm>
            <a:off x="639098" y="1842052"/>
            <a:ext cx="6072776" cy="4388423"/>
          </a:xfrm>
        </p:spPr>
        <p:txBody>
          <a:bodyPr anchor="ctr">
            <a:normAutofit/>
          </a:bodyPr>
          <a:lstStyle/>
          <a:p>
            <a:r>
              <a:rPr lang="en-US" dirty="0">
                <a:solidFill>
                  <a:srgbClr val="FFFFFF"/>
                </a:solidFill>
              </a:rPr>
              <a:t>Healthy relationships and being connected with others.</a:t>
            </a:r>
          </a:p>
          <a:p>
            <a:r>
              <a:rPr lang="en-US" dirty="0">
                <a:solidFill>
                  <a:srgbClr val="FFFFFF"/>
                </a:solidFill>
              </a:rPr>
              <a:t>Being able to work in a profession that is rewarding and challenging. </a:t>
            </a:r>
          </a:p>
          <a:p>
            <a:r>
              <a:rPr lang="en-US" dirty="0">
                <a:solidFill>
                  <a:srgbClr val="FFFFFF"/>
                </a:solidFill>
              </a:rPr>
              <a:t>My health and being able to understand time for self care.</a:t>
            </a:r>
          </a:p>
          <a:p>
            <a:r>
              <a:rPr lang="en-US" dirty="0">
                <a:solidFill>
                  <a:srgbClr val="FFFFFF"/>
                </a:solidFill>
              </a:rPr>
              <a:t>Strength and courage to become my true self.</a:t>
            </a:r>
          </a:p>
          <a:p>
            <a:r>
              <a:rPr lang="en-US" dirty="0">
                <a:solidFill>
                  <a:srgbClr val="FFFFFF"/>
                </a:solidFill>
              </a:rPr>
              <a:t>Hobbies and interests.</a:t>
            </a:r>
          </a:p>
          <a:p>
            <a:endParaRPr lang="en-US" dirty="0">
              <a:solidFill>
                <a:srgbClr val="FFFFFF"/>
              </a:solidFill>
            </a:endParaRPr>
          </a:p>
          <a:p>
            <a:endParaRPr lang="en-US" dirty="0">
              <a:solidFill>
                <a:srgbClr val="FFFFFF"/>
              </a:solidFill>
            </a:endParaRPr>
          </a:p>
          <a:p>
            <a:endParaRPr lang="en-US" dirty="0">
              <a:solidFill>
                <a:srgbClr val="FFFFFF"/>
              </a:solidFill>
            </a:endParaRPr>
          </a:p>
        </p:txBody>
      </p:sp>
      <p:pic>
        <p:nvPicPr>
          <p:cNvPr id="8" name="Content Placeholder 4">
            <a:extLst>
              <a:ext uri="{FF2B5EF4-FFF2-40B4-BE49-F238E27FC236}">
                <a16:creationId xmlns:a16="http://schemas.microsoft.com/office/drawing/2014/main" id="{639916B3-9293-4F9E-A255-A0D1F04A0009}"/>
              </a:ext>
            </a:extLst>
          </p:cNvPr>
          <p:cNvPicPr>
            <a:picLocks noChangeAspect="1"/>
          </p:cNvPicPr>
          <p:nvPr/>
        </p:nvPicPr>
        <p:blipFill>
          <a:blip r:embed="rId3"/>
          <a:stretch>
            <a:fillRect/>
          </a:stretch>
        </p:blipFill>
        <p:spPr>
          <a:xfrm>
            <a:off x="7418226" y="645106"/>
            <a:ext cx="2848538" cy="5585369"/>
          </a:xfrm>
          <a:prstGeom prst="rect">
            <a:avLst/>
          </a:prstGeom>
        </p:spPr>
      </p:pic>
      <p:sp>
        <p:nvSpPr>
          <p:cNvPr id="36" name="Rectangle 35">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Rectangle 6">
            <a:extLst>
              <a:ext uri="{FF2B5EF4-FFF2-40B4-BE49-F238E27FC236}">
                <a16:creationId xmlns:a16="http://schemas.microsoft.com/office/drawing/2014/main" id="{11B94B28-9F7E-47EC-8E54-70F707023B9F}"/>
              </a:ext>
            </a:extLst>
          </p:cNvPr>
          <p:cNvSpPr/>
          <p:nvPr/>
        </p:nvSpPr>
        <p:spPr>
          <a:xfrm>
            <a:off x="9939737" y="6257409"/>
            <a:ext cx="1568058" cy="246221"/>
          </a:xfrm>
          <a:prstGeom prst="rect">
            <a:avLst/>
          </a:prstGeom>
        </p:spPr>
        <p:txBody>
          <a:bodyPr wrap="none">
            <a:spAutoFit/>
          </a:bodyPr>
          <a:lstStyle/>
          <a:p>
            <a:r>
              <a:rPr lang="en-GB" sz="1000" dirty="0"/>
              <a:t>(www.pininterst.co.uk)</a:t>
            </a:r>
          </a:p>
        </p:txBody>
      </p:sp>
    </p:spTree>
    <p:extLst>
      <p:ext uri="{BB962C8B-B14F-4D97-AF65-F5344CB8AC3E}">
        <p14:creationId xmlns:p14="http://schemas.microsoft.com/office/powerpoint/2010/main" val="3271470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599C19C-71EA-4331-8D86-7FF205566C67}"/>
              </a:ext>
            </a:extLst>
          </p:cNvPr>
          <p:cNvSpPr>
            <a:spLocks noGrp="1"/>
          </p:cNvSpPr>
          <p:nvPr>
            <p:ph type="title"/>
          </p:nvPr>
        </p:nvSpPr>
        <p:spPr>
          <a:xfrm>
            <a:off x="639098" y="629265"/>
            <a:ext cx="6072776" cy="1622322"/>
          </a:xfrm>
        </p:spPr>
        <p:txBody>
          <a:bodyPr>
            <a:normAutofit/>
          </a:bodyPr>
          <a:lstStyle/>
          <a:p>
            <a:r>
              <a:rPr lang="en-GB">
                <a:solidFill>
                  <a:srgbClr val="EBEBEB"/>
                </a:solidFill>
              </a:rPr>
              <a:t>Beliefs</a:t>
            </a:r>
          </a:p>
        </p:txBody>
      </p:sp>
      <p:sp>
        <p:nvSpPr>
          <p:cNvPr id="3" name="Content Placeholder 2">
            <a:extLst>
              <a:ext uri="{FF2B5EF4-FFF2-40B4-BE49-F238E27FC236}">
                <a16:creationId xmlns:a16="http://schemas.microsoft.com/office/drawing/2014/main" id="{539C9080-B440-4129-9ED2-63546494A725}"/>
              </a:ext>
            </a:extLst>
          </p:cNvPr>
          <p:cNvSpPr>
            <a:spLocks noGrp="1"/>
          </p:cNvSpPr>
          <p:nvPr>
            <p:ph idx="1"/>
          </p:nvPr>
        </p:nvSpPr>
        <p:spPr>
          <a:xfrm>
            <a:off x="639098" y="1696278"/>
            <a:ext cx="6072776" cy="4534197"/>
          </a:xfrm>
        </p:spPr>
        <p:txBody>
          <a:bodyPr anchor="ctr">
            <a:normAutofit/>
          </a:bodyPr>
          <a:lstStyle/>
          <a:p>
            <a:r>
              <a:rPr lang="en-GB" dirty="0">
                <a:solidFill>
                  <a:srgbClr val="FFFFFF"/>
                </a:solidFill>
              </a:rPr>
              <a:t>Equality and accepting our unique differences.</a:t>
            </a:r>
          </a:p>
          <a:p>
            <a:r>
              <a:rPr lang="en-GB" dirty="0">
                <a:solidFill>
                  <a:srgbClr val="FFFFFF"/>
                </a:solidFill>
              </a:rPr>
              <a:t>New experiences and being open minded.</a:t>
            </a:r>
          </a:p>
          <a:p>
            <a:r>
              <a:rPr lang="en-GB" dirty="0">
                <a:solidFill>
                  <a:srgbClr val="FFFFFF"/>
                </a:solidFill>
              </a:rPr>
              <a:t>Learning and growing to achieve my full potential.</a:t>
            </a:r>
          </a:p>
          <a:p>
            <a:r>
              <a:rPr lang="en-GB" dirty="0">
                <a:solidFill>
                  <a:srgbClr val="FFFFFF"/>
                </a:solidFill>
              </a:rPr>
              <a:t>Showing kindness and compassion for others.</a:t>
            </a:r>
          </a:p>
          <a:p>
            <a:r>
              <a:rPr lang="en-GB" dirty="0">
                <a:solidFill>
                  <a:srgbClr val="FFFFFF"/>
                </a:solidFill>
              </a:rPr>
              <a:t>Taking care of the environment and respecting the diversity of life on the planet. </a:t>
            </a:r>
          </a:p>
          <a:p>
            <a:pPr marL="0" indent="0">
              <a:buNone/>
            </a:pPr>
            <a:endParaRPr lang="en-GB" dirty="0">
              <a:solidFill>
                <a:srgbClr val="FFFFFF"/>
              </a:solidFill>
            </a:endParaRPr>
          </a:p>
          <a:p>
            <a:pPr marL="0" indent="0">
              <a:buNone/>
            </a:pPr>
            <a:endParaRPr lang="en-GB" dirty="0">
              <a:solidFill>
                <a:srgbClr val="FFFFFF"/>
              </a:solidFill>
            </a:endParaRPr>
          </a:p>
          <a:p>
            <a:pPr marL="0" indent="0">
              <a:buNone/>
            </a:pPr>
            <a:endParaRPr lang="en-GB" dirty="0">
              <a:solidFill>
                <a:srgbClr val="FFFFFF"/>
              </a:solidFill>
            </a:endParaRPr>
          </a:p>
        </p:txBody>
      </p:sp>
      <p:pic>
        <p:nvPicPr>
          <p:cNvPr id="7" name="Picture 6">
            <a:extLst>
              <a:ext uri="{FF2B5EF4-FFF2-40B4-BE49-F238E27FC236}">
                <a16:creationId xmlns:a16="http://schemas.microsoft.com/office/drawing/2014/main" id="{740EA376-FE83-4629-A90F-9CB69FC2032C}"/>
              </a:ext>
            </a:extLst>
          </p:cNvPr>
          <p:cNvPicPr>
            <a:picLocks noChangeAspect="1"/>
          </p:cNvPicPr>
          <p:nvPr/>
        </p:nvPicPr>
        <p:blipFill>
          <a:blip r:embed="rId3"/>
          <a:stretch>
            <a:fillRect/>
          </a:stretch>
        </p:blipFill>
        <p:spPr>
          <a:xfrm>
            <a:off x="7418226" y="859467"/>
            <a:ext cx="4125317" cy="5156646"/>
          </a:xfrm>
          <a:prstGeom prst="rect">
            <a:avLst/>
          </a:prstGeom>
        </p:spPr>
      </p:pic>
      <p:sp>
        <p:nvSpPr>
          <p:cNvPr id="21" name="Rectangle 20">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4C31CCDA-C941-475D-8CDB-446CEE734A66}"/>
              </a:ext>
            </a:extLst>
          </p:cNvPr>
          <p:cNvSpPr txBox="1"/>
          <p:nvPr/>
        </p:nvSpPr>
        <p:spPr>
          <a:xfrm>
            <a:off x="9462051" y="6473415"/>
            <a:ext cx="1855305" cy="246221"/>
          </a:xfrm>
          <a:prstGeom prst="rect">
            <a:avLst/>
          </a:prstGeom>
          <a:noFill/>
        </p:spPr>
        <p:txBody>
          <a:bodyPr wrap="square" rtlCol="0">
            <a:spAutoFit/>
          </a:bodyPr>
          <a:lstStyle/>
          <a:p>
            <a:r>
              <a:rPr lang="en-GB" sz="1000" dirty="0"/>
              <a:t>(www.pininterest.co.uk)</a:t>
            </a:r>
          </a:p>
        </p:txBody>
      </p:sp>
    </p:spTree>
    <p:extLst>
      <p:ext uri="{BB962C8B-B14F-4D97-AF65-F5344CB8AC3E}">
        <p14:creationId xmlns:p14="http://schemas.microsoft.com/office/powerpoint/2010/main" val="3078092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6061F655-345C-4AD8-85BC-913D87523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88FBA05C-D740-40CE-9A7D-9E5A715A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FDE8183D-5757-4D73-A338-62BDD88E4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AAC67D42-8B93-4703-B641-36A95189612C}"/>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rgbClr val="EBEBEB"/>
                </a:solidFill>
              </a:rPr>
              <a:t>Attitudes and Behaviours</a:t>
            </a:r>
          </a:p>
        </p:txBody>
      </p:sp>
      <p:sp>
        <p:nvSpPr>
          <p:cNvPr id="10" name="Content Placeholder 9">
            <a:extLst>
              <a:ext uri="{FF2B5EF4-FFF2-40B4-BE49-F238E27FC236}">
                <a16:creationId xmlns:a16="http://schemas.microsoft.com/office/drawing/2014/main" id="{72EDAF73-058C-4EE4-B650-39270E6D7A8B}"/>
              </a:ext>
            </a:extLst>
          </p:cNvPr>
          <p:cNvSpPr>
            <a:spLocks noGrp="1"/>
          </p:cNvSpPr>
          <p:nvPr>
            <p:ph idx="1"/>
          </p:nvPr>
        </p:nvSpPr>
        <p:spPr>
          <a:xfrm>
            <a:off x="1154955" y="2120900"/>
            <a:ext cx="3133726" cy="3898900"/>
          </a:xfrm>
        </p:spPr>
        <p:txBody>
          <a:bodyPr>
            <a:normAutofit/>
          </a:bodyPr>
          <a:lstStyle/>
          <a:p>
            <a:r>
              <a:rPr lang="en-US" dirty="0">
                <a:solidFill>
                  <a:srgbClr val="FFFFFF"/>
                </a:solidFill>
              </a:rPr>
              <a:t>Optimistic.</a:t>
            </a:r>
          </a:p>
          <a:p>
            <a:r>
              <a:rPr lang="en-US" dirty="0">
                <a:solidFill>
                  <a:srgbClr val="FFFFFF"/>
                </a:solidFill>
              </a:rPr>
              <a:t>Caring and friendly nature.</a:t>
            </a:r>
          </a:p>
          <a:p>
            <a:r>
              <a:rPr lang="en-US" dirty="0">
                <a:solidFill>
                  <a:srgbClr val="FFFFFF"/>
                </a:solidFill>
              </a:rPr>
              <a:t>Sensitive.</a:t>
            </a:r>
          </a:p>
          <a:p>
            <a:r>
              <a:rPr lang="en-US" dirty="0">
                <a:solidFill>
                  <a:srgbClr val="FFFFFF"/>
                </a:solidFill>
              </a:rPr>
              <a:t>Deep thinker.</a:t>
            </a:r>
          </a:p>
          <a:p>
            <a:r>
              <a:rPr lang="en-US" dirty="0">
                <a:solidFill>
                  <a:srgbClr val="FFFFFF"/>
                </a:solidFill>
              </a:rPr>
              <a:t>I can worry and use this time for grounding myself.</a:t>
            </a:r>
          </a:p>
          <a:p>
            <a:r>
              <a:rPr lang="en-US" dirty="0">
                <a:solidFill>
                  <a:srgbClr val="FFFFFF"/>
                </a:solidFill>
              </a:rPr>
              <a:t>Live in the moment.</a:t>
            </a:r>
          </a:p>
          <a:p>
            <a:r>
              <a:rPr lang="en-US" dirty="0">
                <a:solidFill>
                  <a:srgbClr val="FFFFFF"/>
                </a:solidFill>
              </a:rPr>
              <a:t>Cheerful.</a:t>
            </a:r>
          </a:p>
          <a:p>
            <a:pPr marL="0" indent="0">
              <a:buNone/>
            </a:pPr>
            <a:endParaRPr lang="en-US" dirty="0">
              <a:solidFill>
                <a:srgbClr val="FFFFFF"/>
              </a:solidFill>
            </a:endParaRPr>
          </a:p>
          <a:p>
            <a:endParaRPr lang="en-US" dirty="0">
              <a:solidFill>
                <a:srgbClr val="FFFFFF"/>
              </a:solidFill>
            </a:endParaRPr>
          </a:p>
        </p:txBody>
      </p:sp>
      <p:pic>
        <p:nvPicPr>
          <p:cNvPr id="8" name="Content Placeholder 4">
            <a:extLst>
              <a:ext uri="{FF2B5EF4-FFF2-40B4-BE49-F238E27FC236}">
                <a16:creationId xmlns:a16="http://schemas.microsoft.com/office/drawing/2014/main" id="{65010A69-411E-42ED-9757-179A780DFB87}"/>
              </a:ext>
            </a:extLst>
          </p:cNvPr>
          <p:cNvPicPr>
            <a:picLocks noChangeAspect="1"/>
          </p:cNvPicPr>
          <p:nvPr/>
        </p:nvPicPr>
        <p:blipFill>
          <a:blip r:embed="rId3"/>
          <a:stretch>
            <a:fillRect/>
          </a:stretch>
        </p:blipFill>
        <p:spPr>
          <a:xfrm>
            <a:off x="5765124" y="803751"/>
            <a:ext cx="5250498" cy="5250498"/>
          </a:xfrm>
          <a:prstGeom prst="rect">
            <a:avLst/>
          </a:prstGeom>
        </p:spPr>
      </p:pic>
      <p:sp>
        <p:nvSpPr>
          <p:cNvPr id="22" name="Rectangle 2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BAD8C6A7-250F-4F85-ABCC-6DB6CA295795}"/>
              </a:ext>
            </a:extLst>
          </p:cNvPr>
          <p:cNvSpPr txBox="1"/>
          <p:nvPr/>
        </p:nvSpPr>
        <p:spPr>
          <a:xfrm>
            <a:off x="9382539" y="6455835"/>
            <a:ext cx="963725" cy="246221"/>
          </a:xfrm>
          <a:prstGeom prst="rect">
            <a:avLst/>
          </a:prstGeom>
          <a:noFill/>
        </p:spPr>
        <p:txBody>
          <a:bodyPr wrap="none" rtlCol="0">
            <a:spAutoFit/>
          </a:bodyPr>
          <a:lstStyle/>
          <a:p>
            <a:r>
              <a:rPr lang="en-GB" sz="1000" dirty="0"/>
              <a:t>(</a:t>
            </a:r>
            <a:r>
              <a:rPr lang="en-GB" sz="1000" dirty="0">
                <a:latin typeface="Arial" panose="020B0604020202020204" pitchFamily="34" charset="0"/>
                <a:cs typeface="Arial" panose="020B0604020202020204" pitchFamily="34" charset="0"/>
              </a:rPr>
              <a:t>animalia-life</a:t>
            </a:r>
            <a:r>
              <a:rPr lang="en-GB" sz="1000" dirty="0"/>
              <a:t>)</a:t>
            </a:r>
          </a:p>
        </p:txBody>
      </p:sp>
    </p:spTree>
    <p:extLst>
      <p:ext uri="{BB962C8B-B14F-4D97-AF65-F5344CB8AC3E}">
        <p14:creationId xmlns:p14="http://schemas.microsoft.com/office/powerpoint/2010/main" val="4017539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DF20-4D73-43FD-87B5-F32F6E20D52A}"/>
              </a:ext>
            </a:extLst>
          </p:cNvPr>
          <p:cNvSpPr>
            <a:spLocks noGrp="1"/>
          </p:cNvSpPr>
          <p:nvPr>
            <p:ph type="title"/>
          </p:nvPr>
        </p:nvSpPr>
        <p:spPr/>
        <p:txBody>
          <a:bodyPr/>
          <a:lstStyle/>
          <a:p>
            <a:r>
              <a:rPr lang="en-GB" dirty="0"/>
              <a:t>Impact of Diversity </a:t>
            </a:r>
          </a:p>
        </p:txBody>
      </p:sp>
      <p:sp>
        <p:nvSpPr>
          <p:cNvPr id="3" name="Content Placeholder 2">
            <a:extLst>
              <a:ext uri="{FF2B5EF4-FFF2-40B4-BE49-F238E27FC236}">
                <a16:creationId xmlns:a16="http://schemas.microsoft.com/office/drawing/2014/main" id="{84DF088C-9F4B-4A32-9CA5-738AE447F69A}"/>
              </a:ext>
            </a:extLst>
          </p:cNvPr>
          <p:cNvSpPr>
            <a:spLocks noGrp="1"/>
          </p:cNvSpPr>
          <p:nvPr>
            <p:ph idx="1"/>
          </p:nvPr>
        </p:nvSpPr>
        <p:spPr/>
        <p:txBody>
          <a:bodyPr/>
          <a:lstStyle/>
          <a:p>
            <a:r>
              <a:rPr lang="en-GB" dirty="0"/>
              <a:t>Each individual client is unique and should be respected regardless of their race, religion, sexual orientation, age, beliefs.</a:t>
            </a:r>
          </a:p>
          <a:p>
            <a:r>
              <a:rPr lang="en-GB" dirty="0"/>
              <a:t>BACP (2018) Are committed to diversity and work towards promoting equality.</a:t>
            </a:r>
          </a:p>
          <a:p>
            <a:r>
              <a:rPr lang="en-GB" dirty="0"/>
              <a:t>As a BACP (2018) student member a commitment to embrace and encourage diversity and eliminate any forms of discrimination and unfair treatment and insuring to follow the correct policies and procedures and the BACP (2018) Ethical Framework for Practice. </a:t>
            </a:r>
          </a:p>
          <a:p>
            <a:endParaRPr lang="en-GB" dirty="0"/>
          </a:p>
        </p:txBody>
      </p:sp>
      <p:sp>
        <p:nvSpPr>
          <p:cNvPr id="4" name="TextBox 3">
            <a:extLst>
              <a:ext uri="{FF2B5EF4-FFF2-40B4-BE49-F238E27FC236}">
                <a16:creationId xmlns:a16="http://schemas.microsoft.com/office/drawing/2014/main" id="{7D566CA7-C100-46D5-B4D7-9173732ABB54}"/>
              </a:ext>
            </a:extLst>
          </p:cNvPr>
          <p:cNvSpPr txBox="1"/>
          <p:nvPr/>
        </p:nvSpPr>
        <p:spPr>
          <a:xfrm>
            <a:off x="10190922" y="6427304"/>
            <a:ext cx="981359" cy="246221"/>
          </a:xfrm>
          <a:prstGeom prst="rect">
            <a:avLst/>
          </a:prstGeom>
          <a:noFill/>
        </p:spPr>
        <p:txBody>
          <a:bodyPr wrap="none" rtlCol="0">
            <a:spAutoFit/>
          </a:bodyPr>
          <a:lstStyle/>
          <a:p>
            <a:r>
              <a:rPr lang="en-GB" sz="1000" dirty="0"/>
              <a:t>(BACP, 2018)</a:t>
            </a:r>
          </a:p>
        </p:txBody>
      </p:sp>
    </p:spTree>
    <p:extLst>
      <p:ext uri="{BB962C8B-B14F-4D97-AF65-F5344CB8AC3E}">
        <p14:creationId xmlns:p14="http://schemas.microsoft.com/office/powerpoint/2010/main" val="423809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0D01D-6EF3-4357-98B4-DAEA9F4E60F4}"/>
              </a:ext>
            </a:extLst>
          </p:cNvPr>
          <p:cNvSpPr>
            <a:spLocks noGrp="1"/>
          </p:cNvSpPr>
          <p:nvPr>
            <p:ph type="title"/>
          </p:nvPr>
        </p:nvSpPr>
        <p:spPr/>
        <p:txBody>
          <a:bodyPr/>
          <a:lstStyle/>
          <a:p>
            <a:r>
              <a:rPr lang="en-GB" dirty="0"/>
              <a:t>Diversity in the Therapeutic Relationship</a:t>
            </a:r>
          </a:p>
        </p:txBody>
      </p:sp>
      <p:sp>
        <p:nvSpPr>
          <p:cNvPr id="3" name="Content Placeholder 2">
            <a:extLst>
              <a:ext uri="{FF2B5EF4-FFF2-40B4-BE49-F238E27FC236}">
                <a16:creationId xmlns:a16="http://schemas.microsoft.com/office/drawing/2014/main" id="{7A9D0DF9-CC76-4715-951E-0642D64660D9}"/>
              </a:ext>
            </a:extLst>
          </p:cNvPr>
          <p:cNvSpPr>
            <a:spLocks noGrp="1"/>
          </p:cNvSpPr>
          <p:nvPr>
            <p:ph idx="1"/>
          </p:nvPr>
        </p:nvSpPr>
        <p:spPr/>
        <p:txBody>
          <a:bodyPr>
            <a:normAutofit/>
          </a:bodyPr>
          <a:lstStyle/>
          <a:p>
            <a:r>
              <a:rPr lang="en-GB" dirty="0"/>
              <a:t>Cultural differences and a lack of understanding can be a barrier within the therapeutic relationship. </a:t>
            </a:r>
          </a:p>
          <a:p>
            <a:r>
              <a:rPr lang="en-GB" dirty="0"/>
              <a:t>Using professional development to help to access cultural understanding.</a:t>
            </a:r>
          </a:p>
          <a:p>
            <a:r>
              <a:rPr lang="en-GB" dirty="0"/>
              <a:t>Having cultural understanding will avoid reliance on clients for information about their culture. </a:t>
            </a:r>
          </a:p>
          <a:p>
            <a:r>
              <a:rPr lang="en-GB" dirty="0"/>
              <a:t>Therapeutic relationship maybe more successful where I do not share their cultural experience. </a:t>
            </a:r>
          </a:p>
          <a:p>
            <a:r>
              <a:rPr lang="en-GB" dirty="0"/>
              <a:t>Important to have an understanding of my own beliefs on diversity. In doing so I will become more mindful on what type of impact I could have on clients.  </a:t>
            </a:r>
          </a:p>
          <a:p>
            <a:endParaRPr lang="en-GB" dirty="0"/>
          </a:p>
        </p:txBody>
      </p:sp>
      <p:sp>
        <p:nvSpPr>
          <p:cNvPr id="4" name="TextBox 3">
            <a:extLst>
              <a:ext uri="{FF2B5EF4-FFF2-40B4-BE49-F238E27FC236}">
                <a16:creationId xmlns:a16="http://schemas.microsoft.com/office/drawing/2014/main" id="{FBE32FFE-1FBA-4FB0-BF9D-D42154E0F201}"/>
              </a:ext>
            </a:extLst>
          </p:cNvPr>
          <p:cNvSpPr txBox="1"/>
          <p:nvPr/>
        </p:nvSpPr>
        <p:spPr>
          <a:xfrm>
            <a:off x="9916367" y="6241774"/>
            <a:ext cx="1467068" cy="230832"/>
          </a:xfrm>
          <a:prstGeom prst="rect">
            <a:avLst/>
          </a:prstGeom>
          <a:noFill/>
        </p:spPr>
        <p:txBody>
          <a:bodyPr wrap="none" rtlCol="0">
            <a:spAutoFit/>
          </a:bodyPr>
          <a:lstStyle/>
          <a:p>
            <a:r>
              <a:rPr lang="en-GB" sz="900" dirty="0"/>
              <a:t>(Counsellingtutor.com)</a:t>
            </a:r>
          </a:p>
        </p:txBody>
      </p:sp>
    </p:spTree>
    <p:extLst>
      <p:ext uri="{BB962C8B-B14F-4D97-AF65-F5344CB8AC3E}">
        <p14:creationId xmlns:p14="http://schemas.microsoft.com/office/powerpoint/2010/main" val="1064267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94931-7CEC-42E3-B26C-07B0404C1CB3}"/>
              </a:ext>
            </a:extLst>
          </p:cNvPr>
          <p:cNvSpPr>
            <a:spLocks noGrp="1"/>
          </p:cNvSpPr>
          <p:nvPr>
            <p:ph type="title"/>
          </p:nvPr>
        </p:nvSpPr>
        <p:spPr/>
        <p:txBody>
          <a:bodyPr/>
          <a:lstStyle/>
          <a:p>
            <a:r>
              <a:rPr lang="en-GB" dirty="0"/>
              <a:t>My personal and professional development</a:t>
            </a:r>
          </a:p>
        </p:txBody>
      </p:sp>
      <p:sp>
        <p:nvSpPr>
          <p:cNvPr id="3" name="Content Placeholder 2">
            <a:extLst>
              <a:ext uri="{FF2B5EF4-FFF2-40B4-BE49-F238E27FC236}">
                <a16:creationId xmlns:a16="http://schemas.microsoft.com/office/drawing/2014/main" id="{3735B92C-4EA6-449D-B17F-F087E5A2EB2E}"/>
              </a:ext>
            </a:extLst>
          </p:cNvPr>
          <p:cNvSpPr>
            <a:spLocks noGrp="1"/>
          </p:cNvSpPr>
          <p:nvPr>
            <p:ph idx="1"/>
          </p:nvPr>
        </p:nvSpPr>
        <p:spPr/>
        <p:txBody>
          <a:bodyPr>
            <a:normAutofit lnSpcReduction="10000"/>
          </a:bodyPr>
          <a:lstStyle/>
          <a:p>
            <a:r>
              <a:rPr lang="en-GB" dirty="0"/>
              <a:t>Gained self awareness skills and the importance of self care.</a:t>
            </a:r>
          </a:p>
          <a:p>
            <a:r>
              <a:rPr lang="en-GB" dirty="0"/>
              <a:t>An improvement on my self confidence.</a:t>
            </a:r>
          </a:p>
          <a:p>
            <a:r>
              <a:rPr lang="en-GB" dirty="0"/>
              <a:t>Improved knowledge on healthy relationships.</a:t>
            </a:r>
          </a:p>
          <a:p>
            <a:r>
              <a:rPr lang="en-GB" dirty="0"/>
              <a:t>I have gained knowledge and understanding on counselling skills and how to apply a humanistic approach in a therapeutic relationship.</a:t>
            </a:r>
          </a:p>
          <a:p>
            <a:r>
              <a:rPr lang="en-GB" dirty="0"/>
              <a:t>Time management, reliability to complete assignments on time.</a:t>
            </a:r>
          </a:p>
          <a:p>
            <a:r>
              <a:rPr lang="en-GB" dirty="0"/>
              <a:t>Better relationships with others.</a:t>
            </a:r>
          </a:p>
          <a:p>
            <a:r>
              <a:rPr lang="en-GB" dirty="0"/>
              <a:t>Gained an interest in other approaches in therapy.</a:t>
            </a:r>
          </a:p>
          <a:p>
            <a:r>
              <a:rPr lang="en-GB" dirty="0"/>
              <a:t>Understanding of professional relationships with clients.</a:t>
            </a:r>
          </a:p>
        </p:txBody>
      </p:sp>
    </p:spTree>
    <p:extLst>
      <p:ext uri="{BB962C8B-B14F-4D97-AF65-F5344CB8AC3E}">
        <p14:creationId xmlns:p14="http://schemas.microsoft.com/office/powerpoint/2010/main" val="539538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91695-616C-419A-B2EB-58901EE23DC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657B2D-14CE-4B9A-A455-186EA96D855D}"/>
              </a:ext>
            </a:extLst>
          </p:cNvPr>
          <p:cNvSpPr>
            <a:spLocks noGrp="1"/>
          </p:cNvSpPr>
          <p:nvPr>
            <p:ph idx="1"/>
          </p:nvPr>
        </p:nvSpPr>
        <p:spPr>
          <a:xfrm>
            <a:off x="662585" y="2468032"/>
            <a:ext cx="8825659" cy="3416300"/>
          </a:xfrm>
        </p:spPr>
        <p:txBody>
          <a:bodyPr>
            <a:normAutofit fontScale="92500" lnSpcReduction="20000"/>
          </a:bodyPr>
          <a:lstStyle/>
          <a:p>
            <a:pPr marL="0" indent="0">
              <a:buNone/>
            </a:pPr>
            <a:endParaRPr lang="en-GB" sz="1200" dirty="0">
              <a:solidFill>
                <a:schemeClr val="tx1"/>
              </a:solidFill>
              <a:latin typeface="Arial" panose="020B0604020202020204" pitchFamily="34" charset="0"/>
              <a:cs typeface="Arial" panose="020B0604020202020204" pitchFamily="34" charset="0"/>
            </a:endParaRPr>
          </a:p>
          <a:p>
            <a:pPr marL="0" indent="0">
              <a:buNone/>
            </a:pPr>
            <a:r>
              <a:rPr lang="en-GB" sz="1200" dirty="0">
                <a:solidFill>
                  <a:schemeClr val="tx1"/>
                </a:solidFill>
                <a:latin typeface="Arial" panose="020B0604020202020204" pitchFamily="34" charset="0"/>
                <a:cs typeface="Arial" panose="020B0604020202020204" pitchFamily="34" charset="0"/>
              </a:rPr>
              <a:t>Animalia- life (2018) Flowers Art. Available at: </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http://animalia-life.club/other/fantasy-flowers-art.html</a:t>
            </a:r>
            <a:r>
              <a:rPr lang="en-GB" sz="1200" dirty="0">
                <a:solidFill>
                  <a:schemeClr val="tx1"/>
                </a:solidFill>
                <a:latin typeface="Arial" panose="020B0604020202020204" pitchFamily="34" charset="0"/>
                <a:cs typeface="Arial" panose="020B0604020202020204" pitchFamily="34" charset="0"/>
              </a:rPr>
              <a:t> (Accessed 1st May 2019)</a:t>
            </a:r>
          </a:p>
          <a:p>
            <a:pPr marL="0" indent="0">
              <a:buNone/>
            </a:pPr>
            <a:r>
              <a:rPr lang="en-GB" sz="1200" dirty="0">
                <a:solidFill>
                  <a:schemeClr val="tx1"/>
                </a:solidFill>
                <a:latin typeface="Arial" panose="020B0604020202020204" pitchFamily="34" charset="0"/>
                <a:cs typeface="Arial" panose="020B0604020202020204" pitchFamily="34" charset="0"/>
              </a:rPr>
              <a:t>BACP (2018) BACP Ethical Framework for Counselling Professions. Available at: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https://www.bacp.co.uk/media/3103/bacp-ethical-framework-for-the-counselling-professions-2018.pdf</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Accssed</a:t>
            </a:r>
            <a:r>
              <a:rPr lang="en-GB" sz="1200" dirty="0">
                <a:solidFill>
                  <a:schemeClr val="tx1"/>
                </a:solidFill>
                <a:latin typeface="Arial" panose="020B0604020202020204" pitchFamily="34" charset="0"/>
                <a:cs typeface="Arial" panose="020B0604020202020204" pitchFamily="34" charset="0"/>
              </a:rPr>
              <a:t> 24th April 2019) 8,9,10, 17, 20.</a:t>
            </a:r>
          </a:p>
          <a:p>
            <a:pPr marL="0" indent="0">
              <a:buNone/>
            </a:pPr>
            <a:r>
              <a:rPr lang="en-GB" sz="1200" dirty="0">
                <a:solidFill>
                  <a:schemeClr val="tx1"/>
                </a:solidFill>
                <a:latin typeface="Arial" panose="020B0604020202020204" pitchFamily="34" charset="0"/>
                <a:cs typeface="Arial" panose="020B0604020202020204" pitchFamily="34" charset="0"/>
              </a:rPr>
              <a:t>BACP (2018) Our commitment to equality. Available at: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https://www.bacp.co.uk/careers/work-for-bacp/equality-and-diversity/</a:t>
            </a:r>
            <a:r>
              <a:rPr lang="en-GB" sz="1200" dirty="0">
                <a:solidFill>
                  <a:schemeClr val="tx1"/>
                </a:solidFill>
                <a:latin typeface="Arial" panose="020B0604020202020204" pitchFamily="34" charset="0"/>
                <a:cs typeface="Arial" panose="020B0604020202020204" pitchFamily="34" charset="0"/>
              </a:rPr>
              <a:t> (Accessed 24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April 2019)</a:t>
            </a:r>
          </a:p>
          <a:p>
            <a:pPr marL="0" indent="0">
              <a:buNone/>
            </a:pPr>
            <a:r>
              <a:rPr lang="en-GB" sz="1200" dirty="0">
                <a:solidFill>
                  <a:schemeClr val="tx1"/>
                </a:solidFill>
                <a:latin typeface="Arial" panose="020B0604020202020204" pitchFamily="34" charset="0"/>
                <a:cs typeface="Arial" panose="020B0604020202020204" pitchFamily="34" charset="0"/>
              </a:rPr>
              <a:t>Charleson, S (2012) Personal Development in Counselling and Psychotherapy. Cornwall: Sage Publications Ltd.</a:t>
            </a:r>
          </a:p>
          <a:p>
            <a:pPr marL="0" indent="0">
              <a:buNone/>
            </a:pPr>
            <a:r>
              <a:rPr lang="en-GB" sz="1200" dirty="0">
                <a:solidFill>
                  <a:schemeClr val="tx1"/>
                </a:solidFill>
                <a:latin typeface="Arial" panose="020B0604020202020204" pitchFamily="34" charset="0"/>
                <a:cs typeface="Arial" panose="020B0604020202020204" pitchFamily="34" charset="0"/>
              </a:rPr>
              <a:t>Counselling tutor (2019) Equality and Diversity. Available at: </a:t>
            </a:r>
            <a:r>
              <a:rPr lang="en-GB"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https://counsellingtutor.com/equality-and-diversity/</a:t>
            </a:r>
            <a:r>
              <a:rPr lang="en-GB" sz="1200" dirty="0">
                <a:solidFill>
                  <a:schemeClr val="tx1"/>
                </a:solidFill>
                <a:latin typeface="Arial" panose="020B0604020202020204" pitchFamily="34" charset="0"/>
                <a:cs typeface="Arial" panose="020B0604020202020204" pitchFamily="34" charset="0"/>
              </a:rPr>
              <a:t>  (Accessed 25</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April 2019).</a:t>
            </a:r>
          </a:p>
          <a:p>
            <a:pPr marL="0" indent="0">
              <a:buNone/>
            </a:pPr>
            <a:r>
              <a:rPr lang="en-GB" sz="1200" dirty="0">
                <a:solidFill>
                  <a:schemeClr val="tx1"/>
                </a:solidFill>
                <a:latin typeface="Arial" panose="020B0604020202020204" pitchFamily="34" charset="0"/>
                <a:cs typeface="Arial" panose="020B0604020202020204" pitchFamily="34" charset="0"/>
              </a:rPr>
              <a:t>Pinimg (2013) Deer in forest. Available at: </a:t>
            </a:r>
            <a:r>
              <a:rPr lang="en-GB" sz="12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https://i.pinimg.com/736x/04/b9/22/04b92205e3a35b1621bde250ba02e4cc--forest-drawing-stag-antlers.jpg</a:t>
            </a:r>
            <a:r>
              <a:rPr lang="en-GB" sz="1200" dirty="0">
                <a:solidFill>
                  <a:schemeClr val="tx1"/>
                </a:solidFill>
                <a:latin typeface="Arial" panose="020B0604020202020204" pitchFamily="34" charset="0"/>
                <a:cs typeface="Arial" panose="020B0604020202020204" pitchFamily="34" charset="0"/>
              </a:rPr>
              <a:t> (Accessed 25th April 2019)</a:t>
            </a:r>
          </a:p>
          <a:p>
            <a:pPr marL="0" indent="0">
              <a:buNone/>
            </a:pPr>
            <a:r>
              <a:rPr lang="en-GB" sz="1200" dirty="0">
                <a:solidFill>
                  <a:schemeClr val="tx1"/>
                </a:solidFill>
                <a:latin typeface="Arial" panose="020B0604020202020204" pitchFamily="34" charset="0"/>
                <a:cs typeface="Arial" panose="020B0604020202020204" pitchFamily="34" charset="0"/>
              </a:rPr>
              <a:t>Pininterest (2016) </a:t>
            </a:r>
            <a:r>
              <a:rPr lang="en-GB" sz="1200" dirty="0" err="1">
                <a:solidFill>
                  <a:schemeClr val="tx1"/>
                </a:solidFill>
                <a:latin typeface="Arial" panose="020B0604020202020204" pitchFamily="34" charset="0"/>
                <a:cs typeface="Arial" panose="020B0604020202020204" pitchFamily="34" charset="0"/>
              </a:rPr>
              <a:t>Giaia</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https://www.pinterest.co.uk/pin/417497827937027776</a:t>
            </a:r>
            <a:r>
              <a:rPr lang="en-GB" sz="1200" dirty="0">
                <a:solidFill>
                  <a:schemeClr val="tx1"/>
                </a:solidFill>
                <a:latin typeface="Arial" panose="020B0604020202020204" pitchFamily="34" charset="0"/>
                <a:cs typeface="Arial" panose="020B0604020202020204" pitchFamily="34" charset="0"/>
              </a:rPr>
              <a:t> (Accessed 25th April 2019)</a:t>
            </a:r>
          </a:p>
          <a:p>
            <a:pPr marL="0" indent="0">
              <a:buNone/>
            </a:pPr>
            <a:r>
              <a:rPr lang="en-GB" sz="1200" dirty="0">
                <a:solidFill>
                  <a:schemeClr val="tx1"/>
                </a:solidFill>
                <a:latin typeface="Arial" panose="020B0604020202020204" pitchFamily="34" charset="0"/>
                <a:cs typeface="Arial" panose="020B0604020202020204" pitchFamily="34" charset="0"/>
              </a:rPr>
              <a:t>Saunders, P. (2004) First Steps in Counselling. A students companion for basic introductory courses. 3</a:t>
            </a:r>
            <a:r>
              <a:rPr lang="en-GB" sz="1200" baseline="30000" dirty="0">
                <a:solidFill>
                  <a:schemeClr val="tx1"/>
                </a:solidFill>
                <a:latin typeface="Arial" panose="020B0604020202020204" pitchFamily="34" charset="0"/>
                <a:cs typeface="Arial" panose="020B0604020202020204" pitchFamily="34" charset="0"/>
              </a:rPr>
              <a:t>rd</a:t>
            </a:r>
            <a:r>
              <a:rPr lang="en-GB" sz="1200" dirty="0">
                <a:solidFill>
                  <a:schemeClr val="tx1"/>
                </a:solidFill>
                <a:latin typeface="Arial" panose="020B0604020202020204" pitchFamily="34" charset="0"/>
                <a:cs typeface="Arial" panose="020B0604020202020204" pitchFamily="34" charset="0"/>
              </a:rPr>
              <a:t> Ed. Bath: Bath Press.</a:t>
            </a:r>
          </a:p>
          <a:p>
            <a:pPr marL="0" indent="0">
              <a:buNone/>
            </a:pPr>
            <a:r>
              <a:rPr lang="en-GB" sz="1200" dirty="0" err="1">
                <a:solidFill>
                  <a:schemeClr val="tx1"/>
                </a:solidFill>
                <a:latin typeface="Arial" panose="020B0604020202020204" pitchFamily="34" charset="0"/>
                <a:cs typeface="Arial" panose="020B0604020202020204" pitchFamily="34" charset="0"/>
              </a:rPr>
              <a:t>Vectoreldercartoons</a:t>
            </a:r>
            <a:r>
              <a:rPr lang="en-GB" sz="1200" dirty="0">
                <a:solidFill>
                  <a:schemeClr val="tx1"/>
                </a:solidFill>
                <a:latin typeface="Arial" panose="020B0604020202020204" pitchFamily="34" charset="0"/>
                <a:cs typeface="Arial" panose="020B0604020202020204" pitchFamily="34" charset="0"/>
              </a:rPr>
              <a:t> (2019) Group of people. Available at: </a:t>
            </a:r>
            <a:r>
              <a:rPr lang="en-GB" sz="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https://vectortoons.com/products/a-group-of-people-listening-to-a-man-during-a-support-group-session/</a:t>
            </a:r>
            <a:r>
              <a:rPr lang="en-GB" sz="1200" dirty="0">
                <a:solidFill>
                  <a:schemeClr val="tx1"/>
                </a:solidFill>
                <a:latin typeface="Arial" panose="020B0604020202020204" pitchFamily="34" charset="0"/>
                <a:cs typeface="Arial" panose="020B0604020202020204" pitchFamily="34" charset="0"/>
              </a:rPr>
              <a:t> (Accessed 25</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April 2019)</a:t>
            </a:r>
          </a:p>
          <a:p>
            <a:pPr marL="0" indent="0">
              <a:buNone/>
            </a:pPr>
            <a:r>
              <a:rPr lang="en-GB" sz="1200" dirty="0">
                <a:solidFill>
                  <a:schemeClr val="tx1"/>
                </a:solidFill>
                <a:latin typeface="Arial" panose="020B0604020202020204" pitchFamily="34" charset="0"/>
                <a:cs typeface="Arial" panose="020B0604020202020204" pitchFamily="34" charset="0"/>
              </a:rPr>
              <a:t>Whittier, S (2012) Kazumasa </a:t>
            </a:r>
            <a:r>
              <a:rPr lang="en-GB" sz="1200" dirty="0" err="1">
                <a:solidFill>
                  <a:schemeClr val="tx1"/>
                </a:solidFill>
                <a:latin typeface="Arial" panose="020B0604020202020204" pitchFamily="34" charset="0"/>
                <a:cs typeface="Arial" panose="020B0604020202020204" pitchFamily="34" charset="0"/>
              </a:rPr>
              <a:t>Uchio</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https://www.pinterest.co.uk/pin/52424783134342332/</a:t>
            </a:r>
            <a:r>
              <a:rPr lang="en-GB" sz="1200" dirty="0">
                <a:solidFill>
                  <a:schemeClr val="tx1"/>
                </a:solidFill>
                <a:latin typeface="Arial" panose="020B0604020202020204" pitchFamily="34" charset="0"/>
                <a:cs typeface="Arial" panose="020B0604020202020204" pitchFamily="34" charset="0"/>
              </a:rPr>
              <a:t> (Accessed 25</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April 2019) </a:t>
            </a:r>
          </a:p>
          <a:p>
            <a:pPr marL="0" indent="0">
              <a:buNone/>
            </a:pPr>
            <a:endParaRPr lang="en-GB" sz="1200" dirty="0">
              <a:solidFill>
                <a:schemeClr val="tx1"/>
              </a:solidFill>
              <a:latin typeface="Arial" panose="020B0604020202020204" pitchFamily="34" charset="0"/>
              <a:cs typeface="Arial" panose="020B0604020202020204" pitchFamily="34" charset="0"/>
            </a:endParaRPr>
          </a:p>
          <a:p>
            <a:pPr marL="0" indent="0">
              <a:buNone/>
            </a:pPr>
            <a:endParaRPr lang="en-GB" sz="1200" dirty="0">
              <a:solidFill>
                <a:schemeClr val="tx1"/>
              </a:solidFill>
              <a:latin typeface="Arial" panose="020B0604020202020204" pitchFamily="34" charset="0"/>
              <a:cs typeface="Arial" panose="020B0604020202020204" pitchFamily="34" charset="0"/>
            </a:endParaRPr>
          </a:p>
          <a:p>
            <a:pPr marL="0" indent="0">
              <a:buNone/>
            </a:pP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618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4485</TotalTime>
  <Words>1033</Words>
  <Application>Microsoft Office PowerPoint</Application>
  <PresentationFormat>Widescreen</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3</vt:lpstr>
      <vt:lpstr>Ion Boardroom</vt:lpstr>
      <vt:lpstr>Personal Development</vt:lpstr>
      <vt:lpstr>Commitment to Personal Development</vt:lpstr>
      <vt:lpstr>BACP Ethics on self respect</vt:lpstr>
      <vt:lpstr>Commitment to Professional Development</vt:lpstr>
      <vt:lpstr>Self-awareness      </vt:lpstr>
      <vt:lpstr>Fitness to Practice</vt:lpstr>
      <vt:lpstr>Values, Beliefs, Attitudes, Behaviours and the Emotional Impact of Discrimination. </vt:lpstr>
      <vt:lpstr>Values</vt:lpstr>
      <vt:lpstr>Beliefs</vt:lpstr>
      <vt:lpstr>Attitudes and Behaviours</vt:lpstr>
      <vt:lpstr>Impact of Diversity </vt:lpstr>
      <vt:lpstr>Diversity in the Therapeutic Relationship</vt:lpstr>
      <vt:lpstr>My personal and professional development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Development</dc:title>
  <dc:creator>Susan Meredith</dc:creator>
  <cp:lastModifiedBy>Susan Meredith</cp:lastModifiedBy>
  <cp:revision>21</cp:revision>
  <dcterms:created xsi:type="dcterms:W3CDTF">2019-04-28T21:04:02Z</dcterms:created>
  <dcterms:modified xsi:type="dcterms:W3CDTF">2019-05-04T20:02:41Z</dcterms:modified>
</cp:coreProperties>
</file>