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3849B4-1E6E-AB23-377A-E29AC523F38A}" v="82" dt="2019-12-09T18:07:52.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44" y="114"/>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12/9/2019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4591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12/9/2019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2208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12/9/2019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62867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12/9/2019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6801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12/9/2019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0465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12/9/2019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60013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12/9/2019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64880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12/9/2019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00260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12/9/2019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1714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12/9/2019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02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12/9/2019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2951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12/9/2019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033556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DC602F-49E9-488C-84F8-C59037F55A63}"/>
              </a:ext>
            </a:extLst>
          </p:cNvPr>
          <p:cNvPicPr>
            <a:picLocks noChangeAspect="1"/>
          </p:cNvPicPr>
          <p:nvPr/>
        </p:nvPicPr>
        <p:blipFill rotWithShape="1">
          <a:blip r:embed="rId2"/>
          <a:srcRect t="2404" r="-2" b="13198"/>
          <a:stretch/>
        </p:blipFill>
        <p:spPr bwMode="grayWhite">
          <a:xfrm>
            <a:off x="201337" y="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85517" y="3331444"/>
            <a:ext cx="6470692" cy="1229306"/>
          </a:xfrm>
        </p:spPr>
        <p:txBody>
          <a:bodyPr>
            <a:normAutofit/>
          </a:bodyPr>
          <a:lstStyle/>
          <a:p>
            <a:r>
              <a:rPr lang="en-GB" sz="5400">
                <a:solidFill>
                  <a:schemeClr val="tx1"/>
                </a:solidFill>
                <a:cs typeface="Calibri Light"/>
              </a:rPr>
              <a:t>Time Management</a:t>
            </a:r>
            <a:endParaRPr lang="en-GB" sz="5400">
              <a:solidFill>
                <a:schemeClr val="tx1"/>
              </a:solidFill>
            </a:endParaRPr>
          </a:p>
        </p:txBody>
      </p:sp>
      <p:sp>
        <p:nvSpPr>
          <p:cNvPr id="3" name="Subtitle 2"/>
          <p:cNvSpPr>
            <a:spLocks noGrp="1"/>
          </p:cNvSpPr>
          <p:nvPr>
            <p:ph type="subTitle" idx="1"/>
          </p:nvPr>
        </p:nvSpPr>
        <p:spPr>
          <a:xfrm>
            <a:off x="4985516" y="4735799"/>
            <a:ext cx="6470693" cy="605256"/>
          </a:xfrm>
        </p:spPr>
        <p:txBody>
          <a:bodyPr vert="horz" lIns="91440" tIns="45720" rIns="91440" bIns="45720" rtlCol="0">
            <a:normAutofit/>
          </a:bodyPr>
          <a:lstStyle/>
          <a:p>
            <a:r>
              <a:rPr lang="en-GB" dirty="0">
                <a:cs typeface="Calibri"/>
              </a:rPr>
              <a:t>By Gareth Aries</a:t>
            </a:r>
            <a:endParaRPr lang="en-GB" dirty="0"/>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2">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4">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4E5F5B"/>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1FA53E2-5497-4770-B6C6-DD4009106BCD}"/>
              </a:ext>
            </a:extLst>
          </p:cNvPr>
          <p:cNvSpPr>
            <a:spLocks noGrp="1"/>
          </p:cNvSpPr>
          <p:nvPr>
            <p:ph type="title"/>
          </p:nvPr>
        </p:nvSpPr>
        <p:spPr>
          <a:xfrm>
            <a:off x="1097280" y="516835"/>
            <a:ext cx="5977937" cy="1666501"/>
          </a:xfrm>
        </p:spPr>
        <p:txBody>
          <a:bodyPr vert="horz" lIns="91440" tIns="45720" rIns="91440" bIns="45720" rtlCol="0" anchor="b">
            <a:normAutofit/>
          </a:bodyPr>
          <a:lstStyle/>
          <a:p>
            <a:r>
              <a:rPr lang="en-US" sz="4000">
                <a:solidFill>
                  <a:srgbClr val="FFFFFF"/>
                </a:solidFill>
              </a:rPr>
              <a:t>An introduction to time management</a:t>
            </a:r>
          </a:p>
        </p:txBody>
      </p:sp>
      <p:cxnSp>
        <p:nvCxnSpPr>
          <p:cNvPr id="20" name="Straight Connector 16">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280B482-3F72-4020-9820-0866F2603D4C}"/>
              </a:ext>
            </a:extLst>
          </p:cNvPr>
          <p:cNvSpPr txBox="1"/>
          <p:nvPr/>
        </p:nvSpPr>
        <p:spPr>
          <a:xfrm>
            <a:off x="1097279" y="2505069"/>
            <a:ext cx="5977938" cy="3383902"/>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a:spcAft>
                <a:spcPts val="600"/>
              </a:spcAft>
              <a:buFont typeface="Calibri" panose="020F0502020204030204" pitchFamily="34" charset="0"/>
            </a:pPr>
            <a:r>
              <a:rPr lang="en-US">
                <a:solidFill>
                  <a:srgbClr val="FFFFFF"/>
                </a:solidFill>
              </a:rPr>
              <a:t>What is time management?</a:t>
            </a:r>
          </a:p>
          <a:p>
            <a:pPr>
              <a:spcAft>
                <a:spcPts val="600"/>
              </a:spcAft>
              <a:buFont typeface="Calibri" panose="020F0502020204030204" pitchFamily="34" charset="0"/>
            </a:pPr>
            <a:endParaRPr lang="en-US">
              <a:solidFill>
                <a:srgbClr val="FFFFFF"/>
              </a:solidFill>
            </a:endParaRPr>
          </a:p>
          <a:p>
            <a:pPr>
              <a:spcAft>
                <a:spcPts val="600"/>
              </a:spcAft>
              <a:buFont typeface="Calibri" panose="020F0502020204030204" pitchFamily="34" charset="0"/>
            </a:pPr>
            <a:r>
              <a:rPr lang="en-US">
                <a:solidFill>
                  <a:srgbClr val="FFFFFF"/>
                </a:solidFill>
              </a:rPr>
              <a:t>How can time management benefit you?</a:t>
            </a:r>
          </a:p>
          <a:p>
            <a:pPr>
              <a:spcAft>
                <a:spcPts val="600"/>
              </a:spcAft>
              <a:buFont typeface="Calibri" panose="020F0502020204030204" pitchFamily="34" charset="0"/>
            </a:pPr>
            <a:endParaRPr lang="en-US">
              <a:solidFill>
                <a:srgbClr val="FFFFFF"/>
              </a:solidFill>
            </a:endParaRPr>
          </a:p>
          <a:p>
            <a:pPr>
              <a:spcAft>
                <a:spcPts val="600"/>
              </a:spcAft>
              <a:buFont typeface="Calibri" panose="020F0502020204030204" pitchFamily="34" charset="0"/>
            </a:pPr>
            <a:r>
              <a:rPr lang="en-US">
                <a:solidFill>
                  <a:srgbClr val="FFFFFF"/>
                </a:solidFill>
              </a:rPr>
              <a:t>Learning when to say no</a:t>
            </a:r>
          </a:p>
          <a:p>
            <a:pPr>
              <a:spcAft>
                <a:spcPts val="600"/>
              </a:spcAft>
              <a:buFont typeface="Calibri" panose="020F0502020204030204" pitchFamily="34" charset="0"/>
            </a:pPr>
            <a:endParaRPr lang="en-US">
              <a:solidFill>
                <a:srgbClr val="FFFFFF"/>
              </a:solidFill>
            </a:endParaRPr>
          </a:p>
          <a:p>
            <a:pPr>
              <a:spcAft>
                <a:spcPts val="600"/>
              </a:spcAft>
              <a:buFont typeface="Calibri" panose="020F0502020204030204" pitchFamily="34" charset="0"/>
            </a:pPr>
            <a:r>
              <a:rPr lang="en-US">
                <a:solidFill>
                  <a:srgbClr val="FFFFFF"/>
                </a:solidFill>
              </a:rPr>
              <a:t>The big difference between busy and productive </a:t>
            </a:r>
          </a:p>
        </p:txBody>
      </p:sp>
      <p:pic>
        <p:nvPicPr>
          <p:cNvPr id="4" name="Picture 4" descr="A close up of a clock&#10;&#10;Description generated with very high confidence">
            <a:extLst>
              <a:ext uri="{FF2B5EF4-FFF2-40B4-BE49-F238E27FC236}">
                <a16:creationId xmlns:a16="http://schemas.microsoft.com/office/drawing/2014/main" id="{DB432C16-A319-4F24-A935-82445B080430}"/>
              </a:ext>
            </a:extLst>
          </p:cNvPr>
          <p:cNvPicPr>
            <a:picLocks noChangeAspect="1"/>
          </p:cNvPicPr>
          <p:nvPr/>
        </p:nvPicPr>
        <p:blipFill>
          <a:blip r:embed="rId2"/>
          <a:stretch>
            <a:fillRect/>
          </a:stretch>
        </p:blipFill>
        <p:spPr>
          <a:xfrm>
            <a:off x="8251982" y="2184349"/>
            <a:ext cx="3294253" cy="2467509"/>
          </a:xfrm>
          <a:prstGeom prst="rect">
            <a:avLst/>
          </a:prstGeom>
        </p:spPr>
      </p:pic>
    </p:spTree>
    <p:extLst>
      <p:ext uri="{BB962C8B-B14F-4D97-AF65-F5344CB8AC3E}">
        <p14:creationId xmlns:p14="http://schemas.microsoft.com/office/powerpoint/2010/main" val="2805943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12">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4C53C-3BAB-463C-B78C-A65A4B93C032}"/>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sz="4800"/>
              <a:t>Time Management</a:t>
            </a:r>
          </a:p>
        </p:txBody>
      </p:sp>
      <p:pic>
        <p:nvPicPr>
          <p:cNvPr id="4" name="Picture 4" descr="A close up of a logo&#10;&#10;Description generated with very high confidence">
            <a:extLst>
              <a:ext uri="{FF2B5EF4-FFF2-40B4-BE49-F238E27FC236}">
                <a16:creationId xmlns:a16="http://schemas.microsoft.com/office/drawing/2014/main" id="{886D6DF7-9078-48D9-9614-D7BF1F8A318E}"/>
              </a:ext>
            </a:extLst>
          </p:cNvPr>
          <p:cNvPicPr>
            <a:picLocks noChangeAspect="1"/>
          </p:cNvPicPr>
          <p:nvPr/>
        </p:nvPicPr>
        <p:blipFill>
          <a:blip r:embed="rId2"/>
          <a:stretch>
            <a:fillRect/>
          </a:stretch>
        </p:blipFill>
        <p:spPr>
          <a:xfrm>
            <a:off x="643192" y="1435176"/>
            <a:ext cx="5115347" cy="3667607"/>
          </a:xfrm>
          <a:prstGeom prst="rect">
            <a:avLst/>
          </a:prstGeom>
        </p:spPr>
      </p:pic>
      <p:cxnSp>
        <p:nvCxnSpPr>
          <p:cNvPr id="24" name="Straight Connector 14">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37BDC6A-8D4B-4B58-8E02-3C7D9D3CB218}"/>
              </a:ext>
            </a:extLst>
          </p:cNvPr>
          <p:cNvSpPr txBox="1"/>
          <p:nvPr/>
        </p:nvSpPr>
        <p:spPr>
          <a:xfrm>
            <a:off x="6411684" y="2407436"/>
            <a:ext cx="5127172" cy="3461658"/>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a:spcAft>
                <a:spcPts val="600"/>
              </a:spcAft>
              <a:buFont typeface="Calibri" panose="020F0502020204030204" pitchFamily="34" charset="0"/>
            </a:pPr>
            <a:r>
              <a:rPr lang="en-US" dirty="0">
                <a:solidFill>
                  <a:schemeClr val="tx1">
                    <a:lumMod val="75000"/>
                    <a:lumOff val="25000"/>
                  </a:schemeClr>
                </a:solidFill>
              </a:rPr>
              <a:t>Although it can be described in many different ways, the methods of description are often very similar.</a:t>
            </a:r>
          </a:p>
          <a:p>
            <a:pPr>
              <a:spcAft>
                <a:spcPts val="600"/>
              </a:spcAft>
              <a:buFont typeface="Calibri" panose="020F0502020204030204" pitchFamily="34" charset="0"/>
            </a:pPr>
            <a:r>
              <a:rPr lang="en-US" dirty="0">
                <a:solidFill>
                  <a:schemeClr val="tx1">
                    <a:lumMod val="75000"/>
                    <a:lumOff val="25000"/>
                  </a:schemeClr>
                </a:solidFill>
              </a:rPr>
              <a:t>Some would say that time management is organizing your time and getting lots done.</a:t>
            </a:r>
          </a:p>
          <a:p>
            <a:pPr>
              <a:spcAft>
                <a:spcPts val="600"/>
              </a:spcAft>
              <a:buFont typeface="Calibri" panose="020F0502020204030204" pitchFamily="34" charset="0"/>
            </a:pPr>
            <a:r>
              <a:rPr lang="en-US" dirty="0">
                <a:solidFill>
                  <a:schemeClr val="tx1">
                    <a:lumMod val="75000"/>
                    <a:lumOff val="25000"/>
                  </a:schemeClr>
                </a:solidFill>
              </a:rPr>
              <a:t>It can also be said that it is simply using your time effectively.</a:t>
            </a:r>
          </a:p>
          <a:p>
            <a:pPr>
              <a:spcAft>
                <a:spcPts val="600"/>
              </a:spcAft>
              <a:buFont typeface="Calibri" panose="020F0502020204030204" pitchFamily="34" charset="0"/>
            </a:pPr>
            <a:r>
              <a:rPr lang="en-US" dirty="0">
                <a:solidFill>
                  <a:schemeClr val="tx1">
                    <a:lumMod val="75000"/>
                    <a:lumOff val="25000"/>
                  </a:schemeClr>
                </a:solidFill>
              </a:rPr>
              <a:t>When I was in my third year of secondary school my teacher </a:t>
            </a:r>
            <a:r>
              <a:rPr lang="en-US" dirty="0" err="1">
                <a:solidFill>
                  <a:schemeClr val="tx1">
                    <a:lumMod val="75000"/>
                    <a:lumOff val="25000"/>
                  </a:schemeClr>
                </a:solidFill>
              </a:rPr>
              <a:t>Mr</a:t>
            </a:r>
            <a:r>
              <a:rPr lang="en-US" dirty="0">
                <a:solidFill>
                  <a:schemeClr val="tx1">
                    <a:lumMod val="75000"/>
                    <a:lumOff val="25000"/>
                  </a:schemeClr>
                </a:solidFill>
              </a:rPr>
              <a:t> Ellis described to me exactly what time management was, which I later went on to use in an interview.</a:t>
            </a:r>
          </a:p>
        </p:txBody>
      </p:sp>
      <p:sp>
        <p:nvSpPr>
          <p:cNvPr id="25" name="Rectangle 16">
            <a:extLst>
              <a:ext uri="{FF2B5EF4-FFF2-40B4-BE49-F238E27FC236}">
                <a16:creationId xmlns:a16="http://schemas.microsoft.com/office/drawing/2014/main" id="{5712F7E8-BFD5-4B85-A173-57790DA12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8F72EF45-6F51-4835-BA78-CFF12BDEE80D}"/>
              </a:ext>
            </a:extLst>
          </p:cNvPr>
          <p:cNvSpPr txBox="1"/>
          <p:nvPr/>
        </p:nvSpPr>
        <p:spPr>
          <a:xfrm>
            <a:off x="479438" y="4610891"/>
            <a:ext cx="5452808" cy="923330"/>
          </a:xfrm>
          <a:prstGeom prst="rect">
            <a:avLst/>
          </a:prstGeom>
          <a:noFill/>
        </p:spPr>
        <p:txBody>
          <a:bodyPr wrap="square" rtlCol="0" anchor="t">
            <a:spAutoFit/>
          </a:bodyPr>
          <a:lstStyle/>
          <a:p>
            <a:r>
              <a:rPr lang="en-GB" dirty="0"/>
              <a:t>Time management is the process of organizing and planning how much time you spend on specific activities. </a:t>
            </a:r>
          </a:p>
        </p:txBody>
      </p:sp>
    </p:spTree>
    <p:extLst>
      <p:ext uri="{BB962C8B-B14F-4D97-AF65-F5344CB8AC3E}">
        <p14:creationId xmlns:p14="http://schemas.microsoft.com/office/powerpoint/2010/main" val="3650072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drawing&#10;&#10;Description generated with very high confidence">
            <a:extLst>
              <a:ext uri="{FF2B5EF4-FFF2-40B4-BE49-F238E27FC236}">
                <a16:creationId xmlns:a16="http://schemas.microsoft.com/office/drawing/2014/main" id="{CC258B00-F7AE-4956-A733-C44108F53302}"/>
              </a:ext>
            </a:extLst>
          </p:cNvPr>
          <p:cNvPicPr>
            <a:picLocks noChangeAspect="1"/>
          </p:cNvPicPr>
          <p:nvPr/>
        </p:nvPicPr>
        <p:blipFill>
          <a:blip r:embed="rId2"/>
          <a:stretch>
            <a:fillRect/>
          </a:stretch>
        </p:blipFill>
        <p:spPr>
          <a:xfrm>
            <a:off x="3375747" y="936914"/>
            <a:ext cx="4782415" cy="4455968"/>
          </a:xfrm>
          <a:prstGeom prst="rect">
            <a:avLst/>
          </a:prstGeom>
        </p:spPr>
      </p:pic>
    </p:spTree>
    <p:extLst>
      <p:ext uri="{BB962C8B-B14F-4D97-AF65-F5344CB8AC3E}">
        <p14:creationId xmlns:p14="http://schemas.microsoft.com/office/powerpoint/2010/main" val="3872015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69D2-9103-423A-AFFC-06B49F714F12}"/>
              </a:ext>
            </a:extLst>
          </p:cNvPr>
          <p:cNvSpPr>
            <a:spLocks noGrp="1"/>
          </p:cNvSpPr>
          <p:nvPr>
            <p:ph type="title"/>
          </p:nvPr>
        </p:nvSpPr>
        <p:spPr/>
        <p:txBody>
          <a:bodyPr/>
          <a:lstStyle/>
          <a:p>
            <a:r>
              <a:rPr lang="en-GB" dirty="0"/>
              <a:t>Time Awareness </a:t>
            </a:r>
          </a:p>
        </p:txBody>
      </p:sp>
      <p:sp>
        <p:nvSpPr>
          <p:cNvPr id="3" name="TextBox 2">
            <a:extLst>
              <a:ext uri="{FF2B5EF4-FFF2-40B4-BE49-F238E27FC236}">
                <a16:creationId xmlns:a16="http://schemas.microsoft.com/office/drawing/2014/main" id="{15547816-DD4E-4675-803B-C2FA038A3FD8}"/>
              </a:ext>
            </a:extLst>
          </p:cNvPr>
          <p:cNvSpPr txBox="1"/>
          <p:nvPr/>
        </p:nvSpPr>
        <p:spPr>
          <a:xfrm>
            <a:off x="658957" y="2188790"/>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reference to the story you need to manage your time to make sure you are dealing with the most important tasks first.</a:t>
            </a:r>
          </a:p>
        </p:txBody>
      </p:sp>
      <p:sp>
        <p:nvSpPr>
          <p:cNvPr id="4" name="TextBox 3">
            <a:extLst>
              <a:ext uri="{FF2B5EF4-FFF2-40B4-BE49-F238E27FC236}">
                <a16:creationId xmlns:a16="http://schemas.microsoft.com/office/drawing/2014/main" id="{8C0EA4CC-BB0C-4678-83F7-8FA5EA982014}"/>
              </a:ext>
            </a:extLst>
          </p:cNvPr>
          <p:cNvSpPr txBox="1"/>
          <p:nvPr/>
        </p:nvSpPr>
        <p:spPr>
          <a:xfrm>
            <a:off x="7161934" y="2373457"/>
            <a:ext cx="274319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Make sure you don’t waste time and rather than relying on your memory all the time, keep a log or even set reminders on your phone, it is so simple now and we need to utilise the technology we have </a:t>
            </a:r>
          </a:p>
        </p:txBody>
      </p:sp>
      <p:pic>
        <p:nvPicPr>
          <p:cNvPr id="5" name="Picture 5" descr="A close up of text on a white background&#10;&#10;Description generated with high confidence">
            <a:extLst>
              <a:ext uri="{FF2B5EF4-FFF2-40B4-BE49-F238E27FC236}">
                <a16:creationId xmlns:a16="http://schemas.microsoft.com/office/drawing/2014/main" id="{D981D575-4A89-4C7E-8D50-4A65E3D4F74D}"/>
              </a:ext>
            </a:extLst>
          </p:cNvPr>
          <p:cNvPicPr>
            <a:picLocks noChangeAspect="1"/>
          </p:cNvPicPr>
          <p:nvPr/>
        </p:nvPicPr>
        <p:blipFill>
          <a:blip r:embed="rId2"/>
          <a:stretch>
            <a:fillRect/>
          </a:stretch>
        </p:blipFill>
        <p:spPr>
          <a:xfrm>
            <a:off x="3910445" y="1949075"/>
            <a:ext cx="2743200" cy="2587336"/>
          </a:xfrm>
          <a:prstGeom prst="rect">
            <a:avLst/>
          </a:prstGeom>
        </p:spPr>
      </p:pic>
      <p:sp>
        <p:nvSpPr>
          <p:cNvPr id="6" name="TextBox 5">
            <a:extLst>
              <a:ext uri="{FF2B5EF4-FFF2-40B4-BE49-F238E27FC236}">
                <a16:creationId xmlns:a16="http://schemas.microsoft.com/office/drawing/2014/main" id="{FCD38295-C0E5-4F76-B1FC-FC6A8D93F1D8}"/>
              </a:ext>
            </a:extLst>
          </p:cNvPr>
          <p:cNvSpPr txBox="1"/>
          <p:nvPr/>
        </p:nvSpPr>
        <p:spPr>
          <a:xfrm>
            <a:off x="1097280" y="4404220"/>
            <a:ext cx="3650889" cy="2031325"/>
          </a:xfrm>
          <a:prstGeom prst="rect">
            <a:avLst/>
          </a:prstGeom>
          <a:noFill/>
        </p:spPr>
        <p:txBody>
          <a:bodyPr wrap="square" rtlCol="0">
            <a:spAutoFit/>
          </a:bodyPr>
          <a:lstStyle/>
          <a:p>
            <a:r>
              <a:rPr lang="en-GB" dirty="0"/>
              <a:t>Make sure you know how long a task is going to take before starting it. This is important because if </a:t>
            </a:r>
            <a:r>
              <a:rPr lang="en-GB" dirty="0" err="1"/>
              <a:t>youre</a:t>
            </a:r>
            <a:r>
              <a:rPr lang="en-GB" dirty="0"/>
              <a:t> planning on doing multiple tasks in succession you need to leave yourself with appropriate time for each task.</a:t>
            </a:r>
          </a:p>
        </p:txBody>
      </p:sp>
    </p:spTree>
    <p:extLst>
      <p:ext uri="{BB962C8B-B14F-4D97-AF65-F5344CB8AC3E}">
        <p14:creationId xmlns:p14="http://schemas.microsoft.com/office/powerpoint/2010/main" val="2326584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E174-64D3-4280-AA0D-D3BB1DC36E73}"/>
              </a:ext>
            </a:extLst>
          </p:cNvPr>
          <p:cNvSpPr>
            <a:spLocks noGrp="1"/>
          </p:cNvSpPr>
          <p:nvPr>
            <p:ph type="title"/>
          </p:nvPr>
        </p:nvSpPr>
        <p:spPr/>
        <p:txBody>
          <a:bodyPr/>
          <a:lstStyle/>
          <a:p>
            <a:r>
              <a:rPr lang="en-GB" dirty="0"/>
              <a:t>Learning to say no</a:t>
            </a:r>
          </a:p>
        </p:txBody>
      </p:sp>
      <p:sp>
        <p:nvSpPr>
          <p:cNvPr id="3" name="TextBox 2">
            <a:extLst>
              <a:ext uri="{FF2B5EF4-FFF2-40B4-BE49-F238E27FC236}">
                <a16:creationId xmlns:a16="http://schemas.microsoft.com/office/drawing/2014/main" id="{16EAFE6A-8DD7-4974-A380-4AA4F30F379F}"/>
              </a:ext>
            </a:extLst>
          </p:cNvPr>
          <p:cNvSpPr txBox="1"/>
          <p:nvPr/>
        </p:nvSpPr>
        <p:spPr>
          <a:xfrm>
            <a:off x="360726" y="1996579"/>
            <a:ext cx="4563611" cy="2031325"/>
          </a:xfrm>
          <a:prstGeom prst="rect">
            <a:avLst/>
          </a:prstGeom>
          <a:noFill/>
        </p:spPr>
        <p:txBody>
          <a:bodyPr wrap="square" rtlCol="0" anchor="t">
            <a:spAutoFit/>
          </a:bodyPr>
          <a:lstStyle/>
          <a:p>
            <a:r>
              <a:rPr lang="en-GB" dirty="0"/>
              <a:t>Prioritising your time is essential to become successful. If you waste time doing insignificant things when you have important tasks to be getting on with, you’re not going to complete work, jobs or any other tasks successfully.</a:t>
            </a:r>
          </a:p>
          <a:p>
            <a:r>
              <a:rPr lang="en-GB" dirty="0"/>
              <a:t> </a:t>
            </a:r>
          </a:p>
        </p:txBody>
      </p:sp>
      <p:sp>
        <p:nvSpPr>
          <p:cNvPr id="4" name="TextBox 3">
            <a:extLst>
              <a:ext uri="{FF2B5EF4-FFF2-40B4-BE49-F238E27FC236}">
                <a16:creationId xmlns:a16="http://schemas.microsoft.com/office/drawing/2014/main" id="{ED1E496A-EEC4-4FE7-A22E-672DFF3DFB07}"/>
              </a:ext>
            </a:extLst>
          </p:cNvPr>
          <p:cNvSpPr txBox="1"/>
          <p:nvPr/>
        </p:nvSpPr>
        <p:spPr>
          <a:xfrm>
            <a:off x="5075338" y="4583746"/>
            <a:ext cx="6283355" cy="1477328"/>
          </a:xfrm>
          <a:prstGeom prst="rect">
            <a:avLst/>
          </a:prstGeom>
          <a:noFill/>
        </p:spPr>
        <p:txBody>
          <a:bodyPr wrap="square" rtlCol="0" anchor="t">
            <a:spAutoFit/>
          </a:bodyPr>
          <a:lstStyle/>
          <a:p>
            <a:r>
              <a:rPr lang="en-GB" dirty="0"/>
              <a:t>When you have work to be doing, rather than accepting invitations to go out or spend time relaxing, online shopping and spending countless time on social media. Get work done first, if you were in work would you be on your phone all day? Don’t waste your own time.</a:t>
            </a:r>
          </a:p>
        </p:txBody>
      </p:sp>
      <p:pic>
        <p:nvPicPr>
          <p:cNvPr id="1026" name="Picture 2" descr="Image result for say no clipart">
            <a:extLst>
              <a:ext uri="{FF2B5EF4-FFF2-40B4-BE49-F238E27FC236}">
                <a16:creationId xmlns:a16="http://schemas.microsoft.com/office/drawing/2014/main" id="{0EEC0D5E-1996-4B12-A3FC-64A2BA8BCC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7828" y="2360627"/>
            <a:ext cx="226695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4E7CBA2-7243-4F32-A03D-99EF524E0D8B}"/>
              </a:ext>
            </a:extLst>
          </p:cNvPr>
          <p:cNvPicPr>
            <a:picLocks noChangeAspect="1"/>
          </p:cNvPicPr>
          <p:nvPr/>
        </p:nvPicPr>
        <p:blipFill>
          <a:blip r:embed="rId3"/>
          <a:stretch>
            <a:fillRect/>
          </a:stretch>
        </p:blipFill>
        <p:spPr>
          <a:xfrm>
            <a:off x="964907" y="4049078"/>
            <a:ext cx="2143125" cy="2143125"/>
          </a:xfrm>
          <a:prstGeom prst="rect">
            <a:avLst/>
          </a:prstGeom>
        </p:spPr>
      </p:pic>
    </p:spTree>
    <p:extLst>
      <p:ext uri="{BB962C8B-B14F-4D97-AF65-F5344CB8AC3E}">
        <p14:creationId xmlns:p14="http://schemas.microsoft.com/office/powerpoint/2010/main" val="2125715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9FD75-4176-4298-BEF5-183EE6E8273E}"/>
              </a:ext>
            </a:extLst>
          </p:cNvPr>
          <p:cNvSpPr>
            <a:spLocks noGrp="1"/>
          </p:cNvSpPr>
          <p:nvPr>
            <p:ph type="title"/>
          </p:nvPr>
        </p:nvSpPr>
        <p:spPr/>
        <p:txBody>
          <a:bodyPr/>
          <a:lstStyle/>
          <a:p>
            <a:r>
              <a:rPr lang="en-GB" dirty="0"/>
              <a:t>The difference between busy and productive</a:t>
            </a:r>
          </a:p>
        </p:txBody>
      </p:sp>
      <p:sp>
        <p:nvSpPr>
          <p:cNvPr id="3" name="TextBox 2">
            <a:extLst>
              <a:ext uri="{FF2B5EF4-FFF2-40B4-BE49-F238E27FC236}">
                <a16:creationId xmlns:a16="http://schemas.microsoft.com/office/drawing/2014/main" id="{F990D6B5-AA36-4E0F-B71A-622403E0EFB7}"/>
              </a:ext>
            </a:extLst>
          </p:cNvPr>
          <p:cNvSpPr txBox="1"/>
          <p:nvPr/>
        </p:nvSpPr>
        <p:spPr>
          <a:xfrm>
            <a:off x="1409350" y="2432807"/>
            <a:ext cx="6887362" cy="2031325"/>
          </a:xfrm>
          <a:prstGeom prst="rect">
            <a:avLst/>
          </a:prstGeom>
          <a:noFill/>
        </p:spPr>
        <p:txBody>
          <a:bodyPr wrap="square" rtlCol="0" anchor="t">
            <a:spAutoFit/>
          </a:bodyPr>
          <a:lstStyle/>
          <a:p>
            <a:r>
              <a:rPr lang="en-GB" dirty="0"/>
              <a:t>There’s a difference between being busy and being productive. Being busy is about working harder while being productive is about working smarter. Being busy is frantic while being productive is focused. Being busy is fuelled by perfectionism while being productive is fuelled by purpose. Being busy is about being good at everything while being productive is about being great at a few important things (Spencer,2019)</a:t>
            </a:r>
          </a:p>
        </p:txBody>
      </p:sp>
      <p:pic>
        <p:nvPicPr>
          <p:cNvPr id="4" name="Picture 3">
            <a:extLst>
              <a:ext uri="{FF2B5EF4-FFF2-40B4-BE49-F238E27FC236}">
                <a16:creationId xmlns:a16="http://schemas.microsoft.com/office/drawing/2014/main" id="{156F9C49-2906-4829-ACE0-CDE9A6B73A1A}"/>
              </a:ext>
            </a:extLst>
          </p:cNvPr>
          <p:cNvPicPr>
            <a:picLocks noChangeAspect="1"/>
          </p:cNvPicPr>
          <p:nvPr/>
        </p:nvPicPr>
        <p:blipFill>
          <a:blip r:embed="rId2"/>
          <a:stretch>
            <a:fillRect/>
          </a:stretch>
        </p:blipFill>
        <p:spPr>
          <a:xfrm>
            <a:off x="6643862" y="4541371"/>
            <a:ext cx="2981325" cy="1533525"/>
          </a:xfrm>
          <a:prstGeom prst="rect">
            <a:avLst/>
          </a:prstGeom>
        </p:spPr>
      </p:pic>
    </p:spTree>
    <p:extLst>
      <p:ext uri="{BB962C8B-B14F-4D97-AF65-F5344CB8AC3E}">
        <p14:creationId xmlns:p14="http://schemas.microsoft.com/office/powerpoint/2010/main" val="1205286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8FCA1-2119-451D-80CE-7E59A7976D0A}"/>
              </a:ext>
            </a:extLst>
          </p:cNvPr>
          <p:cNvSpPr>
            <a:spLocks noGrp="1"/>
          </p:cNvSpPr>
          <p:nvPr>
            <p:ph type="title"/>
          </p:nvPr>
        </p:nvSpPr>
        <p:spPr/>
        <p:txBody>
          <a:bodyPr/>
          <a:lstStyle/>
          <a:p>
            <a:r>
              <a:rPr lang="en-GB" dirty="0"/>
              <a:t>Personal experience</a:t>
            </a:r>
          </a:p>
        </p:txBody>
      </p:sp>
      <p:sp>
        <p:nvSpPr>
          <p:cNvPr id="3" name="TextBox 2">
            <a:extLst>
              <a:ext uri="{FF2B5EF4-FFF2-40B4-BE49-F238E27FC236}">
                <a16:creationId xmlns:a16="http://schemas.microsoft.com/office/drawing/2014/main" id="{1A92A0DF-BF86-4725-AEFB-0B72B542599B}"/>
              </a:ext>
            </a:extLst>
          </p:cNvPr>
          <p:cNvSpPr txBox="1"/>
          <p:nvPr/>
        </p:nvSpPr>
        <p:spPr>
          <a:xfrm>
            <a:off x="1216404" y="2290194"/>
            <a:ext cx="6174297" cy="1754326"/>
          </a:xfrm>
          <a:prstGeom prst="rect">
            <a:avLst/>
          </a:prstGeom>
          <a:noFill/>
        </p:spPr>
        <p:txBody>
          <a:bodyPr wrap="square" rtlCol="0">
            <a:spAutoFit/>
          </a:bodyPr>
          <a:lstStyle/>
          <a:p>
            <a:r>
              <a:rPr lang="en-GB" dirty="0"/>
              <a:t>Although I was also taught about time management and the role it plays in being successful, I didn’t appreciate what I was taught early on in life and only began to value it very recently.</a:t>
            </a:r>
          </a:p>
          <a:p>
            <a:r>
              <a:rPr lang="en-GB" dirty="0"/>
              <a:t>If you can manage your time and be productive rather than busy it is a huge step towards living a successful and healthy lifestyle.</a:t>
            </a:r>
          </a:p>
        </p:txBody>
      </p:sp>
      <p:pic>
        <p:nvPicPr>
          <p:cNvPr id="4" name="Picture 3">
            <a:extLst>
              <a:ext uri="{FF2B5EF4-FFF2-40B4-BE49-F238E27FC236}">
                <a16:creationId xmlns:a16="http://schemas.microsoft.com/office/drawing/2014/main" id="{88DE5F72-D1A5-4256-A282-F23D427469B1}"/>
              </a:ext>
            </a:extLst>
          </p:cNvPr>
          <p:cNvPicPr>
            <a:picLocks noChangeAspect="1"/>
          </p:cNvPicPr>
          <p:nvPr/>
        </p:nvPicPr>
        <p:blipFill>
          <a:blip r:embed="rId2"/>
          <a:stretch>
            <a:fillRect/>
          </a:stretch>
        </p:blipFill>
        <p:spPr>
          <a:xfrm>
            <a:off x="8111454" y="2096089"/>
            <a:ext cx="1948431" cy="1948431"/>
          </a:xfrm>
          <a:prstGeom prst="rect">
            <a:avLst/>
          </a:prstGeom>
        </p:spPr>
      </p:pic>
      <p:sp>
        <p:nvSpPr>
          <p:cNvPr id="5" name="TextBox 4">
            <a:extLst>
              <a:ext uri="{FF2B5EF4-FFF2-40B4-BE49-F238E27FC236}">
                <a16:creationId xmlns:a16="http://schemas.microsoft.com/office/drawing/2014/main" id="{A3FEF2EF-2579-4D50-9567-90F039452B30}"/>
              </a:ext>
            </a:extLst>
          </p:cNvPr>
          <p:cNvSpPr txBox="1"/>
          <p:nvPr/>
        </p:nvSpPr>
        <p:spPr>
          <a:xfrm>
            <a:off x="5838738" y="4044520"/>
            <a:ext cx="5136858" cy="923330"/>
          </a:xfrm>
          <a:prstGeom prst="rect">
            <a:avLst/>
          </a:prstGeom>
          <a:noFill/>
        </p:spPr>
        <p:txBody>
          <a:bodyPr wrap="square" rtlCol="0">
            <a:spAutoFit/>
          </a:bodyPr>
          <a:lstStyle/>
          <a:p>
            <a:r>
              <a:rPr lang="en-GB" dirty="0"/>
              <a:t>I am grateful that I realised how important time management is because it has already made a big difference to the way I'm seeing each and everyday.</a:t>
            </a:r>
          </a:p>
        </p:txBody>
      </p:sp>
      <p:sp>
        <p:nvSpPr>
          <p:cNvPr id="7" name="TextBox 6">
            <a:extLst>
              <a:ext uri="{FF2B5EF4-FFF2-40B4-BE49-F238E27FC236}">
                <a16:creationId xmlns:a16="http://schemas.microsoft.com/office/drawing/2014/main" id="{3EA247ED-BE51-47E6-AD45-C57067C7A642}"/>
              </a:ext>
            </a:extLst>
          </p:cNvPr>
          <p:cNvSpPr txBox="1"/>
          <p:nvPr/>
        </p:nvSpPr>
        <p:spPr>
          <a:xfrm>
            <a:off x="1308683" y="4967850"/>
            <a:ext cx="4420998" cy="1200329"/>
          </a:xfrm>
          <a:prstGeom prst="rect">
            <a:avLst/>
          </a:prstGeom>
          <a:noFill/>
        </p:spPr>
        <p:txBody>
          <a:bodyPr wrap="square" rtlCol="0">
            <a:spAutoFit/>
          </a:bodyPr>
          <a:lstStyle/>
          <a:p>
            <a:r>
              <a:rPr lang="en-GB" dirty="0"/>
              <a:t>There is an ancient Chinese saying that says it is always possible for someone to buy an inch of gold but it is never possible to buy an inch of time.</a:t>
            </a:r>
          </a:p>
        </p:txBody>
      </p:sp>
    </p:spTree>
    <p:extLst>
      <p:ext uri="{BB962C8B-B14F-4D97-AF65-F5344CB8AC3E}">
        <p14:creationId xmlns:p14="http://schemas.microsoft.com/office/powerpoint/2010/main" val="2562228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9AD6A-44FD-4774-8E48-D70A30941167}"/>
              </a:ext>
            </a:extLst>
          </p:cNvPr>
          <p:cNvSpPr>
            <a:spLocks noGrp="1"/>
          </p:cNvSpPr>
          <p:nvPr>
            <p:ph type="title"/>
          </p:nvPr>
        </p:nvSpPr>
        <p:spPr>
          <a:xfrm>
            <a:off x="1239893" y="2299961"/>
            <a:ext cx="10058400" cy="1450757"/>
          </a:xfrm>
        </p:spPr>
        <p:txBody>
          <a:bodyPr>
            <a:normAutofit fontScale="90000"/>
          </a:bodyPr>
          <a:lstStyle/>
          <a:p>
            <a:r>
              <a:rPr lang="en-GB" dirty="0"/>
              <a:t>Thank you for listening and if anyone has any questions, I am more than happy to take them.</a:t>
            </a:r>
          </a:p>
        </p:txBody>
      </p:sp>
    </p:spTree>
    <p:extLst>
      <p:ext uri="{BB962C8B-B14F-4D97-AF65-F5344CB8AC3E}">
        <p14:creationId xmlns:p14="http://schemas.microsoft.com/office/powerpoint/2010/main" val="1032791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5CC80-0334-4C28-907C-F45A036AEFD1}"/>
              </a:ext>
            </a:extLst>
          </p:cNvPr>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id="{279C32A6-D3F2-4393-AF3D-CBC85AC076E4}"/>
              </a:ext>
            </a:extLst>
          </p:cNvPr>
          <p:cNvSpPr txBox="1"/>
          <p:nvPr/>
        </p:nvSpPr>
        <p:spPr>
          <a:xfrm>
            <a:off x="923059" y="2143990"/>
            <a:ext cx="71333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rPr>
              <a:t>Spencer, J. (2019). The Difference Between Busy and Productive. Retrieved 9 December 2019, from https://medium.com/@spencerideas/the-difference-between-busy-and-productive-bdb08cb5986a</a:t>
            </a:r>
            <a:endParaRPr lang="en-US"/>
          </a:p>
        </p:txBody>
      </p:sp>
    </p:spTree>
    <p:extLst>
      <p:ext uri="{BB962C8B-B14F-4D97-AF65-F5344CB8AC3E}">
        <p14:creationId xmlns:p14="http://schemas.microsoft.com/office/powerpoint/2010/main" val="605712307"/>
      </p:ext>
    </p:extLst>
  </p:cSld>
  <p:clrMapOvr>
    <a:masterClrMapping/>
  </p:clrMapOvr>
</p:sld>
</file>

<file path=ppt/theme/theme1.xml><?xml version="1.0" encoding="utf-8"?>
<a:theme xmlns:a="http://schemas.openxmlformats.org/drawingml/2006/main" name="RetrospectVTI">
  <a:themeElements>
    <a:clrScheme name="AnalogousFromLightSeedRightStep">
      <a:dk1>
        <a:srgbClr val="000000"/>
      </a:dk1>
      <a:lt1>
        <a:srgbClr val="FFFFFF"/>
      </a:lt1>
      <a:dk2>
        <a:srgbClr val="412F24"/>
      </a:dk2>
      <a:lt2>
        <a:srgbClr val="E2E8E5"/>
      </a:lt2>
      <a:accent1>
        <a:srgbClr val="C696B0"/>
      </a:accent1>
      <a:accent2>
        <a:srgbClr val="BA7F86"/>
      </a:accent2>
      <a:accent3>
        <a:srgbClr val="C19C8C"/>
      </a:accent3>
      <a:accent4>
        <a:srgbClr val="B2A27A"/>
      </a:accent4>
      <a:accent5>
        <a:srgbClr val="A2A77E"/>
      </a:accent5>
      <a:accent6>
        <a:srgbClr val="8FAD76"/>
      </a:accent6>
      <a:hlink>
        <a:srgbClr val="558D6F"/>
      </a:hlink>
      <a:folHlink>
        <a:srgbClr val="7F7F7F"/>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TotalTime>69</TotalTime>
  <Words>582</Words>
  <Application>Microsoft Office PowerPoint</Application>
  <PresentationFormat>Widescreen</PresentationFormat>
  <Paragraphs>32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RetrospectVTI</vt:lpstr>
      <vt:lpstr>Time Management</vt:lpstr>
      <vt:lpstr>An introduction to time management</vt:lpstr>
      <vt:lpstr>Time Management</vt:lpstr>
      <vt:lpstr>PowerPoint Presentation</vt:lpstr>
      <vt:lpstr>Time Awareness </vt:lpstr>
      <vt:lpstr>Learning to say no</vt:lpstr>
      <vt:lpstr>The difference between busy and productive</vt:lpstr>
      <vt:lpstr>Personal experience</vt:lpstr>
      <vt:lpstr>Thank you for listening and if anyone has any questions, I am more than happy to take them.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Gareth Aries (1907209)</dc:creator>
  <cp:lastModifiedBy>Gareth Aries (1907209)</cp:lastModifiedBy>
  <cp:revision>217</cp:revision>
  <dcterms:created xsi:type="dcterms:W3CDTF">2019-12-09T09:14:50Z</dcterms:created>
  <dcterms:modified xsi:type="dcterms:W3CDTF">2019-12-09T18:07:55Z</dcterms:modified>
</cp:coreProperties>
</file>