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handoutMasterIdLst>
    <p:handoutMasterId r:id="rId22"/>
  </p:handoutMasterIdLst>
  <p:sldIdLst>
    <p:sldId id="256" r:id="rId2"/>
    <p:sldId id="273" r:id="rId3"/>
    <p:sldId id="274" r:id="rId4"/>
    <p:sldId id="272" r:id="rId5"/>
    <p:sldId id="257" r:id="rId6"/>
    <p:sldId id="262" r:id="rId7"/>
    <p:sldId id="263" r:id="rId8"/>
    <p:sldId id="261" r:id="rId9"/>
    <p:sldId id="269" r:id="rId10"/>
    <p:sldId id="258" r:id="rId11"/>
    <p:sldId id="260" r:id="rId12"/>
    <p:sldId id="265" r:id="rId13"/>
    <p:sldId id="266" r:id="rId14"/>
    <p:sldId id="270" r:id="rId15"/>
    <p:sldId id="267" r:id="rId16"/>
    <p:sldId id="268" r:id="rId17"/>
    <p:sldId id="271" r:id="rId18"/>
    <p:sldId id="259" r:id="rId19"/>
    <p:sldId id="264" r:id="rId20"/>
  </p:sldIdLst>
  <p:sldSz cx="12192000" cy="6858000"/>
  <p:notesSz cx="7102475" cy="93884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autoAdjust="0"/>
  </p:normalViewPr>
  <p:slideViewPr>
    <p:cSldViewPr snapToGrid="0">
      <p:cViewPr varScale="1">
        <p:scale>
          <a:sx n="81" d="100"/>
          <a:sy n="81" d="100"/>
        </p:scale>
        <p:origin x="-78" y="-69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80" d="100"/>
          <a:sy n="80" d="100"/>
        </p:scale>
        <p:origin x="-1998" y="-90"/>
      </p:cViewPr>
      <p:guideLst>
        <p:guide orient="horz" pos="2957"/>
        <p:guide pos="2237"/>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sz="quarter" idx="1"/>
          </p:nvPr>
        </p:nvSpPr>
        <p:spPr>
          <a:xfrm>
            <a:off x="4023092" y="0"/>
            <a:ext cx="3077739" cy="469424"/>
          </a:xfrm>
          <a:prstGeom prst="rect">
            <a:avLst/>
          </a:prstGeom>
        </p:spPr>
        <p:txBody>
          <a:bodyPr vert="horz" lIns="94229" tIns="47114" rIns="94229" bIns="47114" rtlCol="0"/>
          <a:lstStyle>
            <a:lvl1pPr algn="r">
              <a:defRPr sz="1200"/>
            </a:lvl1pPr>
          </a:lstStyle>
          <a:p>
            <a:fld id="{D0FD21EB-36F5-46FE-A3E3-3A02F5185868}" type="datetimeFigureOut">
              <a:rPr lang="en-GB" smtClean="0"/>
              <a:pPr/>
              <a:t>02/01/2019</a:t>
            </a:fld>
            <a:endParaRPr lang="en-GB"/>
          </a:p>
        </p:txBody>
      </p:sp>
      <p:sp>
        <p:nvSpPr>
          <p:cNvPr id="4" name="Footer Placeholder 3"/>
          <p:cNvSpPr>
            <a:spLocks noGrp="1"/>
          </p:cNvSpPr>
          <p:nvPr>
            <p:ph type="ftr" sz="quarter" idx="2"/>
          </p:nvPr>
        </p:nvSpPr>
        <p:spPr>
          <a:xfrm>
            <a:off x="0" y="8917422"/>
            <a:ext cx="3077739" cy="469424"/>
          </a:xfrm>
          <a:prstGeom prst="rect">
            <a:avLst/>
          </a:prstGeom>
        </p:spPr>
        <p:txBody>
          <a:bodyPr vert="horz" lIns="94229" tIns="47114" rIns="94229" bIns="47114" rtlCol="0" anchor="b"/>
          <a:lstStyle>
            <a:lvl1pPr algn="l">
              <a:defRPr sz="1200"/>
            </a:lvl1pPr>
          </a:lstStyle>
          <a:p>
            <a:endParaRPr lang="en-GB"/>
          </a:p>
        </p:txBody>
      </p:sp>
      <p:sp>
        <p:nvSpPr>
          <p:cNvPr id="5" name="Slide Number Placeholder 4"/>
          <p:cNvSpPr>
            <a:spLocks noGrp="1"/>
          </p:cNvSpPr>
          <p:nvPr>
            <p:ph type="sldNum" sz="quarter" idx="3"/>
          </p:nvPr>
        </p:nvSpPr>
        <p:spPr>
          <a:xfrm>
            <a:off x="4023092" y="8917422"/>
            <a:ext cx="3077739" cy="469424"/>
          </a:xfrm>
          <a:prstGeom prst="rect">
            <a:avLst/>
          </a:prstGeom>
        </p:spPr>
        <p:txBody>
          <a:bodyPr vert="horz" lIns="94229" tIns="47114" rIns="94229" bIns="47114" rtlCol="0" anchor="b"/>
          <a:lstStyle>
            <a:lvl1pPr algn="r">
              <a:defRPr sz="1200"/>
            </a:lvl1pPr>
          </a:lstStyle>
          <a:p>
            <a:fld id="{DE97BE87-A063-4806-9825-35CBC3384F36}"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idx="1"/>
          </p:nvPr>
        </p:nvSpPr>
        <p:spPr>
          <a:xfrm>
            <a:off x="4023092" y="0"/>
            <a:ext cx="3077739" cy="469424"/>
          </a:xfrm>
          <a:prstGeom prst="rect">
            <a:avLst/>
          </a:prstGeom>
        </p:spPr>
        <p:txBody>
          <a:bodyPr vert="horz" lIns="94229" tIns="47114" rIns="94229" bIns="47114" rtlCol="0"/>
          <a:lstStyle>
            <a:lvl1pPr algn="r">
              <a:defRPr sz="1200"/>
            </a:lvl1pPr>
          </a:lstStyle>
          <a:p>
            <a:fld id="{AF332E44-DF6A-473A-BFDD-D5E3E79D3F4B}" type="datetimeFigureOut">
              <a:rPr lang="en-GB" smtClean="0"/>
              <a:pPr/>
              <a:t>02/01/2019</a:t>
            </a:fld>
            <a:endParaRPr lang="en-GB"/>
          </a:p>
        </p:txBody>
      </p:sp>
      <p:sp>
        <p:nvSpPr>
          <p:cNvPr id="4" name="Slide Image Placeholder 3"/>
          <p:cNvSpPr>
            <a:spLocks noGrp="1" noRot="1" noChangeAspect="1"/>
          </p:cNvSpPr>
          <p:nvPr>
            <p:ph type="sldImg" idx="2"/>
          </p:nvPr>
        </p:nvSpPr>
        <p:spPr>
          <a:xfrm>
            <a:off x="422275" y="704850"/>
            <a:ext cx="6257925" cy="3519488"/>
          </a:xfrm>
          <a:prstGeom prst="rect">
            <a:avLst/>
          </a:prstGeom>
          <a:noFill/>
          <a:ln w="12700">
            <a:solidFill>
              <a:prstClr val="black"/>
            </a:solidFill>
          </a:ln>
        </p:spPr>
        <p:txBody>
          <a:bodyPr vert="horz" lIns="94229" tIns="47114" rIns="94229" bIns="47114" rtlCol="0" anchor="ctr"/>
          <a:lstStyle/>
          <a:p>
            <a:endParaRPr lang="en-GB"/>
          </a:p>
        </p:txBody>
      </p:sp>
      <p:sp>
        <p:nvSpPr>
          <p:cNvPr id="5" name="Notes Placeholder 4"/>
          <p:cNvSpPr>
            <a:spLocks noGrp="1"/>
          </p:cNvSpPr>
          <p:nvPr>
            <p:ph type="body" sz="quarter" idx="3"/>
          </p:nvPr>
        </p:nvSpPr>
        <p:spPr>
          <a:xfrm>
            <a:off x="710248" y="4459526"/>
            <a:ext cx="5681980" cy="4224814"/>
          </a:xfrm>
          <a:prstGeom prst="rect">
            <a:avLst/>
          </a:prstGeom>
        </p:spPr>
        <p:txBody>
          <a:bodyPr vert="horz" lIns="94229" tIns="47114" rIns="94229" bIns="4711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917422"/>
            <a:ext cx="3077739" cy="469424"/>
          </a:xfrm>
          <a:prstGeom prst="rect">
            <a:avLst/>
          </a:prstGeom>
        </p:spPr>
        <p:txBody>
          <a:bodyPr vert="horz" lIns="94229" tIns="47114" rIns="94229" bIns="47114" rtlCol="0" anchor="b"/>
          <a:lstStyle>
            <a:lvl1pPr algn="l">
              <a:defRPr sz="1200"/>
            </a:lvl1pPr>
          </a:lstStyle>
          <a:p>
            <a:endParaRPr lang="en-GB"/>
          </a:p>
        </p:txBody>
      </p:sp>
      <p:sp>
        <p:nvSpPr>
          <p:cNvPr id="7" name="Slide Number Placeholder 6"/>
          <p:cNvSpPr>
            <a:spLocks noGrp="1"/>
          </p:cNvSpPr>
          <p:nvPr>
            <p:ph type="sldNum" sz="quarter" idx="5"/>
          </p:nvPr>
        </p:nvSpPr>
        <p:spPr>
          <a:xfrm>
            <a:off x="4023092" y="8917422"/>
            <a:ext cx="3077739" cy="469424"/>
          </a:xfrm>
          <a:prstGeom prst="rect">
            <a:avLst/>
          </a:prstGeom>
        </p:spPr>
        <p:txBody>
          <a:bodyPr vert="horz" lIns="94229" tIns="47114" rIns="94229" bIns="47114" rtlCol="0" anchor="b"/>
          <a:lstStyle>
            <a:lvl1pPr algn="r">
              <a:defRPr sz="1200"/>
            </a:lvl1pPr>
          </a:lstStyle>
          <a:p>
            <a:fld id="{607C206F-CD42-43D1-9757-F43C099F4C33}"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17</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18</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07C206F-CD42-43D1-9757-F43C099F4C33}" type="slidenum">
              <a:rPr lang="en-GB" smtClean="0"/>
              <a:pPr/>
              <a:t>19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1405377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3851899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660874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1196333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4243768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3916463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2898497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3074958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1912005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343120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 xmlns:p14="http://schemas.microsoft.com/office/powerpoint/2010/main" val="705019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1056495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526535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151924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17456507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7B037D-5D99-4FE1-A406-8A94A92E07A8}" type="datetimeFigureOut">
              <a:rPr lang="en-GB" smtClean="0"/>
              <a:pPr/>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1034510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B7B037D-5D99-4FE1-A406-8A94A92E07A8}" type="datetimeFigureOut">
              <a:rPr lang="en-GB" smtClean="0"/>
              <a:pPr/>
              <a:t>02/01/2019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22739CD-73A9-486A-B5C7-3F53D7FBD71B}" type="slidenum">
              <a:rPr lang="en-GB" smtClean="0"/>
              <a:pPr/>
              <a:t>‹#›</a:t>
            </a:fld>
            <a:endParaRPr lang="en-GB"/>
          </a:p>
        </p:txBody>
      </p:sp>
    </p:spTree>
    <p:extLst>
      <p:ext uri="{BB962C8B-B14F-4D97-AF65-F5344CB8AC3E}">
        <p14:creationId xmlns="" xmlns:p14="http://schemas.microsoft.com/office/powerpoint/2010/main" val="36156221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borgenproject.org/five-main-causes-of-poverty-in-the-uk/"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cpag.org.uk/content/what-causes-poverty" TargetMode="External"/><Relationship Id="rId7" Type="http://schemas.openxmlformats.org/officeDocument/2006/relationships/hyperlink" Target="https://moodle.uwtsd.ac.uk/pluginfile.php/218521/mod_resource/content/1/CROPPovertyBrief35Spicker%20(1).pdf"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www.bris.ac.uk/poverty/downloads/keyofficialdocuments/HOC%20Poverty%20Measures%20and%20Targets%202004.pdf" TargetMode="External"/><Relationship Id="rId5" Type="http://schemas.openxmlformats.org/officeDocument/2006/relationships/hyperlink" Target="https://www.jrf.org.uk/report/poverty-wales-2018" TargetMode="External"/><Relationship Id="rId4" Type="http://schemas.openxmlformats.org/officeDocument/2006/relationships/hyperlink" Target="https://www.theguardian.com/business/2018/dec/04/four-million-british-workers-live-in-poverty-charity-says"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walesonline.co.uk/news/wales-news/life-gurnos-what-its-really-12422321" TargetMode="External"/><Relationship Id="rId3" Type="http://schemas.openxmlformats.org/officeDocument/2006/relationships/hyperlink" Target="https://www.jrf.org.uk/report/poverty-wales-2018" TargetMode="External"/><Relationship Id="rId7" Type="http://schemas.openxmlformats.org/officeDocument/2006/relationships/hyperlink" Target="https://www.oxfam.org.uk/cymru/poverty-in-wales"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www.independent.co.uk/news/uk/home-news/wales-poverty-rates-rising-living-costs-benefits-cut-people-trapped-government-a8241926.html" TargetMode="External"/><Relationship Id="rId5" Type="http://schemas.openxmlformats.org/officeDocument/2006/relationships/hyperlink" Target="http://www.poverty.ac.uk/definitions-poverty" TargetMode="External"/><Relationship Id="rId10" Type="http://schemas.openxmlformats.org/officeDocument/2006/relationships/hyperlink" Target="https://www.jrf.org.uk/our-work/what-is-poverty" TargetMode="External"/><Relationship Id="rId4" Type="http://schemas.openxmlformats.org/officeDocument/2006/relationships/hyperlink" Target="https://www.demos.co.uk/files/Poverty_-_final.pdf?1354014565" TargetMode="External"/><Relationship Id="rId9" Type="http://schemas.openxmlformats.org/officeDocument/2006/relationships/hyperlink" Target="https://www.walesonline.co.uk/news/politics/warning-wales-could-see-biggest-1384567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3558" y="1154447"/>
            <a:ext cx="9144000" cy="2936290"/>
          </a:xfrm>
        </p:spPr>
        <p:txBody>
          <a:bodyPr>
            <a:normAutofit/>
          </a:bodyPr>
          <a:lstStyle/>
          <a:p>
            <a:pPr algn="l"/>
            <a:r>
              <a:rPr lang="en-GB" dirty="0" smtClean="0"/>
              <a:t>Discuss the concept of poverty referring to theory, policy and practice </a:t>
            </a:r>
            <a:endParaRPr lang="en-GB" dirty="0"/>
          </a:p>
        </p:txBody>
      </p:sp>
      <p:sp>
        <p:nvSpPr>
          <p:cNvPr id="3" name="TextBox 2"/>
          <p:cNvSpPr txBox="1"/>
          <p:nvPr/>
        </p:nvSpPr>
        <p:spPr>
          <a:xfrm>
            <a:off x="4126523" y="5369169"/>
            <a:ext cx="4489939" cy="646331"/>
          </a:xfrm>
          <a:prstGeom prst="rect">
            <a:avLst/>
          </a:prstGeom>
          <a:noFill/>
        </p:spPr>
        <p:txBody>
          <a:bodyPr wrap="square" rtlCol="0">
            <a:spAutoFit/>
          </a:bodyPr>
          <a:lstStyle/>
          <a:p>
            <a:r>
              <a:rPr lang="en-GB" dirty="0" smtClean="0"/>
              <a:t>By </a:t>
            </a:r>
            <a:r>
              <a:rPr lang="en-GB" dirty="0" err="1" smtClean="0"/>
              <a:t>Jaimie</a:t>
            </a:r>
            <a:r>
              <a:rPr lang="en-GB" dirty="0" smtClean="0"/>
              <a:t> </a:t>
            </a:r>
            <a:r>
              <a:rPr lang="en-GB" dirty="0" err="1" smtClean="0"/>
              <a:t>coakley</a:t>
            </a:r>
            <a:r>
              <a:rPr lang="en-GB" dirty="0" smtClean="0"/>
              <a:t> </a:t>
            </a:r>
          </a:p>
          <a:p>
            <a:r>
              <a:rPr lang="en-GB" dirty="0" smtClean="0"/>
              <a:t>1801568</a:t>
            </a:r>
            <a:endParaRPr lang="en-GB" dirty="0"/>
          </a:p>
        </p:txBody>
      </p:sp>
    </p:spTree>
    <p:extLst>
      <p:ext uri="{BB962C8B-B14F-4D97-AF65-F5344CB8AC3E}">
        <p14:creationId xmlns="" xmlns:p14="http://schemas.microsoft.com/office/powerpoint/2010/main" val="39652290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poverty?</a:t>
            </a:r>
            <a:endParaRPr lang="en-GB" dirty="0"/>
          </a:p>
        </p:txBody>
      </p:sp>
      <p:sp>
        <p:nvSpPr>
          <p:cNvPr id="3" name="Content Placeholder 2"/>
          <p:cNvSpPr>
            <a:spLocks noGrp="1"/>
          </p:cNvSpPr>
          <p:nvPr>
            <p:ph idx="1"/>
          </p:nvPr>
        </p:nvSpPr>
        <p:spPr>
          <a:xfrm>
            <a:off x="712503" y="1375143"/>
            <a:ext cx="8596668" cy="3605211"/>
          </a:xfrm>
        </p:spPr>
        <p:txBody>
          <a:bodyPr>
            <a:noAutofit/>
          </a:bodyPr>
          <a:lstStyle/>
          <a:p>
            <a:r>
              <a:rPr lang="en-GB" sz="2400" dirty="0" smtClean="0">
                <a:latin typeface="Calibri" pitchFamily="34" charset="0"/>
                <a:cs typeface="Calibri" pitchFamily="34" charset="0"/>
              </a:rPr>
              <a:t>Something that affects millions of people in the UK</a:t>
            </a:r>
          </a:p>
          <a:p>
            <a:endParaRPr lang="en-GB" sz="2400" dirty="0" smtClean="0">
              <a:latin typeface="Calibri" pitchFamily="34" charset="0"/>
              <a:cs typeface="Calibri" pitchFamily="34" charset="0"/>
            </a:endParaRPr>
          </a:p>
          <a:p>
            <a:r>
              <a:rPr lang="en-GB" sz="2400" dirty="0" smtClean="0">
                <a:latin typeface="Calibri" pitchFamily="34" charset="0"/>
                <a:cs typeface="Calibri" pitchFamily="34" charset="0"/>
              </a:rPr>
              <a:t>Not being able to meet basic needs; e.g. heat your home, pay your rent, or buy essentials</a:t>
            </a:r>
          </a:p>
          <a:p>
            <a:endParaRPr lang="en-GB" sz="2400" dirty="0" smtClean="0">
              <a:latin typeface="Calibri" pitchFamily="34" charset="0"/>
              <a:cs typeface="Calibri" pitchFamily="34" charset="0"/>
            </a:endParaRPr>
          </a:p>
          <a:p>
            <a:r>
              <a:rPr lang="en-GB" sz="2400" dirty="0" smtClean="0">
                <a:latin typeface="Calibri" pitchFamily="34" charset="0"/>
                <a:cs typeface="Calibri" pitchFamily="34" charset="0"/>
              </a:rPr>
              <a:t>Individuals facing insecurity, uncertainty and impossible decisions about money </a:t>
            </a:r>
          </a:p>
          <a:p>
            <a:endParaRPr lang="en-GB" sz="2400" dirty="0" smtClean="0">
              <a:latin typeface="Calibri" pitchFamily="34" charset="0"/>
              <a:cs typeface="Calibri" pitchFamily="34" charset="0"/>
            </a:endParaRPr>
          </a:p>
          <a:p>
            <a:r>
              <a:rPr lang="en-GB" sz="2400" dirty="0" smtClean="0">
                <a:latin typeface="Calibri" pitchFamily="34" charset="0"/>
                <a:cs typeface="Calibri" pitchFamily="34" charset="0"/>
              </a:rPr>
              <a:t>Facing marginalisation and discrimination  </a:t>
            </a:r>
            <a:endParaRPr lang="en-GB" sz="2400" dirty="0">
              <a:latin typeface="Calibri" pitchFamily="34" charset="0"/>
              <a:cs typeface="Calibri" pitchFamily="34" charset="0"/>
            </a:endParaRPr>
          </a:p>
        </p:txBody>
      </p:sp>
      <p:sp>
        <p:nvSpPr>
          <p:cNvPr id="5" name="TextBox 4"/>
          <p:cNvSpPr txBox="1"/>
          <p:nvPr/>
        </p:nvSpPr>
        <p:spPr>
          <a:xfrm>
            <a:off x="6045200" y="5867400"/>
            <a:ext cx="3556000" cy="369332"/>
          </a:xfrm>
          <a:prstGeom prst="rect">
            <a:avLst/>
          </a:prstGeom>
          <a:noFill/>
        </p:spPr>
        <p:txBody>
          <a:bodyPr wrap="square" rtlCol="0">
            <a:spAutoFit/>
          </a:bodyPr>
          <a:lstStyle/>
          <a:p>
            <a:r>
              <a:rPr lang="en-GB" dirty="0" smtClean="0"/>
              <a:t>JRF</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Consequences of poverty </a:t>
            </a:r>
            <a:endParaRPr lang="en-GB" dirty="0"/>
          </a:p>
        </p:txBody>
      </p:sp>
      <p:sp>
        <p:nvSpPr>
          <p:cNvPr id="3" name="Content Placeholder 2"/>
          <p:cNvSpPr>
            <a:spLocks noGrp="1"/>
          </p:cNvSpPr>
          <p:nvPr>
            <p:ph idx="1"/>
          </p:nvPr>
        </p:nvSpPr>
        <p:spPr/>
        <p:txBody>
          <a:bodyPr>
            <a:normAutofit/>
          </a:bodyPr>
          <a:lstStyle/>
          <a:p>
            <a:r>
              <a:rPr lang="en-GB" sz="2400" dirty="0" smtClean="0">
                <a:latin typeface="Calibri" pitchFamily="34" charset="0"/>
                <a:cs typeface="Calibri" pitchFamily="34" charset="0"/>
              </a:rPr>
              <a:t>Health problems </a:t>
            </a:r>
          </a:p>
          <a:p>
            <a:r>
              <a:rPr lang="en-GB" sz="2400" dirty="0" smtClean="0">
                <a:latin typeface="Calibri" pitchFamily="34" charset="0"/>
                <a:cs typeface="Calibri" pitchFamily="34" charset="0"/>
              </a:rPr>
              <a:t>Housing </a:t>
            </a:r>
          </a:p>
          <a:p>
            <a:r>
              <a:rPr lang="en-GB" sz="2400" dirty="0" smtClean="0">
                <a:latin typeface="Calibri" pitchFamily="34" charset="0"/>
                <a:cs typeface="Calibri" pitchFamily="34" charset="0"/>
              </a:rPr>
              <a:t>Being a victim of crime </a:t>
            </a:r>
          </a:p>
          <a:p>
            <a:r>
              <a:rPr lang="en-GB" sz="2400" dirty="0" smtClean="0">
                <a:latin typeface="Calibri" pitchFamily="34" charset="0"/>
                <a:cs typeface="Calibri" pitchFamily="34" charset="0"/>
              </a:rPr>
              <a:t>Lower educational achievement </a:t>
            </a:r>
          </a:p>
          <a:p>
            <a:r>
              <a:rPr lang="en-GB" sz="2400" dirty="0" smtClean="0">
                <a:latin typeface="Calibri" pitchFamily="34" charset="0"/>
                <a:cs typeface="Calibri" pitchFamily="34" charset="0"/>
              </a:rPr>
              <a:t>Homelessness </a:t>
            </a:r>
          </a:p>
          <a:p>
            <a:r>
              <a:rPr lang="en-GB" sz="2400" dirty="0" smtClean="0">
                <a:latin typeface="Calibri" pitchFamily="34" charset="0"/>
                <a:cs typeface="Calibri" pitchFamily="34" charset="0"/>
              </a:rPr>
              <a:t>Teenage parenthood </a:t>
            </a:r>
            <a:endParaRPr lang="en-GB" sz="2400" dirty="0">
              <a:latin typeface="Calibri" pitchFamily="34" charset="0"/>
              <a:cs typeface="Calibri" pitchFamily="34" charset="0"/>
            </a:endParaRPr>
          </a:p>
        </p:txBody>
      </p:sp>
      <p:sp>
        <p:nvSpPr>
          <p:cNvPr id="4" name="TextBox 3"/>
          <p:cNvSpPr txBox="1"/>
          <p:nvPr/>
        </p:nvSpPr>
        <p:spPr>
          <a:xfrm>
            <a:off x="5861538" y="5673969"/>
            <a:ext cx="3071447" cy="369332"/>
          </a:xfrm>
          <a:prstGeom prst="rect">
            <a:avLst/>
          </a:prstGeom>
          <a:noFill/>
        </p:spPr>
        <p:txBody>
          <a:bodyPr wrap="square" rtlCol="0">
            <a:spAutoFit/>
          </a:bodyPr>
          <a:lstStyle/>
          <a:p>
            <a:r>
              <a:rPr lang="en-GB" dirty="0" smtClean="0"/>
              <a:t>JRF</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Definitions of poverty</a:t>
            </a:r>
            <a:endParaRPr lang="en-GB" dirty="0"/>
          </a:p>
        </p:txBody>
      </p:sp>
      <p:sp>
        <p:nvSpPr>
          <p:cNvPr id="3" name="Content Placeholder 2"/>
          <p:cNvSpPr>
            <a:spLocks noGrp="1"/>
          </p:cNvSpPr>
          <p:nvPr>
            <p:ph idx="1"/>
          </p:nvPr>
        </p:nvSpPr>
        <p:spPr>
          <a:xfrm>
            <a:off x="677334" y="2160589"/>
            <a:ext cx="8596668" cy="3122611"/>
          </a:xfrm>
        </p:spPr>
        <p:txBody>
          <a:bodyPr>
            <a:normAutofit/>
          </a:bodyPr>
          <a:lstStyle/>
          <a:p>
            <a:r>
              <a:rPr lang="en-GB" sz="2400" dirty="0" smtClean="0">
                <a:latin typeface="Calibri" pitchFamily="34" charset="0"/>
                <a:cs typeface="Calibri" pitchFamily="34" charset="0"/>
              </a:rPr>
              <a:t>Definitions of poverty:</a:t>
            </a:r>
          </a:p>
          <a:p>
            <a:r>
              <a:rPr lang="en-GB" sz="2400" dirty="0" smtClean="0">
                <a:latin typeface="Calibri" pitchFamily="34" charset="0"/>
                <a:cs typeface="Calibri" pitchFamily="34" charset="0"/>
              </a:rPr>
              <a:t> set standards  which we determine whether the incomes and living conditions of the poorest in society are acceptable or not.</a:t>
            </a:r>
          </a:p>
          <a:p>
            <a:r>
              <a:rPr lang="en-GB" sz="2400" dirty="0" smtClean="0">
                <a:latin typeface="Calibri" pitchFamily="34" charset="0"/>
                <a:cs typeface="Calibri" pitchFamily="34" charset="0"/>
              </a:rPr>
              <a:t>Are important for seeing questions of fairness. From these definitions follow all actions to help the poorest </a:t>
            </a:r>
            <a:endParaRPr lang="en-GB" sz="2400" dirty="0">
              <a:latin typeface="Calibri" pitchFamily="34" charset="0"/>
              <a:cs typeface="Calibri" pitchFamily="34" charset="0"/>
            </a:endParaRPr>
          </a:p>
        </p:txBody>
      </p:sp>
      <p:sp>
        <p:nvSpPr>
          <p:cNvPr id="4" name="TextBox 3"/>
          <p:cNvSpPr txBox="1"/>
          <p:nvPr/>
        </p:nvSpPr>
        <p:spPr>
          <a:xfrm>
            <a:off x="4724400" y="5943600"/>
            <a:ext cx="4114800" cy="830997"/>
          </a:xfrm>
          <a:prstGeom prst="rect">
            <a:avLst/>
          </a:prstGeom>
          <a:noFill/>
        </p:spPr>
        <p:txBody>
          <a:bodyPr wrap="square" rtlCol="0">
            <a:spAutoFit/>
          </a:bodyPr>
          <a:lstStyle/>
          <a:p>
            <a:pPr algn="r"/>
            <a:r>
              <a:rPr lang="en-GB" sz="2400" i="1" dirty="0" smtClean="0"/>
              <a:t>ESRC Poverty and exclusion project (2014)</a:t>
            </a:r>
            <a:endParaRPr lang="en-GB" sz="2400"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Poverty </a:t>
            </a:r>
            <a:endParaRPr lang="en-GB" dirty="0"/>
          </a:p>
        </p:txBody>
      </p:sp>
      <p:sp>
        <p:nvSpPr>
          <p:cNvPr id="3" name="Content Placeholder 2"/>
          <p:cNvSpPr>
            <a:spLocks noGrp="1"/>
          </p:cNvSpPr>
          <p:nvPr>
            <p:ph idx="1"/>
          </p:nvPr>
        </p:nvSpPr>
        <p:spPr>
          <a:xfrm>
            <a:off x="1014218" y="1502863"/>
            <a:ext cx="8596668" cy="3880773"/>
          </a:xfrm>
        </p:spPr>
        <p:txBody>
          <a:bodyPr>
            <a:normAutofit fontScale="92500" lnSpcReduction="10000"/>
          </a:bodyPr>
          <a:lstStyle/>
          <a:p>
            <a:r>
              <a:rPr lang="en-GB" sz="2800" dirty="0" smtClean="0"/>
              <a:t>Absolute Poverty- It is focused on the minimum needs to ensure physiological efficiency</a:t>
            </a:r>
          </a:p>
          <a:p>
            <a:pPr marL="0" indent="0">
              <a:buNone/>
            </a:pPr>
            <a:endParaRPr lang="en-GB" sz="2800" dirty="0" smtClean="0"/>
          </a:p>
          <a:p>
            <a:r>
              <a:rPr lang="en-GB" sz="2800" dirty="0" smtClean="0"/>
              <a:t>Relative poverty- it extends the approach from a lack of necessities that is needed for ‘physical efficiency’.</a:t>
            </a:r>
          </a:p>
          <a:p>
            <a:pPr marL="0" indent="0">
              <a:buNone/>
            </a:pPr>
            <a:endParaRPr lang="en-GB" sz="2800" dirty="0" smtClean="0"/>
          </a:p>
          <a:p>
            <a:r>
              <a:rPr lang="en-GB" sz="2800" dirty="0" smtClean="0"/>
              <a:t>Persistent poverty- it is show as being in relative income poverty in the current year and at least two of the three previous years.</a:t>
            </a:r>
          </a:p>
          <a:p>
            <a:endParaRPr lang="en-GB" dirty="0" smtClean="0"/>
          </a:p>
        </p:txBody>
      </p:sp>
      <p:sp>
        <p:nvSpPr>
          <p:cNvPr id="4" name="TextBox 3"/>
          <p:cNvSpPr txBox="1"/>
          <p:nvPr/>
        </p:nvSpPr>
        <p:spPr>
          <a:xfrm>
            <a:off x="6866021" y="5383636"/>
            <a:ext cx="5325979" cy="923330"/>
          </a:xfrm>
          <a:prstGeom prst="rect">
            <a:avLst/>
          </a:prstGeom>
          <a:noFill/>
        </p:spPr>
        <p:txBody>
          <a:bodyPr wrap="square" rtlCol="0">
            <a:spAutoFit/>
          </a:bodyPr>
          <a:lstStyle/>
          <a:p>
            <a:r>
              <a:rPr lang="en-GB" dirty="0" smtClean="0"/>
              <a:t>Rowntree 1901.</a:t>
            </a:r>
          </a:p>
          <a:p>
            <a:r>
              <a:rPr lang="en-GB" dirty="0" smtClean="0"/>
              <a:t>Townsend and </a:t>
            </a:r>
            <a:r>
              <a:rPr lang="en-GB" dirty="0" err="1" smtClean="0"/>
              <a:t>kennedy</a:t>
            </a:r>
            <a:r>
              <a:rPr lang="en-GB" dirty="0" smtClean="0"/>
              <a:t> 2004</a:t>
            </a:r>
          </a:p>
          <a:p>
            <a:endParaRPr lang="en-GB" dirty="0"/>
          </a:p>
        </p:txBody>
      </p:sp>
    </p:spTree>
    <p:extLst>
      <p:ext uri="{BB962C8B-B14F-4D97-AF65-F5344CB8AC3E}">
        <p14:creationId xmlns="" xmlns:p14="http://schemas.microsoft.com/office/powerpoint/2010/main" val="810830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Poverty is a wicked problem </a:t>
            </a:r>
            <a:endParaRPr lang="en-GB" dirty="0"/>
          </a:p>
        </p:txBody>
      </p:sp>
      <p:sp>
        <p:nvSpPr>
          <p:cNvPr id="3" name="Content Placeholder 2"/>
          <p:cNvSpPr>
            <a:spLocks noGrp="1"/>
          </p:cNvSpPr>
          <p:nvPr>
            <p:ph idx="1"/>
          </p:nvPr>
        </p:nvSpPr>
        <p:spPr>
          <a:xfrm>
            <a:off x="677334" y="2160590"/>
            <a:ext cx="8596668" cy="2809996"/>
          </a:xfrm>
        </p:spPr>
        <p:txBody>
          <a:bodyPr>
            <a:normAutofit fontScale="85000" lnSpcReduction="20000"/>
          </a:bodyPr>
          <a:lstStyle/>
          <a:p>
            <a:endParaRPr lang="en-GB" i="1" dirty="0" smtClean="0"/>
          </a:p>
          <a:p>
            <a:endParaRPr lang="en-GB" sz="3000" i="1" dirty="0" smtClean="0"/>
          </a:p>
          <a:p>
            <a:r>
              <a:rPr lang="en-GB" sz="3000" i="1" dirty="0" smtClean="0"/>
              <a:t>Poverty is a wicked issue- complex, multidimensional unclear and changeable. There is not one problem to be addressed. If we are not dealing with a set, specific problem, or even a defined process, there is little point in chasing after definitive, mechanistic answers’</a:t>
            </a:r>
          </a:p>
          <a:p>
            <a:pPr>
              <a:buNone/>
            </a:pPr>
            <a:endParaRPr lang="en-GB" dirty="0" smtClean="0"/>
          </a:p>
        </p:txBody>
      </p:sp>
      <p:sp>
        <p:nvSpPr>
          <p:cNvPr id="5" name="TextBox 4"/>
          <p:cNvSpPr txBox="1"/>
          <p:nvPr/>
        </p:nvSpPr>
        <p:spPr>
          <a:xfrm>
            <a:off x="6506308" y="5486400"/>
            <a:ext cx="2497015" cy="369332"/>
          </a:xfrm>
          <a:prstGeom prst="rect">
            <a:avLst/>
          </a:prstGeom>
          <a:noFill/>
        </p:spPr>
        <p:txBody>
          <a:bodyPr wrap="square" rtlCol="0">
            <a:spAutoFit/>
          </a:bodyPr>
          <a:lstStyle/>
          <a:p>
            <a:r>
              <a:rPr lang="en-GB" dirty="0" err="1" smtClean="0"/>
              <a:t>Spiker</a:t>
            </a:r>
            <a:r>
              <a:rPr lang="en-GB" dirty="0" smtClean="0"/>
              <a:t> (2018)</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Sociological theories of poverty </a:t>
            </a:r>
            <a:endParaRPr lang="en-GB" dirty="0"/>
          </a:p>
        </p:txBody>
      </p:sp>
      <p:sp>
        <p:nvSpPr>
          <p:cNvPr id="3" name="Content Placeholder 2"/>
          <p:cNvSpPr>
            <a:spLocks noGrp="1"/>
          </p:cNvSpPr>
          <p:nvPr>
            <p:ph idx="1"/>
          </p:nvPr>
        </p:nvSpPr>
        <p:spPr>
          <a:xfrm>
            <a:off x="677334" y="2160589"/>
            <a:ext cx="8596668" cy="3046411"/>
          </a:xfrm>
        </p:spPr>
        <p:txBody>
          <a:bodyPr>
            <a:noAutofit/>
          </a:bodyPr>
          <a:lstStyle/>
          <a:p>
            <a:r>
              <a:rPr lang="en-GB" sz="2400" dirty="0" smtClean="0"/>
              <a:t>People’s moral failings, fecklessness or dependency cultures</a:t>
            </a:r>
          </a:p>
          <a:p>
            <a:endParaRPr lang="en-GB" sz="2400" dirty="0" smtClean="0"/>
          </a:p>
          <a:p>
            <a:r>
              <a:rPr lang="en-GB" sz="2400" dirty="0" smtClean="0"/>
              <a:t>Result of how resources and opportunities are unequally distributed across society </a:t>
            </a:r>
          </a:p>
          <a:p>
            <a:endParaRPr lang="en-GB" sz="2400" dirty="0" smtClean="0"/>
          </a:p>
          <a:p>
            <a:r>
              <a:rPr lang="en-GB" sz="2400" dirty="0" smtClean="0"/>
              <a:t>Stigma and shame </a:t>
            </a:r>
          </a:p>
        </p:txBody>
      </p:sp>
      <p:sp>
        <p:nvSpPr>
          <p:cNvPr id="4" name="TextBox 3"/>
          <p:cNvSpPr txBox="1"/>
          <p:nvPr/>
        </p:nvSpPr>
        <p:spPr>
          <a:xfrm>
            <a:off x="5892800" y="5232400"/>
            <a:ext cx="3022600" cy="830997"/>
          </a:xfrm>
          <a:prstGeom prst="rect">
            <a:avLst/>
          </a:prstGeom>
          <a:noFill/>
        </p:spPr>
        <p:txBody>
          <a:bodyPr wrap="square" rtlCol="0">
            <a:spAutoFit/>
          </a:bodyPr>
          <a:lstStyle/>
          <a:p>
            <a:r>
              <a:rPr lang="en-GB" sz="2400" dirty="0" err="1" smtClean="0"/>
              <a:t>Shildrick&amp;Rucell</a:t>
            </a:r>
            <a:r>
              <a:rPr lang="en-GB" sz="2400" dirty="0" smtClean="0"/>
              <a:t>, 2015)</a:t>
            </a:r>
            <a:endParaRPr lang="en-GB"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Measuring poverty </a:t>
            </a:r>
            <a:endParaRPr lang="en-GB" dirty="0"/>
          </a:p>
        </p:txBody>
      </p:sp>
      <p:sp>
        <p:nvSpPr>
          <p:cNvPr id="3" name="Content Placeholder 2"/>
          <p:cNvSpPr>
            <a:spLocks noGrp="1"/>
          </p:cNvSpPr>
          <p:nvPr>
            <p:ph idx="1"/>
          </p:nvPr>
        </p:nvSpPr>
        <p:spPr>
          <a:xfrm>
            <a:off x="806288" y="1304805"/>
            <a:ext cx="8596668" cy="3880773"/>
          </a:xfrm>
        </p:spPr>
        <p:txBody>
          <a:bodyPr>
            <a:noAutofit/>
          </a:bodyPr>
          <a:lstStyle/>
          <a:p>
            <a:r>
              <a:rPr lang="en-GB" sz="2400" dirty="0" smtClean="0"/>
              <a:t>Resources </a:t>
            </a:r>
          </a:p>
          <a:p>
            <a:pPr marL="0" indent="0">
              <a:buNone/>
            </a:pPr>
            <a:endParaRPr lang="en-GB" sz="2400" dirty="0" smtClean="0"/>
          </a:p>
          <a:p>
            <a:r>
              <a:rPr lang="en-GB" sz="2400" dirty="0" smtClean="0"/>
              <a:t>Costs</a:t>
            </a:r>
          </a:p>
          <a:p>
            <a:pPr marL="0" indent="0">
              <a:buNone/>
            </a:pPr>
            <a:r>
              <a:rPr lang="en-GB" sz="2400" dirty="0" smtClean="0"/>
              <a:t> </a:t>
            </a:r>
          </a:p>
          <a:p>
            <a:r>
              <a:rPr lang="en-GB" sz="2400" dirty="0" smtClean="0"/>
              <a:t>A wider frame work </a:t>
            </a:r>
          </a:p>
          <a:p>
            <a:pPr marL="0" indent="0">
              <a:buNone/>
            </a:pPr>
            <a:endParaRPr lang="en-GB" sz="2400" dirty="0" smtClean="0"/>
          </a:p>
          <a:p>
            <a:r>
              <a:rPr lang="en-GB" sz="2400" dirty="0" smtClean="0"/>
              <a:t>Food banks </a:t>
            </a:r>
          </a:p>
          <a:p>
            <a:pPr marL="0" indent="0">
              <a:buNone/>
            </a:pPr>
            <a:endParaRPr lang="en-GB" sz="2400" dirty="0" smtClean="0"/>
          </a:p>
          <a:p>
            <a:r>
              <a:rPr lang="en-GB" sz="2400" dirty="0" smtClean="0"/>
              <a:t>Mental health </a:t>
            </a:r>
            <a:endParaRPr lang="en-GB" sz="2400" dirty="0"/>
          </a:p>
        </p:txBody>
      </p:sp>
      <p:sp>
        <p:nvSpPr>
          <p:cNvPr id="4" name="TextBox 3"/>
          <p:cNvSpPr txBox="1"/>
          <p:nvPr/>
        </p:nvSpPr>
        <p:spPr>
          <a:xfrm>
            <a:off x="7760043" y="5807676"/>
            <a:ext cx="4127157" cy="369332"/>
          </a:xfrm>
          <a:prstGeom prst="rect">
            <a:avLst/>
          </a:prstGeom>
          <a:noFill/>
        </p:spPr>
        <p:txBody>
          <a:bodyPr wrap="square" rtlCol="0">
            <a:spAutoFit/>
          </a:bodyPr>
          <a:lstStyle/>
          <a:p>
            <a:r>
              <a:rPr lang="en-GB" dirty="0" smtClean="0"/>
              <a:t>Barnard 2018</a:t>
            </a:r>
            <a:endParaRPr lang="en-GB" dirty="0"/>
          </a:p>
        </p:txBody>
      </p:sp>
    </p:spTree>
    <p:extLst>
      <p:ext uri="{BB962C8B-B14F-4D97-AF65-F5344CB8AC3E}">
        <p14:creationId xmlns="" xmlns:p14="http://schemas.microsoft.com/office/powerpoint/2010/main" val="6137370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Measuring Poverty </a:t>
            </a:r>
            <a:endParaRPr lang="en-GB" dirty="0"/>
          </a:p>
        </p:txBody>
      </p:sp>
      <p:sp>
        <p:nvSpPr>
          <p:cNvPr id="3" name="Content Placeholder 2"/>
          <p:cNvSpPr>
            <a:spLocks noGrp="1"/>
          </p:cNvSpPr>
          <p:nvPr>
            <p:ph idx="1"/>
          </p:nvPr>
        </p:nvSpPr>
        <p:spPr>
          <a:xfrm>
            <a:off x="677334" y="2160589"/>
            <a:ext cx="8596668" cy="3148011"/>
          </a:xfrm>
        </p:spPr>
        <p:txBody>
          <a:bodyPr>
            <a:normAutofit/>
          </a:bodyPr>
          <a:lstStyle/>
          <a:p>
            <a:r>
              <a:rPr lang="en-GB" sz="2400" dirty="0" smtClean="0"/>
              <a:t>Wood et al, 2012 say that poverty is currently measured by just looking at income, is both too abstract to relate to people’s everyday lives and not informative enough to help practitioners tackle poverty </a:t>
            </a:r>
            <a:endParaRPr lang="en-GB" sz="2400" dirty="0"/>
          </a:p>
        </p:txBody>
      </p:sp>
      <p:sp>
        <p:nvSpPr>
          <p:cNvPr id="4" name="TextBox 3"/>
          <p:cNvSpPr txBox="1"/>
          <p:nvPr/>
        </p:nvSpPr>
        <p:spPr>
          <a:xfrm>
            <a:off x="6019800" y="5359400"/>
            <a:ext cx="3810000" cy="369332"/>
          </a:xfrm>
          <a:prstGeom prst="rect">
            <a:avLst/>
          </a:prstGeom>
          <a:noFill/>
        </p:spPr>
        <p:txBody>
          <a:bodyPr wrap="square" rtlCol="0">
            <a:spAutoFit/>
          </a:bodyPr>
          <a:lstStyle/>
          <a:p>
            <a:r>
              <a:rPr lang="en-GB" dirty="0" smtClean="0"/>
              <a:t>Wood et al, 2012</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causes poverty </a:t>
            </a:r>
            <a:endParaRPr lang="en-GB" dirty="0"/>
          </a:p>
        </p:txBody>
      </p:sp>
      <p:sp>
        <p:nvSpPr>
          <p:cNvPr id="3" name="Content Placeholder 2"/>
          <p:cNvSpPr>
            <a:spLocks noGrp="1"/>
          </p:cNvSpPr>
          <p:nvPr>
            <p:ph idx="1"/>
          </p:nvPr>
        </p:nvSpPr>
        <p:spPr/>
        <p:txBody>
          <a:bodyPr>
            <a:normAutofit fontScale="92500" lnSpcReduction="10000"/>
          </a:bodyPr>
          <a:lstStyle/>
          <a:p>
            <a:r>
              <a:rPr lang="en-GB" sz="2400" dirty="0" smtClean="0"/>
              <a:t>Low paid work</a:t>
            </a:r>
          </a:p>
          <a:p>
            <a:endParaRPr lang="en-GB" sz="2400" dirty="0" smtClean="0"/>
          </a:p>
          <a:p>
            <a:r>
              <a:rPr lang="en-GB" sz="2400" dirty="0" smtClean="0"/>
              <a:t>Lack of education &amp; technical skills </a:t>
            </a:r>
          </a:p>
          <a:p>
            <a:endParaRPr lang="en-GB" sz="2400" dirty="0" smtClean="0"/>
          </a:p>
          <a:p>
            <a:r>
              <a:rPr lang="en-GB" sz="2400" dirty="0" smtClean="0"/>
              <a:t>Issues in home life (domestic violence, substance abuse..)</a:t>
            </a:r>
          </a:p>
          <a:p>
            <a:endParaRPr lang="en-GB" sz="2400" dirty="0" smtClean="0"/>
          </a:p>
          <a:p>
            <a:r>
              <a:rPr lang="en-GB" sz="2400" dirty="0" smtClean="0"/>
              <a:t>Inequalities in  benefits </a:t>
            </a:r>
          </a:p>
          <a:p>
            <a:endParaRPr lang="en-GB" sz="2400" dirty="0" smtClean="0"/>
          </a:p>
          <a:p>
            <a:r>
              <a:rPr lang="en-GB" sz="2400" dirty="0" smtClean="0"/>
              <a:t>Cost of living </a:t>
            </a:r>
          </a:p>
          <a:p>
            <a:pPr>
              <a:buNone/>
            </a:pPr>
            <a:endParaRPr lang="en-GB" dirty="0" smtClean="0"/>
          </a:p>
          <a:p>
            <a:pPr>
              <a:buNone/>
            </a:pPr>
            <a:endParaRPr lang="en-GB" dirty="0" smtClean="0"/>
          </a:p>
          <a:p>
            <a:endParaRPr lang="en-GB" dirty="0"/>
          </a:p>
        </p:txBody>
      </p:sp>
      <p:sp>
        <p:nvSpPr>
          <p:cNvPr id="4" name="TextBox 3"/>
          <p:cNvSpPr txBox="1"/>
          <p:nvPr/>
        </p:nvSpPr>
        <p:spPr>
          <a:xfrm>
            <a:off x="7086600" y="5257800"/>
            <a:ext cx="3505200" cy="646331"/>
          </a:xfrm>
          <a:prstGeom prst="rect">
            <a:avLst/>
          </a:prstGeom>
          <a:noFill/>
        </p:spPr>
        <p:txBody>
          <a:bodyPr wrap="square" rtlCol="0">
            <a:spAutoFit/>
          </a:bodyPr>
          <a:lstStyle/>
          <a:p>
            <a:pPr fontAlgn="base"/>
            <a:r>
              <a:rPr lang="en-GB" b="1" dirty="0" smtClean="0">
                <a:hlinkClick r:id="rId3" tooltip="Permanent Link: Five Main Causes of Poverty in the UK"/>
              </a:rPr>
              <a:t>Five Main Causes of Poverty in the UK</a:t>
            </a:r>
            <a:r>
              <a:rPr lang="en-GB" b="1" dirty="0" smtClean="0"/>
              <a:t>, August 19, 2017</a:t>
            </a:r>
            <a:endParaRPr lang="en-GB"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Poverty in Wales </a:t>
            </a:r>
            <a:endParaRPr lang="en-GB" dirty="0"/>
          </a:p>
        </p:txBody>
      </p:sp>
      <p:sp>
        <p:nvSpPr>
          <p:cNvPr id="3" name="Content Placeholder 2"/>
          <p:cNvSpPr>
            <a:spLocks noGrp="1"/>
          </p:cNvSpPr>
          <p:nvPr>
            <p:ph idx="1"/>
          </p:nvPr>
        </p:nvSpPr>
        <p:spPr>
          <a:xfrm>
            <a:off x="677334" y="1449389"/>
            <a:ext cx="8596668" cy="3808411"/>
          </a:xfrm>
        </p:spPr>
        <p:txBody>
          <a:bodyPr>
            <a:normAutofit fontScale="85000" lnSpcReduction="10000"/>
          </a:bodyPr>
          <a:lstStyle/>
          <a:p>
            <a:pPr>
              <a:buFont typeface="Wingdings" pitchFamily="2" charset="2"/>
              <a:buChar char="Ø"/>
            </a:pPr>
            <a:r>
              <a:rPr lang="en-GB" sz="2400" dirty="0" smtClean="0"/>
              <a:t> </a:t>
            </a:r>
            <a:r>
              <a:rPr lang="en-GB" sz="2600" dirty="0" smtClean="0"/>
              <a:t>D</a:t>
            </a:r>
            <a:r>
              <a:rPr lang="en-GB" sz="2600" dirty="0" smtClean="0"/>
              <a:t>uring </a:t>
            </a:r>
            <a:r>
              <a:rPr lang="en-GB" sz="2600" dirty="0" smtClean="0"/>
              <a:t>1994 to 1997 27% of people in Wales lived in poverty </a:t>
            </a:r>
          </a:p>
          <a:p>
            <a:pPr>
              <a:buFont typeface="Wingdings" pitchFamily="2" charset="2"/>
              <a:buChar char="Ø"/>
            </a:pPr>
            <a:endParaRPr lang="en-GB" sz="2600" dirty="0" smtClean="0"/>
          </a:p>
          <a:p>
            <a:pPr>
              <a:buFont typeface="Wingdings" pitchFamily="2" charset="2"/>
              <a:buChar char="Ø"/>
            </a:pPr>
            <a:r>
              <a:rPr lang="en-GB" sz="2600" dirty="0" smtClean="0"/>
              <a:t>Poverty among couples with children keeps on rising since 2003-2006</a:t>
            </a:r>
          </a:p>
          <a:p>
            <a:pPr>
              <a:buFont typeface="Wingdings" pitchFamily="2" charset="2"/>
              <a:buChar char="Ø"/>
            </a:pPr>
            <a:endParaRPr lang="en-GB" sz="2600" dirty="0" smtClean="0"/>
          </a:p>
          <a:p>
            <a:pPr>
              <a:buFont typeface="Wingdings" pitchFamily="2" charset="2"/>
              <a:buChar char="Ø"/>
            </a:pPr>
            <a:r>
              <a:rPr lang="en-GB" sz="2600" dirty="0" smtClean="0"/>
              <a:t>Poverty in pensioner has fallen, but not as much as how much it has fallen in England, Scotland and Northern Ireland.</a:t>
            </a:r>
          </a:p>
          <a:p>
            <a:pPr>
              <a:buFont typeface="Wingdings" pitchFamily="2" charset="2"/>
              <a:buChar char="Ø"/>
            </a:pPr>
            <a:r>
              <a:rPr lang="en-GB" sz="2600" dirty="0" smtClean="0"/>
              <a:t>In 1994 to  1997 poverty in pensioners accrued after housing costs, was similar to England and lower than Scotland. In 2013/16 it was higher</a:t>
            </a:r>
          </a:p>
          <a:p>
            <a:pPr>
              <a:buFont typeface="Wingdings" pitchFamily="2" charset="2"/>
              <a:buChar char="Ø"/>
            </a:pPr>
            <a:endParaRPr lang="en-GB" dirty="0" smtClean="0"/>
          </a:p>
          <a:p>
            <a:pPr>
              <a:buFont typeface="Wingdings" pitchFamily="2" charset="2"/>
              <a:buChar char="Ø"/>
            </a:pPr>
            <a:endParaRPr lang="en-GB" dirty="0" smtClean="0"/>
          </a:p>
        </p:txBody>
      </p:sp>
      <p:sp>
        <p:nvSpPr>
          <p:cNvPr id="5" name="TextBox 4"/>
          <p:cNvSpPr txBox="1"/>
          <p:nvPr/>
        </p:nvSpPr>
        <p:spPr>
          <a:xfrm>
            <a:off x="6299200" y="5715000"/>
            <a:ext cx="3124200" cy="461665"/>
          </a:xfrm>
          <a:prstGeom prst="rect">
            <a:avLst/>
          </a:prstGeom>
          <a:noFill/>
        </p:spPr>
        <p:txBody>
          <a:bodyPr wrap="square" rtlCol="0">
            <a:spAutoFit/>
          </a:bodyPr>
          <a:lstStyle/>
          <a:p>
            <a:r>
              <a:rPr lang="en-GB" sz="2400" dirty="0" smtClean="0"/>
              <a:t>Barnard 2018</a:t>
            </a:r>
            <a:endParaRPr lang="en-GB" sz="2400" dirty="0"/>
          </a:p>
        </p:txBody>
      </p:sp>
    </p:spTree>
    <p:extLst>
      <p:ext uri="{BB962C8B-B14F-4D97-AF65-F5344CB8AC3E}">
        <p14:creationId xmlns="" xmlns:p14="http://schemas.microsoft.com/office/powerpoint/2010/main" val="33026077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3" cstate="print"/>
          <a:srcRect l="1609" t="15137" r="-1575" b="59374"/>
          <a:stretch>
            <a:fillRect/>
          </a:stretch>
        </p:blipFill>
        <p:spPr bwMode="auto">
          <a:xfrm>
            <a:off x="539262" y="1008186"/>
            <a:ext cx="8275923" cy="3282460"/>
          </a:xfrm>
          <a:prstGeom prst="rect">
            <a:avLst/>
          </a:prstGeom>
          <a:noFill/>
          <a:ln w="9525">
            <a:noFill/>
            <a:miter lim="800000"/>
            <a:headEnd/>
            <a:tailEnd/>
          </a:ln>
        </p:spPr>
      </p:pic>
      <p:sp>
        <p:nvSpPr>
          <p:cNvPr id="7" name="TextBox 6"/>
          <p:cNvSpPr txBox="1"/>
          <p:nvPr/>
        </p:nvSpPr>
        <p:spPr>
          <a:xfrm>
            <a:off x="5943600" y="5842000"/>
            <a:ext cx="3251200" cy="369332"/>
          </a:xfrm>
          <a:prstGeom prst="rect">
            <a:avLst/>
          </a:prstGeom>
          <a:noFill/>
        </p:spPr>
        <p:txBody>
          <a:bodyPr wrap="square" rtlCol="0">
            <a:spAutoFit/>
          </a:bodyPr>
          <a:lstStyle/>
          <a:p>
            <a:r>
              <a:rPr lang="en-GB" dirty="0" err="1" smtClean="0"/>
              <a:t>Bulman</a:t>
            </a:r>
            <a:r>
              <a:rPr lang="en-GB" dirty="0" smtClean="0"/>
              <a:t>, 2018</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is it tackled </a:t>
            </a:r>
            <a:endParaRPr lang="en-GB" dirty="0"/>
          </a:p>
        </p:txBody>
      </p:sp>
      <p:sp>
        <p:nvSpPr>
          <p:cNvPr id="3" name="Content Placeholder 2"/>
          <p:cNvSpPr>
            <a:spLocks noGrp="1"/>
          </p:cNvSpPr>
          <p:nvPr>
            <p:ph idx="1"/>
          </p:nvPr>
        </p:nvSpPr>
        <p:spPr>
          <a:xfrm>
            <a:off x="677334" y="2160589"/>
            <a:ext cx="8596668" cy="3503611"/>
          </a:xfrm>
        </p:spPr>
        <p:txBody>
          <a:bodyPr>
            <a:noAutofit/>
          </a:bodyPr>
          <a:lstStyle/>
          <a:p>
            <a:r>
              <a:rPr lang="en-GB" sz="2400" dirty="0" smtClean="0"/>
              <a:t>By focusing on the areas where the most impact is seen </a:t>
            </a:r>
          </a:p>
          <a:p>
            <a:endParaRPr lang="en-GB" sz="2400" dirty="0" smtClean="0"/>
          </a:p>
          <a:p>
            <a:r>
              <a:rPr lang="en-GB" sz="2400" dirty="0" smtClean="0"/>
              <a:t>The early  years, for young peoples future </a:t>
            </a:r>
          </a:p>
          <a:p>
            <a:endParaRPr lang="en-GB" sz="2400" dirty="0" smtClean="0"/>
          </a:p>
          <a:p>
            <a:r>
              <a:rPr lang="en-GB" sz="2400" dirty="0" smtClean="0"/>
              <a:t>Helping people into work- (Fair and decent work)</a:t>
            </a:r>
          </a:p>
          <a:p>
            <a:endParaRPr lang="en-GB" sz="2400" dirty="0" smtClean="0"/>
          </a:p>
          <a:p>
            <a:r>
              <a:rPr lang="en-GB" sz="2400" dirty="0" smtClean="0"/>
              <a:t>Creating a strong economy which delivers prosperity and securing for individuals  in Wales.</a:t>
            </a:r>
            <a:endParaRPr lang="en-GB" sz="2400" dirty="0"/>
          </a:p>
        </p:txBody>
      </p:sp>
      <p:sp>
        <p:nvSpPr>
          <p:cNvPr id="4" name="TextBox 3"/>
          <p:cNvSpPr txBox="1"/>
          <p:nvPr/>
        </p:nvSpPr>
        <p:spPr>
          <a:xfrm>
            <a:off x="6756400" y="5664200"/>
            <a:ext cx="2743200" cy="830997"/>
          </a:xfrm>
          <a:prstGeom prst="rect">
            <a:avLst/>
          </a:prstGeom>
          <a:noFill/>
        </p:spPr>
        <p:txBody>
          <a:bodyPr wrap="square" rtlCol="0">
            <a:spAutoFit/>
          </a:bodyPr>
          <a:lstStyle/>
          <a:p>
            <a:r>
              <a:rPr lang="en-GB" sz="2400" dirty="0" smtClean="0"/>
              <a:t>Welsh Government, 2018</a:t>
            </a:r>
            <a:endParaRPr lang="en-GB"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Tackling poverty </a:t>
            </a:r>
            <a:endParaRPr lang="en-GB" dirty="0"/>
          </a:p>
        </p:txBody>
      </p:sp>
      <p:sp>
        <p:nvSpPr>
          <p:cNvPr id="3" name="Content Placeholder 2"/>
          <p:cNvSpPr>
            <a:spLocks noGrp="1"/>
          </p:cNvSpPr>
          <p:nvPr>
            <p:ph idx="1"/>
          </p:nvPr>
        </p:nvSpPr>
        <p:spPr>
          <a:xfrm>
            <a:off x="689057" y="1395046"/>
            <a:ext cx="8596668" cy="4306347"/>
          </a:xfrm>
        </p:spPr>
        <p:txBody>
          <a:bodyPr>
            <a:normAutofit lnSpcReduction="10000"/>
          </a:bodyPr>
          <a:lstStyle/>
          <a:p>
            <a:r>
              <a:rPr lang="en-GB" sz="2400" dirty="0" smtClean="0"/>
              <a:t>Raising low incomes </a:t>
            </a:r>
          </a:p>
          <a:p>
            <a:endParaRPr lang="en-GB" sz="2400" dirty="0" smtClean="0"/>
          </a:p>
          <a:p>
            <a:r>
              <a:rPr lang="en-GB" sz="2400" dirty="0" smtClean="0"/>
              <a:t>Get more people into paid employment</a:t>
            </a:r>
          </a:p>
          <a:p>
            <a:endParaRPr lang="en-GB" sz="2400" dirty="0" smtClean="0"/>
          </a:p>
          <a:p>
            <a:r>
              <a:rPr lang="en-GB" sz="2400" dirty="0" smtClean="0"/>
              <a:t>Create more and better jobs  </a:t>
            </a:r>
          </a:p>
          <a:p>
            <a:endParaRPr lang="en-GB" sz="2400" dirty="0" smtClean="0"/>
          </a:p>
          <a:p>
            <a:r>
              <a:rPr lang="en-GB" sz="2400" dirty="0" smtClean="0"/>
              <a:t>Support those who do not work</a:t>
            </a:r>
          </a:p>
          <a:p>
            <a:endParaRPr lang="en-GB" sz="2400" dirty="0" smtClean="0"/>
          </a:p>
          <a:p>
            <a:r>
              <a:rPr lang="en-GB" sz="2400" dirty="0" smtClean="0"/>
              <a:t>Meet minimum needs </a:t>
            </a:r>
          </a:p>
          <a:p>
            <a:endParaRPr lang="en-GB" dirty="0" smtClean="0"/>
          </a:p>
          <a:p>
            <a:endParaRPr lang="en-GB" dirty="0"/>
          </a:p>
        </p:txBody>
      </p:sp>
      <p:sp>
        <p:nvSpPr>
          <p:cNvPr id="4" name="TextBox 3"/>
          <p:cNvSpPr txBox="1"/>
          <p:nvPr/>
        </p:nvSpPr>
        <p:spPr>
          <a:xfrm>
            <a:off x="6350000" y="5892800"/>
            <a:ext cx="3962400" cy="830997"/>
          </a:xfrm>
          <a:prstGeom prst="rect">
            <a:avLst/>
          </a:prstGeom>
          <a:noFill/>
        </p:spPr>
        <p:txBody>
          <a:bodyPr wrap="square" rtlCol="0">
            <a:spAutoFit/>
          </a:bodyPr>
          <a:lstStyle/>
          <a:p>
            <a:r>
              <a:rPr lang="en-GB" sz="2400" dirty="0" err="1" smtClean="0"/>
              <a:t>Winckler</a:t>
            </a:r>
            <a:r>
              <a:rPr lang="en-GB" sz="2400" dirty="0" smtClean="0"/>
              <a:t> and </a:t>
            </a:r>
            <a:r>
              <a:rPr lang="en-GB" sz="2400" dirty="0" err="1" smtClean="0"/>
              <a:t>Trickey</a:t>
            </a:r>
            <a:r>
              <a:rPr lang="en-GB" sz="2400" dirty="0" smtClean="0"/>
              <a:t>, (2014)</a:t>
            </a:r>
            <a:endParaRPr lang="en-GB"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Oxfam </a:t>
            </a:r>
            <a:endParaRPr lang="en-GB" dirty="0"/>
          </a:p>
        </p:txBody>
      </p:sp>
      <p:sp>
        <p:nvSpPr>
          <p:cNvPr id="3" name="Content Placeholder 2"/>
          <p:cNvSpPr>
            <a:spLocks noGrp="1"/>
          </p:cNvSpPr>
          <p:nvPr>
            <p:ph idx="1"/>
          </p:nvPr>
        </p:nvSpPr>
        <p:spPr>
          <a:xfrm>
            <a:off x="1138442" y="1601789"/>
            <a:ext cx="8596668" cy="3880773"/>
          </a:xfrm>
        </p:spPr>
        <p:txBody>
          <a:bodyPr>
            <a:normAutofit/>
          </a:bodyPr>
          <a:lstStyle/>
          <a:p>
            <a:r>
              <a:rPr lang="en-GB" sz="2400" dirty="0" smtClean="0"/>
              <a:t>Campaigning </a:t>
            </a:r>
          </a:p>
          <a:p>
            <a:endParaRPr lang="en-GB" sz="2400" dirty="0" smtClean="0"/>
          </a:p>
          <a:p>
            <a:r>
              <a:rPr lang="en-GB" sz="2400" dirty="0" smtClean="0"/>
              <a:t>Researching </a:t>
            </a:r>
          </a:p>
          <a:p>
            <a:endParaRPr lang="en-GB" sz="2400" dirty="0" smtClean="0"/>
          </a:p>
          <a:p>
            <a:r>
              <a:rPr lang="en-GB" sz="2400" dirty="0" smtClean="0"/>
              <a:t>Raising voices </a:t>
            </a:r>
          </a:p>
          <a:p>
            <a:endParaRPr lang="en-GB" sz="2400" dirty="0" smtClean="0"/>
          </a:p>
          <a:p>
            <a:r>
              <a:rPr lang="en-GB" sz="2400" dirty="0" smtClean="0"/>
              <a:t>Working </a:t>
            </a:r>
            <a:endParaRPr lang="en-GB" sz="2400" dirty="0"/>
          </a:p>
        </p:txBody>
      </p:sp>
      <p:sp>
        <p:nvSpPr>
          <p:cNvPr id="4" name="TextBox 3"/>
          <p:cNvSpPr txBox="1"/>
          <p:nvPr/>
        </p:nvSpPr>
        <p:spPr>
          <a:xfrm>
            <a:off x="5080000" y="5588000"/>
            <a:ext cx="3454400" cy="369332"/>
          </a:xfrm>
          <a:prstGeom prst="rect">
            <a:avLst/>
          </a:prstGeom>
          <a:noFill/>
        </p:spPr>
        <p:txBody>
          <a:bodyPr wrap="square" rtlCol="0">
            <a:spAutoFit/>
          </a:bodyPr>
          <a:lstStyle/>
          <a:p>
            <a:r>
              <a:rPr lang="en-GB" dirty="0" smtClean="0"/>
              <a:t>(Oxfam, 2018)</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Merthyr </a:t>
            </a:r>
            <a:r>
              <a:rPr lang="en-GB" dirty="0" err="1" smtClean="0"/>
              <a:t>Tydfill</a:t>
            </a:r>
            <a:endParaRPr lang="en-GB" dirty="0"/>
          </a:p>
        </p:txBody>
      </p:sp>
      <p:sp>
        <p:nvSpPr>
          <p:cNvPr id="3" name="Content Placeholder 2"/>
          <p:cNvSpPr>
            <a:spLocks noGrp="1"/>
          </p:cNvSpPr>
          <p:nvPr>
            <p:ph idx="1"/>
          </p:nvPr>
        </p:nvSpPr>
        <p:spPr>
          <a:xfrm>
            <a:off x="606995" y="1328617"/>
            <a:ext cx="9334174" cy="4314162"/>
          </a:xfrm>
        </p:spPr>
        <p:txBody>
          <a:bodyPr>
            <a:noAutofit/>
          </a:bodyPr>
          <a:lstStyle/>
          <a:p>
            <a:r>
              <a:rPr lang="en-GB" sz="2400" dirty="0" smtClean="0"/>
              <a:t>The reputation of crime, drugs and poverty is terrible in Merthyr.</a:t>
            </a:r>
          </a:p>
          <a:p>
            <a:endParaRPr lang="en-GB" sz="2400" dirty="0" smtClean="0"/>
          </a:p>
          <a:p>
            <a:r>
              <a:rPr lang="en-GB" sz="2400" dirty="0" smtClean="0"/>
              <a:t>It has been dubbed ‘sick note city’ in the press </a:t>
            </a:r>
          </a:p>
          <a:p>
            <a:endParaRPr lang="en-GB" sz="2400" dirty="0" smtClean="0"/>
          </a:p>
          <a:p>
            <a:r>
              <a:rPr lang="en-GB" sz="2400" dirty="0" smtClean="0"/>
              <a:t>More than 20% on benefits </a:t>
            </a:r>
          </a:p>
          <a:p>
            <a:endParaRPr lang="en-GB" sz="2400" dirty="0" smtClean="0"/>
          </a:p>
          <a:p>
            <a:r>
              <a:rPr lang="en-GB" sz="2400" dirty="0" smtClean="0"/>
              <a:t>Life expectancy is 5 years lower than somebody living somewhere wealthy </a:t>
            </a:r>
          </a:p>
          <a:p>
            <a:endParaRPr lang="en-GB" sz="2400" dirty="0" smtClean="0"/>
          </a:p>
          <a:p>
            <a:r>
              <a:rPr lang="en-GB" sz="2400" dirty="0" smtClean="0"/>
              <a:t>‘There needs to be more job opportunities’ </a:t>
            </a:r>
          </a:p>
        </p:txBody>
      </p:sp>
      <p:sp>
        <p:nvSpPr>
          <p:cNvPr id="4" name="TextBox 3"/>
          <p:cNvSpPr txBox="1"/>
          <p:nvPr/>
        </p:nvSpPr>
        <p:spPr>
          <a:xfrm>
            <a:off x="7543800" y="5869354"/>
            <a:ext cx="3632200" cy="369332"/>
          </a:xfrm>
          <a:prstGeom prst="rect">
            <a:avLst/>
          </a:prstGeom>
          <a:noFill/>
        </p:spPr>
        <p:txBody>
          <a:bodyPr wrap="square" rtlCol="0">
            <a:spAutoFit/>
          </a:bodyPr>
          <a:lstStyle/>
          <a:p>
            <a:r>
              <a:rPr lang="en-GB" dirty="0" smtClean="0"/>
              <a:t>McCarthy, 2017</a:t>
            </a: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 poverty in Wales </a:t>
            </a:r>
            <a:endParaRPr lang="en-GB" dirty="0"/>
          </a:p>
        </p:txBody>
      </p:sp>
      <p:pic>
        <p:nvPicPr>
          <p:cNvPr id="2050" name="Picture 2"/>
          <p:cNvPicPr>
            <a:picLocks noGrp="1" noChangeAspect="1" noChangeArrowheads="1"/>
          </p:cNvPicPr>
          <p:nvPr>
            <p:ph idx="1"/>
          </p:nvPr>
        </p:nvPicPr>
        <p:blipFill>
          <a:blip r:embed="rId3" cstate="print"/>
          <a:srcRect t="24493" r="32836" b="19934"/>
          <a:stretch>
            <a:fillRect/>
          </a:stretch>
        </p:blipFill>
        <p:spPr bwMode="auto">
          <a:xfrm>
            <a:off x="1149212" y="1651340"/>
            <a:ext cx="6939711" cy="4593685"/>
          </a:xfrm>
          <a:prstGeom prst="rect">
            <a:avLst/>
          </a:prstGeom>
          <a:noFill/>
          <a:ln w="9525">
            <a:noFill/>
            <a:miter lim="800000"/>
            <a:headEnd/>
            <a:tailEnd/>
          </a:ln>
        </p:spPr>
      </p:pic>
      <p:sp>
        <p:nvSpPr>
          <p:cNvPr id="5" name="TextBox 4"/>
          <p:cNvSpPr txBox="1"/>
          <p:nvPr/>
        </p:nvSpPr>
        <p:spPr>
          <a:xfrm>
            <a:off x="7188200" y="5867400"/>
            <a:ext cx="2971800" cy="369332"/>
          </a:xfrm>
          <a:prstGeom prst="rect">
            <a:avLst/>
          </a:prstGeom>
          <a:noFill/>
        </p:spPr>
        <p:txBody>
          <a:bodyPr wrap="square" rtlCol="0">
            <a:spAutoFit/>
          </a:bodyPr>
          <a:lstStyle/>
          <a:p>
            <a:r>
              <a:rPr lang="en-GB" dirty="0" smtClean="0"/>
              <a:t>Williamson, (2017)</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a:t>
            </a:r>
            <a:endParaRPr lang="en-GB" dirty="0"/>
          </a:p>
        </p:txBody>
      </p:sp>
      <p:sp>
        <p:nvSpPr>
          <p:cNvPr id="3" name="Content Placeholder 2"/>
          <p:cNvSpPr>
            <a:spLocks noGrp="1"/>
          </p:cNvSpPr>
          <p:nvPr>
            <p:ph idx="1"/>
          </p:nvPr>
        </p:nvSpPr>
        <p:spPr>
          <a:xfrm>
            <a:off x="804334" y="1271589"/>
            <a:ext cx="8596668" cy="5586411"/>
          </a:xfrm>
        </p:spPr>
        <p:txBody>
          <a:bodyPr>
            <a:normAutofit/>
          </a:bodyPr>
          <a:lstStyle/>
          <a:p>
            <a:r>
              <a:rPr lang="en-GB" sz="2000" dirty="0" smtClean="0">
                <a:hlinkClick r:id="rId3"/>
              </a:rPr>
              <a:t>http://cpag.org.uk/content/what-causes-poverty</a:t>
            </a:r>
            <a:endParaRPr lang="en-GB" sz="2000" dirty="0" smtClean="0"/>
          </a:p>
          <a:p>
            <a:r>
              <a:rPr lang="en-GB" sz="2000" dirty="0">
                <a:hlinkClick r:id="rId4"/>
              </a:rPr>
              <a:t>https://</a:t>
            </a:r>
            <a:r>
              <a:rPr lang="en-GB" sz="2000" dirty="0" smtClean="0">
                <a:hlinkClick r:id="rId4"/>
              </a:rPr>
              <a:t>www.theguardian.com/business/2018/dec/04/four-million-british-workers-live-in-poverty-charity-says</a:t>
            </a:r>
            <a:endParaRPr lang="en-GB" sz="2000" dirty="0" smtClean="0"/>
          </a:p>
          <a:p>
            <a:r>
              <a:rPr lang="en-GB" sz="2000" dirty="0" smtClean="0"/>
              <a:t>Joseph </a:t>
            </a:r>
            <a:r>
              <a:rPr lang="en-GB" sz="2000" dirty="0" err="1" smtClean="0"/>
              <a:t>Rowntree</a:t>
            </a:r>
            <a:r>
              <a:rPr lang="en-GB" sz="2000" dirty="0" smtClean="0"/>
              <a:t> Foundation (2018) </a:t>
            </a:r>
            <a:r>
              <a:rPr lang="en-GB" sz="2000" i="1" dirty="0" smtClean="0"/>
              <a:t>Poverty in Wales (2018)</a:t>
            </a:r>
            <a:r>
              <a:rPr lang="en-GB" sz="2000" dirty="0" smtClean="0"/>
              <a:t>. Online: </a:t>
            </a:r>
            <a:r>
              <a:rPr lang="en-GB" sz="2000" dirty="0" smtClean="0">
                <a:hlinkClick r:id="rId5"/>
              </a:rPr>
              <a:t>https://www.jrf.org.uk/report/poverty-wales-2018</a:t>
            </a:r>
            <a:r>
              <a:rPr lang="en-GB" sz="2000" dirty="0" smtClean="0"/>
              <a:t> [Accessed:22/11/18]</a:t>
            </a:r>
          </a:p>
          <a:p>
            <a:r>
              <a:rPr lang="en-GB" sz="2000" dirty="0" smtClean="0"/>
              <a:t>https://www.jrf.org.uk/blog/we-have-new-way-measure-poverty-now-act-solve-it</a:t>
            </a:r>
          </a:p>
          <a:p>
            <a:r>
              <a:rPr lang="en-GB" sz="2000" dirty="0" smtClean="0">
                <a:hlinkClick r:id="rId6"/>
              </a:rPr>
              <a:t>http://www.bris.ac.uk/poverty/downloads/keyofficialdocuments/HOC%20Poverty%20Measures%20and%20Targets%202004.pdf</a:t>
            </a:r>
            <a:endParaRPr lang="en-GB" sz="2000" dirty="0" smtClean="0"/>
          </a:p>
          <a:p>
            <a:r>
              <a:rPr lang="en-GB" sz="2000" dirty="0" smtClean="0">
                <a:hlinkClick r:id="rId7"/>
              </a:rPr>
              <a:t>https://moodle.uwtsd.ac.uk/pluginfile.php/218521/mod_resource/content/1/CROPPovertyBrief35Spicker%20%281%29.pdf</a:t>
            </a:r>
            <a:endParaRPr lang="en-GB" sz="2000" dirty="0" smtClean="0"/>
          </a:p>
          <a:p>
            <a:r>
              <a:rPr lang="en-GB" sz="2000" dirty="0" smtClean="0"/>
              <a:t>https://www.jrf.org.uk/report/sociological-perspectives-poverty</a:t>
            </a:r>
            <a:endParaRPr lang="en-GB" sz="20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GB" dirty="0" smtClean="0">
                <a:hlinkClick r:id="rId3"/>
              </a:rPr>
              <a:t>https://www.jrf.org.uk/report/poverty-wales-2018</a:t>
            </a:r>
            <a:endParaRPr lang="en-GB" dirty="0" smtClean="0"/>
          </a:p>
          <a:p>
            <a:r>
              <a:rPr lang="en-GB" dirty="0" smtClean="0">
                <a:hlinkClick r:id="rId4"/>
              </a:rPr>
              <a:t>https://www.demos.co.uk/files/Poverty_-_final.pdf?1354014565</a:t>
            </a:r>
            <a:endParaRPr lang="en-GB" dirty="0" smtClean="0"/>
          </a:p>
          <a:p>
            <a:endParaRPr lang="en-GB" dirty="0" smtClean="0"/>
          </a:p>
          <a:p>
            <a:r>
              <a:rPr lang="en-GB" dirty="0" smtClean="0">
                <a:hlinkClick r:id="rId5"/>
              </a:rPr>
              <a:t>http://www.poverty.ac.uk/definitions-poverty</a:t>
            </a:r>
            <a:endParaRPr lang="en-GB" dirty="0" smtClean="0"/>
          </a:p>
          <a:p>
            <a:r>
              <a:rPr lang="en-GB" dirty="0" smtClean="0">
                <a:hlinkClick r:id="rId6"/>
              </a:rPr>
              <a:t>https://www.independent.co.uk/news/uk/home-news/wales-poverty-rates-rising-living-costs-benefits-cut-people-trapped-government-a8241926.html</a:t>
            </a:r>
            <a:endParaRPr lang="en-GB" dirty="0" smtClean="0"/>
          </a:p>
          <a:p>
            <a:r>
              <a:rPr lang="en-GB" dirty="0" smtClean="0">
                <a:hlinkClick r:id="rId7"/>
              </a:rPr>
              <a:t>https://www.oxfam.org.uk/cymru/poverty-in-wales</a:t>
            </a:r>
            <a:endParaRPr lang="en-GB" dirty="0" smtClean="0"/>
          </a:p>
          <a:p>
            <a:r>
              <a:rPr lang="en-GB" dirty="0" smtClean="0">
                <a:hlinkClick r:id="rId8"/>
              </a:rPr>
              <a:t>https://www.walesonline.co.uk/news/wales-news/life-gurnos-what-its-really-12422321</a:t>
            </a:r>
            <a:endParaRPr lang="en-GB" dirty="0" smtClean="0"/>
          </a:p>
          <a:p>
            <a:r>
              <a:rPr lang="en-GB" dirty="0" smtClean="0">
                <a:hlinkClick r:id="rId9"/>
              </a:rPr>
              <a:t>https://www.walesonline.co.uk/news/politics/warning-wales-could-see-biggest-13845675</a:t>
            </a:r>
            <a:endParaRPr lang="en-GB" dirty="0" smtClean="0"/>
          </a:p>
          <a:p>
            <a:r>
              <a:rPr lang="en-GB" dirty="0" smtClean="0">
                <a:hlinkClick r:id="rId10"/>
              </a:rPr>
              <a:t>https://www.jrf.org.uk/our-work/what-is-poverty</a:t>
            </a:r>
            <a:endParaRPr lang="en-GB" dirty="0" smtClean="0"/>
          </a:p>
          <a:p>
            <a:endParaRPr lang="en-GB" dirty="0" smtClean="0"/>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1062</TotalTime>
  <Words>719</Words>
  <Application>Microsoft Office PowerPoint</Application>
  <PresentationFormat>Custom</PresentationFormat>
  <Paragraphs>158</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Facet</vt:lpstr>
      <vt:lpstr>Discuss the concept of poverty referring to theory, policy and practice </vt:lpstr>
      <vt:lpstr>What is poverty?</vt:lpstr>
      <vt:lpstr>Consequences of poverty </vt:lpstr>
      <vt:lpstr>Definitions of poverty</vt:lpstr>
      <vt:lpstr>Poverty </vt:lpstr>
      <vt:lpstr>Poverty is a wicked problem </vt:lpstr>
      <vt:lpstr>Sociological theories of poverty </vt:lpstr>
      <vt:lpstr>Measuring poverty </vt:lpstr>
      <vt:lpstr>Measuring Poverty </vt:lpstr>
      <vt:lpstr>What causes poverty </vt:lpstr>
      <vt:lpstr>Poverty in Wales </vt:lpstr>
      <vt:lpstr>Slide 12</vt:lpstr>
      <vt:lpstr>How is it tackled </vt:lpstr>
      <vt:lpstr>Tackling poverty </vt:lpstr>
      <vt:lpstr>Oxfam </vt:lpstr>
      <vt:lpstr> Merthyr Tydfill</vt:lpstr>
      <vt:lpstr>Child poverty in Wales </vt:lpstr>
      <vt:lpstr>References </vt:lpstr>
      <vt:lpstr>Slide 19</vt:lpstr>
    </vt:vector>
  </TitlesOfParts>
  <Company>University of Wales Trinity Saint David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Discuss the concept of poverty referring to theory, policy and practice</dc:title>
  <dc:creator>Jaimie Coakley (1801568)</dc:creator>
  <cp:lastModifiedBy>User</cp:lastModifiedBy>
  <cp:revision>83</cp:revision>
  <dcterms:created xsi:type="dcterms:W3CDTF">2018-12-11T13:28:31Z</dcterms:created>
  <dcterms:modified xsi:type="dcterms:W3CDTF">2019-01-02T20:34:47Z</dcterms:modified>
</cp:coreProperties>
</file>