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65" r:id="rId3"/>
    <p:sldId id="257" r:id="rId4"/>
    <p:sldId id="266" r:id="rId5"/>
    <p:sldId id="258" r:id="rId6"/>
    <p:sldId id="267" r:id="rId7"/>
    <p:sldId id="259" r:id="rId8"/>
    <p:sldId id="268" r:id="rId9"/>
    <p:sldId id="260" r:id="rId10"/>
    <p:sldId id="261" r:id="rId11"/>
    <p:sldId id="262" r:id="rId12"/>
    <p:sldId id="270" r:id="rId13"/>
    <p:sldId id="263" r:id="rId14"/>
    <p:sldId id="264"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0676" autoAdjust="0"/>
  </p:normalViewPr>
  <p:slideViewPr>
    <p:cSldViewPr snapToGrid="0">
      <p:cViewPr varScale="1">
        <p:scale>
          <a:sx n="50" d="100"/>
          <a:sy n="50" d="100"/>
        </p:scale>
        <p:origin x="1284" y="28"/>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36F09E-3DFC-403E-87F1-BC0FED21ECF5}" type="datetimeFigureOut">
              <a:rPr lang="en-US" smtClean="0"/>
              <a:t>6/29/2025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6D3DF5-565E-4FBB-9561-78D52C12077C}" type="slidenum">
              <a:rPr lang="en-US" smtClean="0"/>
              <a:t>‹#›</a:t>
            </a:fld>
            <a:endParaRPr lang="en-US"/>
          </a:p>
        </p:txBody>
      </p:sp>
    </p:spTree>
    <p:extLst>
      <p:ext uri="{BB962C8B-B14F-4D97-AF65-F5344CB8AC3E}">
        <p14:creationId xmlns:p14="http://schemas.microsoft.com/office/powerpoint/2010/main" val="13892666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this presentation, I will present to you an illustration of what I did in Tasks 1 and 2. In the business concept which I have proposed, my product idea was the high-end health-tech product, that is, the K8 Water Ionizer. To gather insights, I applied the Microsoft Forms tool, created a health-oriented site using Weebly, formulated the marketing design with the Canva tool, and forecasted business finances via Excel. All the tools assisted me in developing the project through digital growth strategies, employability skills, real data, and professional design.</a:t>
            </a:r>
            <a:endParaRPr lang="en-US" dirty="0"/>
          </a:p>
        </p:txBody>
      </p:sp>
      <p:sp>
        <p:nvSpPr>
          <p:cNvPr id="4" name="Slide Number Placeholder 3"/>
          <p:cNvSpPr>
            <a:spLocks noGrp="1"/>
          </p:cNvSpPr>
          <p:nvPr>
            <p:ph type="sldNum" sz="quarter" idx="5"/>
          </p:nvPr>
        </p:nvSpPr>
        <p:spPr/>
        <p:txBody>
          <a:bodyPr/>
          <a:lstStyle/>
          <a:p>
            <a:fld id="{446D3DF5-565E-4FBB-9561-78D52C12077C}" type="slidenum">
              <a:rPr lang="en-US" smtClean="0"/>
              <a:t>2</a:t>
            </a:fld>
            <a:endParaRPr lang="en-US"/>
          </a:p>
        </p:txBody>
      </p:sp>
    </p:spTree>
    <p:extLst>
      <p:ext uri="{BB962C8B-B14F-4D97-AF65-F5344CB8AC3E}">
        <p14:creationId xmlns:p14="http://schemas.microsoft.com/office/powerpoint/2010/main" val="37394224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Firstly, I designed an elaborate questionnaire through Google Forms. It had questions that were multiple-choice and scaled, helping to define the priorities of consumers. Just to make it clear and relevant, I would test it with peers. The main points that have been used in this survey include the realization that more than 70 per cent of citizens consider water quality to be very vital. The responses became the underpinnings of strategic decisions, such as pricing, design messaging, and site design (Fallon-Oleary, 2025).</a:t>
            </a:r>
            <a:endParaRPr lang="en-US" dirty="0"/>
          </a:p>
        </p:txBody>
      </p:sp>
      <p:sp>
        <p:nvSpPr>
          <p:cNvPr id="4" name="Slide Number Placeholder 3"/>
          <p:cNvSpPr>
            <a:spLocks noGrp="1"/>
          </p:cNvSpPr>
          <p:nvPr>
            <p:ph type="sldNum" sz="quarter" idx="5"/>
          </p:nvPr>
        </p:nvSpPr>
        <p:spPr/>
        <p:txBody>
          <a:bodyPr/>
          <a:lstStyle/>
          <a:p>
            <a:fld id="{446D3DF5-565E-4FBB-9561-78D52C12077C}" type="slidenum">
              <a:rPr lang="en-US" smtClean="0"/>
              <a:t>3</a:t>
            </a:fld>
            <a:endParaRPr lang="en-US"/>
          </a:p>
        </p:txBody>
      </p:sp>
    </p:spTree>
    <p:extLst>
      <p:ext uri="{BB962C8B-B14F-4D97-AF65-F5344CB8AC3E}">
        <p14:creationId xmlns:p14="http://schemas.microsoft.com/office/powerpoint/2010/main" val="2157520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6D3DF5-565E-4FBB-9561-78D52C12077C}" type="slidenum">
              <a:rPr lang="en-US" smtClean="0"/>
              <a:t>4</a:t>
            </a:fld>
            <a:endParaRPr lang="en-US"/>
          </a:p>
        </p:txBody>
      </p:sp>
    </p:spTree>
    <p:extLst>
      <p:ext uri="{BB962C8B-B14F-4D97-AF65-F5344CB8AC3E}">
        <p14:creationId xmlns:p14="http://schemas.microsoft.com/office/powerpoint/2010/main" val="32055892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were four important things addressed during the analysis of the survey. First, health motivation was found to be more than the price factor. Second, consumers considered multifunctionality to be valuable and their belief aligned with a quality product message. Third, the majority of them were willing to spend more than £3,000, and my high-priced business strategy was confirmed. Lastly, there had to be scientific support for the trust in the product. Such conclusions informed both content-based and SEO-based decision-making and had a direct impact on my brand voice and brand visuals used in marketing materials (Future Market Insights, 2025).</a:t>
            </a:r>
          </a:p>
        </p:txBody>
      </p:sp>
      <p:sp>
        <p:nvSpPr>
          <p:cNvPr id="4" name="Slide Number Placeholder 3"/>
          <p:cNvSpPr>
            <a:spLocks noGrp="1"/>
          </p:cNvSpPr>
          <p:nvPr>
            <p:ph type="sldNum" sz="quarter" idx="5"/>
          </p:nvPr>
        </p:nvSpPr>
        <p:spPr/>
        <p:txBody>
          <a:bodyPr/>
          <a:lstStyle/>
          <a:p>
            <a:fld id="{446D3DF5-565E-4FBB-9561-78D52C12077C}" type="slidenum">
              <a:rPr lang="en-US" smtClean="0"/>
              <a:t>5</a:t>
            </a:fld>
            <a:endParaRPr lang="en-US"/>
          </a:p>
        </p:txBody>
      </p:sp>
    </p:spTree>
    <p:extLst>
      <p:ext uri="{BB962C8B-B14F-4D97-AF65-F5344CB8AC3E}">
        <p14:creationId xmlns:p14="http://schemas.microsoft.com/office/powerpoint/2010/main" val="34536443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23919E-5110-26EE-7D63-BF6366611E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68FB53-066A-52A1-74C4-BFDFBA9B30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4685EA-BE54-517D-8C64-4A57BF0796A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E675BD9-5FFD-6000-CA39-BFEDB0D1833C}"/>
              </a:ext>
            </a:extLst>
          </p:cNvPr>
          <p:cNvSpPr>
            <a:spLocks noGrp="1"/>
          </p:cNvSpPr>
          <p:nvPr>
            <p:ph type="sldNum" sz="quarter" idx="5"/>
          </p:nvPr>
        </p:nvSpPr>
        <p:spPr/>
        <p:txBody>
          <a:bodyPr/>
          <a:lstStyle/>
          <a:p>
            <a:fld id="{446D3DF5-565E-4FBB-9561-78D52C12077C}" type="slidenum">
              <a:rPr lang="en-US" smtClean="0"/>
              <a:t>6</a:t>
            </a:fld>
            <a:endParaRPr lang="en-US"/>
          </a:p>
        </p:txBody>
      </p:sp>
    </p:spTree>
    <p:extLst>
      <p:ext uri="{BB962C8B-B14F-4D97-AF65-F5344CB8AC3E}">
        <p14:creationId xmlns:p14="http://schemas.microsoft.com/office/powerpoint/2010/main" val="28836177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have designed the site on Weebly with information oriented to health and clean, user-friendly and optimized for mobile platforms. The product sold was illustrated through the home page due to the science of the product and the 5 kinds of water. With Canva, I used bright </a:t>
            </a:r>
            <a:r>
              <a:rPr lang="en-US" sz="1200" kern="1200" dirty="0" err="1">
                <a:solidFill>
                  <a:schemeClr val="tx1"/>
                </a:solidFill>
                <a:effectLst/>
                <a:latin typeface="+mn-lt"/>
                <a:ea typeface="+mn-ea"/>
                <a:cs typeface="+mn-cs"/>
              </a:rPr>
              <a:t>colours</a:t>
            </a:r>
            <a:r>
              <a:rPr lang="en-US" sz="1200" kern="1200" dirty="0">
                <a:solidFill>
                  <a:schemeClr val="tx1"/>
                </a:solidFill>
                <a:effectLst/>
                <a:latin typeface="+mn-lt"/>
                <a:ea typeface="+mn-ea"/>
                <a:cs typeface="+mn-cs"/>
              </a:rPr>
              <a:t> and facts-driven messages in my posters. Every visual image and product on the web echoed customer preferences, especially their faith in science and an interest in well-being. This concordance made the contents strategic and captivating (Zhang et al., 2022).</a:t>
            </a:r>
            <a:endParaRPr lang="en-US" dirty="0"/>
          </a:p>
        </p:txBody>
      </p:sp>
      <p:sp>
        <p:nvSpPr>
          <p:cNvPr id="4" name="Slide Number Placeholder 3"/>
          <p:cNvSpPr>
            <a:spLocks noGrp="1"/>
          </p:cNvSpPr>
          <p:nvPr>
            <p:ph type="sldNum" sz="quarter" idx="5"/>
          </p:nvPr>
        </p:nvSpPr>
        <p:spPr/>
        <p:txBody>
          <a:bodyPr/>
          <a:lstStyle/>
          <a:p>
            <a:fld id="{446D3DF5-565E-4FBB-9561-78D52C12077C}" type="slidenum">
              <a:rPr lang="en-US" smtClean="0"/>
              <a:t>7</a:t>
            </a:fld>
            <a:endParaRPr lang="en-US"/>
          </a:p>
        </p:txBody>
      </p:sp>
    </p:spTree>
    <p:extLst>
      <p:ext uri="{BB962C8B-B14F-4D97-AF65-F5344CB8AC3E}">
        <p14:creationId xmlns:p14="http://schemas.microsoft.com/office/powerpoint/2010/main" val="923445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process of segmentation helped me to customize what I had to say. My principal target was health-conscious 35-44 homeowners. SEO keywords were aligned to popular search terms in this population. It focused on the promotion of health advantages of ionized water and geographical targeting such as Cardiff water ionizer to follow the customer interest and place. This directed method enhanced the presence and credibility of my company (Ahmad et al., 2024).</a:t>
            </a:r>
            <a:endParaRPr lang="en-US" dirty="0"/>
          </a:p>
        </p:txBody>
      </p:sp>
      <p:sp>
        <p:nvSpPr>
          <p:cNvPr id="4" name="Slide Number Placeholder 3"/>
          <p:cNvSpPr>
            <a:spLocks noGrp="1"/>
          </p:cNvSpPr>
          <p:nvPr>
            <p:ph type="sldNum" sz="quarter" idx="5"/>
          </p:nvPr>
        </p:nvSpPr>
        <p:spPr/>
        <p:txBody>
          <a:bodyPr/>
          <a:lstStyle/>
          <a:p>
            <a:fld id="{446D3DF5-565E-4FBB-9561-78D52C12077C}" type="slidenum">
              <a:rPr lang="en-US" smtClean="0"/>
              <a:t>9</a:t>
            </a:fld>
            <a:endParaRPr lang="en-US"/>
          </a:p>
        </p:txBody>
      </p:sp>
    </p:spTree>
    <p:extLst>
      <p:ext uri="{BB962C8B-B14F-4D97-AF65-F5344CB8AC3E}">
        <p14:creationId xmlns:p14="http://schemas.microsoft.com/office/powerpoint/2010/main" val="23609039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Task 2, I was also able to produce a one-year financial forecast of an organization named K8 Water using Excel. Included in the spreadsheet were estimated income, categories of expenditures, and automatic totals. I used </a:t>
            </a:r>
            <a:r>
              <a:rPr lang="en-US" sz="1200" kern="1200" dirty="0" err="1">
                <a:solidFill>
                  <a:schemeClr val="tx1"/>
                </a:solidFill>
                <a:effectLst/>
                <a:latin typeface="+mn-lt"/>
                <a:ea typeface="+mn-ea"/>
                <a:cs typeface="+mn-cs"/>
              </a:rPr>
              <a:t>colour</a:t>
            </a:r>
            <a:r>
              <a:rPr lang="en-US" sz="1200" kern="1200" dirty="0">
                <a:solidFill>
                  <a:schemeClr val="tx1"/>
                </a:solidFill>
                <a:effectLst/>
                <a:latin typeface="+mn-lt"/>
                <a:ea typeface="+mn-ea"/>
                <a:cs typeface="+mn-cs"/>
              </a:rPr>
              <a:t> coding and a bar chart to represent monthly profit/loss. It provided an insight into the balance between the times of revenue decrease, the necessity of boosting marketing efforts, and financial stability. People could not accurately predict the future of the business before Excel (Arjun Ruparelia, 2023).</a:t>
            </a:r>
            <a:endParaRPr lang="en-US" dirty="0"/>
          </a:p>
        </p:txBody>
      </p:sp>
      <p:sp>
        <p:nvSpPr>
          <p:cNvPr id="4" name="Slide Number Placeholder 3"/>
          <p:cNvSpPr>
            <a:spLocks noGrp="1"/>
          </p:cNvSpPr>
          <p:nvPr>
            <p:ph type="sldNum" sz="quarter" idx="5"/>
          </p:nvPr>
        </p:nvSpPr>
        <p:spPr/>
        <p:txBody>
          <a:bodyPr/>
          <a:lstStyle/>
          <a:p>
            <a:fld id="{446D3DF5-565E-4FBB-9561-78D52C12077C}" type="slidenum">
              <a:rPr lang="en-US" smtClean="0"/>
              <a:t>10</a:t>
            </a:fld>
            <a:endParaRPr lang="en-US"/>
          </a:p>
        </p:txBody>
      </p:sp>
    </p:spTree>
    <p:extLst>
      <p:ext uri="{BB962C8B-B14F-4D97-AF65-F5344CB8AC3E}">
        <p14:creationId xmlns:p14="http://schemas.microsoft.com/office/powerpoint/2010/main" val="29602559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Excel is very imperative in the contemporary world. It supports real-time updates and easily merges with some of the cloud environments such as OneDrive (Vaidyanathan et al., 2020). In the case of a small group as K8 Water is, it makes work more effective at a distance, less prone to error when validating data and saves time with automation. Excel is also a tool to expand the business and therefore a tool to acquire digital literacy at a basic level and an advanced level of learning.</a:t>
            </a:r>
            <a:endParaRPr lang="en-US" dirty="0"/>
          </a:p>
        </p:txBody>
      </p:sp>
      <p:sp>
        <p:nvSpPr>
          <p:cNvPr id="4" name="Slide Number Placeholder 3"/>
          <p:cNvSpPr>
            <a:spLocks noGrp="1"/>
          </p:cNvSpPr>
          <p:nvPr>
            <p:ph type="sldNum" sz="quarter" idx="5"/>
          </p:nvPr>
        </p:nvSpPr>
        <p:spPr/>
        <p:txBody>
          <a:bodyPr/>
          <a:lstStyle/>
          <a:p>
            <a:fld id="{446D3DF5-565E-4FBB-9561-78D52C12077C}" type="slidenum">
              <a:rPr lang="en-US" smtClean="0"/>
              <a:t>11</a:t>
            </a:fld>
            <a:endParaRPr lang="en-US"/>
          </a:p>
        </p:txBody>
      </p:sp>
    </p:spTree>
    <p:extLst>
      <p:ext uri="{BB962C8B-B14F-4D97-AF65-F5344CB8AC3E}">
        <p14:creationId xmlns:p14="http://schemas.microsoft.com/office/powerpoint/2010/main" val="2101662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project increased my competence in working with digital platforms. I found out how to translate the results of the surveys into actions, how to make the websites and other marketing resources striking with the help of visuals, and how to predict business finances online. Programs such as Canva and Excel used to be so frightening at the beginning but I can use them now with comfort. To improve storytelling in my future positions, I will develop my SEO capabilities, learn about video-making next, and be better prepared to work in the digital spectrum (Tee et al., 2024).</a:t>
            </a:r>
            <a:endParaRPr lang="en-US" dirty="0"/>
          </a:p>
        </p:txBody>
      </p:sp>
      <p:sp>
        <p:nvSpPr>
          <p:cNvPr id="4" name="Slide Number Placeholder 3"/>
          <p:cNvSpPr>
            <a:spLocks noGrp="1"/>
          </p:cNvSpPr>
          <p:nvPr>
            <p:ph type="sldNum" sz="quarter" idx="5"/>
          </p:nvPr>
        </p:nvSpPr>
        <p:spPr/>
        <p:txBody>
          <a:bodyPr/>
          <a:lstStyle/>
          <a:p>
            <a:fld id="{446D3DF5-565E-4FBB-9561-78D52C12077C}" type="slidenum">
              <a:rPr lang="en-US" smtClean="0"/>
              <a:t>13</a:t>
            </a:fld>
            <a:endParaRPr lang="en-US"/>
          </a:p>
        </p:txBody>
      </p:sp>
    </p:spTree>
    <p:extLst>
      <p:ext uri="{BB962C8B-B14F-4D97-AF65-F5344CB8AC3E}">
        <p14:creationId xmlns:p14="http://schemas.microsoft.com/office/powerpoint/2010/main" val="9204164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6D3DF5-565E-4FBB-9561-78D52C12077C}" type="slidenum">
              <a:rPr lang="en-US" smtClean="0"/>
              <a:t>14</a:t>
            </a:fld>
            <a:endParaRPr lang="en-US"/>
          </a:p>
        </p:txBody>
      </p:sp>
    </p:spTree>
    <p:extLst>
      <p:ext uri="{BB962C8B-B14F-4D97-AF65-F5344CB8AC3E}">
        <p14:creationId xmlns:p14="http://schemas.microsoft.com/office/powerpoint/2010/main" val="3081642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1C9CC3-B206-F200-4B85-9A84F4B409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737640-2D6A-0B42-718E-BA4E1655BC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1BF5EC-EB94-7DCD-C97B-EE2CF08C714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95A2FAC-A341-C6AB-22C7-AE979756ED6F}"/>
              </a:ext>
            </a:extLst>
          </p:cNvPr>
          <p:cNvSpPr>
            <a:spLocks noGrp="1"/>
          </p:cNvSpPr>
          <p:nvPr>
            <p:ph type="sldNum" sz="quarter" idx="5"/>
          </p:nvPr>
        </p:nvSpPr>
        <p:spPr/>
        <p:txBody>
          <a:bodyPr/>
          <a:lstStyle/>
          <a:p>
            <a:fld id="{446D3DF5-565E-4FBB-9561-78D52C12077C}" type="slidenum">
              <a:rPr lang="en-US" smtClean="0"/>
              <a:t>15</a:t>
            </a:fld>
            <a:endParaRPr lang="en-US"/>
          </a:p>
        </p:txBody>
      </p:sp>
    </p:spTree>
    <p:extLst>
      <p:ext uri="{BB962C8B-B14F-4D97-AF65-F5344CB8AC3E}">
        <p14:creationId xmlns:p14="http://schemas.microsoft.com/office/powerpoint/2010/main" val="300106427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A8BAB4-684C-4C1E-86C4-BBD362F6EF8C}" type="datetimeFigureOut">
              <a:rPr lang="en-US" smtClean="0"/>
              <a:t>6/29/2025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A73452DC-0AD2-4948-B48A-C35740706C3A}" type="slidenum">
              <a:rPr lang="en-US" smtClean="0"/>
              <a:t>‹#›</a:t>
            </a:fld>
            <a:endParaRPr lang="en-US"/>
          </a:p>
        </p:txBody>
      </p:sp>
    </p:spTree>
    <p:extLst>
      <p:ext uri="{BB962C8B-B14F-4D97-AF65-F5344CB8AC3E}">
        <p14:creationId xmlns:p14="http://schemas.microsoft.com/office/powerpoint/2010/main" val="2048681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A8BAB4-684C-4C1E-86C4-BBD362F6EF8C}" type="datetimeFigureOut">
              <a:rPr lang="en-US" smtClean="0"/>
              <a:t>6/29/2025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3452DC-0AD2-4948-B48A-C35740706C3A}" type="slidenum">
              <a:rPr lang="en-US" smtClean="0"/>
              <a:t>‹#›</a:t>
            </a:fld>
            <a:endParaRPr lang="en-US"/>
          </a:p>
        </p:txBody>
      </p:sp>
    </p:spTree>
    <p:extLst>
      <p:ext uri="{BB962C8B-B14F-4D97-AF65-F5344CB8AC3E}">
        <p14:creationId xmlns:p14="http://schemas.microsoft.com/office/powerpoint/2010/main" val="2967338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7EA8BAB4-684C-4C1E-86C4-BBD362F6EF8C}" type="datetimeFigureOut">
              <a:rPr lang="en-US" smtClean="0"/>
              <a:t>6/29/2025</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A73452DC-0AD2-4948-B48A-C35740706C3A}" type="slidenum">
              <a:rPr lang="en-US" smtClean="0"/>
              <a:t>‹#›</a:t>
            </a:fld>
            <a:endParaRPr lang="en-US"/>
          </a:p>
        </p:txBody>
      </p:sp>
    </p:spTree>
    <p:extLst>
      <p:ext uri="{BB962C8B-B14F-4D97-AF65-F5344CB8AC3E}">
        <p14:creationId xmlns:p14="http://schemas.microsoft.com/office/powerpoint/2010/main" val="5751557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A8BAB4-684C-4C1E-86C4-BBD362F6EF8C}" type="datetimeFigureOut">
              <a:rPr lang="en-US" smtClean="0"/>
              <a:t>6/29/2025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3452DC-0AD2-4948-B48A-C35740706C3A}" type="slidenum">
              <a:rPr lang="en-US" smtClean="0"/>
              <a:t>‹#›</a:t>
            </a:fld>
            <a:endParaRPr lang="en-US"/>
          </a:p>
        </p:txBody>
      </p:sp>
    </p:spTree>
    <p:extLst>
      <p:ext uri="{BB962C8B-B14F-4D97-AF65-F5344CB8AC3E}">
        <p14:creationId xmlns:p14="http://schemas.microsoft.com/office/powerpoint/2010/main" val="3895178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A8BAB4-684C-4C1E-86C4-BBD362F6EF8C}" type="datetimeFigureOut">
              <a:rPr lang="en-US" smtClean="0"/>
              <a:t>6/29/2025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3452DC-0AD2-4948-B48A-C35740706C3A}" type="slidenum">
              <a:rPr lang="en-US" smtClean="0"/>
              <a:t>‹#›</a:t>
            </a:fld>
            <a:endParaRPr lang="en-US"/>
          </a:p>
        </p:txBody>
      </p:sp>
    </p:spTree>
    <p:extLst>
      <p:ext uri="{BB962C8B-B14F-4D97-AF65-F5344CB8AC3E}">
        <p14:creationId xmlns:p14="http://schemas.microsoft.com/office/powerpoint/2010/main" val="639907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A8BAB4-684C-4C1E-86C4-BBD362F6EF8C}" type="datetimeFigureOut">
              <a:rPr lang="en-US" smtClean="0"/>
              <a:t>6/29/2025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3452DC-0AD2-4948-B48A-C35740706C3A}" type="slidenum">
              <a:rPr lang="en-US" smtClean="0"/>
              <a:t>‹#›</a:t>
            </a:fld>
            <a:endParaRPr lang="en-US"/>
          </a:p>
        </p:txBody>
      </p:sp>
    </p:spTree>
    <p:extLst>
      <p:ext uri="{BB962C8B-B14F-4D97-AF65-F5344CB8AC3E}">
        <p14:creationId xmlns:p14="http://schemas.microsoft.com/office/powerpoint/2010/main" val="4059967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A8BAB4-684C-4C1E-86C4-BBD362F6EF8C}" type="datetimeFigureOut">
              <a:rPr lang="en-US" smtClean="0"/>
              <a:t>6/29/2025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3452DC-0AD2-4948-B48A-C35740706C3A}" type="slidenum">
              <a:rPr lang="en-US" smtClean="0"/>
              <a:t>‹#›</a:t>
            </a:fld>
            <a:endParaRPr lang="en-US"/>
          </a:p>
        </p:txBody>
      </p:sp>
    </p:spTree>
    <p:extLst>
      <p:ext uri="{BB962C8B-B14F-4D97-AF65-F5344CB8AC3E}">
        <p14:creationId xmlns:p14="http://schemas.microsoft.com/office/powerpoint/2010/main" val="693947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A8BAB4-684C-4C1E-86C4-BBD362F6EF8C}" type="datetimeFigureOut">
              <a:rPr lang="en-US" smtClean="0"/>
              <a:t>6/29/2025</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73452DC-0AD2-4948-B48A-C35740706C3A}" type="slidenum">
              <a:rPr lang="en-US" smtClean="0"/>
              <a:t>‹#›</a:t>
            </a:fld>
            <a:endParaRPr lang="en-US"/>
          </a:p>
        </p:txBody>
      </p:sp>
    </p:spTree>
    <p:extLst>
      <p:ext uri="{BB962C8B-B14F-4D97-AF65-F5344CB8AC3E}">
        <p14:creationId xmlns:p14="http://schemas.microsoft.com/office/powerpoint/2010/main" val="564855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A8BAB4-684C-4C1E-86C4-BBD362F6EF8C}" type="datetimeFigureOut">
              <a:rPr lang="en-US" smtClean="0"/>
              <a:t>6/29/2025</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73452DC-0AD2-4948-B48A-C35740706C3A}" type="slidenum">
              <a:rPr lang="en-US" smtClean="0"/>
              <a:t>‹#›</a:t>
            </a:fld>
            <a:endParaRPr lang="en-US"/>
          </a:p>
        </p:txBody>
      </p:sp>
    </p:spTree>
    <p:extLst>
      <p:ext uri="{BB962C8B-B14F-4D97-AF65-F5344CB8AC3E}">
        <p14:creationId xmlns:p14="http://schemas.microsoft.com/office/powerpoint/2010/main" val="1175739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A8BAB4-684C-4C1E-86C4-BBD362F6EF8C}" type="datetimeFigureOut">
              <a:rPr lang="en-US" smtClean="0"/>
              <a:t>6/29/2025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3452DC-0AD2-4948-B48A-C35740706C3A}" type="slidenum">
              <a:rPr lang="en-US" smtClean="0"/>
              <a:t>‹#›</a:t>
            </a:fld>
            <a:endParaRPr lang="en-US"/>
          </a:p>
        </p:txBody>
      </p:sp>
    </p:spTree>
    <p:extLst>
      <p:ext uri="{BB962C8B-B14F-4D97-AF65-F5344CB8AC3E}">
        <p14:creationId xmlns:p14="http://schemas.microsoft.com/office/powerpoint/2010/main" val="31559524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A8BAB4-684C-4C1E-86C4-BBD362F6EF8C}" type="datetimeFigureOut">
              <a:rPr lang="en-US" smtClean="0"/>
              <a:t>6/29/2025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3452DC-0AD2-4948-B48A-C35740706C3A}" type="slidenum">
              <a:rPr lang="en-US" smtClean="0"/>
              <a:t>‹#›</a:t>
            </a:fld>
            <a:endParaRPr lang="en-US"/>
          </a:p>
        </p:txBody>
      </p:sp>
    </p:spTree>
    <p:extLst>
      <p:ext uri="{BB962C8B-B14F-4D97-AF65-F5344CB8AC3E}">
        <p14:creationId xmlns:p14="http://schemas.microsoft.com/office/powerpoint/2010/main" val="42299769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7EA8BAB4-684C-4C1E-86C4-BBD362F6EF8C}" type="datetimeFigureOut">
              <a:rPr lang="en-US" smtClean="0"/>
              <a:t>6/29/2025</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A73452DC-0AD2-4948-B48A-C35740706C3A}" type="slidenum">
              <a:rPr lang="en-US" smtClean="0"/>
              <a:t>‹#›</a:t>
            </a:fld>
            <a:endParaRPr lang="en-US"/>
          </a:p>
        </p:txBody>
      </p:sp>
    </p:spTree>
    <p:extLst>
      <p:ext uri="{BB962C8B-B14F-4D97-AF65-F5344CB8AC3E}">
        <p14:creationId xmlns:p14="http://schemas.microsoft.com/office/powerpoint/2010/main" val="547480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com/shorts/7FpIx7mlHcU?si=UcDuC7rXacvn6bii" TargetMode="External"/><Relationship Id="rId2" Type="http://schemas.openxmlformats.org/officeDocument/2006/relationships/slideLayout" Target="../slideLayouts/slideLayout2.xml"/><Relationship Id="rId1" Type="http://schemas.openxmlformats.org/officeDocument/2006/relationships/video" Target="https://www.youtube.com/embed/7FpIx7mlHcU?feature=oembed" TargetMode="External"/><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futuremarketinsights.com/reports/water-ionizers-market"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researchgate.net/publication/368493730_Research_Progress_and_Trend_of_Storytelling_in_Marketing_Based_on_Literature_Search_Visualization_Tools_From_Independent_Creation_to_Co-creation_by_Enterprises_and_Consumers" TargetMode="External"/><Relationship Id="rId5" Type="http://schemas.openxmlformats.org/officeDocument/2006/relationships/hyperlink" Target="https://www.researchgate.net/publication/339225923_Cloud-based_collaboration_and_project_management" TargetMode="External"/><Relationship Id="rId4" Type="http://schemas.openxmlformats.org/officeDocument/2006/relationships/hyperlink" Target="https://doi.org/10.12688/f1000research.148514.1"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CF190-AE46-AC86-F8DE-159DE7DE759F}"/>
              </a:ext>
            </a:extLst>
          </p:cNvPr>
          <p:cNvSpPr>
            <a:spLocks noGrp="1"/>
          </p:cNvSpPr>
          <p:nvPr>
            <p:ph type="ctrTitle"/>
          </p:nvPr>
        </p:nvSpPr>
        <p:spPr>
          <a:xfrm>
            <a:off x="1051560" y="821635"/>
            <a:ext cx="9966960" cy="4093958"/>
          </a:xfrm>
        </p:spPr>
        <p:txBody>
          <a:bodyPr>
            <a:noAutofit/>
          </a:bodyPr>
          <a:lstStyle/>
          <a:p>
            <a:pPr algn="ctr"/>
            <a:r>
              <a:rPr lang="en-GB" sz="2600" b="1" u="sng" dirty="0">
                <a:latin typeface="Times New Roman" panose="02020603050405020304" pitchFamily="18" charset="0"/>
                <a:cs typeface="Times New Roman" panose="02020603050405020304" pitchFamily="18" charset="0"/>
              </a:rPr>
              <a:t>BMSW4008</a:t>
            </a:r>
            <a:br>
              <a:rPr lang="en-GB" sz="2600" b="1" u="sng" dirty="0">
                <a:latin typeface="Times New Roman" panose="02020603050405020304" pitchFamily="18" charset="0"/>
                <a:cs typeface="Times New Roman" panose="02020603050405020304" pitchFamily="18" charset="0"/>
              </a:rPr>
            </a:br>
            <a:br>
              <a:rPr lang="en-GB" sz="2600" b="1" u="sng" dirty="0">
                <a:latin typeface="Times New Roman" panose="02020603050405020304" pitchFamily="18" charset="0"/>
                <a:cs typeface="Times New Roman" panose="02020603050405020304" pitchFamily="18" charset="0"/>
              </a:rPr>
            </a:br>
            <a:r>
              <a:rPr lang="en-GB" sz="2600" b="1" u="sng" dirty="0">
                <a:latin typeface="Times New Roman" panose="02020603050405020304" pitchFamily="18" charset="0"/>
                <a:cs typeface="Times New Roman" panose="02020603050405020304" pitchFamily="18" charset="0"/>
              </a:rPr>
              <a:t>Digital Skills for Personal and Professional Growth</a:t>
            </a:r>
            <a:br>
              <a:rPr lang="en-GB" sz="2600" b="1" u="sng" dirty="0">
                <a:latin typeface="Times New Roman" panose="02020603050405020304" pitchFamily="18" charset="0"/>
                <a:cs typeface="Times New Roman" panose="02020603050405020304" pitchFamily="18" charset="0"/>
              </a:rPr>
            </a:br>
            <a:br>
              <a:rPr lang="en-GB" sz="2600" b="1" u="sng" dirty="0">
                <a:latin typeface="Times New Roman" panose="02020603050405020304" pitchFamily="18" charset="0"/>
                <a:cs typeface="Times New Roman" panose="02020603050405020304" pitchFamily="18" charset="0"/>
              </a:rPr>
            </a:br>
            <a:r>
              <a:rPr lang="en-GB" sz="2400" b="1" u="sng" dirty="0">
                <a:latin typeface="Times New Roman" panose="02020603050405020304" pitchFamily="18" charset="0"/>
                <a:cs typeface="Times New Roman" panose="02020603050405020304" pitchFamily="18" charset="0"/>
              </a:rPr>
              <a:t>Certificate of Higher Education in Employability Skills</a:t>
            </a:r>
            <a:br>
              <a:rPr lang="en-GB" sz="2400" b="1" u="sng" dirty="0">
                <a:latin typeface="Times New Roman" panose="02020603050405020304" pitchFamily="18" charset="0"/>
                <a:cs typeface="Times New Roman" panose="02020603050405020304" pitchFamily="18" charset="0"/>
              </a:rPr>
            </a:br>
            <a:br>
              <a:rPr lang="en-GB" sz="2400" b="1" u="sng" dirty="0">
                <a:latin typeface="Times New Roman" panose="02020603050405020304" pitchFamily="18" charset="0"/>
                <a:cs typeface="Times New Roman" panose="02020603050405020304" pitchFamily="18" charset="0"/>
              </a:rPr>
            </a:br>
            <a:r>
              <a:rPr lang="en-GB" sz="2400" b="1" u="sng" dirty="0">
                <a:latin typeface="Times New Roman" panose="02020603050405020304" pitchFamily="18" charset="0"/>
                <a:cs typeface="Times New Roman" panose="02020603050405020304" pitchFamily="18" charset="0"/>
              </a:rPr>
              <a:t>Task 3 - 4</a:t>
            </a:r>
            <a:endParaRPr lang="en-US" sz="2600" b="1" u="sng"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6F823AB5-C278-E880-B3B3-6745164C3968}"/>
              </a:ext>
            </a:extLst>
          </p:cNvPr>
          <p:cNvSpPr>
            <a:spLocks noGrp="1"/>
          </p:cNvSpPr>
          <p:nvPr>
            <p:ph type="subTitle" idx="1"/>
          </p:nvPr>
        </p:nvSpPr>
        <p:spPr>
          <a:xfrm>
            <a:off x="1051560" y="4473748"/>
            <a:ext cx="7889240" cy="883689"/>
          </a:xfrm>
        </p:spPr>
        <p:txBody>
          <a:bodyPr>
            <a:normAutofit lnSpcReduction="10000"/>
          </a:bodyPr>
          <a:lstStyle/>
          <a:p>
            <a:pPr marL="285750" indent="-285750">
              <a:buFont typeface="Arial" panose="020B0604020202020204" pitchFamily="34" charset="0"/>
              <a:buChar char="•"/>
            </a:pPr>
            <a:r>
              <a:rPr lang="en-GB" sz="2400" b="1" dirty="0">
                <a:cs typeface="Times New Roman" panose="02020603050405020304" pitchFamily="18" charset="0"/>
              </a:rPr>
              <a:t>Student ID –2329733</a:t>
            </a:r>
          </a:p>
          <a:p>
            <a:pPr marL="285750" indent="-285750">
              <a:buFont typeface="Arial" panose="020B0604020202020204" pitchFamily="34" charset="0"/>
              <a:buChar char="•"/>
            </a:pPr>
            <a:r>
              <a:rPr lang="en-GB" sz="2400" b="1" dirty="0">
                <a:cs typeface="Times New Roman" panose="02020603050405020304" pitchFamily="18" charset="0"/>
              </a:rPr>
              <a:t>Student Name –Alexandra Zara</a:t>
            </a:r>
          </a:p>
          <a:p>
            <a:endParaRPr lang="en-US" sz="18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8BE3C7F0-5A3E-4B57-947E-6ADC1F0C679F}"/>
              </a:ext>
            </a:extLst>
          </p:cNvPr>
          <p:cNvSpPr txBox="1"/>
          <p:nvPr/>
        </p:nvSpPr>
        <p:spPr>
          <a:xfrm>
            <a:off x="1244600" y="5527502"/>
            <a:ext cx="10414000" cy="1200329"/>
          </a:xfrm>
          <a:prstGeom prst="rect">
            <a:avLst/>
          </a:prstGeom>
          <a:noFill/>
        </p:spPr>
        <p:txBody>
          <a:bodyPr wrap="square">
            <a:spAutoFit/>
          </a:bodyPr>
          <a:lstStyle/>
          <a:p>
            <a:r>
              <a:rPr lang="en-GB" dirty="0"/>
              <a:t>AI Acknowledgement  </a:t>
            </a:r>
          </a:p>
          <a:p>
            <a:r>
              <a:rPr lang="en-GB" dirty="0"/>
              <a:t>I confirm that I have not presented any AI generated materials as my own work. </a:t>
            </a:r>
          </a:p>
          <a:p>
            <a:r>
              <a:rPr lang="en-GB" dirty="0"/>
              <a:t>I confirm that I have copies of my drafts, notes, and other resources I used, which I may be asked to provide in evidence.</a:t>
            </a:r>
          </a:p>
        </p:txBody>
      </p:sp>
    </p:spTree>
    <p:extLst>
      <p:ext uri="{BB962C8B-B14F-4D97-AF65-F5344CB8AC3E}">
        <p14:creationId xmlns:p14="http://schemas.microsoft.com/office/powerpoint/2010/main" val="27342362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8E464D-5CD6-5757-A71E-42828F3088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03A9EC-BCF9-1AD0-FC7A-B0585B11D51F}"/>
              </a:ext>
            </a:extLst>
          </p:cNvPr>
          <p:cNvSpPr>
            <a:spLocks noGrp="1"/>
          </p:cNvSpPr>
          <p:nvPr>
            <p:ph type="title"/>
          </p:nvPr>
        </p:nvSpPr>
        <p:spPr/>
        <p:txBody>
          <a:bodyPr/>
          <a:lstStyle/>
          <a:p>
            <a:r>
              <a:rPr lang="en-US" dirty="0"/>
              <a:t>Overview of My Project Journey</a:t>
            </a:r>
          </a:p>
        </p:txBody>
      </p:sp>
      <p:sp>
        <p:nvSpPr>
          <p:cNvPr id="3" name="Content Placeholder 2">
            <a:extLst>
              <a:ext uri="{FF2B5EF4-FFF2-40B4-BE49-F238E27FC236}">
                <a16:creationId xmlns:a16="http://schemas.microsoft.com/office/drawing/2014/main" id="{56BF5D82-709E-E14D-AA73-4E5667BF587F}"/>
              </a:ext>
            </a:extLst>
          </p:cNvPr>
          <p:cNvSpPr>
            <a:spLocks noGrp="1"/>
          </p:cNvSpPr>
          <p:nvPr>
            <p:ph idx="1"/>
          </p:nvPr>
        </p:nvSpPr>
        <p:spPr/>
        <p:txBody>
          <a:bodyPr>
            <a:normAutofit/>
          </a:bodyPr>
          <a:lstStyle/>
          <a:p>
            <a:pPr lvl="0">
              <a:lnSpc>
                <a:spcPct val="150000"/>
              </a:lnSpc>
            </a:pPr>
            <a:r>
              <a:rPr lang="en-US" sz="2400" dirty="0"/>
              <a:t>Project focused on launching the K8 Water Ionizer brand</a:t>
            </a:r>
          </a:p>
          <a:p>
            <a:pPr lvl="0">
              <a:lnSpc>
                <a:spcPct val="150000"/>
              </a:lnSpc>
            </a:pPr>
            <a:r>
              <a:rPr lang="en-US" sz="2400" dirty="0"/>
              <a:t>Covered market research, website creation, digital marketing, and financial planning</a:t>
            </a:r>
          </a:p>
          <a:p>
            <a:pPr>
              <a:lnSpc>
                <a:spcPct val="150000"/>
              </a:lnSpc>
            </a:pPr>
            <a:r>
              <a:rPr lang="en-US" sz="2400" dirty="0"/>
              <a:t>Data-driven design using digital tools like Google Forms, Weebly, Canva, and Excel</a:t>
            </a:r>
          </a:p>
        </p:txBody>
      </p:sp>
    </p:spTree>
    <p:extLst>
      <p:ext uri="{BB962C8B-B14F-4D97-AF65-F5344CB8AC3E}">
        <p14:creationId xmlns:p14="http://schemas.microsoft.com/office/powerpoint/2010/main" val="16671358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09042-D5C8-3CEE-9E4B-F5366B4D8B7A}"/>
              </a:ext>
            </a:extLst>
          </p:cNvPr>
          <p:cNvSpPr>
            <a:spLocks noGrp="1"/>
          </p:cNvSpPr>
          <p:nvPr>
            <p:ph type="title"/>
          </p:nvPr>
        </p:nvSpPr>
        <p:spPr/>
        <p:txBody>
          <a:bodyPr/>
          <a:lstStyle/>
          <a:p>
            <a:r>
              <a:rPr lang="en-US" b="1" dirty="0"/>
              <a:t>Market Research Design</a:t>
            </a:r>
            <a:endParaRPr lang="en-US" dirty="0"/>
          </a:p>
        </p:txBody>
      </p:sp>
      <p:sp>
        <p:nvSpPr>
          <p:cNvPr id="3" name="Content Placeholder 2">
            <a:extLst>
              <a:ext uri="{FF2B5EF4-FFF2-40B4-BE49-F238E27FC236}">
                <a16:creationId xmlns:a16="http://schemas.microsoft.com/office/drawing/2014/main" id="{678723F1-7AE8-EC0E-AFDC-8EAB8374746E}"/>
              </a:ext>
            </a:extLst>
          </p:cNvPr>
          <p:cNvSpPr>
            <a:spLocks noGrp="1"/>
          </p:cNvSpPr>
          <p:nvPr>
            <p:ph idx="1"/>
          </p:nvPr>
        </p:nvSpPr>
        <p:spPr/>
        <p:txBody>
          <a:bodyPr>
            <a:normAutofit/>
          </a:bodyPr>
          <a:lstStyle/>
          <a:p>
            <a:pPr marL="0" indent="0">
              <a:lnSpc>
                <a:spcPct val="150000"/>
              </a:lnSpc>
              <a:buNone/>
            </a:pPr>
            <a:r>
              <a:rPr lang="en-US" sz="2400" b="1" dirty="0"/>
              <a:t>Crafting the Questionnaire</a:t>
            </a:r>
          </a:p>
          <a:p>
            <a:pPr lvl="0">
              <a:lnSpc>
                <a:spcPct val="150000"/>
              </a:lnSpc>
            </a:pPr>
            <a:r>
              <a:rPr lang="en-US" sz="2400" dirty="0"/>
              <a:t>Used Google Forms, designed 14 targeted questions</a:t>
            </a:r>
          </a:p>
          <a:p>
            <a:pPr lvl="0">
              <a:lnSpc>
                <a:spcPct val="150000"/>
              </a:lnSpc>
            </a:pPr>
            <a:r>
              <a:rPr lang="en-US" sz="2400" dirty="0"/>
              <a:t>Distributed among classmates to capture diverse insights (Fallon-O’Leary, 2025)</a:t>
            </a:r>
          </a:p>
          <a:p>
            <a:pPr lvl="0">
              <a:lnSpc>
                <a:spcPct val="150000"/>
              </a:lnSpc>
            </a:pPr>
            <a:r>
              <a:rPr lang="en-US" sz="2400" dirty="0"/>
              <a:t>Focused on health priorities, price points, and product appeal</a:t>
            </a:r>
          </a:p>
          <a:p>
            <a:pPr marL="0" indent="0">
              <a:lnSpc>
                <a:spcPct val="150000"/>
              </a:lnSpc>
              <a:buNone/>
            </a:pPr>
            <a:endParaRPr lang="en-US" sz="2400" b="1" dirty="0"/>
          </a:p>
        </p:txBody>
      </p:sp>
    </p:spTree>
    <p:extLst>
      <p:ext uri="{BB962C8B-B14F-4D97-AF65-F5344CB8AC3E}">
        <p14:creationId xmlns:p14="http://schemas.microsoft.com/office/powerpoint/2010/main" val="4054787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C073F-A8C3-5461-BA5A-6A8152ECD07E}"/>
              </a:ext>
            </a:extLst>
          </p:cNvPr>
          <p:cNvSpPr>
            <a:spLocks noGrp="1"/>
          </p:cNvSpPr>
          <p:nvPr>
            <p:ph type="title"/>
          </p:nvPr>
        </p:nvSpPr>
        <p:spPr>
          <a:xfrm>
            <a:off x="1069848" y="484632"/>
            <a:ext cx="10058400" cy="1136900"/>
          </a:xfrm>
        </p:spPr>
        <p:txBody>
          <a:bodyPr/>
          <a:lstStyle/>
          <a:p>
            <a:r>
              <a:rPr lang="en-US" b="1" dirty="0"/>
              <a:t>Market Research Design</a:t>
            </a:r>
            <a:endParaRPr lang="en-US" dirty="0"/>
          </a:p>
        </p:txBody>
      </p:sp>
      <p:pic>
        <p:nvPicPr>
          <p:cNvPr id="18" name="Content Placeholder 17">
            <a:extLst>
              <a:ext uri="{FF2B5EF4-FFF2-40B4-BE49-F238E27FC236}">
                <a16:creationId xmlns:a16="http://schemas.microsoft.com/office/drawing/2014/main" id="{E732B2DE-A6FF-A438-C79B-FFF84FCDBAE1}"/>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60662" y="1737225"/>
            <a:ext cx="5665494" cy="2382413"/>
          </a:xfrm>
          <a:prstGeom prst="rect">
            <a:avLst/>
          </a:prstGeom>
          <a:noFill/>
        </p:spPr>
      </p:pic>
      <p:pic>
        <p:nvPicPr>
          <p:cNvPr id="14" name="Picture 13">
            <a:extLst>
              <a:ext uri="{FF2B5EF4-FFF2-40B4-BE49-F238E27FC236}">
                <a16:creationId xmlns:a16="http://schemas.microsoft.com/office/drawing/2014/main" id="{782841D6-201B-56DA-27F1-2F59A4CD118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326156" y="4166177"/>
            <a:ext cx="5666100" cy="2382413"/>
          </a:xfrm>
          <a:prstGeom prst="rect">
            <a:avLst/>
          </a:prstGeom>
          <a:noFill/>
        </p:spPr>
      </p:pic>
      <p:pic>
        <p:nvPicPr>
          <p:cNvPr id="19" name="Picture 18">
            <a:extLst>
              <a:ext uri="{FF2B5EF4-FFF2-40B4-BE49-F238E27FC236}">
                <a16:creationId xmlns:a16="http://schemas.microsoft.com/office/drawing/2014/main" id="{6B933316-55FE-8B72-E2E1-037796DF1DB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326156" y="1759843"/>
            <a:ext cx="5447839" cy="2290641"/>
          </a:xfrm>
          <a:prstGeom prst="rect">
            <a:avLst/>
          </a:prstGeom>
          <a:noFill/>
        </p:spPr>
      </p:pic>
      <p:pic>
        <p:nvPicPr>
          <p:cNvPr id="20" name="Picture 19">
            <a:extLst>
              <a:ext uri="{FF2B5EF4-FFF2-40B4-BE49-F238E27FC236}">
                <a16:creationId xmlns:a16="http://schemas.microsoft.com/office/drawing/2014/main" id="{87A3AE55-00A3-305F-ADBA-AEB22973C9EB}"/>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48161" y="4119638"/>
            <a:ext cx="5447839" cy="2290641"/>
          </a:xfrm>
          <a:prstGeom prst="rect">
            <a:avLst/>
          </a:prstGeom>
          <a:noFill/>
        </p:spPr>
      </p:pic>
    </p:spTree>
    <p:extLst>
      <p:ext uri="{BB962C8B-B14F-4D97-AF65-F5344CB8AC3E}">
        <p14:creationId xmlns:p14="http://schemas.microsoft.com/office/powerpoint/2010/main" val="3384271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6C72B7-723C-7460-F0DA-67837A7496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E4862D-A404-BF97-9B40-58328B12FD19}"/>
              </a:ext>
            </a:extLst>
          </p:cNvPr>
          <p:cNvSpPr>
            <a:spLocks noGrp="1"/>
          </p:cNvSpPr>
          <p:nvPr>
            <p:ph type="title"/>
          </p:nvPr>
        </p:nvSpPr>
        <p:spPr/>
        <p:txBody>
          <a:bodyPr/>
          <a:lstStyle/>
          <a:p>
            <a:r>
              <a:rPr lang="en-US" b="1" dirty="0"/>
              <a:t>Key Survey Insights</a:t>
            </a:r>
            <a:endParaRPr lang="en-US" dirty="0"/>
          </a:p>
        </p:txBody>
      </p:sp>
      <p:sp>
        <p:nvSpPr>
          <p:cNvPr id="3" name="Content Placeholder 2">
            <a:extLst>
              <a:ext uri="{FF2B5EF4-FFF2-40B4-BE49-F238E27FC236}">
                <a16:creationId xmlns:a16="http://schemas.microsoft.com/office/drawing/2014/main" id="{9132A06D-4E0B-25E9-795C-77697EBC78F2}"/>
              </a:ext>
            </a:extLst>
          </p:cNvPr>
          <p:cNvSpPr>
            <a:spLocks noGrp="1"/>
          </p:cNvSpPr>
          <p:nvPr>
            <p:ph idx="1"/>
          </p:nvPr>
        </p:nvSpPr>
        <p:spPr/>
        <p:txBody>
          <a:bodyPr>
            <a:normAutofit/>
          </a:bodyPr>
          <a:lstStyle/>
          <a:p>
            <a:pPr lvl="0">
              <a:lnSpc>
                <a:spcPct val="150000"/>
              </a:lnSpc>
            </a:pPr>
            <a:r>
              <a:rPr lang="en-US" sz="2400" dirty="0"/>
              <a:t>Health importance rated highest (Q6: 70%+)</a:t>
            </a:r>
          </a:p>
          <a:p>
            <a:pPr lvl="0">
              <a:lnSpc>
                <a:spcPct val="150000"/>
              </a:lnSpc>
            </a:pPr>
            <a:r>
              <a:rPr lang="en-US" sz="2400" dirty="0"/>
              <a:t>Multifunctionality valued by 90%</a:t>
            </a:r>
          </a:p>
          <a:p>
            <a:pPr lvl="0">
              <a:lnSpc>
                <a:spcPct val="150000"/>
              </a:lnSpc>
            </a:pPr>
            <a:r>
              <a:rPr lang="en-US" sz="2400" dirty="0"/>
              <a:t>62.5% willing to invest £3,001–£5,000</a:t>
            </a:r>
          </a:p>
          <a:p>
            <a:pPr lvl="0">
              <a:lnSpc>
                <a:spcPct val="150000"/>
              </a:lnSpc>
            </a:pPr>
            <a:r>
              <a:rPr lang="en-US" sz="2400" dirty="0"/>
              <a:t>77.5% required scientific proof</a:t>
            </a:r>
          </a:p>
          <a:p>
            <a:pPr>
              <a:lnSpc>
                <a:spcPct val="150000"/>
              </a:lnSpc>
            </a:pPr>
            <a:endParaRPr lang="en-US" sz="2400" dirty="0"/>
          </a:p>
        </p:txBody>
      </p:sp>
    </p:spTree>
    <p:extLst>
      <p:ext uri="{BB962C8B-B14F-4D97-AF65-F5344CB8AC3E}">
        <p14:creationId xmlns:p14="http://schemas.microsoft.com/office/powerpoint/2010/main" val="4271490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B2F963-931B-449E-2B17-2331A00C17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6C944F-1431-BE17-7C0B-BF5CD61D1B04}"/>
              </a:ext>
            </a:extLst>
          </p:cNvPr>
          <p:cNvSpPr>
            <a:spLocks noGrp="1"/>
          </p:cNvSpPr>
          <p:nvPr>
            <p:ph type="title"/>
          </p:nvPr>
        </p:nvSpPr>
        <p:spPr>
          <a:xfrm>
            <a:off x="1069848" y="484632"/>
            <a:ext cx="10058400" cy="846328"/>
          </a:xfrm>
        </p:spPr>
        <p:txBody>
          <a:bodyPr/>
          <a:lstStyle/>
          <a:p>
            <a:r>
              <a:rPr lang="en-US" b="1" dirty="0"/>
              <a:t>Key Survey Insights</a:t>
            </a:r>
            <a:endParaRPr lang="en-US" dirty="0"/>
          </a:p>
        </p:txBody>
      </p:sp>
      <p:pic>
        <p:nvPicPr>
          <p:cNvPr id="9" name="Content Placeholder 8">
            <a:extLst>
              <a:ext uri="{FF2B5EF4-FFF2-40B4-BE49-F238E27FC236}">
                <a16:creationId xmlns:a16="http://schemas.microsoft.com/office/drawing/2014/main" id="{B5E1AED0-FBD0-AF69-AA19-1B0090EC51A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6343164" y="4100628"/>
            <a:ext cx="4872703" cy="2621609"/>
          </a:xfrm>
          <a:prstGeom prst="rect">
            <a:avLst/>
          </a:prstGeom>
          <a:noFill/>
        </p:spPr>
      </p:pic>
      <p:pic>
        <p:nvPicPr>
          <p:cNvPr id="10" name="Picture 9">
            <a:extLst>
              <a:ext uri="{FF2B5EF4-FFF2-40B4-BE49-F238E27FC236}">
                <a16:creationId xmlns:a16="http://schemas.microsoft.com/office/drawing/2014/main" id="{01570454-F66A-774B-10C5-FEAF00F38E7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46508" y="1422582"/>
            <a:ext cx="5449491" cy="2746248"/>
          </a:xfrm>
          <a:prstGeom prst="rect">
            <a:avLst/>
          </a:prstGeom>
          <a:noFill/>
        </p:spPr>
      </p:pic>
      <p:pic>
        <p:nvPicPr>
          <p:cNvPr id="11" name="Picture 10">
            <a:extLst>
              <a:ext uri="{FF2B5EF4-FFF2-40B4-BE49-F238E27FC236}">
                <a16:creationId xmlns:a16="http://schemas.microsoft.com/office/drawing/2014/main" id="{79492904-3FAF-CBA3-2AD5-A03A34AC0CDD}"/>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46508" y="4100628"/>
            <a:ext cx="5449491" cy="2621609"/>
          </a:xfrm>
          <a:prstGeom prst="rect">
            <a:avLst/>
          </a:prstGeom>
          <a:noFill/>
        </p:spPr>
      </p:pic>
      <p:pic>
        <p:nvPicPr>
          <p:cNvPr id="12" name="Picture 11">
            <a:extLst>
              <a:ext uri="{FF2B5EF4-FFF2-40B4-BE49-F238E27FC236}">
                <a16:creationId xmlns:a16="http://schemas.microsoft.com/office/drawing/2014/main" id="{F7CACB87-5DD3-661A-097D-B9FAAFC0B1D4}"/>
              </a:ext>
            </a:extLst>
          </p:cNvPr>
          <p:cNvPicPr>
            <a:picLocks noChangeAspect="1"/>
          </p:cNvPicPr>
          <p:nvPr/>
        </p:nvPicPr>
        <p:blipFill>
          <a:blip r:embed="rId6">
            <a:extLst>
              <a:ext uri="{28A0092B-C50C-407E-A947-70E740481C1C}">
                <a14:useLocalDpi xmlns:a14="http://schemas.microsoft.com/office/drawing/2010/main" val="0"/>
              </a:ext>
            </a:extLst>
          </a:blip>
          <a:srcRect t="6144"/>
          <a:stretch>
            <a:fillRect/>
          </a:stretch>
        </p:blipFill>
        <p:spPr bwMode="auto">
          <a:xfrm>
            <a:off x="6343164" y="1422582"/>
            <a:ext cx="4872703" cy="2438880"/>
          </a:xfrm>
          <a:prstGeom prst="rect">
            <a:avLst/>
          </a:prstGeom>
          <a:noFill/>
        </p:spPr>
      </p:pic>
    </p:spTree>
    <p:extLst>
      <p:ext uri="{BB962C8B-B14F-4D97-AF65-F5344CB8AC3E}">
        <p14:creationId xmlns:p14="http://schemas.microsoft.com/office/powerpoint/2010/main" val="479428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F96FD5-AADB-E541-C68F-544DF2ED25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E2A10A-C3D6-1061-CA55-CD033A05C6E9}"/>
              </a:ext>
            </a:extLst>
          </p:cNvPr>
          <p:cNvSpPr>
            <a:spLocks noGrp="1"/>
          </p:cNvSpPr>
          <p:nvPr>
            <p:ph type="title"/>
          </p:nvPr>
        </p:nvSpPr>
        <p:spPr/>
        <p:txBody>
          <a:bodyPr/>
          <a:lstStyle/>
          <a:p>
            <a:r>
              <a:rPr lang="en-US" b="1" dirty="0"/>
              <a:t>Website &amp; Marketing Design</a:t>
            </a:r>
            <a:endParaRPr lang="en-US" dirty="0"/>
          </a:p>
        </p:txBody>
      </p:sp>
      <p:sp>
        <p:nvSpPr>
          <p:cNvPr id="3" name="Content Placeholder 2">
            <a:extLst>
              <a:ext uri="{FF2B5EF4-FFF2-40B4-BE49-F238E27FC236}">
                <a16:creationId xmlns:a16="http://schemas.microsoft.com/office/drawing/2014/main" id="{3F72E5D2-F7EE-2FC4-9B4A-EFB5310ACCF5}"/>
              </a:ext>
            </a:extLst>
          </p:cNvPr>
          <p:cNvSpPr>
            <a:spLocks noGrp="1"/>
          </p:cNvSpPr>
          <p:nvPr>
            <p:ph idx="1"/>
          </p:nvPr>
        </p:nvSpPr>
        <p:spPr/>
        <p:txBody>
          <a:bodyPr>
            <a:normAutofit/>
          </a:bodyPr>
          <a:lstStyle/>
          <a:p>
            <a:pPr lvl="0">
              <a:lnSpc>
                <a:spcPct val="150000"/>
              </a:lnSpc>
            </a:pPr>
            <a:r>
              <a:rPr lang="en-US" sz="2400" dirty="0"/>
              <a:t>Built a 2-page site using Weebly</a:t>
            </a:r>
          </a:p>
          <a:p>
            <a:pPr lvl="0">
              <a:lnSpc>
                <a:spcPct val="150000"/>
              </a:lnSpc>
            </a:pPr>
            <a:r>
              <a:rPr lang="en-US" sz="2400" dirty="0"/>
              <a:t>Highlighted health benefits and water types</a:t>
            </a:r>
          </a:p>
          <a:p>
            <a:pPr lvl="0">
              <a:lnSpc>
                <a:spcPct val="150000"/>
              </a:lnSpc>
            </a:pPr>
            <a:r>
              <a:rPr lang="en-US" sz="2400" dirty="0"/>
              <a:t>Created Canva ads focusing on scientific proof &amp; premium appeal (Zhang et al., 2022)</a:t>
            </a:r>
          </a:p>
          <a:p>
            <a:pPr>
              <a:lnSpc>
                <a:spcPct val="150000"/>
              </a:lnSpc>
            </a:pPr>
            <a:endParaRPr lang="en-US" sz="2400" dirty="0"/>
          </a:p>
        </p:txBody>
      </p:sp>
    </p:spTree>
    <p:extLst>
      <p:ext uri="{BB962C8B-B14F-4D97-AF65-F5344CB8AC3E}">
        <p14:creationId xmlns:p14="http://schemas.microsoft.com/office/powerpoint/2010/main" val="3012351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505C9-B13A-498A-416B-4195319DEA7A}"/>
              </a:ext>
            </a:extLst>
          </p:cNvPr>
          <p:cNvSpPr>
            <a:spLocks noGrp="1"/>
          </p:cNvSpPr>
          <p:nvPr>
            <p:ph type="title"/>
          </p:nvPr>
        </p:nvSpPr>
        <p:spPr/>
        <p:txBody>
          <a:bodyPr/>
          <a:lstStyle/>
          <a:p>
            <a:r>
              <a:rPr lang="en-US" b="1" dirty="0"/>
              <a:t>Website &amp; Marketing Design</a:t>
            </a:r>
            <a:endParaRPr lang="en-US" dirty="0"/>
          </a:p>
        </p:txBody>
      </p:sp>
      <p:pic>
        <p:nvPicPr>
          <p:cNvPr id="4" name="Content Placeholder 3">
            <a:extLst>
              <a:ext uri="{FF2B5EF4-FFF2-40B4-BE49-F238E27FC236}">
                <a16:creationId xmlns:a16="http://schemas.microsoft.com/office/drawing/2014/main" id="{6A1D7895-3C41-F78B-3437-DCB48E1B146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59942" y="1979598"/>
            <a:ext cx="5736058" cy="3936009"/>
          </a:xfrm>
          <a:prstGeom prst="rect">
            <a:avLst/>
          </a:prstGeom>
        </p:spPr>
      </p:pic>
      <p:pic>
        <p:nvPicPr>
          <p:cNvPr id="5" name="Picture 4">
            <a:extLst>
              <a:ext uri="{FF2B5EF4-FFF2-40B4-BE49-F238E27FC236}">
                <a16:creationId xmlns:a16="http://schemas.microsoft.com/office/drawing/2014/main" id="{5110613F-DFD8-6E73-8691-6B56863A78A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57017" y="1979599"/>
            <a:ext cx="5731510" cy="3936008"/>
          </a:xfrm>
          <a:prstGeom prst="rect">
            <a:avLst/>
          </a:prstGeom>
        </p:spPr>
      </p:pic>
    </p:spTree>
    <p:extLst>
      <p:ext uri="{BB962C8B-B14F-4D97-AF65-F5344CB8AC3E}">
        <p14:creationId xmlns:p14="http://schemas.microsoft.com/office/powerpoint/2010/main" val="16329343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1AC5EB-FA7E-B5E1-39DB-58EC93606C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0AA30B-4C24-6534-582B-8F93795C4982}"/>
              </a:ext>
            </a:extLst>
          </p:cNvPr>
          <p:cNvSpPr>
            <a:spLocks noGrp="1"/>
          </p:cNvSpPr>
          <p:nvPr>
            <p:ph type="title"/>
          </p:nvPr>
        </p:nvSpPr>
        <p:spPr>
          <a:xfrm>
            <a:off x="1081423" y="102667"/>
            <a:ext cx="4833241" cy="1609344"/>
          </a:xfrm>
        </p:spPr>
        <p:txBody>
          <a:bodyPr/>
          <a:lstStyle/>
          <a:p>
            <a:r>
              <a:rPr lang="en-US" b="1" dirty="0"/>
              <a:t>SEO and Segmentation</a:t>
            </a:r>
            <a:endParaRPr lang="en-US" dirty="0"/>
          </a:p>
        </p:txBody>
      </p:sp>
      <p:sp>
        <p:nvSpPr>
          <p:cNvPr id="3" name="Content Placeholder 2">
            <a:extLst>
              <a:ext uri="{FF2B5EF4-FFF2-40B4-BE49-F238E27FC236}">
                <a16:creationId xmlns:a16="http://schemas.microsoft.com/office/drawing/2014/main" id="{75F2F9A6-6AB8-9840-8582-D4DAE3788E08}"/>
              </a:ext>
            </a:extLst>
          </p:cNvPr>
          <p:cNvSpPr>
            <a:spLocks noGrp="1"/>
          </p:cNvSpPr>
          <p:nvPr>
            <p:ph idx="1"/>
          </p:nvPr>
        </p:nvSpPr>
        <p:spPr>
          <a:xfrm>
            <a:off x="838200" y="1825625"/>
            <a:ext cx="4648200" cy="4351338"/>
          </a:xfrm>
        </p:spPr>
        <p:txBody>
          <a:bodyPr>
            <a:normAutofit lnSpcReduction="10000"/>
          </a:bodyPr>
          <a:lstStyle/>
          <a:p>
            <a:pPr lvl="0">
              <a:lnSpc>
                <a:spcPct val="150000"/>
              </a:lnSpc>
            </a:pPr>
            <a:r>
              <a:rPr lang="en-US" dirty="0"/>
              <a:t>Segmented into: Health-Conscious Homeowners, Wellness Enthusiasts, Affluent Investors (Ahmad </a:t>
            </a:r>
            <a:r>
              <a:rPr lang="en-US" i="1" dirty="0"/>
              <a:t>et al.</a:t>
            </a:r>
            <a:r>
              <a:rPr lang="en-US" dirty="0"/>
              <a:t>, 2024)</a:t>
            </a:r>
          </a:p>
          <a:p>
            <a:pPr lvl="0">
              <a:lnSpc>
                <a:spcPct val="150000"/>
              </a:lnSpc>
            </a:pPr>
            <a:r>
              <a:rPr lang="en-US" dirty="0"/>
              <a:t>Used keywords like “Water Ionizer UK” and “Health Benefits of Alkaline Water”</a:t>
            </a:r>
          </a:p>
          <a:p>
            <a:pPr lvl="0">
              <a:lnSpc>
                <a:spcPct val="150000"/>
              </a:lnSpc>
            </a:pPr>
            <a:r>
              <a:rPr lang="en-US" dirty="0"/>
              <a:t>Local SEO focused on UK homeowners</a:t>
            </a:r>
          </a:p>
          <a:p>
            <a:pPr>
              <a:lnSpc>
                <a:spcPct val="150000"/>
              </a:lnSpc>
            </a:pPr>
            <a:endParaRPr lang="en-US" dirty="0"/>
          </a:p>
        </p:txBody>
      </p:sp>
      <p:pic>
        <p:nvPicPr>
          <p:cNvPr id="6" name="Picture 5">
            <a:extLst>
              <a:ext uri="{FF2B5EF4-FFF2-40B4-BE49-F238E27FC236}">
                <a16:creationId xmlns:a16="http://schemas.microsoft.com/office/drawing/2014/main" id="{D23EC631-8C9D-5C50-2FDB-330A6038B1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0"/>
            <a:ext cx="6096000" cy="6858000"/>
          </a:xfrm>
          <a:prstGeom prst="rect">
            <a:avLst/>
          </a:prstGeom>
        </p:spPr>
      </p:pic>
    </p:spTree>
    <p:extLst>
      <p:ext uri="{BB962C8B-B14F-4D97-AF65-F5344CB8AC3E}">
        <p14:creationId xmlns:p14="http://schemas.microsoft.com/office/powerpoint/2010/main" val="1013423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8776BE-2612-F735-EE84-48C72D9158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6E754C-69E2-BA5E-8282-C46D24CD6302}"/>
              </a:ext>
            </a:extLst>
          </p:cNvPr>
          <p:cNvSpPr>
            <a:spLocks noGrp="1"/>
          </p:cNvSpPr>
          <p:nvPr>
            <p:ph type="title"/>
          </p:nvPr>
        </p:nvSpPr>
        <p:spPr/>
        <p:txBody>
          <a:bodyPr/>
          <a:lstStyle/>
          <a:p>
            <a:r>
              <a:rPr lang="en-US" b="1" dirty="0"/>
              <a:t>Excel for Business Forecasting</a:t>
            </a:r>
            <a:endParaRPr lang="en-US" dirty="0"/>
          </a:p>
        </p:txBody>
      </p:sp>
      <p:sp>
        <p:nvSpPr>
          <p:cNvPr id="3" name="Content Placeholder 2">
            <a:extLst>
              <a:ext uri="{FF2B5EF4-FFF2-40B4-BE49-F238E27FC236}">
                <a16:creationId xmlns:a16="http://schemas.microsoft.com/office/drawing/2014/main" id="{16435BA8-239C-31A4-3509-26A6F2C44031}"/>
              </a:ext>
            </a:extLst>
          </p:cNvPr>
          <p:cNvSpPr>
            <a:spLocks noGrp="1"/>
          </p:cNvSpPr>
          <p:nvPr>
            <p:ph idx="1"/>
          </p:nvPr>
        </p:nvSpPr>
        <p:spPr/>
        <p:txBody>
          <a:bodyPr>
            <a:normAutofit/>
          </a:bodyPr>
          <a:lstStyle/>
          <a:p>
            <a:pPr lvl="0">
              <a:lnSpc>
                <a:spcPct val="150000"/>
              </a:lnSpc>
            </a:pPr>
            <a:r>
              <a:rPr lang="en-US" sz="2400" dirty="0"/>
              <a:t>Built a 12-month income/expense tracker</a:t>
            </a:r>
          </a:p>
          <a:p>
            <a:pPr lvl="0">
              <a:lnSpc>
                <a:spcPct val="150000"/>
              </a:lnSpc>
            </a:pPr>
            <a:r>
              <a:rPr lang="en-US" sz="2400" dirty="0"/>
              <a:t>Used formulas like =SUM() and =B4–B11</a:t>
            </a:r>
          </a:p>
          <a:p>
            <a:pPr lvl="0">
              <a:lnSpc>
                <a:spcPct val="150000"/>
              </a:lnSpc>
            </a:pPr>
            <a:r>
              <a:rPr lang="en-US" sz="2400" dirty="0"/>
              <a:t>Created bar chart comparing profits across months</a:t>
            </a:r>
          </a:p>
          <a:p>
            <a:pPr>
              <a:lnSpc>
                <a:spcPct val="150000"/>
              </a:lnSpc>
            </a:pPr>
            <a:endParaRPr lang="en-US" sz="2400" dirty="0"/>
          </a:p>
        </p:txBody>
      </p:sp>
    </p:spTree>
    <p:extLst>
      <p:ext uri="{BB962C8B-B14F-4D97-AF65-F5344CB8AC3E}">
        <p14:creationId xmlns:p14="http://schemas.microsoft.com/office/powerpoint/2010/main" val="592396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B53DFB-37F0-2834-D201-D5DAD3B575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41603A-A457-6E52-3988-0ED200096BCB}"/>
              </a:ext>
            </a:extLst>
          </p:cNvPr>
          <p:cNvSpPr>
            <a:spLocks noGrp="1"/>
          </p:cNvSpPr>
          <p:nvPr>
            <p:ph type="title"/>
          </p:nvPr>
        </p:nvSpPr>
        <p:spPr/>
        <p:txBody>
          <a:bodyPr/>
          <a:lstStyle/>
          <a:p>
            <a:r>
              <a:rPr lang="en-US" b="1" dirty="0"/>
              <a:t>Excel’s in the Digital Era</a:t>
            </a:r>
          </a:p>
        </p:txBody>
      </p:sp>
      <p:sp>
        <p:nvSpPr>
          <p:cNvPr id="3" name="Content Placeholder 2">
            <a:extLst>
              <a:ext uri="{FF2B5EF4-FFF2-40B4-BE49-F238E27FC236}">
                <a16:creationId xmlns:a16="http://schemas.microsoft.com/office/drawing/2014/main" id="{BF40D0DD-3794-EE81-B534-F3EDDF99A31D}"/>
              </a:ext>
            </a:extLst>
          </p:cNvPr>
          <p:cNvSpPr>
            <a:spLocks noGrp="1"/>
          </p:cNvSpPr>
          <p:nvPr>
            <p:ph idx="1"/>
          </p:nvPr>
        </p:nvSpPr>
        <p:spPr/>
        <p:txBody>
          <a:bodyPr>
            <a:normAutofit/>
          </a:bodyPr>
          <a:lstStyle/>
          <a:p>
            <a:pPr lvl="0">
              <a:lnSpc>
                <a:spcPct val="150000"/>
              </a:lnSpc>
            </a:pPr>
            <a:r>
              <a:rPr lang="en-US" sz="2400" dirty="0"/>
              <a:t>Supports real-time decisions with automation and graphs</a:t>
            </a:r>
          </a:p>
          <a:p>
            <a:pPr lvl="0">
              <a:lnSpc>
                <a:spcPct val="150000"/>
              </a:lnSpc>
            </a:pPr>
            <a:r>
              <a:rPr lang="en-US" sz="2400" dirty="0"/>
              <a:t>Enhances team collaboration using cloud tools (Vaidyanathan et al., 2020)</a:t>
            </a:r>
          </a:p>
          <a:p>
            <a:pPr lvl="0">
              <a:lnSpc>
                <a:spcPct val="150000"/>
              </a:lnSpc>
            </a:pPr>
            <a:r>
              <a:rPr lang="en-US" sz="2400" dirty="0"/>
              <a:t>Aligns with digital transformation goals</a:t>
            </a:r>
          </a:p>
          <a:p>
            <a:pPr>
              <a:lnSpc>
                <a:spcPct val="150000"/>
              </a:lnSpc>
            </a:pPr>
            <a:endParaRPr lang="en-US" sz="2400" dirty="0"/>
          </a:p>
        </p:txBody>
      </p:sp>
    </p:spTree>
    <p:extLst>
      <p:ext uri="{BB962C8B-B14F-4D97-AF65-F5344CB8AC3E}">
        <p14:creationId xmlns:p14="http://schemas.microsoft.com/office/powerpoint/2010/main" val="39264342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BDBA2-467E-4164-9FB3-4884D4EE3262}"/>
              </a:ext>
            </a:extLst>
          </p:cNvPr>
          <p:cNvSpPr>
            <a:spLocks noGrp="1"/>
          </p:cNvSpPr>
          <p:nvPr>
            <p:ph type="title"/>
          </p:nvPr>
        </p:nvSpPr>
        <p:spPr/>
        <p:txBody>
          <a:bodyPr/>
          <a:lstStyle/>
          <a:p>
            <a:r>
              <a:rPr lang="en-GB" sz="5400" dirty="0"/>
              <a:t>Task 3 – PROMOTIONAL VIDEO</a:t>
            </a:r>
            <a:endParaRPr lang="en-GB" dirty="0"/>
          </a:p>
        </p:txBody>
      </p:sp>
      <p:sp>
        <p:nvSpPr>
          <p:cNvPr id="3" name="Content Placeholder 2">
            <a:extLst>
              <a:ext uri="{FF2B5EF4-FFF2-40B4-BE49-F238E27FC236}">
                <a16:creationId xmlns:a16="http://schemas.microsoft.com/office/drawing/2014/main" id="{BF9AC402-E784-4F37-A014-894B7F24744B}"/>
              </a:ext>
            </a:extLst>
          </p:cNvPr>
          <p:cNvSpPr>
            <a:spLocks noGrp="1"/>
          </p:cNvSpPr>
          <p:nvPr>
            <p:ph idx="1"/>
          </p:nvPr>
        </p:nvSpPr>
        <p:spPr>
          <a:xfrm>
            <a:off x="1066800" y="2093976"/>
            <a:ext cx="10055352" cy="4006035"/>
          </a:xfrm>
        </p:spPr>
        <p:txBody>
          <a:bodyPr>
            <a:normAutofit/>
          </a:bodyPr>
          <a:lstStyle/>
          <a:p>
            <a:r>
              <a:rPr lang="en-GB" sz="2400" dirty="0"/>
              <a:t>Created 2 minutes video advert</a:t>
            </a:r>
          </a:p>
          <a:p>
            <a:r>
              <a:rPr lang="en-GB" sz="2400" dirty="0"/>
              <a:t>Personal intro</a:t>
            </a:r>
          </a:p>
          <a:p>
            <a:r>
              <a:rPr lang="en-GB" sz="2400" dirty="0" err="1"/>
              <a:t>Vizuals</a:t>
            </a:r>
            <a:r>
              <a:rPr lang="en-GB" sz="2400" dirty="0"/>
              <a:t> of product</a:t>
            </a:r>
          </a:p>
          <a:p>
            <a:r>
              <a:rPr lang="en-GB" sz="2400" dirty="0" err="1"/>
              <a:t>Disigned</a:t>
            </a:r>
            <a:r>
              <a:rPr lang="en-GB" sz="2400" dirty="0"/>
              <a:t> for new customers, Instagram and </a:t>
            </a:r>
            <a:r>
              <a:rPr lang="en-GB" sz="2400" dirty="0" err="1"/>
              <a:t>TikTok</a:t>
            </a:r>
            <a:r>
              <a:rPr lang="en-GB" sz="2400" dirty="0"/>
              <a:t> audience</a:t>
            </a:r>
          </a:p>
          <a:p>
            <a:r>
              <a:rPr lang="en-US"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https://youtube.com/shorts/7FpIx7mlHcU?si=UcDuC7rXacvn6bii</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2400" dirty="0"/>
          </a:p>
        </p:txBody>
      </p:sp>
      <p:pic>
        <p:nvPicPr>
          <p:cNvPr id="4" name="Online Media 3" title="K8 Ionizer by Alexandra Zara">
            <a:hlinkClick r:id="" action="ppaction://media"/>
            <a:extLst>
              <a:ext uri="{FF2B5EF4-FFF2-40B4-BE49-F238E27FC236}">
                <a16:creationId xmlns:a16="http://schemas.microsoft.com/office/drawing/2014/main" id="{1DDC0B3D-8F33-49F2-BE8E-631E39B9DC01}"/>
              </a:ext>
            </a:extLst>
          </p:cNvPr>
          <p:cNvPicPr>
            <a:picLocks noRot="1" noChangeAspect="1"/>
          </p:cNvPicPr>
          <p:nvPr>
            <a:videoFile r:link="rId1"/>
          </p:nvPr>
        </p:nvPicPr>
        <p:blipFill>
          <a:blip r:embed="rId4"/>
          <a:stretch>
            <a:fillRect/>
          </a:stretch>
        </p:blipFill>
        <p:spPr>
          <a:xfrm>
            <a:off x="1204495" y="4564313"/>
            <a:ext cx="2540000" cy="1435100"/>
          </a:xfrm>
          <a:prstGeom prst="rect">
            <a:avLst/>
          </a:prstGeom>
        </p:spPr>
      </p:pic>
    </p:spTree>
    <p:extLst>
      <p:ext uri="{BB962C8B-B14F-4D97-AF65-F5344CB8AC3E}">
        <p14:creationId xmlns:p14="http://schemas.microsoft.com/office/powerpoint/2010/main" val="1979633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4426D-2711-D6C1-52D3-E14E555E6C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95FE1D-FD15-B5D0-23C8-0AAEDA0E1C26}"/>
              </a:ext>
            </a:extLst>
          </p:cNvPr>
          <p:cNvSpPr>
            <a:spLocks noGrp="1"/>
          </p:cNvSpPr>
          <p:nvPr>
            <p:ph type="title"/>
          </p:nvPr>
        </p:nvSpPr>
        <p:spPr/>
        <p:txBody>
          <a:bodyPr/>
          <a:lstStyle/>
          <a:p>
            <a:r>
              <a:rPr lang="en-US" b="1" dirty="0"/>
              <a:t>Learning Outcomes &amp; Skills Gained</a:t>
            </a:r>
          </a:p>
        </p:txBody>
      </p:sp>
      <p:sp>
        <p:nvSpPr>
          <p:cNvPr id="3" name="Content Placeholder 2">
            <a:extLst>
              <a:ext uri="{FF2B5EF4-FFF2-40B4-BE49-F238E27FC236}">
                <a16:creationId xmlns:a16="http://schemas.microsoft.com/office/drawing/2014/main" id="{63B72DDC-BA63-98FE-4FEA-A658AAED6985}"/>
              </a:ext>
            </a:extLst>
          </p:cNvPr>
          <p:cNvSpPr>
            <a:spLocks noGrp="1"/>
          </p:cNvSpPr>
          <p:nvPr>
            <p:ph idx="1"/>
          </p:nvPr>
        </p:nvSpPr>
        <p:spPr/>
        <p:txBody>
          <a:bodyPr>
            <a:normAutofit/>
          </a:bodyPr>
          <a:lstStyle/>
          <a:p>
            <a:pPr lvl="0">
              <a:lnSpc>
                <a:spcPct val="150000"/>
              </a:lnSpc>
            </a:pPr>
            <a:r>
              <a:rPr lang="en-US" sz="2400" dirty="0"/>
              <a:t>Gained skills in market research, web design, and data analysis</a:t>
            </a:r>
          </a:p>
          <a:p>
            <a:pPr lvl="0">
              <a:lnSpc>
                <a:spcPct val="150000"/>
              </a:lnSpc>
            </a:pPr>
            <a:r>
              <a:rPr lang="en-US" sz="2400" dirty="0"/>
              <a:t>Improved digital confidence with tools like Forms, Canva, Excel</a:t>
            </a:r>
          </a:p>
          <a:p>
            <a:pPr lvl="0">
              <a:lnSpc>
                <a:spcPct val="150000"/>
              </a:lnSpc>
            </a:pPr>
            <a:r>
              <a:rPr lang="en-US" sz="2400" dirty="0"/>
              <a:t>Future goal: deeper SEO expertise and video editing skills</a:t>
            </a:r>
          </a:p>
          <a:p>
            <a:pPr>
              <a:lnSpc>
                <a:spcPct val="150000"/>
              </a:lnSpc>
            </a:pPr>
            <a:endParaRPr lang="en-US" sz="2400" dirty="0"/>
          </a:p>
        </p:txBody>
      </p:sp>
    </p:spTree>
    <p:extLst>
      <p:ext uri="{BB962C8B-B14F-4D97-AF65-F5344CB8AC3E}">
        <p14:creationId xmlns:p14="http://schemas.microsoft.com/office/powerpoint/2010/main" val="18626919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B223AB-1ABB-DB61-95A5-EA8270626C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757EE9-F364-5464-655E-08BA527A9896}"/>
              </a:ext>
            </a:extLst>
          </p:cNvPr>
          <p:cNvSpPr>
            <a:spLocks noGrp="1"/>
          </p:cNvSpPr>
          <p:nvPr>
            <p:ph type="title"/>
          </p:nvPr>
        </p:nvSpPr>
        <p:spPr>
          <a:xfrm>
            <a:off x="1143494" y="166254"/>
            <a:ext cx="10058400" cy="685800"/>
          </a:xfrm>
        </p:spPr>
        <p:txBody>
          <a:bodyPr>
            <a:normAutofit/>
          </a:bodyPr>
          <a:lstStyle/>
          <a:p>
            <a:r>
              <a:rPr lang="en-US" sz="32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0A5DF695-1E36-F9FB-ADAE-009442F793AC}"/>
              </a:ext>
            </a:extLst>
          </p:cNvPr>
          <p:cNvSpPr>
            <a:spLocks noGrp="1"/>
          </p:cNvSpPr>
          <p:nvPr>
            <p:ph idx="1"/>
          </p:nvPr>
        </p:nvSpPr>
        <p:spPr>
          <a:xfrm>
            <a:off x="1143494" y="1257299"/>
            <a:ext cx="10182597" cy="4520045"/>
          </a:xfrm>
        </p:spPr>
        <p:txBody>
          <a:bodyPr>
            <a:normAutofit/>
          </a:bodyPr>
          <a:lstStyle/>
          <a:p>
            <a:r>
              <a:rPr lang="en-US" sz="1400" dirty="0">
                <a:latin typeface="Times New Roman" panose="02020603050405020304" pitchFamily="18" charset="0"/>
                <a:cs typeface="Times New Roman" panose="02020603050405020304" pitchFamily="18" charset="0"/>
              </a:rPr>
              <a:t>Ahmad, U.F., Mahdee, J. and Abu Bakar, N. (2024) ‘Search engine </a:t>
            </a:r>
            <a:r>
              <a:rPr lang="en-US" sz="1400" dirty="0" err="1">
                <a:latin typeface="Times New Roman" panose="02020603050405020304" pitchFamily="18" charset="0"/>
                <a:cs typeface="Times New Roman" panose="02020603050405020304" pitchFamily="18" charset="0"/>
              </a:rPr>
              <a:t>optimisation</a:t>
            </a:r>
            <a:r>
              <a:rPr lang="en-US" sz="1400" dirty="0">
                <a:latin typeface="Times New Roman" panose="02020603050405020304" pitchFamily="18" charset="0"/>
                <a:cs typeface="Times New Roman" panose="02020603050405020304" pitchFamily="18" charset="0"/>
              </a:rPr>
              <a:t> (SEO) strategy as determinants to enhance the online brand positioning’, </a:t>
            </a:r>
            <a:r>
              <a:rPr lang="en-US" sz="1400" i="1" dirty="0">
                <a:latin typeface="Times New Roman" panose="02020603050405020304" pitchFamily="18" charset="0"/>
                <a:cs typeface="Times New Roman" panose="02020603050405020304" pitchFamily="18" charset="0"/>
              </a:rPr>
              <a:t>F1000Research</a:t>
            </a:r>
            <a:r>
              <a:rPr lang="en-US" sz="1400" dirty="0">
                <a:latin typeface="Times New Roman" panose="02020603050405020304" pitchFamily="18" charset="0"/>
                <a:cs typeface="Times New Roman" panose="02020603050405020304" pitchFamily="18" charset="0"/>
              </a:rPr>
              <a:t>, 11, p. 714. Available at: https://doi.org/10.12688/f1000research.73382.2.</a:t>
            </a:r>
            <a:endParaRPr lang="en-IN"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Fallon-O’Leary, D. (2016) </a:t>
            </a:r>
            <a:r>
              <a:rPr lang="en-US" sz="1400" i="1" dirty="0">
                <a:latin typeface="Times New Roman" panose="02020603050405020304" pitchFamily="18" charset="0"/>
                <a:cs typeface="Times New Roman" panose="02020603050405020304" pitchFamily="18" charset="0"/>
              </a:rPr>
              <a:t>Survey Says: The Importance of Survey Data in Marketing</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business.com</a:t>
            </a:r>
            <a:r>
              <a:rPr lang="en-US" sz="1400" dirty="0">
                <a:latin typeface="Times New Roman" panose="02020603050405020304" pitchFamily="18" charset="0"/>
                <a:cs typeface="Times New Roman" panose="02020603050405020304" pitchFamily="18" charset="0"/>
              </a:rPr>
              <a:t>. Available at: https://www.business.com/articles/the-importance-of-survey-data-in-marketing/ (Accessed: 26 June 2025).</a:t>
            </a:r>
            <a:endParaRPr lang="en-IN"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‌Future Market Insights (2025) </a:t>
            </a:r>
            <a:r>
              <a:rPr lang="en-US" sz="1400" i="1" dirty="0">
                <a:latin typeface="Times New Roman" panose="02020603050405020304" pitchFamily="18" charset="0"/>
                <a:cs typeface="Times New Roman" panose="02020603050405020304" pitchFamily="18" charset="0"/>
              </a:rPr>
              <a:t>Water Ionizer Market Analysis &amp; Forecast 2025 to 2035</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Futuremarketinsights.com</a:t>
            </a:r>
            <a:r>
              <a:rPr lang="en-US" sz="1400" dirty="0">
                <a:latin typeface="Times New Roman" panose="02020603050405020304" pitchFamily="18" charset="0"/>
                <a:cs typeface="Times New Roman" panose="02020603050405020304" pitchFamily="18" charset="0"/>
              </a:rPr>
              <a:t>. Available at: </a:t>
            </a:r>
            <a:r>
              <a:rPr lang="en-US" sz="1400" u="sng" dirty="0">
                <a:latin typeface="Times New Roman" panose="02020603050405020304" pitchFamily="18" charset="0"/>
                <a:cs typeface="Times New Roman" panose="02020603050405020304" pitchFamily="18" charset="0"/>
                <a:hlinkClick r:id="rId3"/>
              </a:rPr>
              <a:t>https://www.futuremarketinsights.com/reports/water-ionizers-market</a:t>
            </a:r>
            <a:r>
              <a:rPr lang="en-US" sz="1400" dirty="0">
                <a:latin typeface="Times New Roman" panose="02020603050405020304" pitchFamily="18" charset="0"/>
                <a:cs typeface="Times New Roman" panose="02020603050405020304" pitchFamily="18" charset="0"/>
              </a:rPr>
              <a:t> (Accessed: 26 June 2025).</a:t>
            </a:r>
            <a:endParaRPr lang="en-IN"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‌Ruparelia, R. (2023) </a:t>
            </a:r>
            <a:r>
              <a:rPr lang="en-US" sz="1400" i="1" dirty="0">
                <a:latin typeface="Times New Roman" panose="02020603050405020304" pitchFamily="18" charset="0"/>
                <a:cs typeface="Times New Roman" panose="02020603050405020304" pitchFamily="18" charset="0"/>
              </a:rPr>
              <a:t>What is financial forecasting, and how to conduct it?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Agicap.com</a:t>
            </a:r>
            <a:r>
              <a:rPr lang="en-US" sz="1400" dirty="0">
                <a:latin typeface="Times New Roman" panose="02020603050405020304" pitchFamily="18" charset="0"/>
                <a:cs typeface="Times New Roman" panose="02020603050405020304" pitchFamily="18" charset="0"/>
              </a:rPr>
              <a:t>. </a:t>
            </a:r>
            <a:r>
              <a:rPr lang="en-US" sz="1400" dirty="0" err="1">
                <a:latin typeface="Times New Roman" panose="02020603050405020304" pitchFamily="18" charset="0"/>
                <a:cs typeface="Times New Roman" panose="02020603050405020304" pitchFamily="18" charset="0"/>
              </a:rPr>
              <a:t>Agicap</a:t>
            </a:r>
            <a:r>
              <a:rPr lang="en-US" sz="1400" dirty="0">
                <a:latin typeface="Times New Roman" panose="02020603050405020304" pitchFamily="18" charset="0"/>
                <a:cs typeface="Times New Roman" panose="02020603050405020304" pitchFamily="18" charset="0"/>
              </a:rPr>
              <a:t>. Available at: https://agicap.com/en/article/financial-forecasting/ (Accessed: 26 June 2025).</a:t>
            </a:r>
            <a:endParaRPr lang="en-IN"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‌Tee, P.K. </a:t>
            </a:r>
            <a:r>
              <a:rPr lang="en-US" sz="1400" i="1" dirty="0">
                <a:latin typeface="Times New Roman" panose="02020603050405020304" pitchFamily="18" charset="0"/>
                <a:cs typeface="Times New Roman" panose="02020603050405020304" pitchFamily="18" charset="0"/>
              </a:rPr>
              <a:t>et al.</a:t>
            </a:r>
            <a:r>
              <a:rPr lang="en-US" sz="1400" dirty="0">
                <a:latin typeface="Times New Roman" panose="02020603050405020304" pitchFamily="18" charset="0"/>
                <a:cs typeface="Times New Roman" panose="02020603050405020304" pitchFamily="18" charset="0"/>
              </a:rPr>
              <a:t> (2024) ‘Demand for digital skills, skill gaps and graduate employability: Evidence from employers in Malaysia’, </a:t>
            </a:r>
            <a:r>
              <a:rPr lang="en-US" sz="1400" i="1" dirty="0">
                <a:latin typeface="Times New Roman" panose="02020603050405020304" pitchFamily="18" charset="0"/>
                <a:cs typeface="Times New Roman" panose="02020603050405020304" pitchFamily="18" charset="0"/>
              </a:rPr>
              <a:t>F1000Research</a:t>
            </a:r>
            <a:r>
              <a:rPr lang="en-US" sz="1400" dirty="0">
                <a:latin typeface="Times New Roman" panose="02020603050405020304" pitchFamily="18" charset="0"/>
                <a:cs typeface="Times New Roman" panose="02020603050405020304" pitchFamily="18" charset="0"/>
              </a:rPr>
              <a:t>, 13, p. 389. Available at: </a:t>
            </a:r>
            <a:r>
              <a:rPr lang="en-US" sz="1400" u="sng" dirty="0">
                <a:latin typeface="Times New Roman" panose="02020603050405020304" pitchFamily="18" charset="0"/>
                <a:cs typeface="Times New Roman" panose="02020603050405020304" pitchFamily="18" charset="0"/>
                <a:hlinkClick r:id="rId4"/>
              </a:rPr>
              <a:t>https://doi.org/10.12688/f1000research.148514.1</a:t>
            </a:r>
            <a:r>
              <a:rPr lang="en-US" sz="1400" dirty="0">
                <a:latin typeface="Times New Roman" panose="02020603050405020304" pitchFamily="18" charset="0"/>
                <a:cs typeface="Times New Roman" panose="02020603050405020304" pitchFamily="18" charset="0"/>
              </a:rPr>
              <a:t> </a:t>
            </a:r>
            <a:endParaRPr lang="en-IN"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‌Vaidyanathan, K., Varghese, K. and Devkar, G. (2020) ‘Cloud-based collaboration and project management’, </a:t>
            </a:r>
            <a:r>
              <a:rPr lang="en-US" sz="1400" i="1" dirty="0">
                <a:latin typeface="Times New Roman" panose="02020603050405020304" pitchFamily="18" charset="0"/>
                <a:cs typeface="Times New Roman" panose="02020603050405020304" pitchFamily="18" charset="0"/>
              </a:rPr>
              <a:t>Construction 4.0</a:t>
            </a:r>
            <a:r>
              <a:rPr lang="en-US" sz="1400" dirty="0">
                <a:latin typeface="Times New Roman" panose="02020603050405020304" pitchFamily="18" charset="0"/>
                <a:cs typeface="Times New Roman" panose="02020603050405020304" pitchFamily="18" charset="0"/>
              </a:rPr>
              <a:t>, pp. 370–394. Available at: </a:t>
            </a:r>
            <a:r>
              <a:rPr lang="en-US" sz="1400" u="sng" dirty="0">
                <a:latin typeface="Times New Roman" panose="02020603050405020304" pitchFamily="18" charset="0"/>
                <a:cs typeface="Times New Roman" panose="02020603050405020304" pitchFamily="18" charset="0"/>
                <a:hlinkClick r:id="rId5"/>
              </a:rPr>
              <a:t>https://www.researchgate.net/publication/339225923_Cloud-based_collaboration_and_project_management</a:t>
            </a:r>
            <a:endParaRPr lang="en-IN"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‌Zhang, W., Qu, B. and Gao, K. (2022) ‘Research Progress and Trend of Storytelling in Marketing Based on Literature Search Visualization Tools: From Independent Creation to Co-creation by Enterprises and Consumers’, </a:t>
            </a:r>
            <a:r>
              <a:rPr lang="en-US" sz="1400" i="1" dirty="0">
                <a:latin typeface="Times New Roman" panose="02020603050405020304" pitchFamily="18" charset="0"/>
                <a:cs typeface="Times New Roman" panose="02020603050405020304" pitchFamily="18" charset="0"/>
              </a:rPr>
              <a:t>Proceedings of the 2022 3rd International Conference on Big Data and Social Sciences (ICBDSS 2022)</a:t>
            </a:r>
            <a:r>
              <a:rPr lang="en-US" sz="1400" dirty="0">
                <a:latin typeface="Times New Roman" panose="02020603050405020304" pitchFamily="18" charset="0"/>
                <a:cs typeface="Times New Roman" panose="02020603050405020304" pitchFamily="18" charset="0"/>
              </a:rPr>
              <a:t>, pp. 287–298. Available at: </a:t>
            </a:r>
            <a:r>
              <a:rPr lang="en-US" sz="1400" u="sng" dirty="0">
                <a:latin typeface="Times New Roman" panose="02020603050405020304" pitchFamily="18" charset="0"/>
                <a:cs typeface="Times New Roman" panose="02020603050405020304" pitchFamily="18" charset="0"/>
                <a:hlinkClick r:id="rId6"/>
              </a:rPr>
              <a:t>https://www.researchgate.net/publication/368493730_Research_Progress_and_Trend_of_Storytelling_in_Marketing_Based_on_Literature_Search_Visualization_Tools_From_Independent_Creation_to_Co-creation_by_Enterprises_and_Consumers</a:t>
            </a:r>
            <a:endParaRPr lang="en-IN"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77147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8E0B3B-EEB7-9B61-6B3A-4F8D8785F3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F6952A-3A5A-2AD9-47E8-1DCA75972165}"/>
              </a:ext>
            </a:extLst>
          </p:cNvPr>
          <p:cNvSpPr>
            <a:spLocks noGrp="1"/>
          </p:cNvSpPr>
          <p:nvPr>
            <p:ph type="title"/>
          </p:nvPr>
        </p:nvSpPr>
        <p:spPr>
          <a:xfrm>
            <a:off x="1295400" y="3013364"/>
            <a:ext cx="10058400" cy="2036618"/>
          </a:xfrm>
        </p:spPr>
        <p:txBody>
          <a:bodyPr>
            <a:normAutofit/>
          </a:bodyPr>
          <a:lstStyle/>
          <a:p>
            <a:pPr algn="ctr"/>
            <a:r>
              <a:rPr lang="en-US" sz="66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36181541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157</TotalTime>
  <Words>1636</Words>
  <Application>Microsoft Office PowerPoint</Application>
  <PresentationFormat>Widescreen</PresentationFormat>
  <Paragraphs>78</Paragraphs>
  <Slides>15</Slides>
  <Notes>12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Rockwell</vt:lpstr>
      <vt:lpstr>Rockwell Condensed</vt:lpstr>
      <vt:lpstr>Times New Roman</vt:lpstr>
      <vt:lpstr>Wingdings</vt:lpstr>
      <vt:lpstr>Wood Type</vt:lpstr>
      <vt:lpstr>BMSW4008  Digital Skills for Personal and Professional Growth  Certificate of Higher Education in Employability Skills  Task 3 - 4</vt:lpstr>
      <vt:lpstr>Overview of My Project Journey</vt:lpstr>
      <vt:lpstr>Market Research Design</vt:lpstr>
      <vt:lpstr>Market Research Design</vt:lpstr>
      <vt:lpstr>Key Survey Insights</vt:lpstr>
      <vt:lpstr>Key Survey Insights</vt:lpstr>
      <vt:lpstr>Website &amp; Marketing Design</vt:lpstr>
      <vt:lpstr>Website &amp; Marketing Design</vt:lpstr>
      <vt:lpstr>SEO and Segmentation</vt:lpstr>
      <vt:lpstr>Excel for Business Forecasting</vt:lpstr>
      <vt:lpstr>Excel’s in the Digital Era</vt:lpstr>
      <vt:lpstr>Task 3 – PROMOTIONAL VIDEO</vt:lpstr>
      <vt:lpstr>Learning Outcomes &amp; Skills Gained</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BMSW4008  Digital Skills for Personal and Professional Growth  Certificate of Higher Education in Employability Skills  Task - 4</dc:title>
  <cp:lastModifiedBy>Alexandra Zara</cp:lastModifiedBy>
  <cp:revision>19</cp:revision>
  <dcterms:created xsi:type="dcterms:W3CDTF">2025-06-26T05:40:17Z</dcterms:created>
  <dcterms:modified xsi:type="dcterms:W3CDTF">2025-06-29T22:57:18Z</dcterms:modified>
</cp:coreProperties>
</file>