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07B1B8-80E5-49B8-AF4C-3CE2B7A9A1C0}" v="2" dt="2023-05-17T03:05:17.0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83124" autoAdjust="0"/>
  </p:normalViewPr>
  <p:slideViewPr>
    <p:cSldViewPr snapToGrid="0">
      <p:cViewPr varScale="1">
        <p:scale>
          <a:sx n="98" d="100"/>
          <a:sy n="98" d="100"/>
        </p:scale>
        <p:origin x="46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dalina Blaglosov" userId="2631707777ba169b" providerId="LiveId" clId="{C107B1B8-80E5-49B8-AF4C-3CE2B7A9A1C0}"/>
    <pc:docChg chg="custSel modSld">
      <pc:chgData name="Madalina Blaglosov" userId="2631707777ba169b" providerId="LiveId" clId="{C107B1B8-80E5-49B8-AF4C-3CE2B7A9A1C0}" dt="2023-05-17T03:06:40.715" v="184" actId="20577"/>
      <pc:docMkLst>
        <pc:docMk/>
      </pc:docMkLst>
      <pc:sldChg chg="modSp mod">
        <pc:chgData name="Madalina Blaglosov" userId="2631707777ba169b" providerId="LiveId" clId="{C107B1B8-80E5-49B8-AF4C-3CE2B7A9A1C0}" dt="2023-05-16T19:57:59.601" v="75" actId="20577"/>
        <pc:sldMkLst>
          <pc:docMk/>
          <pc:sldMk cId="2059971362" sldId="257"/>
        </pc:sldMkLst>
        <pc:spChg chg="mod">
          <ac:chgData name="Madalina Blaglosov" userId="2631707777ba169b" providerId="LiveId" clId="{C107B1B8-80E5-49B8-AF4C-3CE2B7A9A1C0}" dt="2023-05-16T19:57:59.601" v="75" actId="20577"/>
          <ac:spMkLst>
            <pc:docMk/>
            <pc:sldMk cId="2059971362" sldId="257"/>
            <ac:spMk id="3" creationId="{00000000-0000-0000-0000-000000000000}"/>
          </ac:spMkLst>
        </pc:spChg>
      </pc:sldChg>
      <pc:sldChg chg="modSp mod">
        <pc:chgData name="Madalina Blaglosov" userId="2631707777ba169b" providerId="LiveId" clId="{C107B1B8-80E5-49B8-AF4C-3CE2B7A9A1C0}" dt="2023-05-17T03:05:17.077" v="110" actId="1076"/>
        <pc:sldMkLst>
          <pc:docMk/>
          <pc:sldMk cId="2061177317" sldId="258"/>
        </pc:sldMkLst>
        <pc:spChg chg="mod">
          <ac:chgData name="Madalina Blaglosov" userId="2631707777ba169b" providerId="LiveId" clId="{C107B1B8-80E5-49B8-AF4C-3CE2B7A9A1C0}" dt="2023-05-17T03:05:00.326" v="109" actId="27636"/>
          <ac:spMkLst>
            <pc:docMk/>
            <pc:sldMk cId="2061177317" sldId="258"/>
            <ac:spMk id="3" creationId="{00000000-0000-0000-0000-000000000000}"/>
          </ac:spMkLst>
        </pc:spChg>
        <pc:picChg chg="mod">
          <ac:chgData name="Madalina Blaglosov" userId="2631707777ba169b" providerId="LiveId" clId="{C107B1B8-80E5-49B8-AF4C-3CE2B7A9A1C0}" dt="2023-05-17T03:05:17.077" v="110" actId="1076"/>
          <ac:picMkLst>
            <pc:docMk/>
            <pc:sldMk cId="2061177317" sldId="258"/>
            <ac:picMk id="2050" creationId="{00000000-0000-0000-0000-000000000000}"/>
          </ac:picMkLst>
        </pc:picChg>
      </pc:sldChg>
      <pc:sldChg chg="modSp mod">
        <pc:chgData name="Madalina Blaglosov" userId="2631707777ba169b" providerId="LiveId" clId="{C107B1B8-80E5-49B8-AF4C-3CE2B7A9A1C0}" dt="2023-05-17T03:05:56.199" v="143" actId="20577"/>
        <pc:sldMkLst>
          <pc:docMk/>
          <pc:sldMk cId="1791330176" sldId="260"/>
        </pc:sldMkLst>
        <pc:spChg chg="mod">
          <ac:chgData name="Madalina Blaglosov" userId="2631707777ba169b" providerId="LiveId" clId="{C107B1B8-80E5-49B8-AF4C-3CE2B7A9A1C0}" dt="2023-05-17T03:05:56.199" v="143" actId="20577"/>
          <ac:spMkLst>
            <pc:docMk/>
            <pc:sldMk cId="1791330176" sldId="260"/>
            <ac:spMk id="3" creationId="{00000000-0000-0000-0000-000000000000}"/>
          </ac:spMkLst>
        </pc:spChg>
      </pc:sldChg>
      <pc:sldChg chg="modSp mod">
        <pc:chgData name="Madalina Blaglosov" userId="2631707777ba169b" providerId="LiveId" clId="{C107B1B8-80E5-49B8-AF4C-3CE2B7A9A1C0}" dt="2023-05-17T03:06:17.892" v="165" actId="20577"/>
        <pc:sldMkLst>
          <pc:docMk/>
          <pc:sldMk cId="2635334398" sldId="261"/>
        </pc:sldMkLst>
        <pc:spChg chg="mod">
          <ac:chgData name="Madalina Blaglosov" userId="2631707777ba169b" providerId="LiveId" clId="{C107B1B8-80E5-49B8-AF4C-3CE2B7A9A1C0}" dt="2023-05-17T03:06:17.892" v="165" actId="20577"/>
          <ac:spMkLst>
            <pc:docMk/>
            <pc:sldMk cId="2635334398" sldId="261"/>
            <ac:spMk id="3" creationId="{00000000-0000-0000-0000-000000000000}"/>
          </ac:spMkLst>
        </pc:spChg>
      </pc:sldChg>
      <pc:sldChg chg="modSp mod">
        <pc:chgData name="Madalina Blaglosov" userId="2631707777ba169b" providerId="LiveId" clId="{C107B1B8-80E5-49B8-AF4C-3CE2B7A9A1C0}" dt="2023-05-17T03:06:40.715" v="184" actId="20577"/>
        <pc:sldMkLst>
          <pc:docMk/>
          <pc:sldMk cId="568459589" sldId="262"/>
        </pc:sldMkLst>
        <pc:spChg chg="mod">
          <ac:chgData name="Madalina Blaglosov" userId="2631707777ba169b" providerId="LiveId" clId="{C107B1B8-80E5-49B8-AF4C-3CE2B7A9A1C0}" dt="2023-05-16T20:02:00.826" v="82" actId="20577"/>
          <ac:spMkLst>
            <pc:docMk/>
            <pc:sldMk cId="568459589" sldId="262"/>
            <ac:spMk id="2" creationId="{00000000-0000-0000-0000-000000000000}"/>
          </ac:spMkLst>
        </pc:spChg>
        <pc:spChg chg="mod">
          <ac:chgData name="Madalina Blaglosov" userId="2631707777ba169b" providerId="LiveId" clId="{C107B1B8-80E5-49B8-AF4C-3CE2B7A9A1C0}" dt="2023-05-17T03:06:40.715" v="184" actId="20577"/>
          <ac:spMkLst>
            <pc:docMk/>
            <pc:sldMk cId="568459589" sldId="262"/>
            <ac:spMk id="5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8340F2-C1AD-4EE6-B147-1473B7C094E3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BBE07B-64E8-4654-BE1A-A1F6FF4EDD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4294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BBE07B-64E8-4654-BE1A-A1F6FF4EDD3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4574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BBE07B-64E8-4654-BE1A-A1F6FF4EDD3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00417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BBE07B-64E8-4654-BE1A-A1F6FF4EDD3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6872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BBE07B-64E8-4654-BE1A-A1F6FF4EDD3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10560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BBE07B-64E8-4654-BE1A-A1F6FF4EDD3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5086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BBE07B-64E8-4654-BE1A-A1F6FF4EDD3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42956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ABBE07B-64E8-4654-BE1A-A1F6FF4EDD3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7603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32186" y="1083174"/>
            <a:ext cx="9187374" cy="2387600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32186" y="3562849"/>
            <a:ext cx="9187374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379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2562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2186" y="1709738"/>
            <a:ext cx="8815264" cy="285273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32186" y="4589463"/>
            <a:ext cx="8815264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3463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32185" y="1825625"/>
            <a:ext cx="444539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18252" y="1825625"/>
            <a:ext cx="4601308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249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2185" y="352062"/>
            <a:ext cx="9187375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32185" y="1668100"/>
            <a:ext cx="4600134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32186" y="2492012"/>
            <a:ext cx="4600134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230795" y="1668100"/>
            <a:ext cx="448876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230795" y="2492012"/>
            <a:ext cx="448876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711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7360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554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95897" y="465138"/>
            <a:ext cx="3099980" cy="160020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48548" y="465138"/>
            <a:ext cx="5371011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95897" y="2065338"/>
            <a:ext cx="309998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4626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95897" y="457200"/>
            <a:ext cx="2677886" cy="160020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909852" y="457200"/>
            <a:ext cx="5809707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95897" y="2057400"/>
            <a:ext cx="267788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6D79ED-3FA7-4EF8-964B-EB8BCFAB02F8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12CB2-7F2C-47B9-AE70-22A94B49F2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0549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32185" y="417376"/>
            <a:ext cx="918737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32185" y="1841862"/>
            <a:ext cx="9187375" cy="43873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32185" y="6339398"/>
            <a:ext cx="23264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276D79ED-3FA7-4EF8-964B-EB8BCFAB02F8}" type="datetimeFigureOut">
              <a:rPr lang="en-US" smtClean="0"/>
              <a:pPr/>
              <a:t>5/17/2023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81059" y="6339398"/>
            <a:ext cx="34896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691193" y="6356350"/>
            <a:ext cx="20283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C6F12CB2-7F2C-47B9-AE70-22A94B49F233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730647" y="5035152"/>
            <a:ext cx="1136899" cy="324395"/>
          </a:xfrm>
          <a:prstGeom prst="rect">
            <a:avLst/>
          </a:prstGeom>
        </p:spPr>
      </p:pic>
      <p:sp>
        <p:nvSpPr>
          <p:cNvPr id="10" name="TextBox 9"/>
          <p:cNvSpPr txBox="1"/>
          <p:nvPr userDrawn="1"/>
        </p:nvSpPr>
        <p:spPr>
          <a:xfrm rot="16200000">
            <a:off x="-1998232" y="2661600"/>
            <a:ext cx="3657600" cy="276999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bs-Latn-BA" sz="1200" dirty="0">
                <a:solidFill>
                  <a:schemeClr val="bg1">
                    <a:lumMod val="65000"/>
                  </a:schemeClr>
                </a:solidFill>
              </a:rPr>
              <a:t>Find</a:t>
            </a:r>
            <a:r>
              <a:rPr lang="bs-Latn-BA" sz="1200" baseline="0" dirty="0">
                <a:solidFill>
                  <a:schemeClr val="bg1">
                    <a:lumMod val="65000"/>
                  </a:schemeClr>
                </a:solidFill>
              </a:rPr>
              <a:t> m</a:t>
            </a:r>
            <a:r>
              <a:rPr lang="bs-Latn-BA" sz="1200" dirty="0">
                <a:solidFill>
                  <a:schemeClr val="bg1">
                    <a:lumMod val="65000"/>
                  </a:schemeClr>
                </a:solidFill>
              </a:rPr>
              <a:t>ore PowerPoint templates</a:t>
            </a:r>
            <a:r>
              <a:rPr lang="bs-Latn-BA" sz="1200" baseline="0" dirty="0">
                <a:solidFill>
                  <a:schemeClr val="bg1">
                    <a:lumMod val="65000"/>
                  </a:schemeClr>
                </a:solidFill>
              </a:rPr>
              <a:t> on prezentr.com!</a:t>
            </a:r>
            <a:endParaRPr lang="en-US" sz="12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7349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Power Point</a:t>
            </a:r>
            <a:br>
              <a:rPr lang="en-US" dirty="0"/>
            </a:br>
            <a:r>
              <a:rPr lang="en-US" dirty="0"/>
              <a:t>Presentation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9612" y="4773463"/>
            <a:ext cx="9187374" cy="1655762"/>
          </a:xfrm>
        </p:spPr>
        <p:txBody>
          <a:bodyPr/>
          <a:lstStyle/>
          <a:p>
            <a:r>
              <a:rPr lang="en-US" dirty="0"/>
              <a:t>Madalina Blaglosov</a:t>
            </a:r>
          </a:p>
          <a:p>
            <a:r>
              <a:rPr lang="en-US" b="1" dirty="0"/>
              <a:t>2207678</a:t>
            </a: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7209288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95708" y="4189862"/>
            <a:ext cx="9187375" cy="2448784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US" dirty="0"/>
              <a:t>The presentation is based on the promotion of innovative knowledge of the Circular Economy in Tesla. </a:t>
            </a:r>
          </a:p>
          <a:p>
            <a:pPr algn="just"/>
            <a:r>
              <a:rPr lang="en-US" dirty="0"/>
              <a:t>The objective of the circular economy is to reduce waste while simultaneously recycling as much of the available material as possible (Chen &amp; Perez, 2018). </a:t>
            </a:r>
          </a:p>
          <a:p>
            <a:pPr algn="just"/>
            <a:r>
              <a:rPr lang="en-US" dirty="0"/>
              <a:t>A circular economy seeks to promote the reuse of resources and </a:t>
            </a:r>
            <a:r>
              <a:rPr lang="en-US" dirty="0" err="1"/>
              <a:t>minimise</a:t>
            </a:r>
            <a:r>
              <a:rPr lang="en-US" dirty="0"/>
              <a:t> the waste of material by using sustainable energy</a:t>
            </a:r>
          </a:p>
          <a:p>
            <a:pPr algn="just"/>
            <a:endParaRPr lang="en-US" dirty="0"/>
          </a:p>
        </p:txBody>
      </p:sp>
      <p:pic>
        <p:nvPicPr>
          <p:cNvPr id="1026" name="Picture 2" descr="Green Marketi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691"/>
          <a:stretch/>
        </p:blipFill>
        <p:spPr bwMode="auto">
          <a:xfrm>
            <a:off x="4263551" y="1565518"/>
            <a:ext cx="5219700" cy="244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9971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i="1" dirty="0"/>
              <a:t>Innovative strategies for Circular Economy of Tesla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97074" y="1987585"/>
            <a:ext cx="9187375" cy="2607309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US" dirty="0"/>
              <a:t>Innovative strategy for </a:t>
            </a:r>
            <a:r>
              <a:rPr lang="en-US" dirty="0" err="1"/>
              <a:t>optimising</a:t>
            </a:r>
            <a:r>
              <a:rPr lang="en-US" dirty="0"/>
              <a:t> reuse and reducing waste by making Tesla's resource consumption and management more "circular" and less "linear." Tesla may engage in a variety of additional activities to support the circular economy.</a:t>
            </a:r>
          </a:p>
          <a:p>
            <a:r>
              <a:rPr lang="en-US" i="1" dirty="0"/>
              <a:t>Implement a Closed-Loop Supply Chain</a:t>
            </a:r>
            <a:endParaRPr lang="en-US" dirty="0"/>
          </a:p>
          <a:p>
            <a:r>
              <a:rPr lang="en-US" i="1" dirty="0"/>
              <a:t>Increase the Use of Recycled Materials</a:t>
            </a:r>
            <a:endParaRPr lang="en-US" dirty="0"/>
          </a:p>
          <a:p>
            <a:r>
              <a:rPr lang="en-US" i="1" dirty="0"/>
              <a:t>Promote Sustainable Practices in Manufacturing</a:t>
            </a:r>
            <a:endParaRPr lang="en-US" dirty="0"/>
          </a:p>
          <a:p>
            <a:r>
              <a:rPr lang="en-US" i="1" dirty="0"/>
              <a:t>Partner with Recycling Companies</a:t>
            </a:r>
            <a:endParaRPr lang="en-US" dirty="0"/>
          </a:p>
          <a:p>
            <a:endParaRPr lang="en-US" dirty="0"/>
          </a:p>
        </p:txBody>
      </p:sp>
      <p:pic>
        <p:nvPicPr>
          <p:cNvPr id="2050" name="Picture 2" descr="Recycling | Free Full-Text | Lithium-Ion Battery Recycling in the Circular  Economy: A Review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9920" y="4220182"/>
            <a:ext cx="5051029" cy="2595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1177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/>
              <a:t>Alternative strategy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2185" y="1841862"/>
            <a:ext cx="9187375" cy="601087"/>
          </a:xfrm>
        </p:spPr>
        <p:txBody>
          <a:bodyPr/>
          <a:lstStyle/>
          <a:p>
            <a:pPr marL="0" indent="0" algn="ctr">
              <a:buNone/>
            </a:pPr>
            <a:r>
              <a:rPr lang="en-US" b="1" i="1" dirty="0"/>
              <a:t>Platform-as-a-service (</a:t>
            </a:r>
            <a:r>
              <a:rPr lang="en-US" b="1" i="1" dirty="0" err="1"/>
              <a:t>PaaS</a:t>
            </a:r>
            <a:r>
              <a:rPr lang="en-US" b="1" i="1" dirty="0"/>
              <a:t>) model</a:t>
            </a:r>
          </a:p>
        </p:txBody>
      </p:sp>
      <p:pic>
        <p:nvPicPr>
          <p:cNvPr id="3074" name="Picture 2" descr="Platform as a Service (PaaS) Market Research Report 2023 Professional  Edition By 2030 | AT&amp;T Inc., Salesforce.com, Inc., VMware In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3134" y="2555519"/>
            <a:ext cx="6769290" cy="3899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28952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32185" y="417376"/>
            <a:ext cx="9187375" cy="821489"/>
          </a:xfrm>
        </p:spPr>
        <p:txBody>
          <a:bodyPr>
            <a:noAutofit/>
          </a:bodyPr>
          <a:lstStyle/>
          <a:p>
            <a:pPr algn="just"/>
            <a:r>
              <a:rPr lang="en-US" sz="2400" i="1" dirty="0"/>
              <a:t>Tesla might use </a:t>
            </a:r>
            <a:r>
              <a:rPr lang="en-US" sz="2400" i="1" dirty="0" err="1"/>
              <a:t>PaaS</a:t>
            </a:r>
            <a:r>
              <a:rPr lang="en-US" sz="2400" i="1" dirty="0"/>
              <a:t> for its electric cars in the following ways: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1966" y="1576391"/>
            <a:ext cx="9187375" cy="2022215"/>
          </a:xfrm>
        </p:spPr>
        <p:txBody>
          <a:bodyPr/>
          <a:lstStyle/>
          <a:p>
            <a:r>
              <a:rPr lang="en-US" i="1" dirty="0"/>
              <a:t>Modular Design</a:t>
            </a:r>
            <a:endParaRPr lang="en-US" dirty="0"/>
          </a:p>
          <a:p>
            <a:r>
              <a:rPr lang="en-US" i="1" dirty="0"/>
              <a:t> Reuse</a:t>
            </a:r>
            <a:endParaRPr lang="en-US" dirty="0"/>
          </a:p>
          <a:p>
            <a:r>
              <a:rPr lang="en-US" i="1" dirty="0"/>
              <a:t>Remanufacturing</a:t>
            </a:r>
            <a:endParaRPr lang="en-US" dirty="0"/>
          </a:p>
          <a:p>
            <a:endParaRPr lang="en-US" dirty="0"/>
          </a:p>
        </p:txBody>
      </p:sp>
      <p:pic>
        <p:nvPicPr>
          <p:cNvPr id="4098" name="Picture 2" descr="The Three Cloud Service Models (PaaS, SaaS, IaaS) | ThinkPal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2309" y="3124820"/>
            <a:ext cx="5407251" cy="3440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13301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2185" y="411268"/>
            <a:ext cx="9187375" cy="3379068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Modular design, reuse, remanufacturing technologies, and data-driven maintenance will help Tesla prolong the lifetime of its electric cars, </a:t>
            </a:r>
            <a:r>
              <a:rPr lang="en-US" sz="24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minimise</a:t>
            </a: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waste, and progress towards a greener future.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2185" y="3951492"/>
            <a:ext cx="4394155" cy="2483653"/>
          </a:xfrm>
          <a:prstGeom prst="rect">
            <a:avLst/>
          </a:prstGeom>
        </p:spPr>
      </p:pic>
      <p:pic>
        <p:nvPicPr>
          <p:cNvPr id="5124" name="Picture 4" descr="Why Power as a Service (PaaS) is the next big thing in energy storage! |  Min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872" y="3929795"/>
            <a:ext cx="4499189" cy="2527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53343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i="1" dirty="0"/>
              <a:t>Business model for tesla on how they can become more innovative</a:t>
            </a:r>
            <a:endParaRPr lang="en-US" sz="3600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2532184" y="2046578"/>
            <a:ext cx="9187375" cy="4398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Tesla has the following business model to become more creative:</a:t>
            </a:r>
          </a:p>
          <a:p>
            <a:r>
              <a:rPr lang="en-US" i="1" dirty="0"/>
              <a:t>Customer Segments</a:t>
            </a:r>
            <a:endParaRPr lang="en-US" dirty="0"/>
          </a:p>
          <a:p>
            <a:r>
              <a:rPr lang="en-US" i="1" dirty="0"/>
              <a:t>Customer Relationships</a:t>
            </a:r>
            <a:endParaRPr lang="en-US" dirty="0"/>
          </a:p>
          <a:p>
            <a:r>
              <a:rPr lang="en-US" i="1" dirty="0"/>
              <a:t>Key Partners</a:t>
            </a:r>
            <a:endParaRPr lang="en-US" dirty="0"/>
          </a:p>
          <a:p>
            <a:r>
              <a:rPr lang="en-US" i="1" dirty="0"/>
              <a:t>Cost Structure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4595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/>
              <a:t>The presentation discussed many ways Tesla's business model may become greener and circular. 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Tesla invests in breakthrough technologies and materials that reduce waste and emissions, develops circular business models like leasing and platform-as-a-service, and reduces waste in its manufacturing processes. </a:t>
            </a:r>
          </a:p>
        </p:txBody>
      </p:sp>
    </p:spTree>
    <p:extLst>
      <p:ext uri="{BB962C8B-B14F-4D97-AF65-F5344CB8AC3E}">
        <p14:creationId xmlns:p14="http://schemas.microsoft.com/office/powerpoint/2010/main" val="36240525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7721" y="1458404"/>
            <a:ext cx="9826963" cy="5148873"/>
          </a:xfrm>
        </p:spPr>
        <p:txBody>
          <a:bodyPr>
            <a:noAutofit/>
          </a:bodyPr>
          <a:lstStyle/>
          <a:p>
            <a:r>
              <a:rPr lang="en-US" sz="2000" dirty="0"/>
              <a:t>Chen, Y., &amp; Perez, Y. (2018). Business model design: lessons learned from Tesla Motors. </a:t>
            </a:r>
            <a:r>
              <a:rPr lang="en-US" sz="2000" i="1" dirty="0"/>
              <a:t>Towards a Sustainable Economy: Paradoxes and Trends in Energy and Transportation</a:t>
            </a:r>
            <a:r>
              <a:rPr lang="en-US" sz="2000" dirty="0"/>
              <a:t>, 53-69.</a:t>
            </a:r>
          </a:p>
          <a:p>
            <a:r>
              <a:rPr lang="en-US" sz="2000" dirty="0"/>
              <a:t>Monsellato, A. (2016). Tesla Motors: A business model innovation in the automotive industry.</a:t>
            </a:r>
          </a:p>
          <a:p>
            <a:r>
              <a:rPr lang="en-US" sz="2000" dirty="0"/>
              <a:t>Liu, J. H., &amp; </a:t>
            </a:r>
            <a:r>
              <a:rPr lang="en-US" sz="2000" dirty="0" err="1"/>
              <a:t>Meng</a:t>
            </a:r>
            <a:r>
              <a:rPr lang="en-US" sz="2000" dirty="0"/>
              <a:t>, Z. (2017). Innovation model analysis of new energy vehicles: taking Toyota, Tesla and BYD as an example. </a:t>
            </a:r>
            <a:r>
              <a:rPr lang="en-US" sz="2000" i="1" dirty="0" err="1"/>
              <a:t>Procedia</a:t>
            </a:r>
            <a:r>
              <a:rPr lang="en-US" sz="2000" i="1" dirty="0"/>
              <a:t> engineering</a:t>
            </a:r>
            <a:r>
              <a:rPr lang="en-US" sz="2000" dirty="0"/>
              <a:t>, </a:t>
            </a:r>
            <a:r>
              <a:rPr lang="en-US" sz="2000" i="1" dirty="0"/>
              <a:t>174</a:t>
            </a:r>
            <a:r>
              <a:rPr lang="en-US" sz="2000" dirty="0"/>
              <a:t>, 965-972.</a:t>
            </a:r>
          </a:p>
          <a:p>
            <a:r>
              <a:rPr lang="en-US" sz="2000" dirty="0" err="1"/>
              <a:t>Alghalith</a:t>
            </a:r>
            <a:r>
              <a:rPr lang="en-US" sz="2000" dirty="0"/>
              <a:t>, N. (2018). Tesla: innovation with information technology. </a:t>
            </a:r>
            <a:r>
              <a:rPr lang="en-US" sz="2000" i="1" dirty="0"/>
              <a:t>International journal of business research and information technology</a:t>
            </a:r>
            <a:r>
              <a:rPr lang="en-US" sz="2000" dirty="0"/>
              <a:t>, </a:t>
            </a:r>
            <a:r>
              <a:rPr lang="en-US" sz="2000" i="1" dirty="0"/>
              <a:t>5</a:t>
            </a:r>
            <a:r>
              <a:rPr lang="en-US" sz="2000" dirty="0"/>
              <a:t>(1), 37-51.</a:t>
            </a:r>
          </a:p>
          <a:p>
            <a:r>
              <a:rPr lang="en-US" sz="2000" dirty="0"/>
              <a:t>Wang, J., </a:t>
            </a:r>
            <a:r>
              <a:rPr lang="en-US" sz="2000" dirty="0" err="1"/>
              <a:t>Duan</a:t>
            </a:r>
            <a:r>
              <a:rPr lang="en-US" sz="2000" dirty="0"/>
              <a:t>, Y., &amp; Liu, G. (2021). A study of specific open innovation issues from perspectives of open source and resources—The series cases of tesla. </a:t>
            </a:r>
            <a:r>
              <a:rPr lang="en-US" sz="2000" i="1" dirty="0"/>
              <a:t>Sustainability</a:t>
            </a:r>
            <a:r>
              <a:rPr lang="en-US" sz="2000" dirty="0"/>
              <a:t>, </a:t>
            </a:r>
            <a:r>
              <a:rPr lang="en-US" sz="2000" i="1" dirty="0"/>
              <a:t>14</a:t>
            </a:r>
            <a:r>
              <a:rPr lang="en-US" sz="2000" dirty="0"/>
              <a:t>(1), 142.</a:t>
            </a:r>
          </a:p>
          <a:p>
            <a:r>
              <a:rPr lang="en-US" sz="2000" dirty="0"/>
              <a:t>Li, Y., Lin, J., &amp; </a:t>
            </a:r>
            <a:r>
              <a:rPr lang="en-US" sz="2000" dirty="0" err="1"/>
              <a:t>Xu</a:t>
            </a:r>
            <a:r>
              <a:rPr lang="en-US" sz="2000" dirty="0"/>
              <a:t>, S. (2021, September). Analysis of Tesla’s Business Model: A Comparison with Toyota. In </a:t>
            </a:r>
            <a:r>
              <a:rPr lang="en-US" sz="2000" i="1" dirty="0"/>
              <a:t>2021 International Conference on Financial Management and Economic Transition (FMET 2021)</a:t>
            </a:r>
            <a:r>
              <a:rPr lang="en-US" sz="2000" dirty="0"/>
              <a:t> (pp. 30-39). Atlantis Press.</a:t>
            </a:r>
          </a:p>
        </p:txBody>
      </p:sp>
    </p:spTree>
    <p:extLst>
      <p:ext uri="{BB962C8B-B14F-4D97-AF65-F5344CB8AC3E}">
        <p14:creationId xmlns:p14="http://schemas.microsoft.com/office/powerpoint/2010/main" val="1118172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Trebuchet MS">
      <a:majorFont>
        <a:latin typeface="Trebuchet MS" panose="020B0603020202020204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6" id="{CEC4B6BC-45C9-1540-AB7B-A7DAA0BDF266}" vid="{8BFF1133-B65B-B94D-AE50-2AD776A93AD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Tesla-PowerPoint-Template</Template>
  <TotalTime>0</TotalTime>
  <Words>497</Words>
  <Application>Microsoft Office PowerPoint</Application>
  <PresentationFormat>Widescreen</PresentationFormat>
  <Paragraphs>44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Times New Roman</vt:lpstr>
      <vt:lpstr>Trebuchet MS</vt:lpstr>
      <vt:lpstr>Office Theme</vt:lpstr>
      <vt:lpstr>Power Point Presentation </vt:lpstr>
      <vt:lpstr>Introduction </vt:lpstr>
      <vt:lpstr>Innovative strategies for Circular Economy of Tesla </vt:lpstr>
      <vt:lpstr>Alternative strategy </vt:lpstr>
      <vt:lpstr>Tesla might use PaaS for its electric cars in the following ways:</vt:lpstr>
      <vt:lpstr>PowerPoint Presentation</vt:lpstr>
      <vt:lpstr>Business model for tesla on how they can become more innovative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with a Business Model Canvas of Tesla</dc:title>
  <dc:creator>Urooj</dc:creator>
  <cp:lastModifiedBy>Madalina Blaglosov</cp:lastModifiedBy>
  <cp:revision>5</cp:revision>
  <dcterms:created xsi:type="dcterms:W3CDTF">2023-05-01T20:39:26Z</dcterms:created>
  <dcterms:modified xsi:type="dcterms:W3CDTF">2023-05-17T03:06:47Z</dcterms:modified>
</cp:coreProperties>
</file>