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43891200" cy="32918400"/>
  <p:notesSz cx="6858000" cy="9144000"/>
  <p:embeddedFontLst>
    <p:embeddedFont>
      <p:font typeface="Oswald" pitchFamily="2" charset="77"/>
      <p:regular r:id="rId4"/>
      <p:bold r:id="rId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DC26F9-257C-4B80-9AA4-3458110CA6AB}">
  <a:tblStyle styleId="{5CDC26F9-257C-4B80-9AA4-3458110CA6A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46"/>
    <p:restoredTop sz="94699"/>
  </p:normalViewPr>
  <p:slideViewPr>
    <p:cSldViewPr snapToGrid="0">
      <p:cViewPr>
        <p:scale>
          <a:sx n="71" d="100"/>
          <a:sy n="71" d="100"/>
        </p:scale>
        <p:origin x="144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309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-power-point-templates.com/presentation-poster-templates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Google Shape;5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You can add your presentation notes here. This presentation template for research posters is fully editable so text, graphics and content can be updated to fit your own research needs.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Download more </a:t>
            </a:r>
            <a:r>
              <a:rPr lang="en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 presentation templates</a:t>
            </a:r>
            <a:r>
              <a:rPr lang="en">
                <a:solidFill>
                  <a:schemeClr val="dk1"/>
                </a:solidFill>
              </a:rPr>
              <a:t> from FPPT.com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free-power-point-templates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496200" y="4765280"/>
            <a:ext cx="40899001" cy="131367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1pPr>
            <a:lvl2pPr lvl="1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2pPr>
            <a:lvl3pPr lvl="2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3pPr>
            <a:lvl4pPr lvl="3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4pPr>
            <a:lvl5pPr lvl="4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5pPr>
            <a:lvl6pPr lvl="5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6pPr>
            <a:lvl7pPr lvl="6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7pPr>
            <a:lvl8pPr lvl="7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8pPr>
            <a:lvl9pPr lvl="8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496160" y="18138400"/>
            <a:ext cx="40899001" cy="50727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1496160" y="13765441"/>
            <a:ext cx="40899001" cy="53874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2pPr>
            <a:lvl3pPr lvl="2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3pPr>
            <a:lvl4pPr lvl="3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4pPr>
            <a:lvl5pPr lvl="4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5pPr>
            <a:lvl6pPr lvl="5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6pPr>
            <a:lvl7pPr lvl="6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7pPr>
            <a:lvl8pPr lvl="7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8pPr>
            <a:lvl9pPr lvl="8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40899001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19199399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70485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75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23195520" y="7375840"/>
            <a:ext cx="19199399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70485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75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1496160" y="3555840"/>
            <a:ext cx="13478401" cy="48366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1pPr>
            <a:lvl2pPr lvl="1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2pPr>
            <a:lvl3pPr lvl="2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3pPr>
            <a:lvl4pPr lvl="3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4pPr>
            <a:lvl5pPr lvl="4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5pPr>
            <a:lvl6pPr lvl="5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6pPr>
            <a:lvl7pPr lvl="6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7pPr>
            <a:lvl8pPr lvl="7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8pPr>
            <a:lvl9pPr lvl="8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1496160" y="8893440"/>
            <a:ext cx="13478401" cy="203481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635000">
              <a:spcBef>
                <a:spcPts val="0"/>
              </a:spcBef>
              <a:spcAft>
                <a:spcPts val="0"/>
              </a:spcAft>
              <a:buSzPts val="6400"/>
              <a:buChar char="●"/>
              <a:defRPr sz="64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2353200" y="2880960"/>
            <a:ext cx="30565501" cy="26181001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1pPr>
            <a:lvl2pPr lvl="1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2pPr>
            <a:lvl3pPr lvl="2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3pPr>
            <a:lvl4pPr lvl="3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4pPr>
            <a:lvl5pPr lvl="4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5pPr>
            <a:lvl6pPr lvl="5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6pPr>
            <a:lvl7pPr lvl="6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7pPr>
            <a:lvl8pPr lvl="7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8pPr>
            <a:lvl9pPr lvl="8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21945600" y="-800"/>
            <a:ext cx="21945600" cy="3291840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487600" tIns="487600" rIns="487600" bIns="4876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1274400" y="7892320"/>
            <a:ext cx="19416900" cy="94866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1pPr>
            <a:lvl2pPr lvl="1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2pPr>
            <a:lvl3pPr lvl="2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3pPr>
            <a:lvl4pPr lvl="3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4pPr>
            <a:lvl5pPr lvl="4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5pPr>
            <a:lvl6pPr lvl="5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6pPr>
            <a:lvl7pPr lvl="6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7pPr>
            <a:lvl8pPr lvl="7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8pPr>
            <a:lvl9pPr lvl="8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1274400" y="17939680"/>
            <a:ext cx="19416900" cy="79047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23709600" y="4634080"/>
            <a:ext cx="18417601" cy="23648701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457200" lvl="0" indent="-838200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1496160" y="27075681"/>
            <a:ext cx="28794299" cy="38727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1496160" y="7079200"/>
            <a:ext cx="40899001" cy="125664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1496160" y="20174241"/>
            <a:ext cx="40899001" cy="83250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 algn="ctr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 algn="ctr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 algn="ctr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 algn="ctr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 algn="ctr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 algn="ctr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0" name="Google Shape;50;p12" descr="logo.png">
            <a:hlinkClick r:id="rId2"/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47999" y="1143000"/>
            <a:ext cx="7177000" cy="2333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40899001" cy="2186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600"/>
              <a:buChar char="●"/>
              <a:defRPr sz="9600">
                <a:solidFill>
                  <a:schemeClr val="dk2"/>
                </a:solidFill>
              </a:defRPr>
            </a:lvl1pPr>
            <a:lvl2pPr marL="914400" lvl="1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2pPr>
            <a:lvl3pPr marL="1371600" lvl="2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3pPr>
            <a:lvl4pPr marL="1828800" lvl="3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4pPr>
            <a:lvl5pPr marL="2286000" lvl="4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5pPr>
            <a:lvl6pPr marL="2743200" lvl="5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6pPr>
            <a:lvl7pPr marL="3200400" lvl="6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7pPr>
            <a:lvl8pPr marL="3657600" lvl="7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8pPr>
            <a:lvl9pPr marL="4114800" lvl="8" indent="-704850">
              <a:lnSpc>
                <a:spcPct val="115000"/>
              </a:lnSpc>
              <a:spcBef>
                <a:spcPts val="8500"/>
              </a:spcBef>
              <a:spcAft>
                <a:spcPts val="850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r">
              <a:buNone/>
              <a:defRPr sz="5300">
                <a:solidFill>
                  <a:schemeClr val="dk2"/>
                </a:solidFill>
              </a:defRPr>
            </a:lvl1pPr>
            <a:lvl2pPr lvl="1" algn="r">
              <a:buNone/>
              <a:defRPr sz="5300">
                <a:solidFill>
                  <a:schemeClr val="dk2"/>
                </a:solidFill>
              </a:defRPr>
            </a:lvl2pPr>
            <a:lvl3pPr lvl="2" algn="r">
              <a:buNone/>
              <a:defRPr sz="5300">
                <a:solidFill>
                  <a:schemeClr val="dk2"/>
                </a:solidFill>
              </a:defRPr>
            </a:lvl3pPr>
            <a:lvl4pPr lvl="3" algn="r">
              <a:buNone/>
              <a:defRPr sz="5300">
                <a:solidFill>
                  <a:schemeClr val="dk2"/>
                </a:solidFill>
              </a:defRPr>
            </a:lvl4pPr>
            <a:lvl5pPr lvl="4" algn="r">
              <a:buNone/>
              <a:defRPr sz="5300">
                <a:solidFill>
                  <a:schemeClr val="dk2"/>
                </a:solidFill>
              </a:defRPr>
            </a:lvl5pPr>
            <a:lvl6pPr lvl="5" algn="r">
              <a:buNone/>
              <a:defRPr sz="5300">
                <a:solidFill>
                  <a:schemeClr val="dk2"/>
                </a:solidFill>
              </a:defRPr>
            </a:lvl6pPr>
            <a:lvl7pPr lvl="6" algn="r">
              <a:buNone/>
              <a:defRPr sz="5300">
                <a:solidFill>
                  <a:schemeClr val="dk2"/>
                </a:solidFill>
              </a:defRPr>
            </a:lvl7pPr>
            <a:lvl8pPr lvl="7" algn="r">
              <a:buNone/>
              <a:defRPr sz="5300">
                <a:solidFill>
                  <a:schemeClr val="dk2"/>
                </a:solidFill>
              </a:defRPr>
            </a:lvl8pPr>
            <a:lvl9pPr lvl="8" algn="r">
              <a:buNone/>
              <a:defRPr sz="5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cid:image001.png@01D0EA4A.2BD679A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34343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/>
          <p:nvPr/>
        </p:nvSpPr>
        <p:spPr>
          <a:xfrm>
            <a:off x="7083700" y="912100"/>
            <a:ext cx="35915700" cy="4310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13"/>
          <p:cNvSpPr/>
          <p:nvPr/>
        </p:nvSpPr>
        <p:spPr>
          <a:xfrm>
            <a:off x="1791425" y="911950"/>
            <a:ext cx="5025600" cy="489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3"/>
          <p:cNvSpPr/>
          <p:nvPr/>
        </p:nvSpPr>
        <p:spPr>
          <a:xfrm>
            <a:off x="15032125" y="5454501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/>
          </a:p>
        </p:txBody>
      </p:sp>
      <p:sp>
        <p:nvSpPr>
          <p:cNvPr id="58" name="Google Shape;58;p13"/>
          <p:cNvSpPr/>
          <p:nvPr/>
        </p:nvSpPr>
        <p:spPr>
          <a:xfrm>
            <a:off x="896478" y="5454501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13"/>
          <p:cNvSpPr/>
          <p:nvPr/>
        </p:nvSpPr>
        <p:spPr>
          <a:xfrm>
            <a:off x="28220275" y="5360160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13"/>
          <p:cNvSpPr txBox="1"/>
          <p:nvPr/>
        </p:nvSpPr>
        <p:spPr>
          <a:xfrm>
            <a:off x="7738500" y="1882800"/>
            <a:ext cx="29208301" cy="203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500" dirty="0">
                <a:solidFill>
                  <a:srgbClr val="FFFFFF"/>
                </a:solidFill>
                <a:latin typeface="+mj-lt"/>
                <a:ea typeface="Oswald"/>
                <a:cs typeface="Oswald"/>
                <a:sym typeface="Oswald"/>
              </a:rPr>
              <a:t>PGCE(PCET) – Action Research Report </a:t>
            </a:r>
            <a:endParaRPr sz="7500" dirty="0">
              <a:solidFill>
                <a:srgbClr val="FFFFFF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1" name="Google Shape;61;p13"/>
          <p:cNvSpPr txBox="1"/>
          <p:nvPr/>
        </p:nvSpPr>
        <p:spPr>
          <a:xfrm>
            <a:off x="7794130" y="3308400"/>
            <a:ext cx="34077599" cy="12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dirty="0">
                <a:solidFill>
                  <a:srgbClr val="FFFFFF"/>
                </a:solidFill>
                <a:latin typeface="+mn-lt"/>
                <a:ea typeface="Oswald"/>
                <a:cs typeface="Oswald"/>
                <a:sym typeface="Droid Serif"/>
              </a:rPr>
              <a:t>Title : An investigation of XXXXX </a:t>
            </a:r>
            <a:endParaRPr sz="8500" dirty="0">
              <a:solidFill>
                <a:srgbClr val="FFFFFF"/>
              </a:solidFill>
              <a:latin typeface="+mn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2" name="Google Shape;62;p13"/>
          <p:cNvSpPr txBox="1"/>
          <p:nvPr/>
        </p:nvSpPr>
        <p:spPr>
          <a:xfrm>
            <a:off x="24903933" y="3308400"/>
            <a:ext cx="12131400" cy="12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500">
              <a:solidFill>
                <a:srgbClr val="FFFFFF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500">
              <a:solidFill>
                <a:srgbClr val="FFFFFF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2039474" y="6496100"/>
            <a:ext cx="116238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Introduction</a:t>
            </a:r>
            <a:r>
              <a:rPr lang="en-GB" sz="5400" b="1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rPr>
              <a:t> </a:t>
            </a:r>
            <a:endParaRPr sz="5400" b="1" dirty="0">
              <a:solidFill>
                <a:srgbClr val="666666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4" name="Google Shape;64;p13"/>
          <p:cNvSpPr/>
          <p:nvPr/>
        </p:nvSpPr>
        <p:spPr>
          <a:xfrm>
            <a:off x="896450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3"/>
          <p:cNvSpPr/>
          <p:nvPr/>
        </p:nvSpPr>
        <p:spPr>
          <a:xfrm>
            <a:off x="15030284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5"/>
              </a:solidFill>
            </a:endParaRPr>
          </a:p>
        </p:txBody>
      </p:sp>
      <p:sp>
        <p:nvSpPr>
          <p:cNvPr id="66" name="Google Shape;66;p13"/>
          <p:cNvSpPr/>
          <p:nvPr/>
        </p:nvSpPr>
        <p:spPr>
          <a:xfrm>
            <a:off x="29120053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3"/>
          <p:cNvSpPr txBox="1"/>
          <p:nvPr/>
        </p:nvSpPr>
        <p:spPr>
          <a:xfrm>
            <a:off x="2039470" y="20811976"/>
            <a:ext cx="10285800" cy="8962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Methodology – key points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8" name="Google Shape;68;p13"/>
          <p:cNvSpPr txBox="1"/>
          <p:nvPr/>
        </p:nvSpPr>
        <p:spPr>
          <a:xfrm>
            <a:off x="2039478" y="7718599"/>
            <a:ext cx="10285800" cy="5065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Set out the background and context </a:t>
            </a:r>
          </a:p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State the issue or problem </a:t>
            </a:r>
          </a:p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State the aims of the investigation project</a:t>
            </a:r>
          </a:p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List the Research Questions  (3-5)</a:t>
            </a:r>
          </a:p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State the methodology used in the investigation</a:t>
            </a:r>
          </a:p>
          <a:p>
            <a:pPr marL="4191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Briefly introduce the contents of the report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9" name="Google Shape;69;p13"/>
          <p:cNvSpPr txBox="1"/>
          <p:nvPr/>
        </p:nvSpPr>
        <p:spPr>
          <a:xfrm>
            <a:off x="2039478" y="21980925"/>
            <a:ext cx="10285800" cy="40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Action Research key process/ principle from sources such as Mc Ateer (2018)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See diagram above 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</p:txBody>
      </p:sp>
      <p:sp>
        <p:nvSpPr>
          <p:cNvPr id="71" name="Google Shape;71;p13"/>
          <p:cNvSpPr txBox="1"/>
          <p:nvPr/>
        </p:nvSpPr>
        <p:spPr>
          <a:xfrm>
            <a:off x="16173275" y="653083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Literature Review 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2" name="Google Shape;72;p13"/>
          <p:cNvSpPr txBox="1"/>
          <p:nvPr/>
        </p:nvSpPr>
        <p:spPr>
          <a:xfrm>
            <a:off x="16173275" y="7753348"/>
            <a:ext cx="10285800" cy="55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What is a literature review?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The key themes – set by the scope of the literature review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The key themes in the literature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Theme 1, 2, 3 and so 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A conclusion revising the research questions and setting the critical ideas you will use to analyse data </a:t>
            </a:r>
          </a:p>
        </p:txBody>
      </p:sp>
      <p:sp>
        <p:nvSpPr>
          <p:cNvPr id="75" name="Google Shape;75;p13"/>
          <p:cNvSpPr txBox="1"/>
          <p:nvPr/>
        </p:nvSpPr>
        <p:spPr>
          <a:xfrm>
            <a:off x="16151022" y="17159000"/>
            <a:ext cx="102858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b="1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rPr>
              <a:t>Evidence/data  </a:t>
            </a:r>
            <a:endParaRPr sz="5400" b="1" dirty="0">
              <a:solidFill>
                <a:srgbClr val="666666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6" name="Google Shape;76;p13"/>
          <p:cNvSpPr txBox="1"/>
          <p:nvPr/>
        </p:nvSpPr>
        <p:spPr>
          <a:xfrm>
            <a:off x="16377693" y="19173505"/>
            <a:ext cx="10285800" cy="112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The data from primary research (graphs , tables, quotes etc)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OR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A reflective account 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Case study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Other secondary data 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Etc….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434343"/>
                </a:solidFill>
                <a:latin typeface="Droid Serif"/>
                <a:ea typeface="Droid Serif"/>
                <a:cs typeface="Droid Serif"/>
                <a:sym typeface="Droid Serif"/>
              </a:rPr>
              <a:t>.</a:t>
            </a: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77" name="Google Shape;77;p13"/>
          <p:cNvSpPr txBox="1"/>
          <p:nvPr/>
        </p:nvSpPr>
        <p:spPr>
          <a:xfrm>
            <a:off x="30280438" y="655008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Conclusions</a:t>
            </a:r>
            <a:r>
              <a:rPr lang="en-GB" sz="5400" b="1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rPr>
              <a:t> </a:t>
            </a:r>
            <a:endParaRPr sz="5400" b="1" dirty="0">
              <a:solidFill>
                <a:srgbClr val="666666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8" name="Google Shape;78;p13"/>
          <p:cNvSpPr txBox="1"/>
          <p:nvPr/>
        </p:nvSpPr>
        <p:spPr>
          <a:xfrm>
            <a:off x="30280438" y="7772598"/>
            <a:ext cx="10285800" cy="2718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A brief paragraph summarising your interpretation of data using the themes and literature from your literature review 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79" name="Google Shape;79;p13"/>
          <p:cNvSpPr txBox="1"/>
          <p:nvPr/>
        </p:nvSpPr>
        <p:spPr>
          <a:xfrm>
            <a:off x="30208005" y="15898510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Recommendations  </a:t>
            </a:r>
            <a:endParaRPr dirty="0">
              <a:latin typeface="+mj-lt"/>
              <a:ea typeface="Oswald"/>
              <a:cs typeface="Oswald"/>
              <a:sym typeface="Oswald"/>
            </a:endParaRPr>
          </a:p>
        </p:txBody>
      </p:sp>
      <p:sp>
        <p:nvSpPr>
          <p:cNvPr id="80" name="Google Shape;80;p13"/>
          <p:cNvSpPr txBox="1"/>
          <p:nvPr/>
        </p:nvSpPr>
        <p:spPr>
          <a:xfrm>
            <a:off x="30280438" y="17134827"/>
            <a:ext cx="10285800" cy="917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List key recommendations - around 4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Include any gaps in the research and suggestions for future research</a:t>
            </a:r>
          </a:p>
          <a:p>
            <a:pPr marL="3429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Mention what future primary research could be done. 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81" name="Google Shape;81;p13"/>
          <p:cNvSpPr txBox="1"/>
          <p:nvPr/>
        </p:nvSpPr>
        <p:spPr>
          <a:xfrm>
            <a:off x="30280438" y="2613428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References</a:t>
            </a:r>
            <a:r>
              <a:rPr lang="en" sz="5400" b="1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rPr>
              <a:t> </a:t>
            </a:r>
            <a:endParaRPr sz="5400" b="1" dirty="0">
              <a:solidFill>
                <a:srgbClr val="666666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82" name="Google Shape;82;p13"/>
          <p:cNvSpPr txBox="1"/>
          <p:nvPr/>
        </p:nvSpPr>
        <p:spPr>
          <a:xfrm>
            <a:off x="30280450" y="27263400"/>
            <a:ext cx="10285800" cy="354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For the sources in this poster.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</p:txBody>
      </p:sp>
      <p:sp>
        <p:nvSpPr>
          <p:cNvPr id="83" name="Google Shape;83;p13"/>
          <p:cNvSpPr/>
          <p:nvPr/>
        </p:nvSpPr>
        <p:spPr>
          <a:xfrm>
            <a:off x="896475" y="912100"/>
            <a:ext cx="659400" cy="4310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3"/>
          <p:cNvSpPr txBox="1"/>
          <p:nvPr/>
        </p:nvSpPr>
        <p:spPr>
          <a:xfrm>
            <a:off x="2500125" y="1438150"/>
            <a:ext cx="3635100" cy="328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7200" dirty="0"/>
          </a:p>
        </p:txBody>
      </p:sp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67C76358-058A-905A-DB3F-2D870E87A563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187" y="1668387"/>
            <a:ext cx="4058965" cy="2365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diagram of a plan&#10;&#10;AI-generated content may be incorrect.">
            <a:extLst>
              <a:ext uri="{FF2B5EF4-FFF2-40B4-BE49-F238E27FC236}">
                <a16:creationId xmlns:a16="http://schemas.microsoft.com/office/drawing/2014/main" id="{8F463908-6B5E-0F91-F99C-1786BD808E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4522" y="13563367"/>
            <a:ext cx="7772400" cy="701660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251</Words>
  <Application>Microsoft Macintosh PowerPoint</Application>
  <PresentationFormat>Custom</PresentationFormat>
  <Paragraphs>52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Droid Serif</vt:lpstr>
      <vt:lpstr>Arial</vt:lpstr>
      <vt:lpstr>Oswald</vt:lpstr>
      <vt:lpstr>Simple Light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Mark Flagg</cp:lastModifiedBy>
  <cp:revision>3</cp:revision>
  <dcterms:modified xsi:type="dcterms:W3CDTF">2025-02-25T11:31:18Z</dcterms:modified>
</cp:coreProperties>
</file>