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7" r:id="rId1"/>
  </p:sldMasterIdLst>
  <p:sldIdLst>
    <p:sldId id="256" r:id="rId2"/>
    <p:sldId id="257" r:id="rId3"/>
    <p:sldId id="258" r:id="rId4"/>
    <p:sldId id="259" r:id="rId5"/>
    <p:sldId id="266" r:id="rId6"/>
    <p:sldId id="261" r:id="rId7"/>
    <p:sldId id="265" r:id="rId8"/>
    <p:sldId id="260" r:id="rId9"/>
    <p:sldId id="262" r:id="rId10"/>
    <p:sldId id="263" r:id="rId11"/>
    <p:sldId id="264" r:id="rId12"/>
    <p:sldId id="270" r:id="rId13"/>
    <p:sldId id="271"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6" autoAdjust="0"/>
    <p:restoredTop sz="94660"/>
  </p:normalViewPr>
  <p:slideViewPr>
    <p:cSldViewPr snapToGrid="0">
      <p:cViewPr varScale="1">
        <p:scale>
          <a:sx n="114" d="100"/>
          <a:sy n="114" d="100"/>
        </p:scale>
        <p:origin x="172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A95EFAB-E0FB-4B67-BDD2-E580EE64CC5B}" type="datetimeFigureOut">
              <a:rPr lang="en-GB" smtClean="0"/>
              <a:t>11/01/2019</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97DF760-58CE-482F-9A74-05CC3C796B81}"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249688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95EFAB-E0FB-4B67-BDD2-E580EE64CC5B}"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DF760-58CE-482F-9A74-05CC3C796B81}" type="slidenum">
              <a:rPr lang="en-GB" smtClean="0"/>
              <a:t>‹#›</a:t>
            </a:fld>
            <a:endParaRPr lang="en-GB"/>
          </a:p>
        </p:txBody>
      </p:sp>
    </p:spTree>
    <p:extLst>
      <p:ext uri="{BB962C8B-B14F-4D97-AF65-F5344CB8AC3E}">
        <p14:creationId xmlns:p14="http://schemas.microsoft.com/office/powerpoint/2010/main" val="3564639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95EFAB-E0FB-4B67-BDD2-E580EE64CC5B}"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DF760-58CE-482F-9A74-05CC3C796B81}"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8056710"/>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EFAB-E0FB-4B67-BDD2-E580EE64CC5B}"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DF760-58CE-482F-9A74-05CC3C796B81}" type="slidenum">
              <a:rPr lang="en-GB" smtClean="0"/>
              <a:t>‹#›</a:t>
            </a:fld>
            <a:endParaRPr lang="en-GB"/>
          </a:p>
        </p:txBody>
      </p:sp>
    </p:spTree>
    <p:extLst>
      <p:ext uri="{BB962C8B-B14F-4D97-AF65-F5344CB8AC3E}">
        <p14:creationId xmlns:p14="http://schemas.microsoft.com/office/powerpoint/2010/main" val="1957458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95EFAB-E0FB-4B67-BDD2-E580EE64CC5B}" type="datetimeFigureOut">
              <a:rPr lang="en-GB" smtClean="0"/>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7DF760-58CE-482F-9A74-05CC3C796B81}"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2265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95EFAB-E0FB-4B67-BDD2-E580EE64CC5B}"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7DF760-58CE-482F-9A74-05CC3C796B8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98333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95EFAB-E0FB-4B67-BDD2-E580EE64CC5B}" type="datetimeFigureOut">
              <a:rPr lang="en-GB" smtClean="0"/>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7DF760-58CE-482F-9A74-05CC3C796B81}" type="slidenum">
              <a:rPr lang="en-GB" smtClean="0"/>
              <a:t>‹#›</a:t>
            </a:fld>
            <a:endParaRPr lang="en-GB"/>
          </a:p>
        </p:txBody>
      </p:sp>
    </p:spTree>
    <p:extLst>
      <p:ext uri="{BB962C8B-B14F-4D97-AF65-F5344CB8AC3E}">
        <p14:creationId xmlns:p14="http://schemas.microsoft.com/office/powerpoint/2010/main" val="3223448200"/>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A95EFAB-E0FB-4B67-BDD2-E580EE64CC5B}"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DF760-58CE-482F-9A74-05CC3C796B81}"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623868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A95EFAB-E0FB-4B67-BDD2-E580EE64CC5B}"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DF760-58CE-482F-9A74-05CC3C796B81}" type="slidenum">
              <a:rPr lang="en-GB" smtClean="0"/>
              <a:t>‹#›</a:t>
            </a:fld>
            <a:endParaRPr lang="en-GB"/>
          </a:p>
        </p:txBody>
      </p:sp>
    </p:spTree>
    <p:extLst>
      <p:ext uri="{BB962C8B-B14F-4D97-AF65-F5344CB8AC3E}">
        <p14:creationId xmlns:p14="http://schemas.microsoft.com/office/powerpoint/2010/main" val="99940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A95EFAB-E0FB-4B67-BDD2-E580EE64CC5B}"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DF760-58CE-482F-9A74-05CC3C796B81}" type="slidenum">
              <a:rPr lang="en-GB" smtClean="0"/>
              <a:t>‹#›</a:t>
            </a:fld>
            <a:endParaRPr lang="en-GB"/>
          </a:p>
        </p:txBody>
      </p:sp>
    </p:spTree>
    <p:extLst>
      <p:ext uri="{BB962C8B-B14F-4D97-AF65-F5344CB8AC3E}">
        <p14:creationId xmlns:p14="http://schemas.microsoft.com/office/powerpoint/2010/main" val="32701477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95EFAB-E0FB-4B67-BDD2-E580EE64CC5B}"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DF760-58CE-482F-9A74-05CC3C796B81}"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84095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95EFAB-E0FB-4B67-BDD2-E580EE64CC5B}"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DF760-58CE-482F-9A74-05CC3C796B8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549629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95EFAB-E0FB-4B67-BDD2-E580EE64CC5B}"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DF760-58CE-482F-9A74-05CC3C796B81}" type="slidenum">
              <a:rPr lang="en-GB" smtClean="0"/>
              <a:t>‹#›</a:t>
            </a:fld>
            <a:endParaRPr lang="en-GB"/>
          </a:p>
        </p:txBody>
      </p:sp>
    </p:spTree>
    <p:extLst>
      <p:ext uri="{BB962C8B-B14F-4D97-AF65-F5344CB8AC3E}">
        <p14:creationId xmlns:p14="http://schemas.microsoft.com/office/powerpoint/2010/main" val="19479571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95EFAB-E0FB-4B67-BDD2-E580EE64CC5B}"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DF760-58CE-482F-9A74-05CC3C796B8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7531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95EFAB-E0FB-4B67-BDD2-E580EE64CC5B}"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DF760-58CE-482F-9A74-05CC3C796B81}"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54359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95EFAB-E0FB-4B67-BDD2-E580EE64CC5B}"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DF760-58CE-482F-9A74-05CC3C796B8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42044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95EFAB-E0FB-4B67-BDD2-E580EE64CC5B}"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DF760-58CE-482F-9A74-05CC3C796B81}"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3706108"/>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A95EFAB-E0FB-4B67-BDD2-E580EE64CC5B}" type="datetimeFigureOut">
              <a:rPr lang="en-GB" smtClean="0"/>
              <a:t>11/01/2019</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97DF760-58CE-482F-9A74-05CC3C796B81}" type="slidenum">
              <a:rPr lang="en-GB" smtClean="0"/>
              <a:t>‹#›</a:t>
            </a:fld>
            <a:endParaRPr lang="en-GB"/>
          </a:p>
        </p:txBody>
      </p:sp>
    </p:spTree>
    <p:extLst>
      <p:ext uri="{BB962C8B-B14F-4D97-AF65-F5344CB8AC3E}">
        <p14:creationId xmlns:p14="http://schemas.microsoft.com/office/powerpoint/2010/main" val="4210910288"/>
      </p:ext>
    </p:extLst>
  </p:cSld>
  <p:clrMap bg1="lt1" tx1="dk1" bg2="lt2" tx2="dk2" accent1="accent1" accent2="accent2" accent3="accent3" accent4="accent4" accent5="accent5" accent6="accent6" hlink="hlink" folHlink="folHlink"/>
  <p:sldLayoutIdLst>
    <p:sldLayoutId id="2147483948" r:id="rId1"/>
    <p:sldLayoutId id="2147483949" r:id="rId2"/>
    <p:sldLayoutId id="2147483950" r:id="rId3"/>
    <p:sldLayoutId id="2147483951" r:id="rId4"/>
    <p:sldLayoutId id="2147483952" r:id="rId5"/>
    <p:sldLayoutId id="2147483953" r:id="rId6"/>
    <p:sldLayoutId id="2147483954" r:id="rId7"/>
    <p:sldLayoutId id="2147483955" r:id="rId8"/>
    <p:sldLayoutId id="2147483956" r:id="rId9"/>
    <p:sldLayoutId id="2147483957" r:id="rId10"/>
    <p:sldLayoutId id="2147483958" r:id="rId11"/>
    <p:sldLayoutId id="2147483959" r:id="rId12"/>
    <p:sldLayoutId id="2147483960" r:id="rId13"/>
    <p:sldLayoutId id="2147483961" r:id="rId14"/>
    <p:sldLayoutId id="2147483962" r:id="rId15"/>
    <p:sldLayoutId id="2147483963" r:id="rId16"/>
    <p:sldLayoutId id="214748396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forestfoliage.com/2010/07/colorful-fall-trees-on-hiking-trail/"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epixeirein.gr/2015/10/05/ti-tha-ekana-an-imoun-foititis/"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vblibrary/8541349894/"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slpreppystyle.com/2012/02/lallie-is-reading-what-are-you-doing-to.html"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amrutam-nopen.blogspot.com/2012/07/how-my-school-made-me-what-i-am.html" TargetMode="External"/><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lizethmariaayalagongoracpm.blogspot.com/2014_03_01_archive.html" TargetMode="External"/><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commons.wikimedia.org/wiki/File:Bicycle.svg" TargetMode="External"/><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hyperlink" Target="http://violayou.deviantart.com/art/autumn-leaves-187365084" TargetMode="External"/><Relationship Id="rId4" Type="http://schemas.openxmlformats.org/officeDocument/2006/relationships/image" Target="../media/image14.jpg"/></Relationships>
</file>

<file path=ppt/slides/_rels/slide11.xml.rels><?xml version="1.0" encoding="UTF-8" standalone="yes"?>
<Relationships xmlns="http://schemas.openxmlformats.org/package/2006/relationships"><Relationship Id="rId3" Type="http://schemas.openxmlformats.org/officeDocument/2006/relationships/hyperlink" Target="https://openclipart.org/detail/7263/stop-sign-by-leomarc"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bbc.co.uk/news/education-46826990" TargetMode="External"/><Relationship Id="rId2" Type="http://schemas.openxmlformats.org/officeDocument/2006/relationships/hyperlink" Target="https://www.bbc.co.uk/news/uk-wales-46811508" TargetMode="External"/><Relationship Id="rId1" Type="http://schemas.openxmlformats.org/officeDocument/2006/relationships/slideLayout" Target="../slideLayouts/slideLayout2.xml"/><Relationship Id="rId6" Type="http://schemas.openxmlformats.org/officeDocument/2006/relationships/hyperlink" Target="https://www.tes.com/news/exclusive-subjects-other-english-and-maths-barely-feature-ofsted-reports" TargetMode="External"/><Relationship Id="rId5" Type="http://schemas.openxmlformats.org/officeDocument/2006/relationships/hyperlink" Target="http://www.educationengland.org.uk/documents/acts/1988-education-reform-act.pdf" TargetMode="External"/><Relationship Id="rId4" Type="http://schemas.openxmlformats.org/officeDocument/2006/relationships/hyperlink" Target="https://www.cyclinguk.org/article/cycling-guide/school-run-cycling"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0F218-6C42-41A7-BFC8-CF3FD4E4D3AF}"/>
              </a:ext>
            </a:extLst>
          </p:cNvPr>
          <p:cNvSpPr>
            <a:spLocks noGrp="1"/>
          </p:cNvSpPr>
          <p:nvPr>
            <p:ph type="ctrTitle"/>
          </p:nvPr>
        </p:nvSpPr>
        <p:spPr>
          <a:xfrm>
            <a:off x="2505695" y="865314"/>
            <a:ext cx="7101444" cy="2412275"/>
          </a:xfrm>
        </p:spPr>
        <p:txBody>
          <a:bodyPr>
            <a:normAutofit/>
          </a:bodyPr>
          <a:lstStyle/>
          <a:p>
            <a:r>
              <a:rPr lang="en-GB" sz="2800" dirty="0"/>
              <a:t>The prevalence of outdoors in health and physical activity across generations and communities - Are the outdoors being used to their full potential?</a:t>
            </a:r>
          </a:p>
        </p:txBody>
      </p:sp>
      <p:sp>
        <p:nvSpPr>
          <p:cNvPr id="3" name="Subtitle 2">
            <a:extLst>
              <a:ext uri="{FF2B5EF4-FFF2-40B4-BE49-F238E27FC236}">
                <a16:creationId xmlns:a16="http://schemas.microsoft.com/office/drawing/2014/main" id="{B2CAC6A5-D980-4F77-A5E4-E799E0DDFF54}"/>
              </a:ext>
            </a:extLst>
          </p:cNvPr>
          <p:cNvSpPr>
            <a:spLocks noGrp="1"/>
          </p:cNvSpPr>
          <p:nvPr>
            <p:ph type="subTitle" idx="1"/>
          </p:nvPr>
        </p:nvSpPr>
        <p:spPr>
          <a:xfrm>
            <a:off x="2776756" y="3762894"/>
            <a:ext cx="6761527" cy="1318160"/>
          </a:xfrm>
        </p:spPr>
        <p:txBody>
          <a:bodyPr>
            <a:normAutofit fontScale="92500"/>
          </a:bodyPr>
          <a:lstStyle/>
          <a:p>
            <a:r>
              <a:rPr lang="en-GB" sz="3200" dirty="0">
                <a:latin typeface="+mj-lt"/>
              </a:rPr>
              <a:t>A Welsh secondary state school perspective</a:t>
            </a:r>
          </a:p>
          <a:p>
            <a:r>
              <a:rPr lang="en-GB" sz="1800" dirty="0">
                <a:latin typeface="+mj-lt"/>
              </a:rPr>
              <a:t> by Jack Smyth</a:t>
            </a:r>
          </a:p>
        </p:txBody>
      </p:sp>
    </p:spTree>
    <p:extLst>
      <p:ext uri="{BB962C8B-B14F-4D97-AF65-F5344CB8AC3E}">
        <p14:creationId xmlns:p14="http://schemas.microsoft.com/office/powerpoint/2010/main" val="3607918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1CA0375-6951-4B71-A20F-70D9DAB8DF6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2271" y="488191"/>
            <a:ext cx="11282315" cy="5899674"/>
          </a:xfrm>
          <a:prstGeom prst="rect">
            <a:avLst/>
          </a:prstGeom>
        </p:spPr>
      </p:pic>
      <p:sp>
        <p:nvSpPr>
          <p:cNvPr id="2" name="Title 1">
            <a:extLst>
              <a:ext uri="{FF2B5EF4-FFF2-40B4-BE49-F238E27FC236}">
                <a16:creationId xmlns:a16="http://schemas.microsoft.com/office/drawing/2014/main" id="{9BD8965C-46BE-458B-9DDF-3221C80A39EE}"/>
              </a:ext>
            </a:extLst>
          </p:cNvPr>
          <p:cNvSpPr>
            <a:spLocks noGrp="1"/>
          </p:cNvSpPr>
          <p:nvPr>
            <p:ph type="title"/>
          </p:nvPr>
        </p:nvSpPr>
        <p:spPr>
          <a:xfrm>
            <a:off x="805626" y="1374971"/>
            <a:ext cx="9603275" cy="739273"/>
          </a:xfrm>
        </p:spPr>
        <p:txBody>
          <a:bodyPr>
            <a:normAutofit fontScale="90000"/>
          </a:bodyPr>
          <a:lstStyle/>
          <a:p>
            <a:r>
              <a:rPr lang="en-GB" dirty="0">
                <a:solidFill>
                  <a:schemeClr val="bg1"/>
                </a:solidFill>
                <a:highlight>
                  <a:srgbClr val="000000"/>
                </a:highlight>
              </a:rPr>
              <a:t>Overview</a:t>
            </a:r>
          </a:p>
        </p:txBody>
      </p:sp>
      <p:sp>
        <p:nvSpPr>
          <p:cNvPr id="3" name="Content Placeholder 2">
            <a:extLst>
              <a:ext uri="{FF2B5EF4-FFF2-40B4-BE49-F238E27FC236}">
                <a16:creationId xmlns:a16="http://schemas.microsoft.com/office/drawing/2014/main" id="{A8293513-8270-4E81-9E1D-7C406A5FE932}"/>
              </a:ext>
            </a:extLst>
          </p:cNvPr>
          <p:cNvSpPr>
            <a:spLocks noGrp="1"/>
          </p:cNvSpPr>
          <p:nvPr>
            <p:ph idx="1"/>
          </p:nvPr>
        </p:nvSpPr>
        <p:spPr>
          <a:xfrm>
            <a:off x="2181138" y="2556931"/>
            <a:ext cx="9034942" cy="3684477"/>
          </a:xfrm>
        </p:spPr>
        <p:txBody>
          <a:bodyPr>
            <a:normAutofit fontScale="85000" lnSpcReduction="20000"/>
          </a:bodyPr>
          <a:lstStyle/>
          <a:p>
            <a:pPr marL="0" indent="0">
              <a:buClr>
                <a:schemeClr val="bg1"/>
              </a:buClr>
              <a:buNone/>
            </a:pPr>
            <a:r>
              <a:rPr lang="en-GB" dirty="0">
                <a:solidFill>
                  <a:schemeClr val="bg1"/>
                </a:solidFill>
                <a:highlight>
                  <a:srgbClr val="000000"/>
                </a:highlight>
              </a:rPr>
              <a:t>This presentation will discuss:</a:t>
            </a:r>
          </a:p>
          <a:p>
            <a:pPr marL="457200" indent="-457200">
              <a:buClr>
                <a:schemeClr val="bg1"/>
              </a:buClr>
              <a:buFont typeface="+mj-lt"/>
              <a:buAutoNum type="arabicPeriod"/>
            </a:pPr>
            <a:r>
              <a:rPr lang="en-GB" dirty="0">
                <a:solidFill>
                  <a:schemeClr val="bg1"/>
                </a:solidFill>
                <a:highlight>
                  <a:srgbClr val="000000"/>
                </a:highlight>
              </a:rPr>
              <a:t>A brief historical context</a:t>
            </a:r>
          </a:p>
          <a:p>
            <a:pPr marL="457200" indent="-457200">
              <a:buClr>
                <a:schemeClr val="bg1"/>
              </a:buClr>
              <a:buFont typeface="+mj-lt"/>
              <a:buAutoNum type="arabicPeriod"/>
            </a:pPr>
            <a:r>
              <a:rPr lang="en-GB" dirty="0">
                <a:solidFill>
                  <a:schemeClr val="bg1"/>
                </a:solidFill>
                <a:highlight>
                  <a:srgbClr val="000000"/>
                </a:highlight>
              </a:rPr>
              <a:t>What outdoor learning looks like currently</a:t>
            </a:r>
          </a:p>
          <a:p>
            <a:pPr marL="457200" indent="-457200">
              <a:buClr>
                <a:schemeClr val="bg1"/>
              </a:buClr>
              <a:buFont typeface="+mj-lt"/>
              <a:buAutoNum type="arabicPeriod"/>
            </a:pPr>
            <a:r>
              <a:rPr lang="en-GB" dirty="0">
                <a:solidFill>
                  <a:schemeClr val="bg1"/>
                </a:solidFill>
                <a:highlight>
                  <a:srgbClr val="000000"/>
                </a:highlight>
              </a:rPr>
              <a:t>The 2008 NCPE for Wales and the reality</a:t>
            </a:r>
          </a:p>
          <a:p>
            <a:pPr marL="457200" indent="-457200">
              <a:buClr>
                <a:schemeClr val="bg1"/>
              </a:buClr>
              <a:buFont typeface="+mj-lt"/>
              <a:buAutoNum type="arabicPeriod"/>
            </a:pPr>
            <a:r>
              <a:rPr lang="en-GB" dirty="0">
                <a:solidFill>
                  <a:schemeClr val="bg1"/>
                </a:solidFill>
                <a:highlight>
                  <a:srgbClr val="000000"/>
                </a:highlight>
              </a:rPr>
              <a:t>Anecdotal evidence</a:t>
            </a:r>
          </a:p>
          <a:p>
            <a:pPr marL="457200" indent="-457200">
              <a:buClr>
                <a:schemeClr val="bg1"/>
              </a:buClr>
              <a:buFont typeface="+mj-lt"/>
              <a:buAutoNum type="arabicPeriod"/>
            </a:pPr>
            <a:r>
              <a:rPr lang="en-GB" dirty="0">
                <a:solidFill>
                  <a:schemeClr val="bg1"/>
                </a:solidFill>
                <a:highlight>
                  <a:srgbClr val="000000"/>
                </a:highlight>
              </a:rPr>
              <a:t>Benefits of learning in the outdoors</a:t>
            </a:r>
          </a:p>
          <a:p>
            <a:pPr marL="457200" indent="-457200">
              <a:buClr>
                <a:schemeClr val="bg1"/>
              </a:buClr>
              <a:buFont typeface="+mj-lt"/>
              <a:buAutoNum type="arabicPeriod"/>
            </a:pPr>
            <a:r>
              <a:rPr lang="en-GB" dirty="0">
                <a:solidFill>
                  <a:schemeClr val="bg1"/>
                </a:solidFill>
                <a:highlight>
                  <a:srgbClr val="000000"/>
                </a:highlight>
              </a:rPr>
              <a:t>What the perspective is </a:t>
            </a:r>
          </a:p>
          <a:p>
            <a:pPr marL="457200" indent="-457200">
              <a:buClr>
                <a:schemeClr val="bg1"/>
              </a:buClr>
              <a:buFont typeface="+mj-lt"/>
              <a:buAutoNum type="arabicPeriod"/>
            </a:pPr>
            <a:r>
              <a:rPr lang="en-GB" dirty="0">
                <a:solidFill>
                  <a:schemeClr val="bg1"/>
                </a:solidFill>
                <a:highlight>
                  <a:srgbClr val="000000"/>
                </a:highlight>
              </a:rPr>
              <a:t>What schools could be doing</a:t>
            </a:r>
          </a:p>
          <a:p>
            <a:pPr marL="457200" indent="-457200">
              <a:buClr>
                <a:schemeClr val="bg1"/>
              </a:buClr>
              <a:buFont typeface="+mj-lt"/>
              <a:buAutoNum type="arabicPeriod"/>
            </a:pPr>
            <a:r>
              <a:rPr lang="en-GB" dirty="0">
                <a:solidFill>
                  <a:schemeClr val="bg1"/>
                </a:solidFill>
                <a:highlight>
                  <a:srgbClr val="000000"/>
                </a:highlight>
              </a:rPr>
              <a:t>Are the outdoors being used to their full potential?</a:t>
            </a:r>
          </a:p>
          <a:p>
            <a:endParaRPr lang="en-GB" dirty="0"/>
          </a:p>
        </p:txBody>
      </p:sp>
    </p:spTree>
    <p:extLst>
      <p:ext uri="{BB962C8B-B14F-4D97-AF65-F5344CB8AC3E}">
        <p14:creationId xmlns:p14="http://schemas.microsoft.com/office/powerpoint/2010/main" val="1113963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563D9-0D4A-4D5D-86BB-398261E5DD01}"/>
              </a:ext>
            </a:extLst>
          </p:cNvPr>
          <p:cNvSpPr>
            <a:spLocks noGrp="1"/>
          </p:cNvSpPr>
          <p:nvPr>
            <p:ph type="title"/>
          </p:nvPr>
        </p:nvSpPr>
        <p:spPr>
          <a:xfrm>
            <a:off x="1295402" y="1047445"/>
            <a:ext cx="9601196" cy="1303867"/>
          </a:xfrm>
        </p:spPr>
        <p:txBody>
          <a:bodyPr/>
          <a:lstStyle/>
          <a:p>
            <a:r>
              <a:rPr lang="en-GB" dirty="0"/>
              <a:t>Brief Historical Context</a:t>
            </a:r>
          </a:p>
        </p:txBody>
      </p:sp>
      <p:sp>
        <p:nvSpPr>
          <p:cNvPr id="3" name="Content Placeholder 2">
            <a:extLst>
              <a:ext uri="{FF2B5EF4-FFF2-40B4-BE49-F238E27FC236}">
                <a16:creationId xmlns:a16="http://schemas.microsoft.com/office/drawing/2014/main" id="{F092299A-7457-4DE9-A1F8-ECDBA51E7A68}"/>
              </a:ext>
            </a:extLst>
          </p:cNvPr>
          <p:cNvSpPr>
            <a:spLocks noGrp="1"/>
          </p:cNvSpPr>
          <p:nvPr>
            <p:ph idx="1"/>
          </p:nvPr>
        </p:nvSpPr>
        <p:spPr>
          <a:xfrm>
            <a:off x="796954" y="2432807"/>
            <a:ext cx="10637240" cy="3783435"/>
          </a:xfrm>
        </p:spPr>
        <p:txBody>
          <a:bodyPr>
            <a:normAutofit lnSpcReduction="10000"/>
          </a:bodyPr>
          <a:lstStyle/>
          <a:p>
            <a:pPr marL="0" indent="0">
              <a:buNone/>
            </a:pPr>
            <a:r>
              <a:rPr lang="en-GB" dirty="0"/>
              <a:t>1988 Education Reform Act by Kenneth Baker </a:t>
            </a:r>
          </a:p>
          <a:p>
            <a:r>
              <a:rPr lang="en-GB" dirty="0"/>
              <a:t>This Act saw the creation of the modern day National Curriculum’s. The act stated that the core subjects were Maths, English, Science (and also Welsh in Welsh speaking schools) with the foundation subjects being history, geography, technology, music, art and </a:t>
            </a:r>
            <a:r>
              <a:rPr lang="en-GB" b="1" dirty="0"/>
              <a:t>Physical Education</a:t>
            </a:r>
            <a:r>
              <a:rPr lang="en-GB" dirty="0"/>
              <a:t>. </a:t>
            </a:r>
          </a:p>
          <a:p>
            <a:r>
              <a:rPr lang="en-GB" dirty="0"/>
              <a:t>Before this Act was created, the prevalence of the outdoor learning within schools was confined mainly to physical education, in the forms of invasion games (rugby, football), track and field, athletics and other sports. The 1988 Education reform act did not seek to change this etiquette, with physical education being the forefront for the majority of outdoor learning. </a:t>
            </a:r>
          </a:p>
          <a:p>
            <a:endParaRPr lang="en-GB" dirty="0"/>
          </a:p>
        </p:txBody>
      </p:sp>
      <p:pic>
        <p:nvPicPr>
          <p:cNvPr id="5" name="Picture 4">
            <a:extLst>
              <a:ext uri="{FF2B5EF4-FFF2-40B4-BE49-F238E27FC236}">
                <a16:creationId xmlns:a16="http://schemas.microsoft.com/office/drawing/2014/main" id="{4B7A3676-8F30-4C01-BDE3-FA6730B5D40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9023311" y="888164"/>
            <a:ext cx="2005193" cy="1503895"/>
          </a:xfrm>
          <a:prstGeom prst="rect">
            <a:avLst/>
          </a:prstGeom>
        </p:spPr>
      </p:pic>
    </p:spTree>
    <p:extLst>
      <p:ext uri="{BB962C8B-B14F-4D97-AF65-F5344CB8AC3E}">
        <p14:creationId xmlns:p14="http://schemas.microsoft.com/office/powerpoint/2010/main" val="1575985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844E5-607D-4809-8E74-275CB9B22A09}"/>
              </a:ext>
            </a:extLst>
          </p:cNvPr>
          <p:cNvSpPr>
            <a:spLocks noGrp="1"/>
          </p:cNvSpPr>
          <p:nvPr>
            <p:ph type="title"/>
          </p:nvPr>
        </p:nvSpPr>
        <p:spPr/>
        <p:txBody>
          <a:bodyPr/>
          <a:lstStyle/>
          <a:p>
            <a:r>
              <a:rPr lang="en-GB" dirty="0"/>
              <a:t>Historical context to present day</a:t>
            </a:r>
          </a:p>
        </p:txBody>
      </p:sp>
      <p:sp>
        <p:nvSpPr>
          <p:cNvPr id="3" name="Content Placeholder 2">
            <a:extLst>
              <a:ext uri="{FF2B5EF4-FFF2-40B4-BE49-F238E27FC236}">
                <a16:creationId xmlns:a16="http://schemas.microsoft.com/office/drawing/2014/main" id="{5A50804A-2DEF-4B27-9E79-D241D5530BC2}"/>
              </a:ext>
            </a:extLst>
          </p:cNvPr>
          <p:cNvSpPr>
            <a:spLocks noGrp="1"/>
          </p:cNvSpPr>
          <p:nvPr>
            <p:ph idx="1"/>
          </p:nvPr>
        </p:nvSpPr>
        <p:spPr>
          <a:xfrm>
            <a:off x="654342" y="2399250"/>
            <a:ext cx="10956022" cy="4186107"/>
          </a:xfrm>
        </p:spPr>
        <p:txBody>
          <a:bodyPr>
            <a:noAutofit/>
          </a:bodyPr>
          <a:lstStyle/>
          <a:p>
            <a:r>
              <a:rPr lang="en-GB" sz="1500" dirty="0"/>
              <a:t>To this day, the prevalence and place of outdoor learning within secondary schools still mainly falls within Physical Education. One of the KS3 (Key Stage 3, aged 11-14 year olds) Welsh National Curriculum (2008) areas of learning, states that students should be faced with Adventurous activities. These activities should allow students the opportunities to ‘develop a range of skills and techniques in at least one of the following three types of adventurous activities: </a:t>
            </a:r>
          </a:p>
          <a:p>
            <a:pPr marL="0" indent="0">
              <a:buNone/>
            </a:pPr>
            <a:r>
              <a:rPr lang="en-GB" sz="1500" dirty="0"/>
              <a:t>1. </a:t>
            </a:r>
          </a:p>
          <a:p>
            <a:r>
              <a:rPr lang="en-GB" sz="1500" dirty="0"/>
              <a:t>Outdoor and adventurous activities e.g. climbing, canoeing, orienteering </a:t>
            </a:r>
          </a:p>
          <a:p>
            <a:r>
              <a:rPr lang="en-GB" sz="1500" dirty="0"/>
              <a:t>Problem solving or initiative challenges e.g. following or designing trails and rope courses. </a:t>
            </a:r>
          </a:p>
          <a:p>
            <a:r>
              <a:rPr lang="en-GB" sz="1500" dirty="0"/>
              <a:t>Journeys, </a:t>
            </a:r>
            <a:r>
              <a:rPr lang="en-GB" sz="1500" dirty="0" err="1"/>
              <a:t>e.g</a:t>
            </a:r>
            <a:r>
              <a:rPr lang="en-GB" sz="1500" dirty="0"/>
              <a:t> hill walking and camping</a:t>
            </a:r>
          </a:p>
          <a:p>
            <a:pPr marL="0" indent="0">
              <a:buNone/>
            </a:pPr>
            <a:r>
              <a:rPr lang="en-GB" sz="1500" dirty="0"/>
              <a:t>2. Plan, undertake and evaluate activities, using what they find out to plan how to improve their next attempts</a:t>
            </a:r>
          </a:p>
          <a:p>
            <a:pPr marL="0" indent="0">
              <a:buNone/>
            </a:pPr>
            <a:r>
              <a:rPr lang="en-GB" sz="1500" dirty="0"/>
              <a:t>3. Take some responsibility for themselves, others and the learning environment</a:t>
            </a:r>
          </a:p>
          <a:p>
            <a:pPr marL="0" indent="0">
              <a:buNone/>
            </a:pPr>
            <a:r>
              <a:rPr lang="en-GB" sz="1500" dirty="0"/>
              <a:t>4. Apply and evaluate the principles and practice of rescue and resuscitation </a:t>
            </a:r>
          </a:p>
          <a:p>
            <a:pPr marL="0" indent="0">
              <a:buNone/>
            </a:pPr>
            <a:r>
              <a:rPr lang="en-GB" sz="1500" dirty="0"/>
              <a:t>5. Listen carefully to the contribution of others, make individual and group decisions to identify problems and suggest alternative approaches’</a:t>
            </a:r>
          </a:p>
        </p:txBody>
      </p:sp>
      <p:pic>
        <p:nvPicPr>
          <p:cNvPr id="5" name="Picture 4">
            <a:extLst>
              <a:ext uri="{FF2B5EF4-FFF2-40B4-BE49-F238E27FC236}">
                <a16:creationId xmlns:a16="http://schemas.microsoft.com/office/drawing/2014/main" id="{23142024-31D9-4F24-91E2-13D775DFB9B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6941" y="909505"/>
            <a:ext cx="1036672" cy="1376494"/>
          </a:xfrm>
          <a:prstGeom prst="rect">
            <a:avLst/>
          </a:prstGeom>
        </p:spPr>
      </p:pic>
    </p:spTree>
    <p:extLst>
      <p:ext uri="{BB962C8B-B14F-4D97-AF65-F5344CB8AC3E}">
        <p14:creationId xmlns:p14="http://schemas.microsoft.com/office/powerpoint/2010/main" val="2013380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0D332-B5EA-4BDB-A075-482B49CD365D}"/>
              </a:ext>
            </a:extLst>
          </p:cNvPr>
          <p:cNvSpPr>
            <a:spLocks noGrp="1"/>
          </p:cNvSpPr>
          <p:nvPr>
            <p:ph type="title"/>
          </p:nvPr>
        </p:nvSpPr>
        <p:spPr/>
        <p:txBody>
          <a:bodyPr/>
          <a:lstStyle/>
          <a:p>
            <a:r>
              <a:rPr lang="en-GB" dirty="0"/>
              <a:t>NCPE 2008 and the reality</a:t>
            </a:r>
          </a:p>
        </p:txBody>
      </p:sp>
      <p:sp>
        <p:nvSpPr>
          <p:cNvPr id="3" name="Content Placeholder 2">
            <a:extLst>
              <a:ext uri="{FF2B5EF4-FFF2-40B4-BE49-F238E27FC236}">
                <a16:creationId xmlns:a16="http://schemas.microsoft.com/office/drawing/2014/main" id="{13B97919-7892-4D50-B21C-00A30B92C079}"/>
              </a:ext>
            </a:extLst>
          </p:cNvPr>
          <p:cNvSpPr>
            <a:spLocks noGrp="1"/>
          </p:cNvSpPr>
          <p:nvPr>
            <p:ph idx="1"/>
          </p:nvPr>
        </p:nvSpPr>
        <p:spPr/>
        <p:txBody>
          <a:bodyPr>
            <a:normAutofit fontScale="85000" lnSpcReduction="20000"/>
          </a:bodyPr>
          <a:lstStyle/>
          <a:p>
            <a:r>
              <a:rPr lang="en-GB" dirty="0"/>
              <a:t>The national curriculum states adventurous activities are activities that are underpinned by problem solving and often have an outdoor living and learning focus. Participation in outdoor activities provides opportunities to increase awareness of the natural environment and understand the importance of issues such as conservation and sustainable development. Adventurous activities may be pursued in curriculum time, after school, or as part of an out-of-hours residential experience in new and challenging environments away from the local area.</a:t>
            </a:r>
          </a:p>
          <a:p>
            <a:r>
              <a:rPr lang="en-GB" dirty="0"/>
              <a:t>PE teachers are expected to not only teach Health, Fitness and Wellbeing, Creative activities and Competitive activities but also teach conservation and sustainable development.</a:t>
            </a:r>
          </a:p>
          <a:p>
            <a:r>
              <a:rPr lang="en-GB" dirty="0"/>
              <a:t>The reality is that schools are simply not covering this </a:t>
            </a:r>
            <a:r>
              <a:rPr lang="en-GB" dirty="0" err="1"/>
              <a:t>AoE</a:t>
            </a:r>
            <a:r>
              <a:rPr lang="en-GB" dirty="0"/>
              <a:t> well enough and are instead brushing over a simple orienteering and problem solving lesson once/a few times a year just to ‘cover them’. Whereas competitive and creative activities will dominate curriculum time. </a:t>
            </a:r>
          </a:p>
        </p:txBody>
      </p:sp>
      <p:pic>
        <p:nvPicPr>
          <p:cNvPr id="5" name="Picture 4">
            <a:extLst>
              <a:ext uri="{FF2B5EF4-FFF2-40B4-BE49-F238E27FC236}">
                <a16:creationId xmlns:a16="http://schemas.microsoft.com/office/drawing/2014/main" id="{61BFDB71-BBF3-43A1-BA7F-73C5412F53B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3256" y="568547"/>
            <a:ext cx="2187899" cy="1723937"/>
          </a:xfrm>
          <a:prstGeom prst="rect">
            <a:avLst/>
          </a:prstGeom>
        </p:spPr>
      </p:pic>
    </p:spTree>
    <p:extLst>
      <p:ext uri="{BB962C8B-B14F-4D97-AF65-F5344CB8AC3E}">
        <p14:creationId xmlns:p14="http://schemas.microsoft.com/office/powerpoint/2010/main" val="2725680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E68BA-B61B-40DC-8A5F-4F76E41377FD}"/>
              </a:ext>
            </a:extLst>
          </p:cNvPr>
          <p:cNvSpPr>
            <a:spLocks noGrp="1"/>
          </p:cNvSpPr>
          <p:nvPr>
            <p:ph type="title"/>
          </p:nvPr>
        </p:nvSpPr>
        <p:spPr/>
        <p:txBody>
          <a:bodyPr>
            <a:normAutofit fontScale="90000"/>
          </a:bodyPr>
          <a:lstStyle/>
          <a:p>
            <a:r>
              <a:rPr lang="en-GB" dirty="0"/>
              <a:t>What we have perceived schools to be delivering using our own Anecdotal Evidence</a:t>
            </a:r>
          </a:p>
        </p:txBody>
      </p:sp>
      <p:sp>
        <p:nvSpPr>
          <p:cNvPr id="3" name="Content Placeholder 2">
            <a:extLst>
              <a:ext uri="{FF2B5EF4-FFF2-40B4-BE49-F238E27FC236}">
                <a16:creationId xmlns:a16="http://schemas.microsoft.com/office/drawing/2014/main" id="{B847BF2F-58AC-4499-86E9-A4F3261C0420}"/>
              </a:ext>
            </a:extLst>
          </p:cNvPr>
          <p:cNvSpPr>
            <a:spLocks noGrp="1"/>
          </p:cNvSpPr>
          <p:nvPr>
            <p:ph idx="1"/>
          </p:nvPr>
        </p:nvSpPr>
        <p:spPr>
          <a:xfrm>
            <a:off x="771786" y="2432807"/>
            <a:ext cx="10662407" cy="3816991"/>
          </a:xfrm>
        </p:spPr>
        <p:txBody>
          <a:bodyPr>
            <a:normAutofit lnSpcReduction="10000"/>
          </a:bodyPr>
          <a:lstStyle/>
          <a:p>
            <a:r>
              <a:rPr lang="en-GB" sz="1600" dirty="0"/>
              <a:t>To debate this notion of some PE departments simply brushing over adventurous activities, our own experiences should be looked upon.</a:t>
            </a:r>
          </a:p>
          <a:p>
            <a:r>
              <a:rPr lang="en-GB" sz="1600" dirty="0"/>
              <a:t>Myself, Alister, Lewis and </a:t>
            </a:r>
            <a:r>
              <a:rPr lang="en-GB" sz="1600" dirty="0" err="1"/>
              <a:t>Swyn</a:t>
            </a:r>
            <a:r>
              <a:rPr lang="en-GB" sz="1600" dirty="0"/>
              <a:t> have all studied in secondary state schools, in different parts of Wales including Cardiff, Pembrokeshire, Swansea Valley and Rhondda Cynon </a:t>
            </a:r>
            <a:r>
              <a:rPr lang="en-GB" sz="1600" dirty="0" err="1"/>
              <a:t>Taf</a:t>
            </a:r>
            <a:r>
              <a:rPr lang="en-GB" sz="1600" dirty="0"/>
              <a:t>. </a:t>
            </a:r>
          </a:p>
          <a:p>
            <a:r>
              <a:rPr lang="en-GB" sz="1600" dirty="0"/>
              <a:t>We have all experienced different approaches to learning in the outdoors depending on factors such as funding, availability of resources and school design.</a:t>
            </a:r>
          </a:p>
          <a:p>
            <a:r>
              <a:rPr lang="en-GB" sz="1600" dirty="0"/>
              <a:t>Upon reflecting on our experiences </a:t>
            </a:r>
            <a:r>
              <a:rPr lang="en-GB" sz="1600" dirty="0" err="1"/>
              <a:t>Swyn</a:t>
            </a:r>
            <a:r>
              <a:rPr lang="en-GB" sz="1600" dirty="0"/>
              <a:t> and Alister can’t clearly recollect doing compulsory outdoor/adventure whilst in Secondary school, aside a few residential trips which were not only optionable but sometimes not free, bringing in a factor of cost for the students and risk assessment for the teachers.</a:t>
            </a:r>
          </a:p>
          <a:p>
            <a:r>
              <a:rPr lang="en-GB" sz="1600" dirty="0"/>
              <a:t>Lewis, despite being situated in a school in Cardiff, was able to have access to lots of activities. Including trips to the Brecon beacons, kayaking, rock climbing and navigation, citing that most of these were free. </a:t>
            </a:r>
          </a:p>
          <a:p>
            <a:r>
              <a:rPr lang="en-GB" sz="1600" dirty="0"/>
              <a:t>My school in Rhondda Cynon </a:t>
            </a:r>
            <a:r>
              <a:rPr lang="en-GB" sz="1600" dirty="0" err="1"/>
              <a:t>Taf</a:t>
            </a:r>
            <a:r>
              <a:rPr lang="en-GB" sz="1600" dirty="0"/>
              <a:t> had a similar approach to </a:t>
            </a:r>
            <a:r>
              <a:rPr lang="en-GB" sz="1600" dirty="0" err="1"/>
              <a:t>Swyn</a:t>
            </a:r>
            <a:r>
              <a:rPr lang="en-GB" sz="1600" dirty="0"/>
              <a:t> and Alister in terms of having a limited internal approach i.e. the teachers would not deliver the lesson but external teachers at residentials/activities at the school.</a:t>
            </a:r>
          </a:p>
          <a:p>
            <a:endParaRPr lang="en-GB" sz="2000" dirty="0"/>
          </a:p>
          <a:p>
            <a:endParaRPr lang="en-GB" dirty="0"/>
          </a:p>
        </p:txBody>
      </p:sp>
    </p:spTree>
    <p:extLst>
      <p:ext uri="{BB962C8B-B14F-4D97-AF65-F5344CB8AC3E}">
        <p14:creationId xmlns:p14="http://schemas.microsoft.com/office/powerpoint/2010/main" val="231149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C3468-CC8D-4055-8958-D9E2585B6BB6}"/>
              </a:ext>
            </a:extLst>
          </p:cNvPr>
          <p:cNvSpPr>
            <a:spLocks noGrp="1"/>
          </p:cNvSpPr>
          <p:nvPr>
            <p:ph type="title"/>
          </p:nvPr>
        </p:nvSpPr>
        <p:spPr/>
        <p:txBody>
          <a:bodyPr/>
          <a:lstStyle/>
          <a:p>
            <a:r>
              <a:rPr lang="en-GB" dirty="0"/>
              <a:t>Benefits to learning in the outdoors</a:t>
            </a:r>
          </a:p>
        </p:txBody>
      </p:sp>
      <p:sp>
        <p:nvSpPr>
          <p:cNvPr id="3" name="Content Placeholder 2">
            <a:extLst>
              <a:ext uri="{FF2B5EF4-FFF2-40B4-BE49-F238E27FC236}">
                <a16:creationId xmlns:a16="http://schemas.microsoft.com/office/drawing/2014/main" id="{A701723D-E425-4459-86B0-F3AC2F7901CF}"/>
              </a:ext>
            </a:extLst>
          </p:cNvPr>
          <p:cNvSpPr>
            <a:spLocks noGrp="1"/>
          </p:cNvSpPr>
          <p:nvPr>
            <p:ph idx="1"/>
          </p:nvPr>
        </p:nvSpPr>
        <p:spPr>
          <a:xfrm>
            <a:off x="1295400" y="2556931"/>
            <a:ext cx="5281569" cy="3617365"/>
          </a:xfrm>
        </p:spPr>
        <p:txBody>
          <a:bodyPr>
            <a:normAutofit fontScale="32500" lnSpcReduction="20000"/>
          </a:bodyPr>
          <a:lstStyle/>
          <a:p>
            <a:r>
              <a:rPr lang="en-GB" sz="5200" dirty="0"/>
              <a:t>Research by Maynard et. al. (2013) found that ‘ when engaged in child-initiated activity in the outdoor environment, over half of the children who in the classroom were perceived to be ‘underachieving’ appeared to behave differently: to a greater or lesser extent, their perceived ‘underachievement’ diminished.’ </a:t>
            </a:r>
          </a:p>
          <a:p>
            <a:r>
              <a:rPr lang="en-GB" sz="5200" dirty="0"/>
              <a:t>An article by Martin (2016) found that ‘outdoor learning had an overwhelmingly positive impact on pupils' enjoyment of lessons social skills and engagement with learning’. Martin also found that ‘Outdoor learning also had a positive impact on pupils' attainment in class’ with ‘pupils recorded an improvement in attainment as a result of spending time outdoors.’ Lastly Martin not only found that his research was beneficial for the students but also that ‘79% of teachers said that learning outside had improved their teaching practice’ in the study.</a:t>
            </a:r>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37A84F9B-FCB8-4F83-98AE-A930E8913E5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61907" y="3112315"/>
            <a:ext cx="4547796" cy="2361806"/>
          </a:xfrm>
          <a:prstGeom prst="rect">
            <a:avLst/>
          </a:prstGeom>
        </p:spPr>
      </p:pic>
    </p:spTree>
    <p:extLst>
      <p:ext uri="{BB962C8B-B14F-4D97-AF65-F5344CB8AC3E}">
        <p14:creationId xmlns:p14="http://schemas.microsoft.com/office/powerpoint/2010/main" val="2668133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6AC62-18E9-4CB7-9F56-E5B972697CA3}"/>
              </a:ext>
            </a:extLst>
          </p:cNvPr>
          <p:cNvSpPr>
            <a:spLocks noGrp="1"/>
          </p:cNvSpPr>
          <p:nvPr>
            <p:ph type="title"/>
          </p:nvPr>
        </p:nvSpPr>
        <p:spPr/>
        <p:txBody>
          <a:bodyPr>
            <a:normAutofit fontScale="90000"/>
          </a:bodyPr>
          <a:lstStyle/>
          <a:p>
            <a:r>
              <a:rPr lang="en-GB" dirty="0"/>
              <a:t>Wider approaches to outdoor/adventure learning in secondary schools</a:t>
            </a:r>
          </a:p>
        </p:txBody>
      </p:sp>
      <p:sp>
        <p:nvSpPr>
          <p:cNvPr id="3" name="Content Placeholder 2">
            <a:extLst>
              <a:ext uri="{FF2B5EF4-FFF2-40B4-BE49-F238E27FC236}">
                <a16:creationId xmlns:a16="http://schemas.microsoft.com/office/drawing/2014/main" id="{63793787-7A00-4A00-AFB1-895672B1C6E5}"/>
              </a:ext>
            </a:extLst>
          </p:cNvPr>
          <p:cNvSpPr>
            <a:spLocks noGrp="1"/>
          </p:cNvSpPr>
          <p:nvPr>
            <p:ph idx="1"/>
          </p:nvPr>
        </p:nvSpPr>
        <p:spPr>
          <a:xfrm>
            <a:off x="796954" y="2556932"/>
            <a:ext cx="10637240" cy="3592198"/>
          </a:xfrm>
        </p:spPr>
        <p:txBody>
          <a:bodyPr>
            <a:normAutofit fontScale="92500" lnSpcReduction="10000"/>
          </a:bodyPr>
          <a:lstStyle/>
          <a:p>
            <a:pPr marL="0" indent="0">
              <a:buNone/>
            </a:pPr>
            <a:r>
              <a:rPr lang="en-GB" dirty="0"/>
              <a:t>Outdoor learning exists elsewhere in the school environment but not necessarily in curriculum but in its culture. </a:t>
            </a:r>
          </a:p>
          <a:p>
            <a:r>
              <a:rPr lang="en-GB" dirty="0"/>
              <a:t>Sponsored walks</a:t>
            </a:r>
          </a:p>
          <a:p>
            <a:r>
              <a:rPr lang="en-GB" dirty="0"/>
              <a:t>Lessons outside, geography, art, biology and physics. Geography field trips (local rivers, forestry, beaches), art could be spent painting/drawing around the school grounds, doing biology lessons outside learning about plants and physics demonstrations on forces to name a few examples. </a:t>
            </a:r>
          </a:p>
          <a:p>
            <a:r>
              <a:rPr lang="en-GB" dirty="0"/>
              <a:t>After school clubs/5x60 (rock climbing)</a:t>
            </a:r>
          </a:p>
          <a:p>
            <a:r>
              <a:rPr lang="en-GB" dirty="0"/>
              <a:t>Duke of Edinburgh awards</a:t>
            </a:r>
          </a:p>
          <a:p>
            <a:endParaRPr lang="en-GB" dirty="0"/>
          </a:p>
        </p:txBody>
      </p:sp>
    </p:spTree>
    <p:extLst>
      <p:ext uri="{BB962C8B-B14F-4D97-AF65-F5344CB8AC3E}">
        <p14:creationId xmlns:p14="http://schemas.microsoft.com/office/powerpoint/2010/main" val="3486023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7A6C6-F1A3-470E-90E1-68C1B63F1EB3}"/>
              </a:ext>
            </a:extLst>
          </p:cNvPr>
          <p:cNvSpPr>
            <a:spLocks noGrp="1"/>
          </p:cNvSpPr>
          <p:nvPr>
            <p:ph type="title"/>
          </p:nvPr>
        </p:nvSpPr>
        <p:spPr>
          <a:xfrm>
            <a:off x="2969702" y="982132"/>
            <a:ext cx="7926895" cy="1303867"/>
          </a:xfrm>
        </p:spPr>
        <p:txBody>
          <a:bodyPr/>
          <a:lstStyle/>
          <a:p>
            <a:r>
              <a:rPr lang="en-GB" dirty="0"/>
              <a:t>What the perspective is</a:t>
            </a:r>
          </a:p>
        </p:txBody>
      </p:sp>
      <p:sp>
        <p:nvSpPr>
          <p:cNvPr id="3" name="Content Placeholder 2">
            <a:extLst>
              <a:ext uri="{FF2B5EF4-FFF2-40B4-BE49-F238E27FC236}">
                <a16:creationId xmlns:a16="http://schemas.microsoft.com/office/drawing/2014/main" id="{C267B152-1B53-404E-B1CB-B55B3F60F512}"/>
              </a:ext>
            </a:extLst>
          </p:cNvPr>
          <p:cNvSpPr>
            <a:spLocks noGrp="1"/>
          </p:cNvSpPr>
          <p:nvPr>
            <p:ph idx="1"/>
          </p:nvPr>
        </p:nvSpPr>
        <p:spPr>
          <a:xfrm>
            <a:off x="755008" y="2483141"/>
            <a:ext cx="10670797" cy="3766657"/>
          </a:xfrm>
        </p:spPr>
        <p:txBody>
          <a:bodyPr>
            <a:normAutofit fontScale="77500" lnSpcReduction="20000"/>
          </a:bodyPr>
          <a:lstStyle/>
          <a:p>
            <a:r>
              <a:rPr lang="en-GB" dirty="0"/>
              <a:t>With updates to the Welsh National Curriculum (Donaldson’s Successful Futures, 2015) coming into effect in the next coming years it is interesting to see that OAE had no mention within the report. Also, physical education has the possibility of being rebranded “Health and Well-being”. There is uncertainty as to what this new subject will actually cover. Therefore, with physical education still being the main prevalence of outdoor learning in secondary schools it is unclear what the future holds for outdoor learning as the old, often neglected, Adventurous Activities part of the PE curriculum might be left out for a new </a:t>
            </a:r>
            <a:r>
              <a:rPr lang="en-GB" dirty="0" err="1"/>
              <a:t>AoE</a:t>
            </a:r>
            <a:r>
              <a:rPr lang="en-GB" dirty="0"/>
              <a:t>.</a:t>
            </a:r>
          </a:p>
          <a:p>
            <a:r>
              <a:rPr lang="en-GB" dirty="0"/>
              <a:t>A BBC report last week on the 10</a:t>
            </a:r>
            <a:r>
              <a:rPr lang="en-GB" baseline="30000" dirty="0"/>
              <a:t>th</a:t>
            </a:r>
            <a:r>
              <a:rPr lang="en-GB" dirty="0"/>
              <a:t> January 2019, stated that the ‘Draft Welsh curriculum is poorly defined’ and that ‘pupils learning could be left to chance because of a lack of clarity’.</a:t>
            </a:r>
          </a:p>
          <a:p>
            <a:r>
              <a:rPr lang="en-GB" dirty="0"/>
              <a:t>The WLGA (Welsh Local Government Association) and the ADEW (Association of Directors of Education in Wales) raised their concerns that ‘Physical and sporting development was not mapped out well and there was no mention of the word "sport".’ Considering that sport or competitive activities have been fundamental to physical education for decades, not to get a mention within the curriculum does not bode well for Adventurous Activities (Outdoor Learning). </a:t>
            </a:r>
          </a:p>
          <a:p>
            <a:endParaRPr lang="en-GB" dirty="0"/>
          </a:p>
        </p:txBody>
      </p:sp>
      <p:pic>
        <p:nvPicPr>
          <p:cNvPr id="5" name="Picture 4">
            <a:extLst>
              <a:ext uri="{FF2B5EF4-FFF2-40B4-BE49-F238E27FC236}">
                <a16:creationId xmlns:a16="http://schemas.microsoft.com/office/drawing/2014/main" id="{A16E2174-2608-4052-AB4C-071926A395D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76056" y="880844"/>
            <a:ext cx="2068325" cy="1317377"/>
          </a:xfrm>
          <a:prstGeom prst="rect">
            <a:avLst/>
          </a:prstGeom>
        </p:spPr>
      </p:pic>
    </p:spTree>
    <p:extLst>
      <p:ext uri="{BB962C8B-B14F-4D97-AF65-F5344CB8AC3E}">
        <p14:creationId xmlns:p14="http://schemas.microsoft.com/office/powerpoint/2010/main" val="2984942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8D198-E7B3-4D8C-82CC-D1A38A343571}"/>
              </a:ext>
            </a:extLst>
          </p:cNvPr>
          <p:cNvSpPr>
            <a:spLocks noGrp="1"/>
          </p:cNvSpPr>
          <p:nvPr>
            <p:ph type="title"/>
          </p:nvPr>
        </p:nvSpPr>
        <p:spPr/>
        <p:txBody>
          <a:bodyPr/>
          <a:lstStyle/>
          <a:p>
            <a:r>
              <a:rPr lang="en-GB" dirty="0"/>
              <a:t>What schools could be doing</a:t>
            </a:r>
          </a:p>
        </p:txBody>
      </p:sp>
      <p:sp>
        <p:nvSpPr>
          <p:cNvPr id="3" name="Content Placeholder 2">
            <a:extLst>
              <a:ext uri="{FF2B5EF4-FFF2-40B4-BE49-F238E27FC236}">
                <a16:creationId xmlns:a16="http://schemas.microsoft.com/office/drawing/2014/main" id="{FF2F38B3-7829-49F4-BBBA-C120AA83DB99}"/>
              </a:ext>
            </a:extLst>
          </p:cNvPr>
          <p:cNvSpPr>
            <a:spLocks noGrp="1"/>
          </p:cNvSpPr>
          <p:nvPr>
            <p:ph idx="1"/>
          </p:nvPr>
        </p:nvSpPr>
        <p:spPr>
          <a:xfrm>
            <a:off x="738231" y="2441196"/>
            <a:ext cx="10771464" cy="3758268"/>
          </a:xfrm>
        </p:spPr>
        <p:txBody>
          <a:bodyPr>
            <a:normAutofit fontScale="92500" lnSpcReduction="20000"/>
          </a:bodyPr>
          <a:lstStyle/>
          <a:p>
            <a:pPr marL="0" indent="0">
              <a:buNone/>
            </a:pPr>
            <a:r>
              <a:rPr lang="en-GB" dirty="0"/>
              <a:t>Although the future of physical education and the wider curriculum as a whole in Wales is still being sorted out there are things in which schools and councils can do to help facilitate the prevalence of outdoor learning</a:t>
            </a:r>
          </a:p>
          <a:p>
            <a:r>
              <a:rPr lang="en-GB" dirty="0"/>
              <a:t>Active transport to and from school, so, ensuring schools have bike shelters, ease of access for roads and cycle paths if necessary. Maybe incentives such as lowered price of school meals/house points for the student. Charities such as Cycling UK can assist with making sure children are cycling safely to schools by planning routes with them. They claim that ‘most children live within cycling distance of their school and want to get there by bike’ (2012).</a:t>
            </a:r>
          </a:p>
          <a:p>
            <a:r>
              <a:rPr lang="en-GB" dirty="0"/>
              <a:t>Schools need to make use of their surrounding natural environments. Schools only need to get consent forms from parents and guardians to use the school minibuses to visit coastline and forestry for free. Residentials to national parks and activity centres are available, however these are not always free and accessible. </a:t>
            </a:r>
          </a:p>
        </p:txBody>
      </p:sp>
      <p:pic>
        <p:nvPicPr>
          <p:cNvPr id="5" name="Picture 4">
            <a:extLst>
              <a:ext uri="{FF2B5EF4-FFF2-40B4-BE49-F238E27FC236}">
                <a16:creationId xmlns:a16="http://schemas.microsoft.com/office/drawing/2014/main" id="{2E250E23-FCD1-456E-9B9E-DB80096C792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69617" y="826935"/>
            <a:ext cx="1940078" cy="1144343"/>
          </a:xfrm>
          <a:prstGeom prst="rect">
            <a:avLst/>
          </a:prstGeom>
        </p:spPr>
      </p:pic>
      <p:pic>
        <p:nvPicPr>
          <p:cNvPr id="8" name="Picture 7">
            <a:extLst>
              <a:ext uri="{FF2B5EF4-FFF2-40B4-BE49-F238E27FC236}">
                <a16:creationId xmlns:a16="http://schemas.microsoft.com/office/drawing/2014/main" id="{5D55542E-0D93-4585-BA98-61A03FB16D9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51229" t="5726" r="-5918" b="-4948"/>
          <a:stretch/>
        </p:blipFill>
        <p:spPr>
          <a:xfrm>
            <a:off x="682305" y="658536"/>
            <a:ext cx="2304176" cy="1782660"/>
          </a:xfrm>
          <a:prstGeom prst="rect">
            <a:avLst/>
          </a:prstGeom>
        </p:spPr>
      </p:pic>
    </p:spTree>
    <p:extLst>
      <p:ext uri="{BB962C8B-B14F-4D97-AF65-F5344CB8AC3E}">
        <p14:creationId xmlns:p14="http://schemas.microsoft.com/office/powerpoint/2010/main" val="2573518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FE250-EC34-41C6-B678-5EA8585ABA71}"/>
              </a:ext>
            </a:extLst>
          </p:cNvPr>
          <p:cNvSpPr>
            <a:spLocks noGrp="1"/>
          </p:cNvSpPr>
          <p:nvPr>
            <p:ph type="title"/>
          </p:nvPr>
        </p:nvSpPr>
        <p:spPr>
          <a:xfrm>
            <a:off x="2374084" y="982132"/>
            <a:ext cx="8522514" cy="1303867"/>
          </a:xfrm>
        </p:spPr>
        <p:txBody>
          <a:bodyPr>
            <a:normAutofit fontScale="90000"/>
          </a:bodyPr>
          <a:lstStyle/>
          <a:p>
            <a:r>
              <a:rPr lang="en-GB" dirty="0"/>
              <a:t>Limitations that outdoor learning faces</a:t>
            </a:r>
          </a:p>
        </p:txBody>
      </p:sp>
      <p:sp>
        <p:nvSpPr>
          <p:cNvPr id="3" name="Content Placeholder 2">
            <a:extLst>
              <a:ext uri="{FF2B5EF4-FFF2-40B4-BE49-F238E27FC236}">
                <a16:creationId xmlns:a16="http://schemas.microsoft.com/office/drawing/2014/main" id="{BC37A35A-D4EE-443E-BB67-BDA8DA52F800}"/>
              </a:ext>
            </a:extLst>
          </p:cNvPr>
          <p:cNvSpPr>
            <a:spLocks noGrp="1"/>
          </p:cNvSpPr>
          <p:nvPr>
            <p:ph idx="1"/>
          </p:nvPr>
        </p:nvSpPr>
        <p:spPr>
          <a:xfrm>
            <a:off x="755008" y="2407640"/>
            <a:ext cx="10679185" cy="3775046"/>
          </a:xfrm>
        </p:spPr>
        <p:txBody>
          <a:bodyPr>
            <a:normAutofit fontScale="92500" lnSpcReduction="10000"/>
          </a:bodyPr>
          <a:lstStyle/>
          <a:p>
            <a:r>
              <a:rPr lang="en-GB" dirty="0"/>
              <a:t>As with most secondary schools, the main focus is maths, English and science, with reports from TES (2017) suggesting that ‘subjects other than English and maths barely feature in Ofsted reports’. Due to this pressure, schools/teachers feel unwilling to divert time away from the core subjects so the arts and humanities inevitably start to suffer.</a:t>
            </a:r>
          </a:p>
          <a:p>
            <a:r>
              <a:rPr lang="en-GB" dirty="0"/>
              <a:t>Funding. Due to socio-economic reasons and austerity school funding's have been worsening in recent decades. Reports from the BBC (11</a:t>
            </a:r>
            <a:r>
              <a:rPr lang="en-GB" baseline="30000" dirty="0"/>
              <a:t>th</a:t>
            </a:r>
            <a:r>
              <a:rPr lang="en-GB" dirty="0"/>
              <a:t> Jan, 2019) state that ‘almost a third of local authority secondary schools are unable to cover their costs’ with head teachers stating they are on a financial ‘cliff edge’. Due to this lack of funding, it’s a major factor in schools not spending extra money on residentials or petrol for school minibuses, as cuts are essential to keeping the school afloat. </a:t>
            </a:r>
          </a:p>
          <a:p>
            <a:r>
              <a:rPr lang="en-GB" dirty="0"/>
              <a:t>Another limitation is facilities the school has or has access to. </a:t>
            </a:r>
          </a:p>
        </p:txBody>
      </p:sp>
      <p:pic>
        <p:nvPicPr>
          <p:cNvPr id="5" name="Picture 4">
            <a:extLst>
              <a:ext uri="{FF2B5EF4-FFF2-40B4-BE49-F238E27FC236}">
                <a16:creationId xmlns:a16="http://schemas.microsoft.com/office/drawing/2014/main" id="{BB0FE7F8-8D9B-468A-8346-FD95F5FEA6F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5206" y="918261"/>
            <a:ext cx="1368878" cy="1367738"/>
          </a:xfrm>
          <a:prstGeom prst="rect">
            <a:avLst/>
          </a:prstGeom>
        </p:spPr>
      </p:pic>
    </p:spTree>
    <p:extLst>
      <p:ext uri="{BB962C8B-B14F-4D97-AF65-F5344CB8AC3E}">
        <p14:creationId xmlns:p14="http://schemas.microsoft.com/office/powerpoint/2010/main" val="2821889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0F218-6C42-41A7-BFC8-CF3FD4E4D3AF}"/>
              </a:ext>
            </a:extLst>
          </p:cNvPr>
          <p:cNvSpPr>
            <a:spLocks noGrp="1"/>
          </p:cNvSpPr>
          <p:nvPr>
            <p:ph type="ctrTitle"/>
          </p:nvPr>
        </p:nvSpPr>
        <p:spPr>
          <a:xfrm>
            <a:off x="2505695" y="865314"/>
            <a:ext cx="7101444" cy="2412275"/>
          </a:xfrm>
        </p:spPr>
        <p:txBody>
          <a:bodyPr>
            <a:normAutofit/>
          </a:bodyPr>
          <a:lstStyle/>
          <a:p>
            <a:r>
              <a:rPr lang="en-GB" sz="2800" dirty="0"/>
              <a:t>Conclusion: are the outdoors being used to their full potential in state secondary schools in Wales?</a:t>
            </a:r>
          </a:p>
        </p:txBody>
      </p:sp>
      <p:sp>
        <p:nvSpPr>
          <p:cNvPr id="3" name="Subtitle 2">
            <a:extLst>
              <a:ext uri="{FF2B5EF4-FFF2-40B4-BE49-F238E27FC236}">
                <a16:creationId xmlns:a16="http://schemas.microsoft.com/office/drawing/2014/main" id="{B2CAC6A5-D980-4F77-A5E4-E799E0DDFF54}"/>
              </a:ext>
            </a:extLst>
          </p:cNvPr>
          <p:cNvSpPr>
            <a:spLocks noGrp="1"/>
          </p:cNvSpPr>
          <p:nvPr>
            <p:ph type="subTitle" idx="1"/>
          </p:nvPr>
        </p:nvSpPr>
        <p:spPr>
          <a:xfrm>
            <a:off x="4232187" y="3762894"/>
            <a:ext cx="3727626" cy="1318160"/>
          </a:xfrm>
        </p:spPr>
        <p:txBody>
          <a:bodyPr>
            <a:normAutofit/>
          </a:bodyPr>
          <a:lstStyle/>
          <a:p>
            <a:r>
              <a:rPr lang="en-GB" sz="1800" dirty="0">
                <a:latin typeface="+mj-lt"/>
              </a:rPr>
              <a:t>Yes and no, but mainly no.</a:t>
            </a:r>
          </a:p>
          <a:p>
            <a:r>
              <a:rPr lang="en-GB" sz="1800" dirty="0">
                <a:latin typeface="+mj-lt"/>
              </a:rPr>
              <a:t>Depends on the schools funding, resources, and teachers ethos.  </a:t>
            </a:r>
          </a:p>
        </p:txBody>
      </p:sp>
    </p:spTree>
    <p:extLst>
      <p:ext uri="{BB962C8B-B14F-4D97-AF65-F5344CB8AC3E}">
        <p14:creationId xmlns:p14="http://schemas.microsoft.com/office/powerpoint/2010/main" val="4002938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0F2EE-67A8-49A1-B055-E4631DA7F47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164629C-7DF4-4C83-B21D-BB1D1B7CAB5F}"/>
              </a:ext>
            </a:extLst>
          </p:cNvPr>
          <p:cNvSpPr>
            <a:spLocks noGrp="1"/>
          </p:cNvSpPr>
          <p:nvPr>
            <p:ph idx="1"/>
          </p:nvPr>
        </p:nvSpPr>
        <p:spPr>
          <a:xfrm>
            <a:off x="788565" y="2556931"/>
            <a:ext cx="10670796" cy="3516697"/>
          </a:xfrm>
        </p:spPr>
        <p:txBody>
          <a:bodyPr>
            <a:normAutofit fontScale="55000" lnSpcReduction="20000"/>
          </a:bodyPr>
          <a:lstStyle/>
          <a:p>
            <a:r>
              <a:rPr lang="en-GB" dirty="0"/>
              <a:t>BBC (2019) </a:t>
            </a:r>
            <a:r>
              <a:rPr lang="en-GB" i="1" dirty="0"/>
              <a:t>Draft Welsh Curriculum ‘poorly defined’ education bosses say. </a:t>
            </a:r>
            <a:r>
              <a:rPr lang="en-GB" dirty="0"/>
              <a:t>Available at: </a:t>
            </a:r>
            <a:r>
              <a:rPr lang="en-GB" u="sng" dirty="0">
                <a:hlinkClick r:id="rId2"/>
              </a:rPr>
              <a:t>https://www.bbc.co.uk/news/uk-wales-46811508</a:t>
            </a:r>
            <a:r>
              <a:rPr lang="en-GB" dirty="0"/>
              <a:t> (Accessed: 10/1/2019)</a:t>
            </a:r>
          </a:p>
          <a:p>
            <a:r>
              <a:rPr lang="en-GB" dirty="0"/>
              <a:t>BBC (2019) </a:t>
            </a:r>
            <a:r>
              <a:rPr lang="en-GB" i="1" dirty="0"/>
              <a:t>Worsening funding problems for Schools.  </a:t>
            </a:r>
            <a:r>
              <a:rPr lang="en-GB" dirty="0"/>
              <a:t>Available at: </a:t>
            </a:r>
            <a:r>
              <a:rPr lang="en-GB" u="sng" dirty="0">
                <a:hlinkClick r:id="rId3"/>
              </a:rPr>
              <a:t>https://www.bbc.co.uk/news/education-46826990</a:t>
            </a:r>
            <a:r>
              <a:rPr lang="en-GB" dirty="0"/>
              <a:t> (Accessed: 11/1/2019)</a:t>
            </a:r>
          </a:p>
          <a:p>
            <a:r>
              <a:rPr lang="en-GB" dirty="0"/>
              <a:t>Cycling UK (2012) </a:t>
            </a:r>
            <a:r>
              <a:rPr lang="en-GB" i="1" dirty="0"/>
              <a:t>Cycling to school: Most children live within cycling distance of their school and want to get there by bike. Alix </a:t>
            </a:r>
            <a:r>
              <a:rPr lang="en-GB" i="1" dirty="0" err="1"/>
              <a:t>Stredwick</a:t>
            </a:r>
            <a:r>
              <a:rPr lang="en-GB" i="1" dirty="0"/>
              <a:t> examines what’s stopping them – and how to tackle it. </a:t>
            </a:r>
            <a:r>
              <a:rPr lang="en-GB" dirty="0"/>
              <a:t>Available at: </a:t>
            </a:r>
            <a:r>
              <a:rPr lang="en-GB" u="sng" dirty="0">
                <a:hlinkClick r:id="rId4"/>
              </a:rPr>
              <a:t>https://www.cyclinguk.org/article/cycling-guide/school-run-cycling</a:t>
            </a:r>
            <a:r>
              <a:rPr lang="en-GB" dirty="0"/>
              <a:t> (Accessed 9/1/2019)</a:t>
            </a:r>
          </a:p>
          <a:p>
            <a:r>
              <a:rPr lang="en-GB" dirty="0"/>
              <a:t>Donaldson, G.  (2014) </a:t>
            </a:r>
            <a:r>
              <a:rPr lang="en-GB" i="1" dirty="0"/>
              <a:t>Successful Futures. </a:t>
            </a:r>
            <a:r>
              <a:rPr lang="en-GB" dirty="0"/>
              <a:t>Wales: WAG.</a:t>
            </a:r>
          </a:p>
          <a:p>
            <a:r>
              <a:rPr lang="en-GB" dirty="0"/>
              <a:t>HMSO  (1988) Education Reform Act. Available at: </a:t>
            </a:r>
            <a:r>
              <a:rPr lang="en-GB" u="sng" dirty="0">
                <a:hlinkClick r:id="rId5"/>
              </a:rPr>
              <a:t>http://www.educationengland.org.uk/documents/acts/1988-education-reform-act.pdf</a:t>
            </a:r>
            <a:r>
              <a:rPr lang="en-GB" dirty="0"/>
              <a:t> (Accessed: 9/1/2019) </a:t>
            </a:r>
          </a:p>
          <a:p>
            <a:r>
              <a:rPr lang="en-GB" dirty="0"/>
              <a:t>Martin, W. (2016). By the numbers: The benefits of outdoor learning. </a:t>
            </a:r>
            <a:r>
              <a:rPr lang="en-GB" i="1" dirty="0"/>
              <a:t>The Times Educational Supplement</a:t>
            </a:r>
            <a:r>
              <a:rPr lang="en-GB" dirty="0"/>
              <a:t>, p. The Times Educational Supplement, Oct 28, 2016, Issue 5220.</a:t>
            </a:r>
          </a:p>
          <a:p>
            <a:r>
              <a:rPr lang="en-GB" dirty="0"/>
              <a:t>Maynard, T., Waters, J., and Clement, J. (2013) Child-Initiated Learning, the Outdoor Environment and the "Underachieving" Child. </a:t>
            </a:r>
            <a:r>
              <a:rPr lang="en-GB" i="1" dirty="0"/>
              <a:t>Early Years: An International Journal of Research and Development,</a:t>
            </a:r>
            <a:r>
              <a:rPr lang="en-GB" dirty="0"/>
              <a:t> </a:t>
            </a:r>
            <a:r>
              <a:rPr lang="en-GB" i="1" dirty="0"/>
              <a:t>33</a:t>
            </a:r>
            <a:r>
              <a:rPr lang="en-GB" dirty="0"/>
              <a:t>(3), 212-225.</a:t>
            </a:r>
          </a:p>
          <a:p>
            <a:r>
              <a:rPr lang="en-GB" dirty="0"/>
              <a:t>TES (2017) </a:t>
            </a:r>
            <a:r>
              <a:rPr lang="en-GB" i="1" dirty="0"/>
              <a:t>Exclusive: subjects other than English and maths barely feature in Ofsted reports</a:t>
            </a:r>
            <a:r>
              <a:rPr lang="en-GB" dirty="0"/>
              <a:t>. Available at: </a:t>
            </a:r>
            <a:r>
              <a:rPr lang="en-GB" u="sng" dirty="0">
                <a:hlinkClick r:id="rId6"/>
              </a:rPr>
              <a:t>https://www.tes.com/news/exclusive-subjects-other-english-and-maths-barely-feature-ofsted-reports</a:t>
            </a:r>
            <a:r>
              <a:rPr lang="en-GB" dirty="0"/>
              <a:t> (Accessed: 10/1/2019) </a:t>
            </a:r>
          </a:p>
          <a:p>
            <a:r>
              <a:rPr lang="en-GB" dirty="0"/>
              <a:t>Welsh Assembly Government (2008) </a:t>
            </a:r>
            <a:r>
              <a:rPr lang="en-GB" i="1" dirty="0"/>
              <a:t>National Curriculum for Wales: Physical Education. </a:t>
            </a:r>
            <a:r>
              <a:rPr lang="en-GB" dirty="0"/>
              <a:t>Wales: WAG. </a:t>
            </a:r>
          </a:p>
          <a:p>
            <a:pPr marL="0" indent="0">
              <a:buNone/>
            </a:pPr>
            <a:endParaRPr lang="en-GB" dirty="0"/>
          </a:p>
        </p:txBody>
      </p:sp>
    </p:spTree>
    <p:extLst>
      <p:ext uri="{BB962C8B-B14F-4D97-AF65-F5344CB8AC3E}">
        <p14:creationId xmlns:p14="http://schemas.microsoft.com/office/powerpoint/2010/main" val="3456081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34CF1DC-9669-496C-B39B-4B9C1D4BA279}"/>
              </a:ext>
            </a:extLst>
          </p:cNvPr>
          <p:cNvPicPr>
            <a:picLocks noChangeAspect="1"/>
          </p:cNvPicPr>
          <p:nvPr/>
        </p:nvPicPr>
        <p:blipFill>
          <a:blip r:embed="rId2"/>
          <a:stretch>
            <a:fillRect/>
          </a:stretch>
        </p:blipFill>
        <p:spPr>
          <a:xfrm>
            <a:off x="2501318" y="620785"/>
            <a:ext cx="7491368" cy="5616429"/>
          </a:xfrm>
          <a:prstGeom prst="rect">
            <a:avLst/>
          </a:prstGeom>
        </p:spPr>
      </p:pic>
    </p:spTree>
    <p:extLst>
      <p:ext uri="{BB962C8B-B14F-4D97-AF65-F5344CB8AC3E}">
        <p14:creationId xmlns:p14="http://schemas.microsoft.com/office/powerpoint/2010/main" val="286863029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1204</TotalTime>
  <Words>1746</Words>
  <Application>Microsoft Office PowerPoint</Application>
  <PresentationFormat>Widescreen</PresentationFormat>
  <Paragraphs>72</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Garamond</vt:lpstr>
      <vt:lpstr>Organic</vt:lpstr>
      <vt:lpstr>The prevalence of outdoors in health and physical activity across generations and communities - Are the outdoors being used to their full potential?</vt:lpstr>
      <vt:lpstr>Overview</vt:lpstr>
      <vt:lpstr>Brief Historical Context</vt:lpstr>
      <vt:lpstr>Historical context to present day</vt:lpstr>
      <vt:lpstr>NCPE 2008 and the reality</vt:lpstr>
      <vt:lpstr>What we have perceived schools to be delivering using our own Anecdotal Evidence</vt:lpstr>
      <vt:lpstr>Benefits to learning in the outdoors</vt:lpstr>
      <vt:lpstr>Wider approaches to outdoor/adventure learning in secondary schools</vt:lpstr>
      <vt:lpstr>What the perspective is</vt:lpstr>
      <vt:lpstr>What schools could be doing</vt:lpstr>
      <vt:lpstr>Limitations that outdoor learning faces</vt:lpstr>
      <vt:lpstr>Conclusion: are the outdoors being used to their full potential in state secondary schools in Wales?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0109</dc:creator>
  <cp:lastModifiedBy>Jack 0109</cp:lastModifiedBy>
  <cp:revision>59</cp:revision>
  <dcterms:created xsi:type="dcterms:W3CDTF">2019-01-09T16:15:05Z</dcterms:created>
  <dcterms:modified xsi:type="dcterms:W3CDTF">2019-01-11T14:43:56Z</dcterms:modified>
</cp:coreProperties>
</file>