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60" r:id="rId3"/>
    <p:sldId id="262" r:id="rId4"/>
    <p:sldId id="257" r:id="rId5"/>
    <p:sldId id="259" r:id="rId6"/>
    <p:sldId id="261" r:id="rId7"/>
    <p:sldId id="263"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79D1E4-E215-9C7A-A0F8-F2681BBAA116}" v="4" dt="2026-03-26T14:37:35.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Encourage Your Child to Engage in Kids' Sports | PAK Pediatrics">
            <a:extLst>
              <a:ext uri="{FF2B5EF4-FFF2-40B4-BE49-F238E27FC236}">
                <a16:creationId xmlns:a16="http://schemas.microsoft.com/office/drawing/2014/main" id="{DE2771E9-4C29-56E9-D6BC-81D4CA908DF0}"/>
              </a:ext>
            </a:extLst>
          </p:cNvPr>
          <p:cNvPicPr>
            <a:picLocks noChangeAspect="1"/>
          </p:cNvPicPr>
          <p:nvPr/>
        </p:nvPicPr>
        <p:blipFill>
          <a:blip r:embed="rId2"/>
          <a:srcRect t="25000" r="-2" b="-2"/>
          <a:stretch>
            <a:fillRect/>
          </a:stretch>
        </p:blipFill>
        <p:spPr>
          <a:xfrm>
            <a:off x="20" y="10"/>
            <a:ext cx="12191981" cy="6857990"/>
          </a:xfrm>
          <a:prstGeom prst="rect">
            <a:avLst/>
          </a:prstGeom>
        </p:spPr>
      </p:pic>
      <p:sp>
        <p:nvSpPr>
          <p:cNvPr id="45" name="Rectangle 44">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FB996-0032-F109-102D-1CA03EF98A6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Design thinking process</a:t>
            </a:r>
          </a:p>
        </p:txBody>
      </p:sp>
      <p:sp>
        <p:nvSpPr>
          <p:cNvPr id="47" name="Rectangle: Rounded Corners 46">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C8DD04-5942-7770-DA01-47BA3F38D1E9}"/>
              </a:ext>
            </a:extLst>
          </p:cNvPr>
          <p:cNvSpPr>
            <a:spLocks noGrp="1"/>
          </p:cNvSpPr>
          <p:nvPr>
            <p:ph idx="1"/>
          </p:nvPr>
        </p:nvSpPr>
        <p:spPr>
          <a:xfrm>
            <a:off x="404553" y="5624945"/>
            <a:ext cx="9078562" cy="592975"/>
          </a:xfrm>
        </p:spPr>
        <p:txBody>
          <a:bodyPr vert="horz" lIns="91440" tIns="45720" rIns="91440" bIns="45720" rtlCol="0" anchor="ctr">
            <a:normAutofit/>
          </a:bodyPr>
          <a:lstStyle/>
          <a:p>
            <a:pPr marL="0" indent="0">
              <a:buNone/>
            </a:pPr>
            <a:r>
              <a:rPr lang="en-US" sz="2400">
                <a:solidFill>
                  <a:schemeClr val="bg1"/>
                </a:solidFill>
              </a:rPr>
              <a:t>By Ben, Owen, Kenzi, and Noddy</a:t>
            </a:r>
          </a:p>
        </p:txBody>
      </p:sp>
    </p:spTree>
    <p:extLst>
      <p:ext uri="{BB962C8B-B14F-4D97-AF65-F5344CB8AC3E}">
        <p14:creationId xmlns:p14="http://schemas.microsoft.com/office/powerpoint/2010/main" val="32825912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D9B72-0FE8-9EDE-03E3-8749092FC9F2}"/>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Empathize</a:t>
            </a:r>
            <a:endParaRPr lang="en-US" sz="5400"/>
          </a:p>
          <a:p>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157225-09DB-4E6B-4505-99634689855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200">
                <a:latin typeface="Aptos"/>
                <a:cs typeface="Arial"/>
              </a:rPr>
              <a:t>The empathize stage is all about understanding the audience not just finding who they are, but really exploring how they think, feel, and behave. Instead of labelling young people as “Gen Z” or making assumptions about them, we focus on their real experiences.</a:t>
            </a:r>
            <a:br>
              <a:rPr lang="en-US" sz="1200">
                <a:latin typeface="Aptos"/>
                <a:cs typeface="Arial"/>
              </a:rPr>
            </a:br>
            <a:r>
              <a:rPr lang="en-US" sz="1200">
                <a:latin typeface="Aptos"/>
                <a:cs typeface="Arial"/>
              </a:rPr>
              <a:t>For example, many younger fans do not watch full matches anymore. Instead, they prefer short, fast-paced highlights, often on platforms like TikTok or Instagram. They also tend to follow individual athletes, such as Kylian Mbappé or LeBron James, rather than staying loyal to one team.</a:t>
            </a:r>
            <a:br>
              <a:rPr lang="en-US" sz="1200">
                <a:latin typeface="Aptos"/>
                <a:cs typeface="Arial"/>
              </a:rPr>
            </a:br>
            <a:r>
              <a:rPr lang="en-US" sz="1200">
                <a:latin typeface="Aptos"/>
                <a:cs typeface="Arial"/>
              </a:rPr>
              <a:t>By seeing these behaviors, we start to understand their motivations. Young fans are often looking for entertainment, personality, and behind-the-scenes access. Sport is no longer about the game - it is about the overall experience and connection.</a:t>
            </a:r>
            <a:br>
              <a:rPr lang="en-US" sz="1200">
                <a:latin typeface="Aptos"/>
                <a:cs typeface="Arial"/>
              </a:rPr>
            </a:br>
            <a:r>
              <a:rPr lang="en-US" sz="1200">
                <a:latin typeface="Aptos"/>
                <a:cs typeface="Arial"/>
              </a:rPr>
              <a:t>At the same time, it is important to find their frustrations. Traditional sports broadcasts can feel too long, too slow, and not interactive enough. Many young fans also feel disconnected because there are limited opportunities to engage in real time.</a:t>
            </a:r>
            <a:br>
              <a:rPr lang="en-US" sz="1200">
                <a:latin typeface="Aptos"/>
                <a:cs typeface="Arial"/>
              </a:rPr>
            </a:br>
            <a:r>
              <a:rPr lang="en-US" sz="1200">
                <a:latin typeface="Aptos"/>
                <a:cs typeface="Arial"/>
              </a:rPr>
              <a:t>This is why empathy is so important. It helps us uncover emotional drivers, like the fear of missing out, or the desire to be part of an online community.</a:t>
            </a:r>
            <a:br>
              <a:rPr lang="en-US" sz="1200">
                <a:latin typeface="Aptos"/>
                <a:cs typeface="Arial"/>
              </a:rPr>
            </a:br>
            <a:r>
              <a:rPr lang="en-US" sz="1200">
                <a:latin typeface="Aptos"/>
                <a:cs typeface="Arial"/>
              </a:rPr>
              <a:t>By utterly understanding these needs, sports organizations can design better experiences — such as interactive content, short-form videos, and more personalized storytelling.</a:t>
            </a:r>
            <a:br>
              <a:rPr lang="en-US" sz="1200">
                <a:latin typeface="Aptos"/>
                <a:cs typeface="Arial"/>
              </a:rPr>
            </a:br>
            <a:r>
              <a:rPr lang="en-US" sz="1200">
                <a:latin typeface="Aptos"/>
                <a:cs typeface="Arial"/>
              </a:rPr>
              <a:t>In conclusion, the empathize stage allows us to move beyond stereotypes and gain real insights, which are essential for successfully engaging the next generation of sports fans.</a:t>
            </a:r>
          </a:p>
          <a:p>
            <a:endParaRPr lang="en-US" sz="1200">
              <a:latin typeface="Aptos"/>
              <a:cs typeface="Arial"/>
            </a:endParaRPr>
          </a:p>
        </p:txBody>
      </p:sp>
      <p:pic>
        <p:nvPicPr>
          <p:cNvPr id="4" name="Picture 3" descr="Youth Sports Engagement - What's Right for My Child? | USU">
            <a:extLst>
              <a:ext uri="{FF2B5EF4-FFF2-40B4-BE49-F238E27FC236}">
                <a16:creationId xmlns:a16="http://schemas.microsoft.com/office/drawing/2014/main" id="{B930C186-95F4-2EEF-9AA0-27071D268861}"/>
              </a:ext>
            </a:extLst>
          </p:cNvPr>
          <p:cNvPicPr>
            <a:picLocks noChangeAspect="1"/>
          </p:cNvPicPr>
          <p:nvPr/>
        </p:nvPicPr>
        <p:blipFill>
          <a:blip r:embed="rId2"/>
          <a:srcRect l="25300" r="20383"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9048348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B77FE-45B7-2A21-4368-4F0C27B57C8A}"/>
              </a:ext>
            </a:extLst>
          </p:cNvPr>
          <p:cNvSpPr>
            <a:spLocks noGrp="1"/>
          </p:cNvSpPr>
          <p:nvPr>
            <p:ph type="title"/>
          </p:nvPr>
        </p:nvSpPr>
        <p:spPr>
          <a:xfrm>
            <a:off x="572493" y="238539"/>
            <a:ext cx="11018520" cy="1434415"/>
          </a:xfrm>
        </p:spPr>
        <p:txBody>
          <a:bodyPr anchor="b">
            <a:normAutofit/>
          </a:bodyPr>
          <a:lstStyle/>
          <a:p>
            <a:r>
              <a:rPr lang="en-US" sz="5400">
                <a:ea typeface="+mj-lt"/>
                <a:cs typeface="+mj-lt"/>
              </a:rPr>
              <a:t>Define</a:t>
            </a:r>
            <a:endParaRPr lang="en-US" sz="5400"/>
          </a:p>
          <a:p>
            <a:endParaRPr lang="en-US" sz="5400"/>
          </a:p>
        </p:txBody>
      </p:sp>
      <p:sp>
        <p:nvSpPr>
          <p:cNvPr id="4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AC1203C7-58F2-D491-BBF7-762DE1AA320B}"/>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400"/>
              <a:t>The problem with fan engagement is that kids are paying less attention to what is going on around them and are instead paying more attention to their phones and therefore are scrolling whilst watching a game and this is then getting their attention more than the actual game. There is also more reasons that fan engagement is getting worse and it some of the reasons could also be club related.</a:t>
            </a:r>
          </a:p>
          <a:p>
            <a:r>
              <a:rPr lang="en-US" sz="1400"/>
              <a:t>Many fans feel disconnected from the club as prices for tickets and kits keep on rising </a:t>
            </a:r>
          </a:p>
          <a:p>
            <a:r>
              <a:rPr lang="en-US" sz="1400"/>
              <a:t>Many fans must pay for multiple channels to see their team play this makes it hard to keep consistent with watching a team week in week out </a:t>
            </a:r>
          </a:p>
          <a:p>
            <a:r>
              <a:rPr lang="en-US" sz="1400"/>
              <a:t>Decline in local connection- More people are supporting bigger clubs instead of their local team</a:t>
            </a:r>
          </a:p>
          <a:p>
            <a:r>
              <a:rPr lang="en-US" sz="1400"/>
              <a:t>Poor on-field performance- If a team is constantly losing on the pitch and if they are losing their stars more fans are going to lose interest as success </a:t>
            </a:r>
            <a:r>
              <a:rPr lang="en-US" sz="1400" err="1"/>
              <a:t>dri</a:t>
            </a:r>
            <a:r>
              <a:rPr lang="en-US" sz="1400"/>
              <a:t>ves interest. </a:t>
            </a:r>
          </a:p>
          <a:p>
            <a:r>
              <a:rPr lang="en-US" sz="1400"/>
              <a:t>Short attention spans- Kids have noticeably short attention spans and this is influencing them staying tuned in for a game that lasts 90 minutes instead they are into </a:t>
            </a:r>
            <a:r>
              <a:rPr lang="en-US" sz="1400" err="1"/>
              <a:t>fas</a:t>
            </a:r>
            <a:r>
              <a:rPr lang="en-US" sz="1400"/>
              <a:t>t and quick clips</a:t>
            </a:r>
          </a:p>
          <a:p>
            <a:endParaRPr lang="en-US" sz="1400"/>
          </a:p>
          <a:p>
            <a:endParaRPr lang="en-US" sz="1400"/>
          </a:p>
        </p:txBody>
      </p:sp>
      <p:pic>
        <p:nvPicPr>
          <p:cNvPr id="31" name="Picture 30" descr="Fan Engagement Index 24/25 underlines importance of supporter collaboration  as new Football Regulator nears - iSportConnect">
            <a:extLst>
              <a:ext uri="{FF2B5EF4-FFF2-40B4-BE49-F238E27FC236}">
                <a16:creationId xmlns:a16="http://schemas.microsoft.com/office/drawing/2014/main" id="{8BD4570C-ABD3-843B-341B-7F2B0CB1EE9C}"/>
              </a:ext>
            </a:extLst>
          </p:cNvPr>
          <p:cNvPicPr>
            <a:picLocks noChangeAspect="1"/>
          </p:cNvPicPr>
          <p:nvPr/>
        </p:nvPicPr>
        <p:blipFill>
          <a:blip r:embed="rId2"/>
          <a:srcRect l="19502" r="2638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395634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ricket equipment">
            <a:extLst>
              <a:ext uri="{FF2B5EF4-FFF2-40B4-BE49-F238E27FC236}">
                <a16:creationId xmlns:a16="http://schemas.microsoft.com/office/drawing/2014/main" id="{DA0DB8B6-9A4B-9192-5805-5265BA4ADEBA}"/>
              </a:ext>
            </a:extLst>
          </p:cNvPr>
          <p:cNvPicPr>
            <a:picLocks noChangeAspect="1"/>
          </p:cNvPicPr>
          <p:nvPr/>
        </p:nvPicPr>
        <p:blipFill>
          <a:blip r:embed="rId2"/>
          <a:srcRect l="695" r="5187" b="-1"/>
          <a:stretch>
            <a:fillRect/>
          </a:stretch>
        </p:blipFill>
        <p:spPr>
          <a:xfrm>
            <a:off x="1"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053A8-E1C9-9FE7-E0BB-8FF0FB9BAA94}"/>
              </a:ext>
            </a:extLst>
          </p:cNvPr>
          <p:cNvSpPr>
            <a:spLocks noGrp="1"/>
          </p:cNvSpPr>
          <p:nvPr>
            <p:ph type="title"/>
          </p:nvPr>
        </p:nvSpPr>
        <p:spPr>
          <a:xfrm>
            <a:off x="7531610" y="365125"/>
            <a:ext cx="3822189" cy="1899912"/>
          </a:xfrm>
        </p:spPr>
        <p:txBody>
          <a:bodyPr>
            <a:normAutofit/>
          </a:bodyPr>
          <a:lstStyle/>
          <a:p>
            <a:r>
              <a:rPr lang="en-US" sz="4000">
                <a:latin typeface="Arial"/>
                <a:cs typeface="Arial"/>
              </a:rPr>
              <a:t>The identified problem</a:t>
            </a:r>
            <a:endParaRPr lang="en-US" sz="4000"/>
          </a:p>
        </p:txBody>
      </p:sp>
      <p:sp>
        <p:nvSpPr>
          <p:cNvPr id="3" name="Content Placeholder 2">
            <a:extLst>
              <a:ext uri="{FF2B5EF4-FFF2-40B4-BE49-F238E27FC236}">
                <a16:creationId xmlns:a16="http://schemas.microsoft.com/office/drawing/2014/main" id="{6C0647BA-21D0-54D7-3A8B-732B3BABDA6D}"/>
              </a:ext>
            </a:extLst>
          </p:cNvPr>
          <p:cNvSpPr>
            <a:spLocks noGrp="1"/>
          </p:cNvSpPr>
          <p:nvPr>
            <p:ph idx="1"/>
          </p:nvPr>
        </p:nvSpPr>
        <p:spPr>
          <a:xfrm>
            <a:off x="7752189" y="1922859"/>
            <a:ext cx="4243294" cy="4574946"/>
          </a:xfrm>
        </p:spPr>
        <p:txBody>
          <a:bodyPr vert="horz" lIns="91440" tIns="45720" rIns="91440" bIns="45720" rtlCol="0" anchor="t">
            <a:noAutofit/>
          </a:bodyPr>
          <a:lstStyle/>
          <a:p>
            <a:r>
              <a:rPr lang="en-US" sz="1000">
                <a:ea typeface="+mn-lt"/>
                <a:cs typeface="+mn-lt"/>
              </a:rPr>
              <a:t>Shorter attention spans &amp; different content habits</a:t>
            </a:r>
            <a:br>
              <a:rPr lang="en-US" sz="1000">
                <a:ea typeface="+mn-lt"/>
                <a:cs typeface="+mn-lt"/>
              </a:rPr>
            </a:br>
            <a:r>
              <a:rPr lang="en-US" sz="1000">
                <a:ea typeface="+mn-lt"/>
                <a:cs typeface="+mn-lt"/>
              </a:rPr>
              <a:t> Gen Z grew up on platforms like TikTok and YouTube, where content is fast, personalized, and bite-sized. A full 90-minute football match or a 3-hour cricket game can feel slow in comparison. Highlights, clips, and summaries often replace full matches.</a:t>
            </a:r>
          </a:p>
          <a:p>
            <a:r>
              <a:rPr lang="en-US" sz="1000">
                <a:ea typeface="+mn-lt"/>
                <a:cs typeface="+mn-lt"/>
              </a:rPr>
              <a:t>Preference for on-demand over live</a:t>
            </a:r>
            <a:br>
              <a:rPr lang="en-US" sz="1000">
                <a:ea typeface="+mn-lt"/>
                <a:cs typeface="+mn-lt"/>
              </a:rPr>
            </a:br>
            <a:r>
              <a:rPr lang="en-US" sz="1000">
                <a:ea typeface="+mn-lt"/>
                <a:cs typeface="+mn-lt"/>
              </a:rPr>
              <a:t> Traditional sports rely heavily on live viewing. But Gen Z prefers watching what they want, when they want. Waiting for a scheduled broadcast does not fit their habits.</a:t>
            </a:r>
          </a:p>
          <a:p>
            <a:r>
              <a:rPr lang="en-US" sz="1000">
                <a:ea typeface="+mn-lt"/>
                <a:cs typeface="+mn-lt"/>
              </a:rPr>
              <a:t>Cost and accessibility barriers</a:t>
            </a:r>
            <a:br>
              <a:rPr lang="en-US" sz="1000">
                <a:ea typeface="+mn-lt"/>
                <a:cs typeface="+mn-lt"/>
              </a:rPr>
            </a:br>
            <a:r>
              <a:rPr lang="en-US" sz="1000">
                <a:ea typeface="+mn-lt"/>
                <a:cs typeface="+mn-lt"/>
              </a:rPr>
              <a:t> Live sports are often locked behind expensive subscriptions (e.g., Sky Sports or BT Sport). Younger audiences are less willing (or able) to pay for multiple services.</a:t>
            </a:r>
          </a:p>
          <a:p>
            <a:r>
              <a:rPr lang="en-US" sz="1000">
                <a:ea typeface="+mn-lt"/>
                <a:cs typeface="+mn-lt"/>
              </a:rPr>
              <a:t>Less traditional sports loyalty</a:t>
            </a:r>
            <a:br>
              <a:rPr lang="en-US" sz="1000">
                <a:ea typeface="+mn-lt"/>
                <a:cs typeface="+mn-lt"/>
              </a:rPr>
            </a:br>
            <a:r>
              <a:rPr lang="en-US" sz="1000">
                <a:ea typeface="+mn-lt"/>
                <a:cs typeface="+mn-lt"/>
              </a:rPr>
              <a:t> Earlier generations often inherited team loyalty from family. Gen Z is more fluid—they may follow players, moments, or trends rather than sticking with one team long-term.</a:t>
            </a:r>
          </a:p>
          <a:p>
            <a:r>
              <a:rPr lang="en-US" sz="1000">
                <a:ea typeface="+mn-lt"/>
                <a:cs typeface="+mn-lt"/>
              </a:rPr>
              <a:t>Desire for personality and storytelling</a:t>
            </a:r>
            <a:br>
              <a:rPr lang="en-US" sz="1000">
                <a:ea typeface="+mn-lt"/>
                <a:cs typeface="+mn-lt"/>
              </a:rPr>
            </a:br>
            <a:r>
              <a:rPr lang="en-US" sz="1000">
                <a:ea typeface="+mn-lt"/>
                <a:cs typeface="+mn-lt"/>
              </a:rPr>
              <a:t> Gen Z connects more with athletes as individuals (via social media) than with teams or leagues. They might follow Marcus Rashford on Instagram but not watch every Manchester United match.</a:t>
            </a:r>
          </a:p>
          <a:p>
            <a:r>
              <a:rPr lang="en-US" sz="1000">
                <a:ea typeface="+mn-lt"/>
                <a:cs typeface="+mn-lt"/>
              </a:rPr>
              <a:t>Slower adaptation by sports organizations</a:t>
            </a:r>
            <a:br>
              <a:rPr lang="en-US" sz="1000">
                <a:ea typeface="+mn-lt"/>
                <a:cs typeface="+mn-lt"/>
              </a:rPr>
            </a:br>
            <a:r>
              <a:rPr lang="en-US" sz="1000">
                <a:ea typeface="+mn-lt"/>
                <a:cs typeface="+mn-lt"/>
              </a:rPr>
              <a:t> Some leagues have been slow to adapt formats, digital experiences, and social content to match Gen Z preferences (though this is changing).</a:t>
            </a:r>
            <a:endParaRPr lang="en-US" sz="1000"/>
          </a:p>
        </p:txBody>
      </p:sp>
    </p:spTree>
    <p:extLst>
      <p:ext uri="{BB962C8B-B14F-4D97-AF65-F5344CB8AC3E}">
        <p14:creationId xmlns:p14="http://schemas.microsoft.com/office/powerpoint/2010/main" val="234446079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9" name="Rectangle 3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D6E7B-EA88-CCEE-517A-9305D80281B0}"/>
              </a:ext>
            </a:extLst>
          </p:cNvPr>
          <p:cNvSpPr>
            <a:spLocks noGrp="1"/>
          </p:cNvSpPr>
          <p:nvPr>
            <p:ph type="title"/>
          </p:nvPr>
        </p:nvSpPr>
        <p:spPr>
          <a:xfrm>
            <a:off x="572493" y="238539"/>
            <a:ext cx="11018520" cy="1434415"/>
          </a:xfrm>
        </p:spPr>
        <p:txBody>
          <a:bodyPr anchor="b">
            <a:normAutofit/>
          </a:bodyPr>
          <a:lstStyle/>
          <a:p>
            <a:r>
              <a:rPr lang="en-US" sz="5400"/>
              <a:t>Ideate</a:t>
            </a:r>
          </a:p>
        </p:txBody>
      </p:sp>
      <p:sp>
        <p:nvSpPr>
          <p:cNvPr id="3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A7C87-BA7C-F5DA-5CB7-75BD58F2EF1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ea typeface="+mn-lt"/>
                <a:cs typeface="+mn-lt"/>
              </a:rPr>
              <a:t>Sports need to feel like social media if they want to capture younger fans, who increasingly consume highlights instead of full matches and gravitate toward short‑form, personality‑driven content. That means delivering TikTok‑style clips, behind‑the‑scenes moments, locker‑room access, and mic’d‑up emotions that feel raw and immediate. </a:t>
            </a:r>
            <a:endParaRPr lang="en-US" sz="1500"/>
          </a:p>
          <a:p>
            <a:r>
              <a:rPr lang="en-US" sz="1500">
                <a:ea typeface="+mn-lt"/>
                <a:cs typeface="+mn-lt"/>
              </a:rPr>
              <a:t>It also means turning athletes into creators, because young audiences connect more with individual personalities than with teams—encouraging players to vlog, stream, joke around, and share their lifestyle or gaming habits, much like creators such as KSI who blurred the line between entertainment and sport and built massive youth followings. </a:t>
            </a:r>
          </a:p>
          <a:p>
            <a:r>
              <a:rPr lang="en-US" sz="1500">
                <a:ea typeface="+mn-lt"/>
                <a:cs typeface="+mn-lt"/>
              </a:rPr>
              <a:t>Finally, affordability and accessibility matter just as much as content style: free streaming tiers, student pricing, and live streams on social platforms remove barriers that quickly kill interest, making it easier for young fans to show up, stay engaged, and feel part of the culture.</a:t>
            </a:r>
            <a:endParaRPr lang="en-US" sz="1500"/>
          </a:p>
          <a:p>
            <a:pPr>
              <a:buNone/>
            </a:pPr>
            <a:endParaRPr lang="en-US" sz="1500"/>
          </a:p>
          <a:p>
            <a:pPr marL="0" indent="0">
              <a:buNone/>
            </a:pPr>
            <a:endParaRPr lang="en-US" sz="1500"/>
          </a:p>
          <a:p>
            <a:pPr marL="0" indent="0">
              <a:buNone/>
            </a:pPr>
            <a:endParaRPr lang="en-US" sz="1500"/>
          </a:p>
          <a:p>
            <a:pPr>
              <a:buFont typeface="Arial"/>
              <a:buChar char="•"/>
            </a:pPr>
            <a:endParaRPr lang="en-US" sz="1500"/>
          </a:p>
          <a:p>
            <a:pPr>
              <a:buFont typeface="Arial"/>
              <a:buChar char="•"/>
            </a:pPr>
            <a:endParaRPr lang="en-US" sz="1500"/>
          </a:p>
          <a:p>
            <a:pPr indent="0">
              <a:buNone/>
            </a:pPr>
            <a:endParaRPr lang="en-US" sz="1500"/>
          </a:p>
          <a:p>
            <a:pPr marL="0" indent="0">
              <a:buNone/>
            </a:pPr>
            <a:endParaRPr lang="en-US" sz="1500"/>
          </a:p>
        </p:txBody>
      </p:sp>
      <p:pic>
        <p:nvPicPr>
          <p:cNvPr id="4" name="Picture 3" descr="File:AC Milan dressing room (2018).jpg - Wikimedia Commons">
            <a:extLst>
              <a:ext uri="{FF2B5EF4-FFF2-40B4-BE49-F238E27FC236}">
                <a16:creationId xmlns:a16="http://schemas.microsoft.com/office/drawing/2014/main" id="{418C02FF-8594-6EFD-3CAE-FF5ADB0145C7}"/>
              </a:ext>
            </a:extLst>
          </p:cNvPr>
          <p:cNvPicPr>
            <a:picLocks noChangeAspect="1"/>
          </p:cNvPicPr>
          <p:nvPr/>
        </p:nvPicPr>
        <p:blipFill>
          <a:blip r:embed="rId2"/>
          <a:srcRect l="17508" r="25079"/>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50007877"/>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New PE kit to boost teenage girls' engagement in sports with  comfort-focused design - The Mirror">
            <a:extLst>
              <a:ext uri="{FF2B5EF4-FFF2-40B4-BE49-F238E27FC236}">
                <a16:creationId xmlns:a16="http://schemas.microsoft.com/office/drawing/2014/main" id="{4F708B99-9393-28C9-5C5E-147D8E29F559}"/>
              </a:ext>
            </a:extLst>
          </p:cNvPr>
          <p:cNvPicPr>
            <a:picLocks noChangeAspect="1"/>
          </p:cNvPicPr>
          <p:nvPr/>
        </p:nvPicPr>
        <p:blipFill>
          <a:blip r:embed="rId2">
            <a:alphaModFix amt="60000"/>
          </a:blip>
          <a:srcRect t="15863" b="15118"/>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FB2C197F-1970-6ED8-9A34-AED9A317CDDB}"/>
              </a:ext>
            </a:extLst>
          </p:cNvPr>
          <p:cNvSpPr>
            <a:spLocks noGrp="1"/>
          </p:cNvSpPr>
          <p:nvPr>
            <p:ph type="title"/>
          </p:nvPr>
        </p:nvSpPr>
        <p:spPr>
          <a:xfrm>
            <a:off x="838199" y="557189"/>
            <a:ext cx="5155263" cy="5571899"/>
          </a:xfrm>
        </p:spPr>
        <p:txBody>
          <a:bodyPr>
            <a:normAutofit/>
          </a:bodyPr>
          <a:lstStyle/>
          <a:p>
            <a:r>
              <a:rPr lang="en-US">
                <a:solidFill>
                  <a:srgbClr val="FFFFFF"/>
                </a:solidFill>
                <a:ea typeface="+mj-lt"/>
                <a:cs typeface="+mj-lt"/>
              </a:rPr>
              <a:t>Prototype</a:t>
            </a:r>
            <a:endParaRPr lang="en-US">
              <a:solidFill>
                <a:srgbClr val="FFFFFF"/>
              </a:solidFill>
            </a:endParaRPr>
          </a:p>
          <a:p>
            <a:endParaRPr lang="en-US">
              <a:solidFill>
                <a:srgbClr val="FFFFFF"/>
              </a:solidFill>
            </a:endParaRPr>
          </a:p>
        </p:txBody>
      </p:sp>
      <p:sp>
        <p:nvSpPr>
          <p:cNvPr id="3" name="Content Placeholder 2">
            <a:extLst>
              <a:ext uri="{FF2B5EF4-FFF2-40B4-BE49-F238E27FC236}">
                <a16:creationId xmlns:a16="http://schemas.microsoft.com/office/drawing/2014/main" id="{2B963370-3312-6BDD-0250-49FDB4024683}"/>
              </a:ext>
            </a:extLst>
          </p:cNvPr>
          <p:cNvSpPr>
            <a:spLocks noGrp="1"/>
          </p:cNvSpPr>
          <p:nvPr>
            <p:ph idx="1"/>
          </p:nvPr>
        </p:nvSpPr>
        <p:spPr>
          <a:xfrm>
            <a:off x="6195375" y="557189"/>
            <a:ext cx="5158424" cy="5571899"/>
          </a:xfrm>
        </p:spPr>
        <p:txBody>
          <a:bodyPr vert="horz" lIns="91440" tIns="45720" rIns="91440" bIns="45720" rtlCol="0" anchor="ctr">
            <a:normAutofit/>
          </a:bodyPr>
          <a:lstStyle/>
          <a:p>
            <a:r>
              <a:rPr lang="en-US" sz="1000">
                <a:solidFill>
                  <a:srgbClr val="FFFFFF"/>
                </a:solidFill>
              </a:rPr>
              <a:t>Creator Culture: Let Young Fans Be Part of the Story </a:t>
            </a:r>
          </a:p>
          <a:p>
            <a:r>
              <a:rPr lang="en-US" sz="1000">
                <a:solidFill>
                  <a:srgbClr val="FFFFFF"/>
                </a:solidFill>
                <a:ea typeface="+mn-lt"/>
                <a:cs typeface="+mn-lt"/>
              </a:rPr>
              <a:t>Fan Spotlight: Feature young fans’ videos, edits, art, or commentary.</a:t>
            </a:r>
            <a:endParaRPr lang="en-US" sz="1000">
              <a:solidFill>
                <a:srgbClr val="FFFFFF"/>
              </a:solidFill>
            </a:endParaRPr>
          </a:p>
          <a:p>
            <a:r>
              <a:rPr lang="en-US" sz="1000">
                <a:solidFill>
                  <a:srgbClr val="FFFFFF"/>
                </a:solidFill>
                <a:ea typeface="+mn-lt"/>
                <a:cs typeface="+mn-lt"/>
              </a:rPr>
              <a:t>Player x Creator Collabs: Bring athletes into TikTok/YouTube culture.</a:t>
            </a:r>
            <a:endParaRPr lang="en-US" sz="1000">
              <a:solidFill>
                <a:srgbClr val="FFFFFF"/>
              </a:solidFill>
            </a:endParaRPr>
          </a:p>
          <a:p>
            <a:r>
              <a:rPr lang="en-US" sz="1000">
                <a:solidFill>
                  <a:srgbClr val="FFFFFF"/>
                </a:solidFill>
                <a:ea typeface="+mn-lt"/>
                <a:cs typeface="+mn-lt"/>
              </a:rPr>
              <a:t>Behind-the-Scenes Access: Mic’d-up moments, locker room tours, day in the life content.</a:t>
            </a:r>
            <a:endParaRPr lang="en-US" sz="1000">
              <a:solidFill>
                <a:srgbClr val="FFFFFF"/>
              </a:solidFill>
            </a:endParaRPr>
          </a:p>
          <a:p>
            <a:endParaRPr lang="en-US" sz="1000">
              <a:solidFill>
                <a:srgbClr val="FFFFFF"/>
              </a:solidFill>
              <a:ea typeface="+mn-lt"/>
              <a:cs typeface="+mn-lt"/>
            </a:endParaRPr>
          </a:p>
          <a:p>
            <a:r>
              <a:rPr lang="en-US" sz="1000">
                <a:solidFill>
                  <a:srgbClr val="FFFFFF"/>
                </a:solidFill>
                <a:ea typeface="+mn-lt"/>
                <a:cs typeface="+mn-lt"/>
              </a:rPr>
              <a:t>Youth Zones: Reinvent the Live Game Experience</a:t>
            </a:r>
          </a:p>
          <a:p>
            <a:r>
              <a:rPr lang="en-US" sz="1000">
                <a:solidFill>
                  <a:srgbClr val="FFFFFF"/>
                </a:solidFill>
                <a:ea typeface="+mn-lt"/>
                <a:cs typeface="+mn-lt"/>
              </a:rPr>
              <a:t>Interactive Tech Zones: VR goalkeeping, AR shooting games, reaction-time tests.</a:t>
            </a:r>
            <a:endParaRPr lang="en-US" sz="1000">
              <a:solidFill>
                <a:srgbClr val="FFFFFF"/>
              </a:solidFill>
            </a:endParaRPr>
          </a:p>
          <a:p>
            <a:r>
              <a:rPr lang="en-US" sz="1000">
                <a:solidFill>
                  <a:srgbClr val="FFFFFF"/>
                </a:solidFill>
                <a:ea typeface="+mn-lt"/>
                <a:cs typeface="+mn-lt"/>
              </a:rPr>
              <a:t>Meet &amp; Greets: Short, structured interactions with players or mascots.</a:t>
            </a:r>
            <a:endParaRPr lang="en-US" sz="1000">
              <a:solidFill>
                <a:srgbClr val="FFFFFF"/>
              </a:solidFill>
            </a:endParaRPr>
          </a:p>
          <a:p>
            <a:r>
              <a:rPr lang="en-US" sz="1000">
                <a:solidFill>
                  <a:srgbClr val="FFFFFF"/>
                </a:solidFill>
                <a:ea typeface="+mn-lt"/>
                <a:cs typeface="+mn-lt"/>
              </a:rPr>
              <a:t>Family-Friendly Bundles: Affordable youth tickets and group packages.</a:t>
            </a:r>
            <a:endParaRPr lang="en-US" sz="1000">
              <a:solidFill>
                <a:srgbClr val="FFFFFF"/>
              </a:solidFill>
            </a:endParaRPr>
          </a:p>
          <a:p>
            <a:endParaRPr lang="en-US" sz="1000">
              <a:solidFill>
                <a:srgbClr val="FFFFFF"/>
              </a:solidFill>
              <a:ea typeface="+mn-lt"/>
              <a:cs typeface="+mn-lt"/>
            </a:endParaRPr>
          </a:p>
          <a:p>
            <a:r>
              <a:rPr lang="en-US" sz="1000">
                <a:solidFill>
                  <a:srgbClr val="FFFFFF"/>
                </a:solidFill>
                <a:ea typeface="+mn-lt"/>
                <a:cs typeface="+mn-lt"/>
              </a:rPr>
              <a:t>Grassroots Integration: Bring the Sport to Them</a:t>
            </a:r>
          </a:p>
          <a:p>
            <a:r>
              <a:rPr lang="en-US" sz="1000">
                <a:solidFill>
                  <a:srgbClr val="FFFFFF"/>
                </a:solidFill>
                <a:ea typeface="+mn-lt"/>
                <a:cs typeface="+mn-lt"/>
              </a:rPr>
              <a:t>School Visits: “Pro for a Day” clinics with players or coaches.</a:t>
            </a:r>
            <a:endParaRPr lang="en-US" sz="1000">
              <a:solidFill>
                <a:srgbClr val="FFFFFF"/>
              </a:solidFill>
            </a:endParaRPr>
          </a:p>
          <a:p>
            <a:r>
              <a:rPr lang="en-US" sz="1000">
                <a:solidFill>
                  <a:srgbClr val="FFFFFF"/>
                </a:solidFill>
                <a:ea typeface="+mn-lt"/>
                <a:cs typeface="+mn-lt"/>
              </a:rPr>
              <a:t>Starter Kits: Equipment packs for schools and youth clubs.</a:t>
            </a:r>
            <a:endParaRPr lang="en-US" sz="1000">
              <a:solidFill>
                <a:srgbClr val="FFFFFF"/>
              </a:solidFill>
            </a:endParaRPr>
          </a:p>
          <a:p>
            <a:r>
              <a:rPr lang="en-US" sz="1000">
                <a:solidFill>
                  <a:srgbClr val="FFFFFF"/>
                </a:solidFill>
                <a:ea typeface="+mn-lt"/>
                <a:cs typeface="+mn-lt"/>
              </a:rPr>
              <a:t>Youth Leagues: Branded tournaments with finals hosted in the main stadium.</a:t>
            </a:r>
            <a:endParaRPr lang="en-US" sz="1000">
              <a:solidFill>
                <a:srgbClr val="FFFFFF"/>
              </a:solidFill>
            </a:endParaRPr>
          </a:p>
          <a:p>
            <a:endParaRPr lang="en-US" sz="1000">
              <a:solidFill>
                <a:srgbClr val="FFFFFF"/>
              </a:solidFill>
            </a:endParaRPr>
          </a:p>
          <a:p>
            <a:r>
              <a:rPr lang="en-US" sz="1000">
                <a:solidFill>
                  <a:srgbClr val="FFFFFF"/>
                </a:solidFill>
                <a:ea typeface="+mn-lt"/>
                <a:cs typeface="+mn-lt"/>
              </a:rPr>
              <a:t>Youth Membership: A Club They Can Belong To</a:t>
            </a:r>
            <a:endParaRPr lang="en-US" sz="1000">
              <a:solidFill>
                <a:srgbClr val="FFFFFF"/>
              </a:solidFill>
            </a:endParaRPr>
          </a:p>
          <a:p>
            <a:r>
              <a:rPr lang="en-US" sz="1000">
                <a:solidFill>
                  <a:srgbClr val="FFFFFF"/>
                </a:solidFill>
                <a:ea typeface="+mn-lt"/>
                <a:cs typeface="+mn-lt"/>
              </a:rPr>
              <a:t>Birthday messages from players</a:t>
            </a:r>
            <a:endParaRPr lang="en-US" sz="1000">
              <a:solidFill>
                <a:srgbClr val="FFFFFF"/>
              </a:solidFill>
            </a:endParaRPr>
          </a:p>
          <a:p>
            <a:r>
              <a:rPr lang="en-US" sz="1000">
                <a:solidFill>
                  <a:srgbClr val="FFFFFF"/>
                </a:solidFill>
                <a:ea typeface="+mn-lt"/>
                <a:cs typeface="+mn-lt"/>
              </a:rPr>
              <a:t>Early access to merch drops</a:t>
            </a:r>
            <a:endParaRPr lang="en-US" sz="1000">
              <a:solidFill>
                <a:srgbClr val="FFFFFF"/>
              </a:solidFill>
            </a:endParaRPr>
          </a:p>
          <a:p>
            <a:r>
              <a:rPr lang="en-US" sz="1000">
                <a:solidFill>
                  <a:srgbClr val="FFFFFF"/>
                </a:solidFill>
                <a:ea typeface="+mn-lt"/>
                <a:cs typeface="+mn-lt"/>
              </a:rPr>
              <a:t>Digital trading cards</a:t>
            </a:r>
            <a:endParaRPr lang="en-US" sz="1000">
              <a:solidFill>
                <a:srgbClr val="FFFFFF"/>
              </a:solidFill>
            </a:endParaRPr>
          </a:p>
          <a:p>
            <a:r>
              <a:rPr lang="en-US" sz="1000">
                <a:solidFill>
                  <a:srgbClr val="FFFFFF"/>
                </a:solidFill>
                <a:ea typeface="+mn-lt"/>
                <a:cs typeface="+mn-lt"/>
              </a:rPr>
              <a:t>Invitations to youth-only events</a:t>
            </a:r>
            <a:endParaRPr lang="en-US" sz="1000">
              <a:solidFill>
                <a:srgbClr val="FFFFFF"/>
              </a:solidFill>
            </a:endParaRPr>
          </a:p>
          <a:p>
            <a:endParaRPr lang="en-US" sz="1000">
              <a:solidFill>
                <a:srgbClr val="FFFFFF"/>
              </a:solidFill>
            </a:endParaRPr>
          </a:p>
          <a:p>
            <a:endParaRPr lang="en-US" sz="1000">
              <a:solidFill>
                <a:srgbClr val="FFFFFF"/>
              </a:solidFill>
            </a:endParaRPr>
          </a:p>
          <a:p>
            <a:endParaRPr lang="en-US" sz="1000">
              <a:solidFill>
                <a:srgbClr val="FFFFFF"/>
              </a:solidFill>
            </a:endParaRPr>
          </a:p>
        </p:txBody>
      </p:sp>
    </p:spTree>
    <p:extLst>
      <p:ext uri="{BB962C8B-B14F-4D97-AF65-F5344CB8AC3E}">
        <p14:creationId xmlns:p14="http://schemas.microsoft.com/office/powerpoint/2010/main" val="2689652890"/>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echnology Will Drive Greater Fan Engagement In Sports?">
            <a:extLst>
              <a:ext uri="{FF2B5EF4-FFF2-40B4-BE49-F238E27FC236}">
                <a16:creationId xmlns:a16="http://schemas.microsoft.com/office/drawing/2014/main" id="{30205693-051A-D530-18AA-BDD4632D14E9}"/>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5FCD0-541B-BA46-6571-AD41A77D4E41}"/>
              </a:ext>
            </a:extLst>
          </p:cNvPr>
          <p:cNvSpPr>
            <a:spLocks noGrp="1"/>
          </p:cNvSpPr>
          <p:nvPr>
            <p:ph type="title"/>
          </p:nvPr>
        </p:nvSpPr>
        <p:spPr>
          <a:xfrm>
            <a:off x="7531610" y="365125"/>
            <a:ext cx="3822189" cy="1899912"/>
          </a:xfrm>
        </p:spPr>
        <p:txBody>
          <a:bodyPr>
            <a:normAutofit/>
          </a:bodyPr>
          <a:lstStyle/>
          <a:p>
            <a:r>
              <a:rPr lang="en-US" sz="4000"/>
              <a:t>Test</a:t>
            </a:r>
          </a:p>
        </p:txBody>
      </p:sp>
      <p:sp>
        <p:nvSpPr>
          <p:cNvPr id="3" name="Content Placeholder 2">
            <a:extLst>
              <a:ext uri="{FF2B5EF4-FFF2-40B4-BE49-F238E27FC236}">
                <a16:creationId xmlns:a16="http://schemas.microsoft.com/office/drawing/2014/main" id="{D3CD5303-5F85-1991-BC8F-1850D51C51D1}"/>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US" sz="1100">
                <a:ea typeface="+mn-lt"/>
                <a:cs typeface="+mn-lt"/>
              </a:rPr>
              <a:t>Fan engagement can be tested by combining data, behavior, and direct feedback to understand how connected supporters are to a team or sport. This includes tracking digital metrics such as social media interactions, video watch time, and website visits, as well as measuring physical involvement through match attendance, season ticket renewals, and event participation, which are especially relevant in leagues like the Premier League. Surveys and tools like Net Promoter Score help gather fan opinions, while social listening allows organizations to analyze online conversations and sentiment, particularly during major events such as the European Super League controversy. Engagement can also be assessed through content testing, merchandise sales, and the impact of star players like Lionel Messi, alongside monitoring long term loyalty through repeat attendance and subscription renewals. Together, these methods provide a clear picture of how fans interact, how often they return, and how emotionally invested they are.</a:t>
            </a:r>
            <a:endParaRPr lang="en-US" sz="1100"/>
          </a:p>
        </p:txBody>
      </p:sp>
    </p:spTree>
    <p:extLst>
      <p:ext uri="{BB962C8B-B14F-4D97-AF65-F5344CB8AC3E}">
        <p14:creationId xmlns:p14="http://schemas.microsoft.com/office/powerpoint/2010/main" val="18527777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2,056 Sports Thank You Royalty-Free Images, Stock Photos &amp; Pictures |  Shutterstock">
            <a:extLst>
              <a:ext uri="{FF2B5EF4-FFF2-40B4-BE49-F238E27FC236}">
                <a16:creationId xmlns:a16="http://schemas.microsoft.com/office/drawing/2014/main" id="{81D0F019-ACBB-E9A2-E988-67B265D4A82A}"/>
              </a:ext>
            </a:extLst>
          </p:cNvPr>
          <p:cNvPicPr>
            <a:picLocks noGrp="1" noChangeAspect="1"/>
          </p:cNvPicPr>
          <p:nvPr>
            <p:ph idx="1"/>
          </p:nvPr>
        </p:nvPicPr>
        <p:blipFill>
          <a:blip r:embed="rId2"/>
          <a:srcRect t="2616" b="1639"/>
          <a:stretch>
            <a:fill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95759-56C1-60D0-1675-BB86755ABD4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Thank You for listening </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5992585"/>
      </p:ext>
    </p:extLst>
  </p:cSld>
  <p:clrMapOvr>
    <a:masterClrMapping/>
  </p:clrMapOvr>
  <p:transition spd="slow">
    <p:wheel spokes="1"/>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Design thinking process</vt:lpstr>
      <vt:lpstr>Empathize </vt:lpstr>
      <vt:lpstr>Define </vt:lpstr>
      <vt:lpstr>The identified problem</vt:lpstr>
      <vt:lpstr>Ideate</vt:lpstr>
      <vt:lpstr>Prototype </vt:lpstr>
      <vt:lpstr>Test</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2026-03-17T10:21:03Z</dcterms:created>
  <dcterms:modified xsi:type="dcterms:W3CDTF">2026-03-26T14:38:05Z</dcterms:modified>
</cp:coreProperties>
</file>