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5"/>
  </p:notesMasterIdLst>
  <p:handoutMasterIdLst>
    <p:handoutMasterId r:id="rId76"/>
  </p:handoutMasterIdLst>
  <p:sldIdLst>
    <p:sldId id="708" r:id="rId2"/>
    <p:sldId id="709" r:id="rId3"/>
    <p:sldId id="710" r:id="rId4"/>
    <p:sldId id="711" r:id="rId5"/>
    <p:sldId id="712" r:id="rId6"/>
    <p:sldId id="713" r:id="rId7"/>
    <p:sldId id="714" r:id="rId8"/>
    <p:sldId id="715" r:id="rId9"/>
    <p:sldId id="716" r:id="rId10"/>
    <p:sldId id="717" r:id="rId11"/>
    <p:sldId id="718" r:id="rId12"/>
    <p:sldId id="719" r:id="rId13"/>
    <p:sldId id="720" r:id="rId14"/>
    <p:sldId id="721" r:id="rId15"/>
    <p:sldId id="722" r:id="rId16"/>
    <p:sldId id="723" r:id="rId17"/>
    <p:sldId id="724" r:id="rId18"/>
    <p:sldId id="725" r:id="rId19"/>
    <p:sldId id="726" r:id="rId20"/>
    <p:sldId id="727" r:id="rId21"/>
    <p:sldId id="728" r:id="rId22"/>
    <p:sldId id="729" r:id="rId23"/>
    <p:sldId id="730" r:id="rId24"/>
    <p:sldId id="731" r:id="rId25"/>
    <p:sldId id="732" r:id="rId26"/>
    <p:sldId id="733" r:id="rId27"/>
    <p:sldId id="734" r:id="rId28"/>
    <p:sldId id="680" r:id="rId29"/>
    <p:sldId id="681" r:id="rId30"/>
    <p:sldId id="682" r:id="rId31"/>
    <p:sldId id="683" r:id="rId32"/>
    <p:sldId id="684" r:id="rId33"/>
    <p:sldId id="685" r:id="rId34"/>
    <p:sldId id="686" r:id="rId35"/>
    <p:sldId id="687" r:id="rId36"/>
    <p:sldId id="688" r:id="rId37"/>
    <p:sldId id="689" r:id="rId38"/>
    <p:sldId id="690" r:id="rId39"/>
    <p:sldId id="691" r:id="rId40"/>
    <p:sldId id="692" r:id="rId41"/>
    <p:sldId id="693" r:id="rId42"/>
    <p:sldId id="694" r:id="rId43"/>
    <p:sldId id="695" r:id="rId44"/>
    <p:sldId id="696" r:id="rId45"/>
    <p:sldId id="697" r:id="rId46"/>
    <p:sldId id="698" r:id="rId47"/>
    <p:sldId id="699" r:id="rId48"/>
    <p:sldId id="700" r:id="rId49"/>
    <p:sldId id="701" r:id="rId50"/>
    <p:sldId id="702" r:id="rId51"/>
    <p:sldId id="703" r:id="rId52"/>
    <p:sldId id="704" r:id="rId53"/>
    <p:sldId id="705" r:id="rId54"/>
    <p:sldId id="706" r:id="rId55"/>
    <p:sldId id="707" r:id="rId56"/>
    <p:sldId id="262" r:id="rId57"/>
    <p:sldId id="654" r:id="rId58"/>
    <p:sldId id="655" r:id="rId59"/>
    <p:sldId id="656" r:id="rId60"/>
    <p:sldId id="657" r:id="rId61"/>
    <p:sldId id="658" r:id="rId62"/>
    <p:sldId id="659" r:id="rId63"/>
    <p:sldId id="660" r:id="rId64"/>
    <p:sldId id="661" r:id="rId65"/>
    <p:sldId id="662" r:id="rId66"/>
    <p:sldId id="663" r:id="rId67"/>
    <p:sldId id="664" r:id="rId68"/>
    <p:sldId id="665" r:id="rId69"/>
    <p:sldId id="666" r:id="rId70"/>
    <p:sldId id="679" r:id="rId71"/>
    <p:sldId id="667" r:id="rId72"/>
    <p:sldId id="668" r:id="rId73"/>
    <p:sldId id="669" r:id="rId7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22" autoAdjust="0"/>
    <p:restoredTop sz="94542"/>
  </p:normalViewPr>
  <p:slideViewPr>
    <p:cSldViewPr>
      <p:cViewPr varScale="1">
        <p:scale>
          <a:sx n="91" d="100"/>
          <a:sy n="91" d="100"/>
        </p:scale>
        <p:origin x="552" y="7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19/06/2018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19/06/2018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martinsights.com/marketing-planning/marketing-models/mckinsey-7s-model/" TargetMode="External"/><Relationship Id="rId2" Type="http://schemas.openxmlformats.org/officeDocument/2006/relationships/hyperlink" Target="http://www.cultivate-em.com/uploads/business-tool---stakeholder-mapping.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dama.org/knowledge/projective-techniques-qualitative-market-research/"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blueprintusability.com/articlequantqua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experian.co.uk/marketing-services/products/mosaic-uk.html" TargetMode="External"/><Relationship Id="rId2" Type="http://schemas.openxmlformats.org/officeDocument/2006/relationships/hyperlink" Target="https://acorn.caci.co.uk/downloads/Acorn-User-guide.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forbes.com/sites/louiscolumbus/2016/05/09/ten-ways-big-data-is-revolutionizing-marketing-and-sales/#7399028d21cf" TargetMode="External"/><Relationship Id="rId2" Type="http://schemas.openxmlformats.org/officeDocument/2006/relationships/hyperlink" Target="https://www.youtube.com/watch?v=mhe5kX10CR4"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klipfolio.com/resources/dashboard-examples/marketing/current-performanc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tapclicks.com/marketing-dashboard-visualization/"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www.google.com/search?q=customer+feedback+dashboard&amp;client=safari&amp;rls=en&amp;source=lnms&amp;tbm=isch&amp;sa=X&amp;ved=0ahUKEwjy-NDL4I_bAhUQQ8AKHbErB5kQ_AUICigB&amp;biw=1436&amp;bih=954#imgrc=L1KKqybAh1wFZM:" TargetMode="External"/><Relationship Id="rId3" Type="http://schemas.openxmlformats.org/officeDocument/2006/relationships/hyperlink" Target="http://www.klipfolio.com/" TargetMode="External"/><Relationship Id="rId7" Type="http://schemas.openxmlformats.org/officeDocument/2006/relationships/hyperlink" Target="https://www.getcloudcherry.com/analytics-dashboard/" TargetMode="External"/><Relationship Id="rId2" Type="http://schemas.openxmlformats.org/officeDocument/2006/relationships/hyperlink" Target="http://www.clicdata.com/" TargetMode="External"/><Relationship Id="rId1" Type="http://schemas.openxmlformats.org/officeDocument/2006/relationships/slideLayout" Target="../slideLayouts/slideLayout2.xml"/><Relationship Id="rId6" Type="http://schemas.openxmlformats.org/officeDocument/2006/relationships/hyperlink" Target="https://mopinion.com/building-your-user-feedback-dashboard-the-easy-way/" TargetMode="External"/><Relationship Id="rId5" Type="http://schemas.openxmlformats.org/officeDocument/2006/relationships/hyperlink" Target="https://www.youtube.com/watch?v=mhe5kX10CR4" TargetMode="External"/><Relationship Id="rId4" Type="http://schemas.openxmlformats.org/officeDocument/2006/relationships/hyperlink" Target="http://www.tapclicks.com/"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WYBU0xWkf6Q" TargetMode="External"/><Relationship Id="rId2" Type="http://schemas.openxmlformats.org/officeDocument/2006/relationships/hyperlink" Target="http://www.clicdata.co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a:solidFill>
                  <a:schemeClr val="bg1"/>
                </a:solidFill>
              </a:rPr>
              <a:t/>
            </a:r>
            <a:br>
              <a:rPr lang="en-GB" sz="3600" dirty="0">
                <a:solidFill>
                  <a:schemeClr val="bg1"/>
                </a:solidFill>
              </a:rPr>
            </a:br>
            <a:r>
              <a:rPr lang="en-GB" sz="3600" dirty="0">
                <a:solidFill>
                  <a:schemeClr val="bg1"/>
                </a:solidFill>
              </a:rPr>
              <a:t/>
            </a:r>
            <a:br>
              <a:rPr lang="en-GB" sz="3600" dirty="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a:solidFill>
                  <a:schemeClr val="bg1"/>
                </a:solidFill>
              </a:rPr>
              <a:t>Mastering Metrics </a:t>
            </a:r>
          </a:p>
          <a:p>
            <a:endParaRPr lang="en-GB" dirty="0">
              <a:solidFill>
                <a:schemeClr val="bg1"/>
              </a:solidFill>
            </a:endParaRPr>
          </a:p>
          <a:p>
            <a:r>
              <a:rPr lang="en-GB" dirty="0" smtClean="0">
                <a:solidFill>
                  <a:schemeClr val="bg1"/>
                </a:solidFill>
              </a:rPr>
              <a:t>Chris </a:t>
            </a:r>
            <a:r>
              <a:rPr lang="en-GB" dirty="0">
                <a:solidFill>
                  <a:schemeClr val="bg1"/>
                </a:solidFill>
              </a:rPr>
              <a:t>Thomas</a:t>
            </a:r>
          </a:p>
          <a:p>
            <a:r>
              <a:rPr lang="en-GB" smtClean="0">
                <a:solidFill>
                  <a:schemeClr val="bg1"/>
                </a:solidFill>
              </a:rPr>
              <a:t>Units </a:t>
            </a:r>
            <a:r>
              <a:rPr lang="en-GB" dirty="0" smtClean="0">
                <a:solidFill>
                  <a:schemeClr val="bg1"/>
                </a:solidFill>
              </a:rPr>
              <a:t>2</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3019464664"/>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lstStyle/>
          <a:p>
            <a:r>
              <a:rPr lang="en-GB" dirty="0"/>
              <a:t>Understand in more detail the sources of data for marketing and sales analysis</a:t>
            </a:r>
          </a:p>
          <a:p>
            <a:r>
              <a:rPr lang="en-GB" dirty="0"/>
              <a:t>Understand how data can work together to produce a bigger picture</a:t>
            </a:r>
          </a:p>
          <a:p>
            <a:r>
              <a:rPr lang="en-GB" dirty="0"/>
              <a:t>Assess the strengths and weaknesses of data sources</a:t>
            </a:r>
          </a:p>
        </p:txBody>
      </p:sp>
    </p:spTree>
    <p:extLst>
      <p:ext uri="{BB962C8B-B14F-4D97-AF65-F5344CB8AC3E}">
        <p14:creationId xmlns:p14="http://schemas.microsoft.com/office/powerpoint/2010/main" val="42069919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Re-cap: benefits of using metrics </a:t>
            </a:r>
          </a:p>
        </p:txBody>
      </p:sp>
      <p:sp>
        <p:nvSpPr>
          <p:cNvPr id="3" name="Content Placeholder 2"/>
          <p:cNvSpPr>
            <a:spLocks noGrp="1"/>
          </p:cNvSpPr>
          <p:nvPr>
            <p:ph idx="1"/>
          </p:nvPr>
        </p:nvSpPr>
        <p:spPr/>
        <p:txBody>
          <a:bodyPr>
            <a:normAutofit fontScale="85000" lnSpcReduction="20000"/>
          </a:bodyPr>
          <a:lstStyle/>
          <a:p>
            <a:r>
              <a:rPr lang="en-GB" dirty="0"/>
              <a:t>Understand consumer behaviour</a:t>
            </a:r>
          </a:p>
          <a:p>
            <a:r>
              <a:rPr lang="en-GB" dirty="0"/>
              <a:t>Understand effect of marketing activities</a:t>
            </a:r>
          </a:p>
          <a:p>
            <a:r>
              <a:rPr lang="en-GB" dirty="0"/>
              <a:t>Make more informed decisions</a:t>
            </a:r>
          </a:p>
          <a:p>
            <a:r>
              <a:rPr lang="en-GB" dirty="0"/>
              <a:t>Demonstrate the effect of marketing on the overall business results</a:t>
            </a:r>
          </a:p>
          <a:p>
            <a:r>
              <a:rPr lang="en-GB" dirty="0"/>
              <a:t>Justifying further investment in marketing</a:t>
            </a:r>
          </a:p>
          <a:p>
            <a:r>
              <a:rPr lang="en-GB" dirty="0"/>
              <a:t>Winning credibility</a:t>
            </a:r>
          </a:p>
          <a:p>
            <a:r>
              <a:rPr lang="en-GB" dirty="0"/>
              <a:t>Increase ROI</a:t>
            </a:r>
          </a:p>
          <a:p>
            <a:r>
              <a:rPr lang="en-GB" dirty="0"/>
              <a:t>Fosters organisational growth</a:t>
            </a:r>
          </a:p>
        </p:txBody>
      </p:sp>
    </p:spTree>
    <p:extLst>
      <p:ext uri="{BB962C8B-B14F-4D97-AF65-F5344CB8AC3E}">
        <p14:creationId xmlns:p14="http://schemas.microsoft.com/office/powerpoint/2010/main" val="82038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 KPI’s and Metrics</a:t>
            </a:r>
          </a:p>
        </p:txBody>
      </p:sp>
      <p:sp>
        <p:nvSpPr>
          <p:cNvPr id="3" name="Content Placeholder 2"/>
          <p:cNvSpPr>
            <a:spLocks noGrp="1"/>
          </p:cNvSpPr>
          <p:nvPr>
            <p:ph idx="1"/>
          </p:nvPr>
        </p:nvSpPr>
        <p:spPr/>
        <p:txBody>
          <a:bodyPr/>
          <a:lstStyle/>
          <a:p>
            <a:r>
              <a:rPr lang="en-GB" b="1" dirty="0"/>
              <a:t>A Metric </a:t>
            </a:r>
            <a:r>
              <a:rPr lang="en-GB" dirty="0"/>
              <a:t>is a number that gives you information about your business</a:t>
            </a:r>
          </a:p>
          <a:p>
            <a:r>
              <a:rPr lang="en-GB" b="1" dirty="0"/>
              <a:t>A KPI </a:t>
            </a:r>
            <a:r>
              <a:rPr lang="en-GB" dirty="0"/>
              <a:t>is a “promoted metrics” unique to your business. To track performance to make sure you are on track to meet specific objectives.</a:t>
            </a:r>
          </a:p>
        </p:txBody>
      </p:sp>
    </p:spTree>
    <p:extLst>
      <p:ext uri="{BB962C8B-B14F-4D97-AF65-F5344CB8AC3E}">
        <p14:creationId xmlns:p14="http://schemas.microsoft.com/office/powerpoint/2010/main" val="20802860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p:txBody>
          <a:bodyPr>
            <a:normAutofit fontScale="92500" lnSpcReduction="20000"/>
          </a:bodyPr>
          <a:lstStyle/>
          <a:p>
            <a:r>
              <a:rPr lang="en-GB" dirty="0"/>
              <a:t>Digital objective:</a:t>
            </a:r>
          </a:p>
          <a:p>
            <a:pPr lvl="1"/>
            <a:r>
              <a:rPr lang="en-GB" dirty="0"/>
              <a:t>Increase valuable interactions with the brand by…</a:t>
            </a:r>
          </a:p>
          <a:p>
            <a:r>
              <a:rPr lang="en-GB" dirty="0"/>
              <a:t>KPI:</a:t>
            </a:r>
          </a:p>
          <a:p>
            <a:pPr lvl="1"/>
            <a:r>
              <a:rPr lang="en-GB" dirty="0"/>
              <a:t>Increase engagement score</a:t>
            </a:r>
          </a:p>
          <a:p>
            <a:r>
              <a:rPr lang="en-GB" dirty="0"/>
              <a:t>Metric: </a:t>
            </a:r>
          </a:p>
          <a:p>
            <a:pPr lvl="1"/>
            <a:r>
              <a:rPr lang="en-GB" dirty="0"/>
              <a:t>No. of social shares of blog</a:t>
            </a:r>
          </a:p>
          <a:p>
            <a:pPr lvl="1"/>
            <a:r>
              <a:rPr lang="en-GB" dirty="0"/>
              <a:t>No. of blog comments</a:t>
            </a:r>
          </a:p>
          <a:p>
            <a:pPr lvl="1"/>
            <a:r>
              <a:rPr lang="en-GB" dirty="0"/>
              <a:t>No. of blog article views</a:t>
            </a:r>
          </a:p>
          <a:p>
            <a:pPr lvl="1"/>
            <a:endParaRPr lang="en-GB" dirty="0"/>
          </a:p>
        </p:txBody>
      </p:sp>
    </p:spTree>
    <p:extLst>
      <p:ext uri="{BB962C8B-B14F-4D97-AF65-F5344CB8AC3E}">
        <p14:creationId xmlns:p14="http://schemas.microsoft.com/office/powerpoint/2010/main" val="5374268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Recap: Internal Structure Models</a:t>
            </a:r>
          </a:p>
        </p:txBody>
      </p:sp>
      <p:sp>
        <p:nvSpPr>
          <p:cNvPr id="3" name="Content Placeholder 2"/>
          <p:cNvSpPr>
            <a:spLocks noGrp="1"/>
          </p:cNvSpPr>
          <p:nvPr>
            <p:ph idx="1"/>
          </p:nvPr>
        </p:nvSpPr>
        <p:spPr/>
        <p:txBody>
          <a:bodyPr/>
          <a:lstStyle/>
          <a:p>
            <a:r>
              <a:rPr lang="en-GB" dirty="0">
                <a:hlinkClick r:id="rId2"/>
              </a:rPr>
              <a:t>Mendelow Stakeholder Matrix</a:t>
            </a:r>
            <a:endParaRPr lang="en-GB" dirty="0"/>
          </a:p>
          <a:p>
            <a:endParaRPr lang="en-GB" dirty="0"/>
          </a:p>
          <a:p>
            <a:r>
              <a:rPr lang="en-GB" dirty="0">
                <a:hlinkClick r:id="rId3"/>
              </a:rPr>
              <a:t>The McKinsey 7-S Framework</a:t>
            </a:r>
            <a:endParaRPr lang="en-GB" dirty="0"/>
          </a:p>
        </p:txBody>
      </p:sp>
    </p:spTree>
    <p:extLst>
      <p:ext uri="{BB962C8B-B14F-4D97-AF65-F5344CB8AC3E}">
        <p14:creationId xmlns:p14="http://schemas.microsoft.com/office/powerpoint/2010/main" val="42813799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Main sources of data</a:t>
            </a:r>
          </a:p>
        </p:txBody>
      </p:sp>
      <p:sp>
        <p:nvSpPr>
          <p:cNvPr id="3" name="Content Placeholder 2"/>
          <p:cNvSpPr>
            <a:spLocks noGrp="1"/>
          </p:cNvSpPr>
          <p:nvPr>
            <p:ph idx="1"/>
          </p:nvPr>
        </p:nvSpPr>
        <p:spPr/>
        <p:txBody>
          <a:bodyPr/>
          <a:lstStyle/>
          <a:p>
            <a:r>
              <a:rPr lang="en-GB" dirty="0"/>
              <a:t>Brand research. As marketing’s primary role is to generate brand awareness and create maintain and strengthen brand image. </a:t>
            </a:r>
          </a:p>
          <a:p>
            <a:r>
              <a:rPr lang="en-GB" dirty="0"/>
              <a:t>Brand metrics are critical in order to assess how successful a brand is and adapt brand strategy accordingly.</a:t>
            </a:r>
          </a:p>
        </p:txBody>
      </p:sp>
    </p:spTree>
    <p:extLst>
      <p:ext uri="{BB962C8B-B14F-4D97-AF65-F5344CB8AC3E}">
        <p14:creationId xmlns:p14="http://schemas.microsoft.com/office/powerpoint/2010/main" val="33831474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Primary and secondary</a:t>
            </a:r>
          </a:p>
        </p:txBody>
      </p:sp>
      <p:sp>
        <p:nvSpPr>
          <p:cNvPr id="3" name="Content Placeholder 2"/>
          <p:cNvSpPr>
            <a:spLocks noGrp="1"/>
          </p:cNvSpPr>
          <p:nvPr>
            <p:ph idx="1"/>
          </p:nvPr>
        </p:nvSpPr>
        <p:spPr/>
        <p:txBody>
          <a:bodyPr>
            <a:normAutofit fontScale="77500" lnSpcReduction="20000"/>
          </a:bodyPr>
          <a:lstStyle/>
          <a:p>
            <a:pPr marL="457200" lvl="1" indent="0">
              <a:buNone/>
            </a:pPr>
            <a:r>
              <a:rPr lang="en-GB" dirty="0"/>
              <a:t>What’s the difference?</a:t>
            </a:r>
          </a:p>
          <a:p>
            <a:pPr marL="457200" lvl="1" indent="0">
              <a:buNone/>
            </a:pPr>
            <a:endParaRPr lang="en-GB" dirty="0"/>
          </a:p>
          <a:p>
            <a:pPr marL="457200" lvl="1" indent="0">
              <a:buNone/>
            </a:pPr>
            <a:r>
              <a:rPr lang="en-GB" dirty="0"/>
              <a:t>Primary(field research) : is carried out to answer a specific question</a:t>
            </a:r>
          </a:p>
          <a:p>
            <a:pPr marL="457200" lvl="1" indent="0">
              <a:buNone/>
            </a:pPr>
            <a:endParaRPr lang="en-GB" dirty="0"/>
          </a:p>
          <a:p>
            <a:pPr marL="457200" lvl="1" indent="0">
              <a:buNone/>
            </a:pPr>
            <a:r>
              <a:rPr lang="en-GB" dirty="0"/>
              <a:t>Examples:</a:t>
            </a:r>
          </a:p>
          <a:p>
            <a:pPr marL="457200" lvl="1" indent="0">
              <a:buNone/>
            </a:pPr>
            <a:r>
              <a:rPr lang="en-GB" dirty="0"/>
              <a:t>	surveys (postal, face-to face, telephone and Internet)</a:t>
            </a:r>
          </a:p>
          <a:p>
            <a:pPr marL="457200" lvl="1" indent="0">
              <a:buNone/>
            </a:pPr>
            <a:r>
              <a:rPr lang="en-GB" dirty="0"/>
              <a:t>	depth interviews</a:t>
            </a:r>
          </a:p>
          <a:p>
            <a:pPr marL="457200" lvl="1" indent="0">
              <a:buNone/>
            </a:pPr>
            <a:r>
              <a:rPr lang="en-GB" dirty="0"/>
              <a:t>	focus groups</a:t>
            </a:r>
          </a:p>
          <a:p>
            <a:pPr marL="457200" lvl="1" indent="0">
              <a:buNone/>
            </a:pPr>
            <a:r>
              <a:rPr lang="en-GB" dirty="0"/>
              <a:t>	</a:t>
            </a:r>
            <a:r>
              <a:rPr lang="en-GB" dirty="0">
                <a:hlinkClick r:id="rId2"/>
              </a:rPr>
              <a:t>projective techniques</a:t>
            </a:r>
            <a:endParaRPr lang="en-GB" dirty="0"/>
          </a:p>
          <a:p>
            <a:pPr marL="457200" lvl="1" indent="0">
              <a:buNone/>
            </a:pPr>
            <a:r>
              <a:rPr lang="en-GB" dirty="0"/>
              <a:t>	observations</a:t>
            </a:r>
          </a:p>
        </p:txBody>
      </p:sp>
    </p:spTree>
    <p:extLst>
      <p:ext uri="{BB962C8B-B14F-4D97-AF65-F5344CB8AC3E}">
        <p14:creationId xmlns:p14="http://schemas.microsoft.com/office/powerpoint/2010/main" val="746676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138604-20AA-C142-913A-5C6E17F1E0A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5ED5D6BD-9B8E-D84F-95E9-F8C5F9503E98}"/>
              </a:ext>
            </a:extLst>
          </p:cNvPr>
          <p:cNvSpPr>
            <a:spLocks noGrp="1"/>
          </p:cNvSpPr>
          <p:nvPr>
            <p:ph idx="1"/>
          </p:nvPr>
        </p:nvSpPr>
        <p:spPr/>
        <p:txBody>
          <a:bodyPr/>
          <a:lstStyle/>
          <a:p>
            <a:r>
              <a:rPr lang="en-US" dirty="0"/>
              <a:t>Secondary (desk research)</a:t>
            </a:r>
          </a:p>
          <a:p>
            <a:pPr lvl="1"/>
            <a:r>
              <a:rPr lang="en-US" dirty="0"/>
              <a:t>Investigating data that already exists</a:t>
            </a:r>
          </a:p>
          <a:p>
            <a:pPr lvl="1"/>
            <a:r>
              <a:rPr lang="en-US" dirty="0"/>
              <a:t>It could be internal records or external research created for another purpose</a:t>
            </a:r>
          </a:p>
          <a:p>
            <a:r>
              <a:rPr lang="en-US" dirty="0"/>
              <a:t>Usually done before primary</a:t>
            </a:r>
          </a:p>
          <a:p>
            <a:pPr lvl="1"/>
            <a:r>
              <a:rPr lang="en-US" dirty="0"/>
              <a:t>Why? Cheaper and less time consuming</a:t>
            </a:r>
          </a:p>
          <a:p>
            <a:pPr lvl="1"/>
            <a:r>
              <a:rPr lang="en-US" dirty="0"/>
              <a:t>Limitations? Not specific enough</a:t>
            </a:r>
          </a:p>
        </p:txBody>
      </p:sp>
    </p:spTree>
    <p:extLst>
      <p:ext uri="{BB962C8B-B14F-4D97-AF65-F5344CB8AC3E}">
        <p14:creationId xmlns:p14="http://schemas.microsoft.com/office/powerpoint/2010/main" val="3170732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C9252C-90A5-D14F-8BF9-9162EF096216}"/>
              </a:ext>
            </a:extLst>
          </p:cNvPr>
          <p:cNvSpPr>
            <a:spLocks noGrp="1"/>
          </p:cNvSpPr>
          <p:nvPr>
            <p:ph type="title"/>
          </p:nvPr>
        </p:nvSpPr>
        <p:spPr/>
        <p:txBody>
          <a:bodyPr/>
          <a:lstStyle/>
          <a:p>
            <a:r>
              <a:rPr lang="en-US" dirty="0"/>
              <a:t>Qualitative and Quantitative</a:t>
            </a:r>
          </a:p>
        </p:txBody>
      </p:sp>
      <p:sp>
        <p:nvSpPr>
          <p:cNvPr id="3" name="Content Placeholder 2">
            <a:extLst>
              <a:ext uri="{FF2B5EF4-FFF2-40B4-BE49-F238E27FC236}">
                <a16:creationId xmlns:a16="http://schemas.microsoft.com/office/drawing/2014/main" xmlns="" id="{BF9F61E2-CD06-B747-BD58-3C7308D830AF}"/>
              </a:ext>
            </a:extLst>
          </p:cNvPr>
          <p:cNvSpPr>
            <a:spLocks noGrp="1"/>
          </p:cNvSpPr>
          <p:nvPr>
            <p:ph idx="1"/>
          </p:nvPr>
        </p:nvSpPr>
        <p:spPr/>
        <p:txBody>
          <a:bodyPr>
            <a:normAutofit fontScale="85000" lnSpcReduction="10000"/>
          </a:bodyPr>
          <a:lstStyle/>
          <a:p>
            <a:r>
              <a:rPr lang="en-US" dirty="0"/>
              <a:t>Primary and secondary information can be either </a:t>
            </a:r>
            <a:r>
              <a:rPr lang="en-US" dirty="0" err="1"/>
              <a:t>qual</a:t>
            </a:r>
            <a:r>
              <a:rPr lang="en-US" dirty="0"/>
              <a:t> or quant. And can be from either internal or external sources.</a:t>
            </a:r>
          </a:p>
          <a:p>
            <a:r>
              <a:rPr lang="en-US" dirty="0"/>
              <a:t>Qualitative: cant be measures or expressed in numeric terms. Expresses peoples feeling and emotions</a:t>
            </a:r>
          </a:p>
          <a:p>
            <a:r>
              <a:rPr lang="en-US" dirty="0"/>
              <a:t>Quantitative: can be measured and expressed in numeric form. Market share; no of sales calls.</a:t>
            </a:r>
          </a:p>
          <a:p>
            <a:r>
              <a:rPr lang="en-US" dirty="0"/>
              <a:t>So what about the </a:t>
            </a:r>
            <a:r>
              <a:rPr lang="en-US" dirty="0">
                <a:hlinkClick r:id="rId2"/>
              </a:rPr>
              <a:t>Likert scale</a:t>
            </a:r>
            <a:r>
              <a:rPr lang="en-US" dirty="0"/>
              <a:t>?</a:t>
            </a:r>
          </a:p>
        </p:txBody>
      </p:sp>
    </p:spTree>
    <p:extLst>
      <p:ext uri="{BB962C8B-B14F-4D97-AF65-F5344CB8AC3E}">
        <p14:creationId xmlns:p14="http://schemas.microsoft.com/office/powerpoint/2010/main" val="21167221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418530F-54E5-1C4C-8743-26F8D9D34F1A}"/>
              </a:ext>
            </a:extLst>
          </p:cNvPr>
          <p:cNvSpPr>
            <a:spLocks noGrp="1"/>
          </p:cNvSpPr>
          <p:nvPr>
            <p:ph type="title"/>
          </p:nvPr>
        </p:nvSpPr>
        <p:spPr/>
        <p:txBody>
          <a:bodyPr>
            <a:normAutofit fontScale="90000"/>
          </a:bodyPr>
          <a:lstStyle/>
          <a:p>
            <a:r>
              <a:rPr lang="en-US" dirty="0"/>
              <a:t>Techniques for collecting primary data</a:t>
            </a:r>
          </a:p>
        </p:txBody>
      </p:sp>
      <p:sp>
        <p:nvSpPr>
          <p:cNvPr id="3" name="Content Placeholder 2">
            <a:extLst>
              <a:ext uri="{FF2B5EF4-FFF2-40B4-BE49-F238E27FC236}">
                <a16:creationId xmlns:a16="http://schemas.microsoft.com/office/drawing/2014/main" xmlns="" id="{75A8F645-6329-5848-9664-8C57EEB913A0}"/>
              </a:ext>
            </a:extLst>
          </p:cNvPr>
          <p:cNvSpPr>
            <a:spLocks noGrp="1"/>
          </p:cNvSpPr>
          <p:nvPr>
            <p:ph idx="1"/>
          </p:nvPr>
        </p:nvSpPr>
        <p:spPr/>
        <p:txBody>
          <a:bodyPr/>
          <a:lstStyle/>
          <a:p>
            <a:r>
              <a:rPr lang="en-US" dirty="0"/>
              <a:t>Give examples…..</a:t>
            </a:r>
          </a:p>
        </p:txBody>
      </p:sp>
    </p:spTree>
    <p:extLst>
      <p:ext uri="{BB962C8B-B14F-4D97-AF65-F5344CB8AC3E}">
        <p14:creationId xmlns:p14="http://schemas.microsoft.com/office/powerpoint/2010/main" val="347222685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ED3579-66E1-564A-957B-60D63FBE6715}"/>
              </a:ext>
            </a:extLst>
          </p:cNvPr>
          <p:cNvSpPr>
            <a:spLocks noGrp="1"/>
          </p:cNvSpPr>
          <p:nvPr>
            <p:ph type="title"/>
          </p:nvPr>
        </p:nvSpPr>
        <p:spPr/>
        <p:txBody>
          <a:bodyPr/>
          <a:lstStyle/>
          <a:p>
            <a:r>
              <a:rPr lang="en-US" dirty="0"/>
              <a:t>Sources </a:t>
            </a:r>
            <a:r>
              <a:rPr lang="en-US"/>
              <a:t>of </a:t>
            </a:r>
            <a:r>
              <a:rPr lang="en-US" smtClean="0"/>
              <a:t>Secondary </a:t>
            </a:r>
            <a:r>
              <a:rPr lang="en-US" dirty="0"/>
              <a:t>Data</a:t>
            </a:r>
          </a:p>
        </p:txBody>
      </p:sp>
      <p:pic>
        <p:nvPicPr>
          <p:cNvPr id="5" name="Content Placeholder 4">
            <a:extLst>
              <a:ext uri="{FF2B5EF4-FFF2-40B4-BE49-F238E27FC236}">
                <a16:creationId xmlns:a16="http://schemas.microsoft.com/office/drawing/2014/main" xmlns="" id="{2022028E-B9EE-8F41-8380-E4CC46BBE96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15021" y="1600200"/>
            <a:ext cx="7113958" cy="3916363"/>
          </a:xfrm>
        </p:spPr>
      </p:pic>
    </p:spTree>
    <p:extLst>
      <p:ext uri="{BB962C8B-B14F-4D97-AF65-F5344CB8AC3E}">
        <p14:creationId xmlns:p14="http://schemas.microsoft.com/office/powerpoint/2010/main" val="1911824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ED3579-66E1-564A-957B-60D63FBE6715}"/>
              </a:ext>
            </a:extLst>
          </p:cNvPr>
          <p:cNvSpPr>
            <a:spLocks noGrp="1"/>
          </p:cNvSpPr>
          <p:nvPr>
            <p:ph type="title"/>
          </p:nvPr>
        </p:nvSpPr>
        <p:spPr/>
        <p:txBody>
          <a:bodyPr/>
          <a:lstStyle/>
          <a:p>
            <a:r>
              <a:rPr lang="en-US" dirty="0"/>
              <a:t>Sources of Primary Data</a:t>
            </a:r>
          </a:p>
        </p:txBody>
      </p:sp>
      <p:sp>
        <p:nvSpPr>
          <p:cNvPr id="4" name="Content Placeholder 3">
            <a:extLst>
              <a:ext uri="{FF2B5EF4-FFF2-40B4-BE49-F238E27FC236}">
                <a16:creationId xmlns:a16="http://schemas.microsoft.com/office/drawing/2014/main" xmlns="" id="{A791A3B5-BDBC-B449-9295-FBE350B9435B}"/>
              </a:ext>
            </a:extLst>
          </p:cNvPr>
          <p:cNvSpPr>
            <a:spLocks noGrp="1"/>
          </p:cNvSpPr>
          <p:nvPr>
            <p:ph idx="1"/>
          </p:nvPr>
        </p:nvSpPr>
        <p:spPr/>
        <p:txBody>
          <a:bodyPr/>
          <a:lstStyle/>
          <a:p>
            <a:r>
              <a:rPr lang="en-US" dirty="0"/>
              <a:t>Sources of Geodemographic data such as </a:t>
            </a:r>
            <a:r>
              <a:rPr lang="en-US" dirty="0">
                <a:hlinkClick r:id="rId2"/>
              </a:rPr>
              <a:t>ACORN</a:t>
            </a:r>
            <a:r>
              <a:rPr lang="en-US" dirty="0"/>
              <a:t> and </a:t>
            </a:r>
            <a:r>
              <a:rPr lang="en-US" dirty="0">
                <a:hlinkClick r:id="rId3"/>
              </a:rPr>
              <a:t>MOSIAC</a:t>
            </a:r>
            <a:endParaRPr lang="en-US" dirty="0"/>
          </a:p>
          <a:p>
            <a:endParaRPr lang="en-US" dirty="0"/>
          </a:p>
          <a:p>
            <a:r>
              <a:rPr lang="en-US" dirty="0"/>
              <a:t>Based on post code geography it groups together people with similar characteristics  and attitudes who live in the same area.</a:t>
            </a:r>
          </a:p>
        </p:txBody>
      </p:sp>
    </p:spTree>
    <p:extLst>
      <p:ext uri="{BB962C8B-B14F-4D97-AF65-F5344CB8AC3E}">
        <p14:creationId xmlns:p14="http://schemas.microsoft.com/office/powerpoint/2010/main" val="16839645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Brand research</a:t>
            </a:r>
          </a:p>
        </p:txBody>
      </p:sp>
      <p:sp>
        <p:nvSpPr>
          <p:cNvPr id="3" name="Content Placeholder 2"/>
          <p:cNvSpPr>
            <a:spLocks noGrp="1"/>
          </p:cNvSpPr>
          <p:nvPr>
            <p:ph idx="1"/>
          </p:nvPr>
        </p:nvSpPr>
        <p:spPr/>
        <p:txBody>
          <a:bodyPr>
            <a:normAutofit lnSpcReduction="10000"/>
          </a:bodyPr>
          <a:lstStyle/>
          <a:p>
            <a:r>
              <a:rPr lang="en-GB" dirty="0"/>
              <a:t>As marketing’s primary role is to generate brand awareness and create maintain and strengthen brand image. </a:t>
            </a:r>
          </a:p>
          <a:p>
            <a:r>
              <a:rPr lang="en-GB" dirty="0"/>
              <a:t>Brand metrics are critical in order to assess how successful a brand is and adapt brand strategy accordingly.</a:t>
            </a:r>
          </a:p>
          <a:p>
            <a:r>
              <a:rPr lang="en-GB" dirty="0"/>
              <a:t>Mintel give brand personality data; YouGov Brand Index</a:t>
            </a:r>
          </a:p>
        </p:txBody>
      </p:sp>
    </p:spTree>
    <p:extLst>
      <p:ext uri="{BB962C8B-B14F-4D97-AF65-F5344CB8AC3E}">
        <p14:creationId xmlns:p14="http://schemas.microsoft.com/office/powerpoint/2010/main" val="7839301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Sales Funnel Data</a:t>
            </a:r>
          </a:p>
        </p:txBody>
      </p:sp>
      <p:sp>
        <p:nvSpPr>
          <p:cNvPr id="3" name="Content Placeholder 2"/>
          <p:cNvSpPr>
            <a:spLocks noGrp="1"/>
          </p:cNvSpPr>
          <p:nvPr>
            <p:ph idx="1"/>
          </p:nvPr>
        </p:nvSpPr>
        <p:spPr/>
        <p:txBody>
          <a:bodyPr/>
          <a:lstStyle/>
          <a:p>
            <a:r>
              <a:rPr lang="en-GB" dirty="0"/>
              <a:t>The pipeline for future customer acquisition. An inverted pyramid and illustrates steps in the sales process from lead generation to completed sales.</a:t>
            </a:r>
          </a:p>
          <a:p>
            <a:r>
              <a:rPr lang="en-GB" dirty="0"/>
              <a:t>Why is this a good metric?</a:t>
            </a:r>
          </a:p>
          <a:p>
            <a:pPr lvl="1"/>
            <a:r>
              <a:rPr lang="en-GB" dirty="0"/>
              <a:t>Because its predictive</a:t>
            </a:r>
          </a:p>
        </p:txBody>
      </p:sp>
    </p:spTree>
    <p:extLst>
      <p:ext uri="{BB962C8B-B14F-4D97-AF65-F5344CB8AC3E}">
        <p14:creationId xmlns:p14="http://schemas.microsoft.com/office/powerpoint/2010/main" val="2054456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14AEA1-4D50-B44A-8006-BDDBCC2F8BF4}"/>
              </a:ext>
            </a:extLst>
          </p:cNvPr>
          <p:cNvSpPr>
            <a:spLocks noGrp="1"/>
          </p:cNvSpPr>
          <p:nvPr>
            <p:ph type="title"/>
          </p:nvPr>
        </p:nvSpPr>
        <p:spPr/>
        <p:txBody>
          <a:bodyPr/>
          <a:lstStyle/>
          <a:p>
            <a:r>
              <a:rPr lang="en-US" dirty="0"/>
              <a:t>Big Data</a:t>
            </a:r>
          </a:p>
        </p:txBody>
      </p:sp>
      <p:sp>
        <p:nvSpPr>
          <p:cNvPr id="3" name="Content Placeholder 2">
            <a:extLst>
              <a:ext uri="{FF2B5EF4-FFF2-40B4-BE49-F238E27FC236}">
                <a16:creationId xmlns:a16="http://schemas.microsoft.com/office/drawing/2014/main" xmlns="" id="{416608E2-2A9D-4C4E-AD01-480846937984}"/>
              </a:ext>
            </a:extLst>
          </p:cNvPr>
          <p:cNvSpPr>
            <a:spLocks noGrp="1"/>
          </p:cNvSpPr>
          <p:nvPr>
            <p:ph idx="1"/>
          </p:nvPr>
        </p:nvSpPr>
        <p:spPr/>
        <p:txBody>
          <a:bodyPr>
            <a:normAutofit fontScale="70000" lnSpcReduction="20000"/>
          </a:bodyPr>
          <a:lstStyle/>
          <a:p>
            <a:r>
              <a:rPr lang="en-GB" dirty="0">
                <a:hlinkClick r:id="rId2"/>
              </a:rPr>
              <a:t>Big Data</a:t>
            </a:r>
            <a:endParaRPr lang="en-GB" dirty="0"/>
          </a:p>
          <a:p>
            <a:r>
              <a:rPr lang="en-GB" dirty="0"/>
              <a:t>Big data  describes a new generation of technologies and architectures that are designed to capture and analyse information, economically from large volumes of data.</a:t>
            </a:r>
          </a:p>
          <a:p>
            <a:r>
              <a:rPr lang="en-GB" dirty="0"/>
              <a:t>One way data can help is in terms of ‘predictive analytics’. Calculating likely human behaviour based on large amounts of current  and historic indicative data gathered from multiple sources.(e.g. Amazon’s purchasing suggestions)</a:t>
            </a:r>
          </a:p>
          <a:p>
            <a:r>
              <a:rPr lang="en-GB" dirty="0"/>
              <a:t>Organisational ‘silo’s’ hamper sharing of data.</a:t>
            </a:r>
          </a:p>
          <a:p>
            <a:pPr marL="0" indent="0">
              <a:buNone/>
            </a:pPr>
            <a:endParaRPr lang="en-GB" dirty="0"/>
          </a:p>
          <a:p>
            <a:r>
              <a:rPr lang="en-GB" dirty="0">
                <a:hlinkClick r:id="rId3"/>
              </a:rPr>
              <a:t>Ten Ways Big Data Is Revolutionizing Marketing And Sales</a:t>
            </a:r>
            <a:endParaRPr lang="en-GB" dirty="0"/>
          </a:p>
          <a:p>
            <a:endParaRPr lang="en-GB" dirty="0"/>
          </a:p>
        </p:txBody>
      </p:sp>
    </p:spTree>
    <p:extLst>
      <p:ext uri="{BB962C8B-B14F-4D97-AF65-F5344CB8AC3E}">
        <p14:creationId xmlns:p14="http://schemas.microsoft.com/office/powerpoint/2010/main" val="34272097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8672C3-1467-644F-9EC4-5547883A5E03}"/>
              </a:ext>
            </a:extLst>
          </p:cNvPr>
          <p:cNvSpPr>
            <a:spLocks noGrp="1"/>
          </p:cNvSpPr>
          <p:nvPr>
            <p:ph type="title"/>
          </p:nvPr>
        </p:nvSpPr>
        <p:spPr/>
        <p:txBody>
          <a:bodyPr/>
          <a:lstStyle/>
          <a:p>
            <a:r>
              <a:rPr lang="en-US" dirty="0"/>
              <a:t>Analytics</a:t>
            </a:r>
          </a:p>
        </p:txBody>
      </p:sp>
      <p:sp>
        <p:nvSpPr>
          <p:cNvPr id="3" name="Content Placeholder 2">
            <a:extLst>
              <a:ext uri="{FF2B5EF4-FFF2-40B4-BE49-F238E27FC236}">
                <a16:creationId xmlns:a16="http://schemas.microsoft.com/office/drawing/2014/main" xmlns="" id="{A16C77E4-617E-5545-A549-42E81E64D467}"/>
              </a:ext>
            </a:extLst>
          </p:cNvPr>
          <p:cNvSpPr>
            <a:spLocks noGrp="1"/>
          </p:cNvSpPr>
          <p:nvPr>
            <p:ph idx="1"/>
          </p:nvPr>
        </p:nvSpPr>
        <p:spPr/>
        <p:txBody>
          <a:bodyPr/>
          <a:lstStyle/>
          <a:p>
            <a:r>
              <a:rPr lang="en-US" dirty="0"/>
              <a:t>Data analyse becoming a highly demanded skill for marketers.</a:t>
            </a:r>
          </a:p>
          <a:p>
            <a:r>
              <a:rPr lang="en-US" dirty="0"/>
              <a:t>Using database tools, data collection, data mining of customer contacts as quickly as possible.</a:t>
            </a:r>
          </a:p>
          <a:p>
            <a:r>
              <a:rPr lang="en-US" dirty="0"/>
              <a:t>Big Data should inform rather than consume marketing efforts</a:t>
            </a:r>
          </a:p>
        </p:txBody>
      </p:sp>
    </p:spTree>
    <p:extLst>
      <p:ext uri="{BB962C8B-B14F-4D97-AF65-F5344CB8AC3E}">
        <p14:creationId xmlns:p14="http://schemas.microsoft.com/office/powerpoint/2010/main" val="8418987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Dashboard examples</a:t>
            </a:r>
          </a:p>
        </p:txBody>
      </p:sp>
      <p:sp>
        <p:nvSpPr>
          <p:cNvPr id="3" name="Content Placeholder 2"/>
          <p:cNvSpPr>
            <a:spLocks noGrp="1"/>
          </p:cNvSpPr>
          <p:nvPr>
            <p:ph idx="1"/>
          </p:nvPr>
        </p:nvSpPr>
        <p:spPr/>
        <p:txBody>
          <a:bodyPr/>
          <a:lstStyle/>
          <a:p>
            <a:r>
              <a:rPr lang="en-US" dirty="0"/>
              <a:t>Marketing performance dashboard</a:t>
            </a:r>
          </a:p>
          <a:p>
            <a:pPr lvl="1"/>
            <a:r>
              <a:rPr lang="en-US" dirty="0">
                <a:hlinkClick r:id="rId2"/>
              </a:rPr>
              <a:t>https://www.klipfolio.com/resources/dashboard-examples/marketing/current-performance</a:t>
            </a:r>
            <a:endParaRPr lang="en-US" dirty="0"/>
          </a:p>
          <a:p>
            <a:pPr lvl="1"/>
            <a:endParaRPr lang="en-US" dirty="0"/>
          </a:p>
        </p:txBody>
      </p:sp>
    </p:spTree>
    <p:extLst>
      <p:ext uri="{BB962C8B-B14F-4D97-AF65-F5344CB8AC3E}">
        <p14:creationId xmlns:p14="http://schemas.microsoft.com/office/powerpoint/2010/main" val="3454914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Visualisation</a:t>
            </a:r>
          </a:p>
        </p:txBody>
      </p:sp>
      <p:sp>
        <p:nvSpPr>
          <p:cNvPr id="3" name="Content Placeholder 2"/>
          <p:cNvSpPr>
            <a:spLocks noGrp="1"/>
          </p:cNvSpPr>
          <p:nvPr>
            <p:ph idx="1"/>
          </p:nvPr>
        </p:nvSpPr>
        <p:spPr/>
        <p:txBody>
          <a:bodyPr>
            <a:normAutofit/>
          </a:bodyPr>
          <a:lstStyle/>
          <a:p>
            <a:r>
              <a:rPr lang="en-GB" dirty="0"/>
              <a:t>You’ve got your data</a:t>
            </a:r>
          </a:p>
          <a:p>
            <a:r>
              <a:rPr lang="en-GB" dirty="0"/>
              <a:t>You’ve decided on your metric </a:t>
            </a:r>
          </a:p>
          <a:p>
            <a:r>
              <a:rPr lang="en-GB" dirty="0"/>
              <a:t>How are you going to present it?</a:t>
            </a:r>
            <a:endParaRPr lang="en-US" dirty="0">
              <a:hlinkClick r:id="rId2"/>
            </a:endParaRPr>
          </a:p>
          <a:p>
            <a:r>
              <a:rPr lang="en-US" dirty="0">
                <a:hlinkClick r:id="rId2"/>
              </a:rPr>
              <a:t>https://www.tapclicks.com/marketing-dashboard-visualization/</a:t>
            </a:r>
            <a:endParaRPr lang="en-US" dirty="0"/>
          </a:p>
          <a:p>
            <a:endParaRPr lang="en-US" dirty="0"/>
          </a:p>
        </p:txBody>
      </p:sp>
    </p:spTree>
    <p:extLst>
      <p:ext uri="{BB962C8B-B14F-4D97-AF65-F5344CB8AC3E}">
        <p14:creationId xmlns:p14="http://schemas.microsoft.com/office/powerpoint/2010/main" val="3354756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AC7DD6E-9314-DD47-AEF7-F73059F2C3A9}"/>
              </a:ext>
            </a:extLst>
          </p:cNvPr>
          <p:cNvSpPr>
            <a:spLocks noGrp="1"/>
          </p:cNvSpPr>
          <p:nvPr>
            <p:ph type="title"/>
          </p:nvPr>
        </p:nvSpPr>
        <p:spPr/>
        <p:txBody>
          <a:bodyPr/>
          <a:lstStyle/>
          <a:p>
            <a:r>
              <a:rPr lang="en-US" dirty="0"/>
              <a:t>Marketing dashboards</a:t>
            </a:r>
          </a:p>
        </p:txBody>
      </p:sp>
      <p:sp>
        <p:nvSpPr>
          <p:cNvPr id="3" name="Content Placeholder 2">
            <a:extLst>
              <a:ext uri="{FF2B5EF4-FFF2-40B4-BE49-F238E27FC236}">
                <a16:creationId xmlns:a16="http://schemas.microsoft.com/office/drawing/2014/main" xmlns="" id="{0410A526-C27F-F044-AE8B-E9D5F1290943}"/>
              </a:ext>
            </a:extLst>
          </p:cNvPr>
          <p:cNvSpPr>
            <a:spLocks noGrp="1"/>
          </p:cNvSpPr>
          <p:nvPr>
            <p:ph idx="1"/>
          </p:nvPr>
        </p:nvSpPr>
        <p:spPr/>
        <p:txBody>
          <a:bodyPr>
            <a:normAutofit fontScale="70000" lnSpcReduction="20000"/>
          </a:bodyPr>
          <a:lstStyle/>
          <a:p>
            <a:r>
              <a:rPr lang="en-US" dirty="0"/>
              <a:t>Graphical descriptions of data and information demonstrating performance and trends which managers can use to inform strategic and operational decision making</a:t>
            </a:r>
          </a:p>
          <a:p>
            <a:r>
              <a:rPr lang="en-US" dirty="0"/>
              <a:t>They capture key performance  indicators in a visually and easily-understandable way.</a:t>
            </a:r>
          </a:p>
          <a:p>
            <a:r>
              <a:rPr lang="en-US" dirty="0"/>
              <a:t>Range of information financial and non-financial that a variety of people can use to measure, monitor and manage activity</a:t>
            </a:r>
          </a:p>
          <a:p>
            <a:r>
              <a:rPr lang="en-US" dirty="0"/>
              <a:t>It demonstrates the progress an organisation is making towards achieving objectives, it should be updated as and when required.</a:t>
            </a:r>
          </a:p>
          <a:p>
            <a:endParaRPr lang="en-US" dirty="0"/>
          </a:p>
        </p:txBody>
      </p:sp>
    </p:spTree>
    <p:extLst>
      <p:ext uri="{BB962C8B-B14F-4D97-AF65-F5344CB8AC3E}">
        <p14:creationId xmlns:p14="http://schemas.microsoft.com/office/powerpoint/2010/main" val="6686185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AC7DD6E-9314-DD47-AEF7-F73059F2C3A9}"/>
              </a:ext>
            </a:extLst>
          </p:cNvPr>
          <p:cNvSpPr>
            <a:spLocks noGrp="1"/>
          </p:cNvSpPr>
          <p:nvPr>
            <p:ph type="title"/>
          </p:nvPr>
        </p:nvSpPr>
        <p:spPr/>
        <p:txBody>
          <a:bodyPr/>
          <a:lstStyle/>
          <a:p>
            <a:r>
              <a:rPr lang="en-US" dirty="0"/>
              <a:t>Marketing dashboards</a:t>
            </a:r>
          </a:p>
        </p:txBody>
      </p:sp>
      <p:sp>
        <p:nvSpPr>
          <p:cNvPr id="3" name="Content Placeholder 2">
            <a:extLst>
              <a:ext uri="{FF2B5EF4-FFF2-40B4-BE49-F238E27FC236}">
                <a16:creationId xmlns:a16="http://schemas.microsoft.com/office/drawing/2014/main" xmlns="" id="{0410A526-C27F-F044-AE8B-E9D5F1290943}"/>
              </a:ext>
            </a:extLst>
          </p:cNvPr>
          <p:cNvSpPr>
            <a:spLocks noGrp="1"/>
          </p:cNvSpPr>
          <p:nvPr>
            <p:ph idx="1"/>
          </p:nvPr>
        </p:nvSpPr>
        <p:spPr/>
        <p:txBody>
          <a:bodyPr>
            <a:normAutofit fontScale="85000" lnSpcReduction="10000"/>
          </a:bodyPr>
          <a:lstStyle/>
          <a:p>
            <a:r>
              <a:rPr lang="en-US" dirty="0"/>
              <a:t>A dashboard should contain the vital information needed to present the current situation and to inform progress at all three levels:</a:t>
            </a:r>
          </a:p>
          <a:p>
            <a:r>
              <a:rPr lang="en-US" dirty="0"/>
              <a:t>Strategic – measuring progress towards business and marketing objectives</a:t>
            </a:r>
          </a:p>
          <a:p>
            <a:r>
              <a:rPr lang="en-US" dirty="0"/>
              <a:t>Operational –Tracking the delivery of objectives and strategy</a:t>
            </a:r>
          </a:p>
          <a:p>
            <a:r>
              <a:rPr lang="en-US" dirty="0"/>
              <a:t>Tactical – Monitoring the delivery of the marketing tactics and projects that deliver the strategy.</a:t>
            </a:r>
          </a:p>
          <a:p>
            <a:pPr marL="0" indent="0">
              <a:buNone/>
            </a:pPr>
            <a:endParaRPr lang="en-US" dirty="0"/>
          </a:p>
        </p:txBody>
      </p:sp>
    </p:spTree>
    <p:extLst>
      <p:ext uri="{BB962C8B-B14F-4D97-AF65-F5344CB8AC3E}">
        <p14:creationId xmlns:p14="http://schemas.microsoft.com/office/powerpoint/2010/main" val="3558953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AC7DD6E-9314-DD47-AEF7-F73059F2C3A9}"/>
              </a:ext>
            </a:extLst>
          </p:cNvPr>
          <p:cNvSpPr>
            <a:spLocks noGrp="1"/>
          </p:cNvSpPr>
          <p:nvPr>
            <p:ph type="title"/>
          </p:nvPr>
        </p:nvSpPr>
        <p:spPr/>
        <p:txBody>
          <a:bodyPr/>
          <a:lstStyle/>
          <a:p>
            <a:r>
              <a:rPr lang="en-US" dirty="0"/>
              <a:t>Marketing dashboards</a:t>
            </a:r>
          </a:p>
        </p:txBody>
      </p:sp>
      <p:sp>
        <p:nvSpPr>
          <p:cNvPr id="3" name="Content Placeholder 2">
            <a:extLst>
              <a:ext uri="{FF2B5EF4-FFF2-40B4-BE49-F238E27FC236}">
                <a16:creationId xmlns:a16="http://schemas.microsoft.com/office/drawing/2014/main" xmlns="" id="{0410A526-C27F-F044-AE8B-E9D5F1290943}"/>
              </a:ext>
            </a:extLst>
          </p:cNvPr>
          <p:cNvSpPr>
            <a:spLocks noGrp="1"/>
          </p:cNvSpPr>
          <p:nvPr>
            <p:ph idx="1"/>
          </p:nvPr>
        </p:nvSpPr>
        <p:spPr/>
        <p:txBody>
          <a:bodyPr>
            <a:normAutofit/>
          </a:bodyPr>
          <a:lstStyle/>
          <a:p>
            <a:r>
              <a:rPr lang="en-US" dirty="0"/>
              <a:t>It’s crucial to plan and research a good design, that , above all, allows key information to be clearly communicated to users and makes supporting information easily accessible.</a:t>
            </a:r>
          </a:p>
        </p:txBody>
      </p:sp>
    </p:spTree>
    <p:extLst>
      <p:ext uri="{BB962C8B-B14F-4D97-AF65-F5344CB8AC3E}">
        <p14:creationId xmlns:p14="http://schemas.microsoft.com/office/powerpoint/2010/main" val="2484083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AC7DD6E-9314-DD47-AEF7-F73059F2C3A9}"/>
              </a:ext>
            </a:extLst>
          </p:cNvPr>
          <p:cNvSpPr>
            <a:spLocks noGrp="1"/>
          </p:cNvSpPr>
          <p:nvPr>
            <p:ph type="title"/>
          </p:nvPr>
        </p:nvSpPr>
        <p:spPr/>
        <p:txBody>
          <a:bodyPr/>
          <a:lstStyle/>
          <a:p>
            <a:r>
              <a:rPr lang="en-US" dirty="0"/>
              <a:t>Marketing dashboards</a:t>
            </a:r>
          </a:p>
        </p:txBody>
      </p:sp>
      <p:sp>
        <p:nvSpPr>
          <p:cNvPr id="3" name="Content Placeholder 2">
            <a:extLst>
              <a:ext uri="{FF2B5EF4-FFF2-40B4-BE49-F238E27FC236}">
                <a16:creationId xmlns:a16="http://schemas.microsoft.com/office/drawing/2014/main" xmlns="" id="{0410A526-C27F-F044-AE8B-E9D5F1290943}"/>
              </a:ext>
            </a:extLst>
          </p:cNvPr>
          <p:cNvSpPr>
            <a:spLocks noGrp="1"/>
          </p:cNvSpPr>
          <p:nvPr>
            <p:ph idx="1"/>
          </p:nvPr>
        </p:nvSpPr>
        <p:spPr/>
        <p:txBody>
          <a:bodyPr>
            <a:normAutofit fontScale="92500" lnSpcReduction="20000"/>
          </a:bodyPr>
          <a:lstStyle/>
          <a:p>
            <a:r>
              <a:rPr lang="en-US" dirty="0"/>
              <a:t>Simple , intuitive presentation of KPIs that can be easily interpreted</a:t>
            </a:r>
          </a:p>
          <a:p>
            <a:r>
              <a:rPr lang="en-US" dirty="0"/>
              <a:t>Allow managers to identify, highlight and correct negative trends</a:t>
            </a:r>
          </a:p>
          <a:p>
            <a:r>
              <a:rPr lang="en-US" dirty="0"/>
              <a:t>Through use of tools such as ‘drill down’ allow more detailed reports to be generated</a:t>
            </a:r>
          </a:p>
          <a:p>
            <a:r>
              <a:rPr lang="en-US" dirty="0"/>
              <a:t>Facilitate informed decision making</a:t>
            </a:r>
          </a:p>
          <a:p>
            <a:r>
              <a:rPr lang="en-US" dirty="0"/>
              <a:t>Less time consuming than running multiple reports</a:t>
            </a:r>
          </a:p>
          <a:p>
            <a:endParaRPr lang="en-US" dirty="0"/>
          </a:p>
          <a:p>
            <a:pPr marL="0" indent="0">
              <a:buNone/>
            </a:pPr>
            <a:endParaRPr lang="en-US" dirty="0"/>
          </a:p>
        </p:txBody>
      </p:sp>
    </p:spTree>
    <p:extLst>
      <p:ext uri="{BB962C8B-B14F-4D97-AF65-F5344CB8AC3E}">
        <p14:creationId xmlns:p14="http://schemas.microsoft.com/office/powerpoint/2010/main" val="33541824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Dashboard software</a:t>
            </a:r>
          </a:p>
        </p:txBody>
      </p:sp>
      <p:sp>
        <p:nvSpPr>
          <p:cNvPr id="3" name="Content Placeholder 2"/>
          <p:cNvSpPr>
            <a:spLocks noGrp="1"/>
          </p:cNvSpPr>
          <p:nvPr>
            <p:ph idx="1"/>
          </p:nvPr>
        </p:nvSpPr>
        <p:spPr/>
        <p:txBody>
          <a:bodyPr/>
          <a:lstStyle/>
          <a:p>
            <a:r>
              <a:rPr lang="en-US" dirty="0"/>
              <a:t>Most dashboard software companies offer a month’s free trial</a:t>
            </a:r>
          </a:p>
          <a:p>
            <a:r>
              <a:rPr lang="en-US" dirty="0"/>
              <a:t>All have YouTube tutorial videos</a:t>
            </a:r>
          </a:p>
          <a:p>
            <a:r>
              <a:rPr lang="en-US" dirty="0"/>
              <a:t>You have to upload your data via Google Drive or OneDrive first then access this in the software</a:t>
            </a:r>
          </a:p>
          <a:p>
            <a:endParaRPr lang="en-US" dirty="0"/>
          </a:p>
        </p:txBody>
      </p:sp>
    </p:spTree>
    <p:extLst>
      <p:ext uri="{BB962C8B-B14F-4D97-AF65-F5344CB8AC3E}">
        <p14:creationId xmlns:p14="http://schemas.microsoft.com/office/powerpoint/2010/main" val="41874912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20000"/>
          </a:bodyPr>
          <a:lstStyle/>
          <a:p>
            <a:r>
              <a:rPr lang="en-US" dirty="0"/>
              <a:t>One I have tried that seems to work fairly intuitively is </a:t>
            </a:r>
            <a:r>
              <a:rPr lang="en-US" dirty="0">
                <a:hlinkClick r:id="rId2"/>
              </a:rPr>
              <a:t>www.clicdata.com</a:t>
            </a:r>
            <a:endParaRPr lang="en-US" dirty="0"/>
          </a:p>
          <a:p>
            <a:r>
              <a:rPr lang="en-US" dirty="0">
                <a:hlinkClick r:id="rId3"/>
              </a:rPr>
              <a:t>www.klipfolio.com</a:t>
            </a:r>
            <a:r>
              <a:rPr lang="en-US" dirty="0"/>
              <a:t> is another popular choice</a:t>
            </a:r>
          </a:p>
          <a:p>
            <a:r>
              <a:rPr lang="en-US" dirty="0"/>
              <a:t>As is </a:t>
            </a:r>
            <a:r>
              <a:rPr lang="en-US" dirty="0">
                <a:hlinkClick r:id="rId4"/>
              </a:rPr>
              <a:t>www.tapclicks.com</a:t>
            </a:r>
            <a:r>
              <a:rPr lang="en-US" dirty="0"/>
              <a:t> and </a:t>
            </a:r>
            <a:r>
              <a:rPr lang="en-US" dirty="0">
                <a:hlinkClick r:id="rId5"/>
              </a:rPr>
              <a:t>cyfe.com</a:t>
            </a:r>
            <a:endParaRPr lang="en-US" dirty="0"/>
          </a:p>
          <a:p>
            <a:r>
              <a:rPr lang="en-US" dirty="0"/>
              <a:t>There are also specialist customer feedback dashboards: </a:t>
            </a:r>
            <a:r>
              <a:rPr lang="en-US" dirty="0">
                <a:hlinkClick r:id="rId6"/>
              </a:rPr>
              <a:t>mopinion</a:t>
            </a:r>
            <a:r>
              <a:rPr lang="en-US" dirty="0"/>
              <a:t> and </a:t>
            </a:r>
            <a:r>
              <a:rPr lang="en-US" dirty="0">
                <a:hlinkClick r:id="rId7"/>
              </a:rPr>
              <a:t>cloudcherry</a:t>
            </a:r>
            <a:endParaRPr lang="en-US" dirty="0"/>
          </a:p>
          <a:p>
            <a:r>
              <a:rPr lang="en-US" dirty="0"/>
              <a:t>Browse through them all and look and the </a:t>
            </a:r>
            <a:r>
              <a:rPr lang="en-US" dirty="0">
                <a:hlinkClick r:id="rId8"/>
              </a:rPr>
              <a:t>dashboards</a:t>
            </a:r>
            <a:r>
              <a:rPr lang="en-US" dirty="0"/>
              <a:t> they use and find good examples.</a:t>
            </a:r>
          </a:p>
          <a:p>
            <a:endParaRPr lang="en-US" dirty="0"/>
          </a:p>
        </p:txBody>
      </p:sp>
    </p:spTree>
    <p:extLst>
      <p:ext uri="{BB962C8B-B14F-4D97-AF65-F5344CB8AC3E}">
        <p14:creationId xmlns:p14="http://schemas.microsoft.com/office/powerpoint/2010/main" val="29646618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For the purposes of today’s tutorial we will use </a:t>
            </a:r>
            <a:r>
              <a:rPr lang="en-US" dirty="0">
                <a:hlinkClick r:id="rId2"/>
              </a:rPr>
              <a:t>www.clicdata.com</a:t>
            </a:r>
            <a:endParaRPr lang="en-US" dirty="0"/>
          </a:p>
          <a:p>
            <a:endParaRPr lang="en-US" dirty="0"/>
          </a:p>
          <a:p>
            <a:r>
              <a:rPr lang="en-US" dirty="0">
                <a:hlinkClick r:id="rId3"/>
              </a:rPr>
              <a:t>https</a:t>
            </a:r>
            <a:r>
              <a:rPr lang="en-US">
                <a:hlinkClick r:id="rId3"/>
              </a:rPr>
              <a:t>://www.youtube.com/watch?v=WYBU0xWkf6Q</a:t>
            </a:r>
            <a:endParaRPr lang="en-US"/>
          </a:p>
          <a:p>
            <a:endParaRPr lang="en-US" dirty="0"/>
          </a:p>
        </p:txBody>
      </p:sp>
    </p:spTree>
    <p:extLst>
      <p:ext uri="{BB962C8B-B14F-4D97-AF65-F5344CB8AC3E}">
        <p14:creationId xmlns:p14="http://schemas.microsoft.com/office/powerpoint/2010/main" val="1807875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a:p>
            <a:r>
              <a:rPr lang="en-US" dirty="0"/>
              <a:t>You need to all login and set up an account</a:t>
            </a:r>
            <a:r>
              <a:rPr lang="is-IS" dirty="0"/>
              <a:t>…</a:t>
            </a:r>
            <a:endParaRPr lang="en-US" dirty="0"/>
          </a:p>
        </p:txBody>
      </p:sp>
    </p:spTree>
    <p:extLst>
      <p:ext uri="{BB962C8B-B14F-4D97-AF65-F5344CB8AC3E}">
        <p14:creationId xmlns:p14="http://schemas.microsoft.com/office/powerpoint/2010/main" val="3589724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a:solidFill>
                  <a:schemeClr val="bg1"/>
                </a:solidFill>
              </a:rPr>
              <a:t/>
            </a:r>
            <a:br>
              <a:rPr lang="en-GB" sz="3600" dirty="0">
                <a:solidFill>
                  <a:schemeClr val="bg1"/>
                </a:solidFill>
              </a:rPr>
            </a:br>
            <a:r>
              <a:rPr lang="en-GB" sz="3600" dirty="0">
                <a:solidFill>
                  <a:schemeClr val="bg1"/>
                </a:solidFill>
              </a:rPr>
              <a:t/>
            </a:r>
            <a:br>
              <a:rPr lang="en-GB" sz="3600" dirty="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a:solidFill>
                  <a:schemeClr val="bg1"/>
                </a:solidFill>
              </a:rPr>
              <a:t>Mastering Metrics </a:t>
            </a:r>
          </a:p>
          <a:p>
            <a:endParaRPr lang="en-GB" dirty="0">
              <a:solidFill>
                <a:schemeClr val="bg1"/>
              </a:solidFill>
            </a:endParaRPr>
          </a:p>
          <a:p>
            <a:r>
              <a:rPr lang="en-GB" dirty="0">
                <a:solidFill>
                  <a:schemeClr val="bg1"/>
                </a:solidFill>
              </a:rPr>
              <a:t>Unit </a:t>
            </a:r>
            <a:r>
              <a:rPr lang="en-GB" dirty="0" smtClean="0">
                <a:solidFill>
                  <a:schemeClr val="bg1"/>
                </a:solidFill>
              </a:rPr>
              <a:t>2.2 </a:t>
            </a:r>
            <a:r>
              <a:rPr lang="en-GB" dirty="0">
                <a:solidFill>
                  <a:schemeClr val="bg1"/>
                </a:solidFill>
              </a:rPr>
              <a:t>Chris </a:t>
            </a:r>
            <a:r>
              <a:rPr lang="en-GB" dirty="0" smtClean="0">
                <a:solidFill>
                  <a:schemeClr val="bg1"/>
                </a:solidFill>
              </a:rPr>
              <a:t>Thomas</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2349375745"/>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Product and pricing metrics</a:t>
            </a:r>
          </a:p>
        </p:txBody>
      </p:sp>
      <p:sp>
        <p:nvSpPr>
          <p:cNvPr id="3" name="Content Placeholder 2"/>
          <p:cNvSpPr>
            <a:spLocks noGrp="1"/>
          </p:cNvSpPr>
          <p:nvPr>
            <p:ph idx="1"/>
          </p:nvPr>
        </p:nvSpPr>
        <p:spPr/>
        <p:txBody>
          <a:bodyPr>
            <a:normAutofit/>
          </a:bodyPr>
          <a:lstStyle/>
          <a:p>
            <a:r>
              <a:rPr lang="en-GB" dirty="0"/>
              <a:t>These 2 key areas of marketing mix are tangible and closely allied. Integrating pricing metrics can determine optimum prices for different elements of a product line or category.</a:t>
            </a:r>
          </a:p>
          <a:p>
            <a:r>
              <a:rPr lang="en-GB" dirty="0"/>
              <a:t> </a:t>
            </a:r>
          </a:p>
        </p:txBody>
      </p:sp>
    </p:spTree>
    <p:extLst>
      <p:ext uri="{BB962C8B-B14F-4D97-AF65-F5344CB8AC3E}">
        <p14:creationId xmlns:p14="http://schemas.microsoft.com/office/powerpoint/2010/main" val="3295513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Product and pricing metrics</a:t>
            </a:r>
          </a:p>
        </p:txBody>
      </p:sp>
      <p:sp>
        <p:nvSpPr>
          <p:cNvPr id="3" name="Content Placeholder 2"/>
          <p:cNvSpPr>
            <a:spLocks noGrp="1"/>
          </p:cNvSpPr>
          <p:nvPr>
            <p:ph idx="1"/>
          </p:nvPr>
        </p:nvSpPr>
        <p:spPr/>
        <p:txBody>
          <a:bodyPr>
            <a:normAutofit/>
          </a:bodyPr>
          <a:lstStyle/>
          <a:p>
            <a:r>
              <a:rPr lang="en-GB" dirty="0"/>
              <a:t>Pricing basket metrics</a:t>
            </a:r>
          </a:p>
          <a:p>
            <a:pPr lvl="1"/>
            <a:r>
              <a:rPr lang="en-GB" dirty="0"/>
              <a:t>Can show what products customers are buying as part of a bundle and which lend themselves to be bundled. </a:t>
            </a:r>
          </a:p>
          <a:p>
            <a:pPr lvl="1"/>
            <a:r>
              <a:rPr lang="en-GB" dirty="0"/>
              <a:t>They can also informs decisions on which products to cross-sell, discount or upsell to the same customer. </a:t>
            </a:r>
          </a:p>
        </p:txBody>
      </p:sp>
    </p:spTree>
    <p:extLst>
      <p:ext uri="{BB962C8B-B14F-4D97-AF65-F5344CB8AC3E}">
        <p14:creationId xmlns:p14="http://schemas.microsoft.com/office/powerpoint/2010/main" val="2533327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Product and pricing metrics</a:t>
            </a:r>
          </a:p>
        </p:txBody>
      </p:sp>
      <p:sp>
        <p:nvSpPr>
          <p:cNvPr id="3" name="Content Placeholder 2"/>
          <p:cNvSpPr>
            <a:spLocks noGrp="1"/>
          </p:cNvSpPr>
          <p:nvPr>
            <p:ph idx="1"/>
          </p:nvPr>
        </p:nvSpPr>
        <p:spPr/>
        <p:txBody>
          <a:bodyPr>
            <a:normAutofit fontScale="92500"/>
          </a:bodyPr>
          <a:lstStyle/>
          <a:p>
            <a:r>
              <a:rPr lang="en-GB" dirty="0"/>
              <a:t>Cross-selling: when customer chooses a product , and the system presents them with recommended related products to add to their purchase.</a:t>
            </a:r>
          </a:p>
          <a:p>
            <a:r>
              <a:rPr lang="en-GB" dirty="0"/>
              <a:t>Upselling is when customers choose a product, and the system presents them with a recommended superior alternative (normally with incentive) to replace their original choice.</a:t>
            </a:r>
          </a:p>
        </p:txBody>
      </p:sp>
    </p:spTree>
    <p:extLst>
      <p:ext uri="{BB962C8B-B14F-4D97-AF65-F5344CB8AC3E}">
        <p14:creationId xmlns:p14="http://schemas.microsoft.com/office/powerpoint/2010/main" val="1590279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Product and pricing metrics</a:t>
            </a:r>
          </a:p>
        </p:txBody>
      </p:sp>
      <p:sp>
        <p:nvSpPr>
          <p:cNvPr id="3" name="Content Placeholder 2"/>
          <p:cNvSpPr>
            <a:spLocks noGrp="1"/>
          </p:cNvSpPr>
          <p:nvPr>
            <p:ph idx="1"/>
          </p:nvPr>
        </p:nvSpPr>
        <p:spPr/>
        <p:txBody>
          <a:bodyPr>
            <a:normAutofit/>
          </a:bodyPr>
          <a:lstStyle/>
          <a:p>
            <a:r>
              <a:rPr lang="en-GB" dirty="0"/>
              <a:t>Price elasticity metrics – Can help inform decision on which products can sustain premium pricing.</a:t>
            </a:r>
          </a:p>
          <a:p>
            <a:r>
              <a:rPr lang="en-GB" dirty="0"/>
              <a:t>Cross-elasticity: how one product in a category might be affected by the change in the price of another.</a:t>
            </a:r>
          </a:p>
        </p:txBody>
      </p:sp>
    </p:spTree>
    <p:extLst>
      <p:ext uri="{BB962C8B-B14F-4D97-AF65-F5344CB8AC3E}">
        <p14:creationId xmlns:p14="http://schemas.microsoft.com/office/powerpoint/2010/main" val="677320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Product and pricing metrics</a:t>
            </a:r>
          </a:p>
        </p:txBody>
      </p:sp>
      <p:sp>
        <p:nvSpPr>
          <p:cNvPr id="3" name="Content Placeholder 2"/>
          <p:cNvSpPr>
            <a:spLocks noGrp="1"/>
          </p:cNvSpPr>
          <p:nvPr>
            <p:ph idx="1"/>
          </p:nvPr>
        </p:nvSpPr>
        <p:spPr/>
        <p:txBody>
          <a:bodyPr>
            <a:normAutofit/>
          </a:bodyPr>
          <a:lstStyle/>
          <a:p>
            <a:r>
              <a:rPr lang="en-GB" dirty="0"/>
              <a:t>Pricing benchmark measurements of competitor offerings- used to set the price of a product.</a:t>
            </a:r>
          </a:p>
          <a:p>
            <a:endParaRPr lang="en-GB" dirty="0"/>
          </a:p>
          <a:p>
            <a:endParaRPr lang="en-GB" dirty="0"/>
          </a:p>
        </p:txBody>
      </p:sp>
    </p:spTree>
    <p:extLst>
      <p:ext uri="{BB962C8B-B14F-4D97-AF65-F5344CB8AC3E}">
        <p14:creationId xmlns:p14="http://schemas.microsoft.com/office/powerpoint/2010/main" val="3659377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8D9953-D840-9E4B-B09A-5A822AD7545B}"/>
              </a:ext>
            </a:extLst>
          </p:cNvPr>
          <p:cNvSpPr>
            <a:spLocks noGrp="1"/>
          </p:cNvSpPr>
          <p:nvPr>
            <p:ph type="title"/>
          </p:nvPr>
        </p:nvSpPr>
        <p:spPr/>
        <p:txBody>
          <a:bodyPr/>
          <a:lstStyle/>
          <a:p>
            <a:r>
              <a:rPr lang="en-US" dirty="0"/>
              <a:t>Brand Metrics</a:t>
            </a:r>
          </a:p>
        </p:txBody>
      </p:sp>
      <p:sp>
        <p:nvSpPr>
          <p:cNvPr id="3" name="Content Placeholder 2">
            <a:extLst>
              <a:ext uri="{FF2B5EF4-FFF2-40B4-BE49-F238E27FC236}">
                <a16:creationId xmlns:a16="http://schemas.microsoft.com/office/drawing/2014/main" xmlns="" id="{FE3442A0-11B4-9844-B295-D22D6E30654D}"/>
              </a:ext>
            </a:extLst>
          </p:cNvPr>
          <p:cNvSpPr>
            <a:spLocks noGrp="1"/>
          </p:cNvSpPr>
          <p:nvPr>
            <p:ph idx="1"/>
          </p:nvPr>
        </p:nvSpPr>
        <p:spPr/>
        <p:txBody>
          <a:bodyPr>
            <a:normAutofit fontScale="92500" lnSpcReduction="10000"/>
          </a:bodyPr>
          <a:lstStyle/>
          <a:p>
            <a:r>
              <a:rPr lang="en-US" dirty="0"/>
              <a:t>(See Lecture 2)</a:t>
            </a:r>
          </a:p>
          <a:p>
            <a:r>
              <a:rPr lang="en-US" dirty="0"/>
              <a:t>You can now easily measure key factors such as brand awareness, value and positioning both offline and online</a:t>
            </a:r>
          </a:p>
          <a:p>
            <a:r>
              <a:rPr lang="en-US" dirty="0"/>
              <a:t>You can also measure the impact on brand metrics of different campaigns and related activities on an integrated basis by combining a variety of different measurement tools.</a:t>
            </a:r>
          </a:p>
        </p:txBody>
      </p:sp>
    </p:spTree>
    <p:extLst>
      <p:ext uri="{BB962C8B-B14F-4D97-AF65-F5344CB8AC3E}">
        <p14:creationId xmlns:p14="http://schemas.microsoft.com/office/powerpoint/2010/main" val="37997369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8D9953-D840-9E4B-B09A-5A822AD7545B}"/>
              </a:ext>
            </a:extLst>
          </p:cNvPr>
          <p:cNvSpPr>
            <a:spLocks noGrp="1"/>
          </p:cNvSpPr>
          <p:nvPr>
            <p:ph type="title"/>
          </p:nvPr>
        </p:nvSpPr>
        <p:spPr/>
        <p:txBody>
          <a:bodyPr/>
          <a:lstStyle/>
          <a:p>
            <a:r>
              <a:rPr lang="en-US" dirty="0"/>
              <a:t>Brand Metrics</a:t>
            </a:r>
          </a:p>
        </p:txBody>
      </p:sp>
      <p:sp>
        <p:nvSpPr>
          <p:cNvPr id="3" name="Content Placeholder 2">
            <a:extLst>
              <a:ext uri="{FF2B5EF4-FFF2-40B4-BE49-F238E27FC236}">
                <a16:creationId xmlns:a16="http://schemas.microsoft.com/office/drawing/2014/main" xmlns="" id="{FE3442A0-11B4-9844-B295-D22D6E30654D}"/>
              </a:ext>
            </a:extLst>
          </p:cNvPr>
          <p:cNvSpPr>
            <a:spLocks noGrp="1"/>
          </p:cNvSpPr>
          <p:nvPr>
            <p:ph idx="1"/>
          </p:nvPr>
        </p:nvSpPr>
        <p:spPr/>
        <p:txBody>
          <a:bodyPr>
            <a:normAutofit lnSpcReduction="10000"/>
          </a:bodyPr>
          <a:lstStyle/>
          <a:p>
            <a:r>
              <a:rPr lang="en-US" dirty="0"/>
              <a:t>Key issue is to select the brand metrics and tools that are most relevant to measuring the brand objectives that they have set.</a:t>
            </a:r>
          </a:p>
          <a:p>
            <a:r>
              <a:rPr lang="en-US" dirty="0"/>
              <a:t>Relevant and responsive to changes in the environment, and that they underpin marketing efforts to grow brand awareness, brand loyalty and brand value.</a:t>
            </a:r>
          </a:p>
        </p:txBody>
      </p:sp>
    </p:spTree>
    <p:extLst>
      <p:ext uri="{BB962C8B-B14F-4D97-AF65-F5344CB8AC3E}">
        <p14:creationId xmlns:p14="http://schemas.microsoft.com/office/powerpoint/2010/main" val="29896826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8D9953-D840-9E4B-B09A-5A822AD7545B}"/>
              </a:ext>
            </a:extLst>
          </p:cNvPr>
          <p:cNvSpPr>
            <a:spLocks noGrp="1"/>
          </p:cNvSpPr>
          <p:nvPr>
            <p:ph type="title"/>
          </p:nvPr>
        </p:nvSpPr>
        <p:spPr/>
        <p:txBody>
          <a:bodyPr/>
          <a:lstStyle/>
          <a:p>
            <a:r>
              <a:rPr lang="en-US" dirty="0"/>
              <a:t>Brand Metrics</a:t>
            </a:r>
          </a:p>
        </p:txBody>
      </p:sp>
      <p:sp>
        <p:nvSpPr>
          <p:cNvPr id="3" name="Content Placeholder 2">
            <a:extLst>
              <a:ext uri="{FF2B5EF4-FFF2-40B4-BE49-F238E27FC236}">
                <a16:creationId xmlns:a16="http://schemas.microsoft.com/office/drawing/2014/main" xmlns="" id="{FE3442A0-11B4-9844-B295-D22D6E30654D}"/>
              </a:ext>
            </a:extLst>
          </p:cNvPr>
          <p:cNvSpPr>
            <a:spLocks noGrp="1"/>
          </p:cNvSpPr>
          <p:nvPr>
            <p:ph idx="1"/>
          </p:nvPr>
        </p:nvSpPr>
        <p:spPr/>
        <p:txBody>
          <a:bodyPr>
            <a:normAutofit fontScale="92500" lnSpcReduction="10000"/>
          </a:bodyPr>
          <a:lstStyle/>
          <a:p>
            <a:r>
              <a:rPr lang="en-US" dirty="0"/>
              <a:t>Marketers need to apply brand metrics to meet objectives such as the following:</a:t>
            </a:r>
          </a:p>
          <a:p>
            <a:pPr lvl="1"/>
            <a:r>
              <a:rPr lang="en-US" dirty="0"/>
              <a:t>Gauge how customers think or feel about the brand</a:t>
            </a:r>
          </a:p>
          <a:p>
            <a:pPr lvl="1"/>
            <a:r>
              <a:rPr lang="en-US" dirty="0"/>
              <a:t>Pinpoint changes in customer or market sentiment</a:t>
            </a:r>
          </a:p>
          <a:p>
            <a:pPr lvl="1"/>
            <a:r>
              <a:rPr lang="en-US" dirty="0"/>
              <a:t>Identify the extent of customer engagement</a:t>
            </a:r>
          </a:p>
          <a:p>
            <a:pPr lvl="1"/>
            <a:r>
              <a:rPr lang="en-US" dirty="0"/>
              <a:t>Benchmark against competing brands</a:t>
            </a:r>
          </a:p>
          <a:p>
            <a:pPr lvl="1"/>
            <a:r>
              <a:rPr lang="en-US" dirty="0"/>
              <a:t>Identify ways of enhancing brand positioning</a:t>
            </a:r>
          </a:p>
        </p:txBody>
      </p:sp>
    </p:spTree>
    <p:extLst>
      <p:ext uri="{BB962C8B-B14F-4D97-AF65-F5344CB8AC3E}">
        <p14:creationId xmlns:p14="http://schemas.microsoft.com/office/powerpoint/2010/main" val="9574760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8D9953-D840-9E4B-B09A-5A822AD7545B}"/>
              </a:ext>
            </a:extLst>
          </p:cNvPr>
          <p:cNvSpPr>
            <a:spLocks noGrp="1"/>
          </p:cNvSpPr>
          <p:nvPr>
            <p:ph type="title"/>
          </p:nvPr>
        </p:nvSpPr>
        <p:spPr/>
        <p:txBody>
          <a:bodyPr/>
          <a:lstStyle/>
          <a:p>
            <a:r>
              <a:rPr lang="en-US" dirty="0"/>
              <a:t>Brand Metrics</a:t>
            </a:r>
          </a:p>
        </p:txBody>
      </p:sp>
      <p:sp>
        <p:nvSpPr>
          <p:cNvPr id="3" name="Content Placeholder 2">
            <a:extLst>
              <a:ext uri="{FF2B5EF4-FFF2-40B4-BE49-F238E27FC236}">
                <a16:creationId xmlns:a16="http://schemas.microsoft.com/office/drawing/2014/main" xmlns="" id="{FE3442A0-11B4-9844-B295-D22D6E30654D}"/>
              </a:ext>
            </a:extLst>
          </p:cNvPr>
          <p:cNvSpPr>
            <a:spLocks noGrp="1"/>
          </p:cNvSpPr>
          <p:nvPr>
            <p:ph idx="1"/>
          </p:nvPr>
        </p:nvSpPr>
        <p:spPr/>
        <p:txBody>
          <a:bodyPr>
            <a:normAutofit fontScale="70000" lnSpcReduction="20000"/>
          </a:bodyPr>
          <a:lstStyle/>
          <a:p>
            <a:r>
              <a:rPr lang="en-US" dirty="0"/>
              <a:t>Key brand metrics that marketers seek to measure in order to meet such objectives, and which often have a clear impact on each other, include:</a:t>
            </a:r>
          </a:p>
          <a:p>
            <a:pPr lvl="1"/>
            <a:r>
              <a:rPr lang="en-US" dirty="0"/>
              <a:t>Brand awareness</a:t>
            </a:r>
          </a:p>
          <a:p>
            <a:pPr lvl="1"/>
            <a:r>
              <a:rPr lang="en-US" dirty="0"/>
              <a:t>Brand recognition</a:t>
            </a:r>
          </a:p>
          <a:p>
            <a:pPr lvl="1"/>
            <a:r>
              <a:rPr lang="en-US" dirty="0"/>
              <a:t>Share of voice</a:t>
            </a:r>
          </a:p>
          <a:p>
            <a:pPr lvl="1"/>
            <a:r>
              <a:rPr lang="en-US" dirty="0"/>
              <a:t>Values associated with the brand</a:t>
            </a:r>
          </a:p>
          <a:p>
            <a:pPr lvl="1"/>
            <a:r>
              <a:rPr lang="en-US" dirty="0"/>
              <a:t>Advertising recall</a:t>
            </a:r>
          </a:p>
          <a:p>
            <a:pPr lvl="1"/>
            <a:r>
              <a:rPr lang="en-US" dirty="0"/>
              <a:t>Advertising response</a:t>
            </a:r>
          </a:p>
          <a:p>
            <a:pPr lvl="1"/>
            <a:r>
              <a:rPr lang="en-US" dirty="0"/>
              <a:t>Brand advocacy/loyalty</a:t>
            </a:r>
          </a:p>
          <a:p>
            <a:pPr lvl="1"/>
            <a:r>
              <a:rPr lang="en-US" dirty="0"/>
              <a:t>Competitor impact</a:t>
            </a:r>
          </a:p>
          <a:p>
            <a:pPr lvl="1"/>
            <a:r>
              <a:rPr lang="en-US" dirty="0"/>
              <a:t>Online brand presence</a:t>
            </a:r>
          </a:p>
        </p:txBody>
      </p:sp>
    </p:spTree>
    <p:extLst>
      <p:ext uri="{BB962C8B-B14F-4D97-AF65-F5344CB8AC3E}">
        <p14:creationId xmlns:p14="http://schemas.microsoft.com/office/powerpoint/2010/main" val="8745365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8D9953-D840-9E4B-B09A-5A822AD7545B}"/>
              </a:ext>
            </a:extLst>
          </p:cNvPr>
          <p:cNvSpPr>
            <a:spLocks noGrp="1"/>
          </p:cNvSpPr>
          <p:nvPr>
            <p:ph type="title"/>
          </p:nvPr>
        </p:nvSpPr>
        <p:spPr/>
        <p:txBody>
          <a:bodyPr/>
          <a:lstStyle/>
          <a:p>
            <a:r>
              <a:rPr lang="en-US" dirty="0"/>
              <a:t>Brand Metrics</a:t>
            </a:r>
          </a:p>
        </p:txBody>
      </p:sp>
      <p:sp>
        <p:nvSpPr>
          <p:cNvPr id="3" name="Content Placeholder 2">
            <a:extLst>
              <a:ext uri="{FF2B5EF4-FFF2-40B4-BE49-F238E27FC236}">
                <a16:creationId xmlns:a16="http://schemas.microsoft.com/office/drawing/2014/main" xmlns="" id="{FE3442A0-11B4-9844-B295-D22D6E30654D}"/>
              </a:ext>
            </a:extLst>
          </p:cNvPr>
          <p:cNvSpPr>
            <a:spLocks noGrp="1"/>
          </p:cNvSpPr>
          <p:nvPr>
            <p:ph idx="1"/>
          </p:nvPr>
        </p:nvSpPr>
        <p:spPr/>
        <p:txBody>
          <a:bodyPr>
            <a:normAutofit/>
          </a:bodyPr>
          <a:lstStyle/>
          <a:p>
            <a:r>
              <a:rPr lang="en-US" dirty="0"/>
              <a:t>After a branding campaign you can look at changes in number to your different media channels to gauge its success on each one.</a:t>
            </a:r>
          </a:p>
        </p:txBody>
      </p:sp>
    </p:spTree>
    <p:extLst>
      <p:ext uri="{BB962C8B-B14F-4D97-AF65-F5344CB8AC3E}">
        <p14:creationId xmlns:p14="http://schemas.microsoft.com/office/powerpoint/2010/main" val="40990031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8D9953-D840-9E4B-B09A-5A822AD7545B}"/>
              </a:ext>
            </a:extLst>
          </p:cNvPr>
          <p:cNvSpPr>
            <a:spLocks noGrp="1"/>
          </p:cNvSpPr>
          <p:nvPr>
            <p:ph type="title"/>
          </p:nvPr>
        </p:nvSpPr>
        <p:spPr/>
        <p:txBody>
          <a:bodyPr/>
          <a:lstStyle/>
          <a:p>
            <a:r>
              <a:rPr lang="en-US" dirty="0"/>
              <a:t>Brand Metrics</a:t>
            </a:r>
          </a:p>
        </p:txBody>
      </p:sp>
      <p:pic>
        <p:nvPicPr>
          <p:cNvPr id="5" name="Content Placeholder 4">
            <a:extLst>
              <a:ext uri="{FF2B5EF4-FFF2-40B4-BE49-F238E27FC236}">
                <a16:creationId xmlns:a16="http://schemas.microsoft.com/office/drawing/2014/main" xmlns="" id="{CBE3EF2C-7291-0043-9875-F5E3F7764C1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893401"/>
            <a:ext cx="8229600" cy="3329960"/>
          </a:xfrm>
        </p:spPr>
      </p:pic>
    </p:spTree>
    <p:extLst>
      <p:ext uri="{BB962C8B-B14F-4D97-AF65-F5344CB8AC3E}">
        <p14:creationId xmlns:p14="http://schemas.microsoft.com/office/powerpoint/2010/main" val="38765636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8D9953-D840-9E4B-B09A-5A822AD7545B}"/>
              </a:ext>
            </a:extLst>
          </p:cNvPr>
          <p:cNvSpPr>
            <a:spLocks noGrp="1"/>
          </p:cNvSpPr>
          <p:nvPr>
            <p:ph type="title"/>
          </p:nvPr>
        </p:nvSpPr>
        <p:spPr/>
        <p:txBody>
          <a:bodyPr/>
          <a:lstStyle/>
          <a:p>
            <a:r>
              <a:rPr lang="en-US" dirty="0"/>
              <a:t>Brand Metrics</a:t>
            </a:r>
          </a:p>
        </p:txBody>
      </p:sp>
      <p:sp>
        <p:nvSpPr>
          <p:cNvPr id="4" name="Content Placeholder 3">
            <a:extLst>
              <a:ext uri="{FF2B5EF4-FFF2-40B4-BE49-F238E27FC236}">
                <a16:creationId xmlns:a16="http://schemas.microsoft.com/office/drawing/2014/main" xmlns="" id="{E9553AF6-2BED-7744-93DC-0BB5FA033DC4}"/>
              </a:ext>
            </a:extLst>
          </p:cNvPr>
          <p:cNvSpPr>
            <a:spLocks noGrp="1"/>
          </p:cNvSpPr>
          <p:nvPr>
            <p:ph idx="1"/>
          </p:nvPr>
        </p:nvSpPr>
        <p:spPr/>
        <p:txBody>
          <a:bodyPr>
            <a:normAutofit fontScale="92500"/>
          </a:bodyPr>
          <a:lstStyle/>
          <a:p>
            <a:r>
              <a:rPr lang="en-US" dirty="0"/>
              <a:t>Digital brand metrics tools can be used to measure the relative impact of digital communication on an organisation:</a:t>
            </a:r>
          </a:p>
          <a:p>
            <a:pPr lvl="1"/>
            <a:r>
              <a:rPr lang="en-US" dirty="0" err="1"/>
              <a:t>Twitalyzer</a:t>
            </a:r>
            <a:r>
              <a:rPr lang="en-US" dirty="0"/>
              <a:t> to measure tweets</a:t>
            </a:r>
          </a:p>
          <a:p>
            <a:pPr lvl="1"/>
            <a:r>
              <a:rPr lang="en-US" dirty="0" err="1"/>
              <a:t>Socialmention</a:t>
            </a:r>
            <a:r>
              <a:rPr lang="en-US" dirty="0"/>
              <a:t> for measuring real-time conversations</a:t>
            </a:r>
          </a:p>
          <a:p>
            <a:pPr lvl="1"/>
            <a:r>
              <a:rPr lang="en-US" dirty="0"/>
              <a:t>Google Analytics and </a:t>
            </a:r>
            <a:r>
              <a:rPr lang="en-US" dirty="0" err="1"/>
              <a:t>Doubleclick</a:t>
            </a:r>
            <a:r>
              <a:rPr lang="en-US" dirty="0"/>
              <a:t> for measuring changes in brand sentiment over time.</a:t>
            </a:r>
          </a:p>
          <a:p>
            <a:pPr lvl="1"/>
            <a:endParaRPr lang="en-US" dirty="0"/>
          </a:p>
        </p:txBody>
      </p:sp>
    </p:spTree>
    <p:extLst>
      <p:ext uri="{BB962C8B-B14F-4D97-AF65-F5344CB8AC3E}">
        <p14:creationId xmlns:p14="http://schemas.microsoft.com/office/powerpoint/2010/main" val="32913215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CB617E-36CD-F142-816B-BD884B262231}"/>
              </a:ext>
            </a:extLst>
          </p:cNvPr>
          <p:cNvSpPr>
            <a:spLocks noGrp="1"/>
          </p:cNvSpPr>
          <p:nvPr>
            <p:ph type="title"/>
          </p:nvPr>
        </p:nvSpPr>
        <p:spPr/>
        <p:txBody>
          <a:bodyPr/>
          <a:lstStyle/>
          <a:p>
            <a:r>
              <a:rPr lang="en-US" dirty="0"/>
              <a:t>Channel Metrics and Profitability</a:t>
            </a:r>
          </a:p>
        </p:txBody>
      </p:sp>
      <p:sp>
        <p:nvSpPr>
          <p:cNvPr id="3" name="Content Placeholder 2">
            <a:extLst>
              <a:ext uri="{FF2B5EF4-FFF2-40B4-BE49-F238E27FC236}">
                <a16:creationId xmlns:a16="http://schemas.microsoft.com/office/drawing/2014/main" xmlns="" id="{CE022092-0028-A846-8548-46F5AB14B836}"/>
              </a:ext>
            </a:extLst>
          </p:cNvPr>
          <p:cNvSpPr>
            <a:spLocks noGrp="1"/>
          </p:cNvSpPr>
          <p:nvPr>
            <p:ph idx="1"/>
          </p:nvPr>
        </p:nvSpPr>
        <p:spPr/>
        <p:txBody>
          <a:bodyPr/>
          <a:lstStyle/>
          <a:p>
            <a:r>
              <a:rPr lang="en-US" dirty="0"/>
              <a:t>By analysing the impact of different online and offline channels on branding, sales and customer loyalty, for example, marketers can gain real insight into which channel activities deliver the greatest return on investment.</a:t>
            </a:r>
          </a:p>
        </p:txBody>
      </p:sp>
    </p:spTree>
    <p:extLst>
      <p:ext uri="{BB962C8B-B14F-4D97-AF65-F5344CB8AC3E}">
        <p14:creationId xmlns:p14="http://schemas.microsoft.com/office/powerpoint/2010/main" val="12429753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CB617E-36CD-F142-816B-BD884B26223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CE022092-0028-A846-8548-46F5AB14B836}"/>
              </a:ext>
            </a:extLst>
          </p:cNvPr>
          <p:cNvSpPr>
            <a:spLocks noGrp="1"/>
          </p:cNvSpPr>
          <p:nvPr>
            <p:ph idx="1"/>
          </p:nvPr>
        </p:nvSpPr>
        <p:spPr/>
        <p:txBody>
          <a:bodyPr>
            <a:normAutofit fontScale="77500" lnSpcReduction="20000"/>
          </a:bodyPr>
          <a:lstStyle/>
          <a:p>
            <a:r>
              <a:rPr lang="en-US" dirty="0"/>
              <a:t>What to measure?</a:t>
            </a:r>
          </a:p>
          <a:p>
            <a:r>
              <a:rPr lang="en-US" dirty="0"/>
              <a:t>Related to marketing objectives set.</a:t>
            </a:r>
          </a:p>
          <a:p>
            <a:r>
              <a:rPr lang="en-US" dirty="0"/>
              <a:t>Measure could be an evaluation of which channel or mix of channels have the greatest impact on a marketing activity and the likely contribution of each channel to the desired outcome.</a:t>
            </a:r>
          </a:p>
          <a:p>
            <a:r>
              <a:rPr lang="en-US" dirty="0"/>
              <a:t>Digital measurement tools such as Google Analytics and </a:t>
            </a:r>
            <a:r>
              <a:rPr lang="en-US" dirty="0" err="1"/>
              <a:t>WebTrends</a:t>
            </a:r>
            <a:r>
              <a:rPr lang="en-US" dirty="0"/>
              <a:t> can be effectively combined with offline tools such as mail response rates and advertising tracking </a:t>
            </a:r>
            <a:r>
              <a:rPr lang="en-US" dirty="0" err="1"/>
              <a:t>tp</a:t>
            </a:r>
            <a:r>
              <a:rPr lang="en-US" dirty="0"/>
              <a:t> provide robust multi-channel measurement solutions</a:t>
            </a:r>
          </a:p>
        </p:txBody>
      </p:sp>
    </p:spTree>
    <p:extLst>
      <p:ext uri="{BB962C8B-B14F-4D97-AF65-F5344CB8AC3E}">
        <p14:creationId xmlns:p14="http://schemas.microsoft.com/office/powerpoint/2010/main" val="11395788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normAutofit lnSpcReduction="10000"/>
          </a:bodyPr>
          <a:lstStyle/>
          <a:p>
            <a:r>
              <a:rPr lang="en-GB" dirty="0"/>
              <a:t>Consider how the channels to market for a range of goods and services have changed over the last 10 years. Why did these changes occur.</a:t>
            </a:r>
          </a:p>
          <a:p>
            <a:pPr lvl="1"/>
            <a:r>
              <a:rPr lang="en-GB" dirty="0"/>
              <a:t>Electrical Goods</a:t>
            </a:r>
          </a:p>
          <a:p>
            <a:pPr lvl="1"/>
            <a:r>
              <a:rPr lang="en-GB" dirty="0"/>
              <a:t>Clothing</a:t>
            </a:r>
          </a:p>
          <a:p>
            <a:pPr lvl="1"/>
            <a:r>
              <a:rPr lang="en-GB" dirty="0"/>
              <a:t>Music</a:t>
            </a:r>
          </a:p>
          <a:p>
            <a:pPr lvl="1"/>
            <a:r>
              <a:rPr lang="en-GB" dirty="0"/>
              <a:t>Fresh vegetables</a:t>
            </a:r>
          </a:p>
        </p:txBody>
      </p:sp>
    </p:spTree>
    <p:extLst>
      <p:ext uri="{BB962C8B-B14F-4D97-AF65-F5344CB8AC3E}">
        <p14:creationId xmlns:p14="http://schemas.microsoft.com/office/powerpoint/2010/main" val="25483698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Promotional Media Metrics</a:t>
            </a:r>
          </a:p>
        </p:txBody>
      </p:sp>
      <p:sp>
        <p:nvSpPr>
          <p:cNvPr id="3" name="Content Placeholder 2"/>
          <p:cNvSpPr>
            <a:spLocks noGrp="1"/>
          </p:cNvSpPr>
          <p:nvPr>
            <p:ph idx="1"/>
          </p:nvPr>
        </p:nvSpPr>
        <p:spPr/>
        <p:txBody>
          <a:bodyPr/>
          <a:lstStyle/>
          <a:p>
            <a:r>
              <a:rPr lang="en-US" dirty="0"/>
              <a:t>For potential impact and effectiveness of a promotional or media campaign.</a:t>
            </a:r>
          </a:p>
          <a:p>
            <a:r>
              <a:rPr lang="en-US" dirty="0"/>
              <a:t>Beneficial to set metrics before and after a campaign to identify and measure the impact.</a:t>
            </a:r>
          </a:p>
        </p:txBody>
      </p:sp>
    </p:spTree>
    <p:extLst>
      <p:ext uri="{BB962C8B-B14F-4D97-AF65-F5344CB8AC3E}">
        <p14:creationId xmlns:p14="http://schemas.microsoft.com/office/powerpoint/2010/main" val="25454854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promotional metrics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119357"/>
            <a:ext cx="8229600" cy="2878048"/>
          </a:xfrm>
        </p:spPr>
      </p:pic>
    </p:spTree>
    <p:extLst>
      <p:ext uri="{BB962C8B-B14F-4D97-AF65-F5344CB8AC3E}">
        <p14:creationId xmlns:p14="http://schemas.microsoft.com/office/powerpoint/2010/main" val="29996989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promotional metrics </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870622"/>
            <a:ext cx="8229600" cy="1375518"/>
          </a:xfrm>
        </p:spPr>
      </p:pic>
    </p:spTree>
    <p:extLst>
      <p:ext uri="{BB962C8B-B14F-4D97-AF65-F5344CB8AC3E}">
        <p14:creationId xmlns:p14="http://schemas.microsoft.com/office/powerpoint/2010/main" val="27348194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Service and satisfaction metrics</a:t>
            </a:r>
          </a:p>
        </p:txBody>
      </p:sp>
      <p:sp>
        <p:nvSpPr>
          <p:cNvPr id="3" name="Content Placeholder 2"/>
          <p:cNvSpPr>
            <a:spLocks noGrp="1"/>
          </p:cNvSpPr>
          <p:nvPr>
            <p:ph idx="1"/>
          </p:nvPr>
        </p:nvSpPr>
        <p:spPr/>
        <p:txBody>
          <a:bodyPr/>
          <a:lstStyle/>
          <a:p>
            <a:r>
              <a:rPr lang="en-US" dirty="0"/>
              <a:t>Traditionally not a strong area for marketers in demonstrating strategic impact.</a:t>
            </a:r>
          </a:p>
          <a:p>
            <a:r>
              <a:rPr lang="en-US" dirty="0"/>
              <a:t>Key metrics for real insight: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545" y="3294656"/>
            <a:ext cx="6482014" cy="2405140"/>
          </a:xfrm>
          <a:prstGeom prst="rect">
            <a:avLst/>
          </a:prstGeom>
        </p:spPr>
      </p:pic>
    </p:spTree>
    <p:extLst>
      <p:ext uri="{BB962C8B-B14F-4D97-AF65-F5344CB8AC3E}">
        <p14:creationId xmlns:p14="http://schemas.microsoft.com/office/powerpoint/2010/main" val="14554937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Measurement tools to assess impact of customer activity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17441" y="1600200"/>
            <a:ext cx="6109118" cy="3916363"/>
          </a:xfrm>
        </p:spPr>
      </p:pic>
    </p:spTree>
    <p:extLst>
      <p:ext uri="{BB962C8B-B14F-4D97-AF65-F5344CB8AC3E}">
        <p14:creationId xmlns:p14="http://schemas.microsoft.com/office/powerpoint/2010/main" val="14021701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100" dirty="0"/>
              <a:t>Measurement tools to test internal responsiveness to customer queries and complaints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82650" y="1818481"/>
            <a:ext cx="7378700" cy="3479800"/>
          </a:xfrm>
        </p:spPr>
      </p:pic>
    </p:spTree>
    <p:extLst>
      <p:ext uri="{BB962C8B-B14F-4D97-AF65-F5344CB8AC3E}">
        <p14:creationId xmlns:p14="http://schemas.microsoft.com/office/powerpoint/2010/main" val="25260235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Customer loyalty and Customer Lifetime Value (CLV) are more strategic measures than customer satisfaction alone.</a:t>
            </a:r>
          </a:p>
          <a:p>
            <a:r>
              <a:rPr lang="en-US" dirty="0"/>
              <a:t>Combining them can give both short-term satisfaction measures and longer-term relational building activities. </a:t>
            </a:r>
            <a:r>
              <a:rPr lang="en-US" dirty="0" err="1"/>
              <a:t>E.g</a:t>
            </a:r>
            <a:r>
              <a:rPr lang="is-IS" dirty="0"/>
              <a:t>….</a:t>
            </a:r>
            <a:endParaRPr lang="en-US" dirty="0"/>
          </a:p>
        </p:txBody>
      </p:sp>
    </p:spTree>
    <p:extLst>
      <p:ext uri="{BB962C8B-B14F-4D97-AF65-F5344CB8AC3E}">
        <p14:creationId xmlns:p14="http://schemas.microsoft.com/office/powerpoint/2010/main" val="248270564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5034" y="2348880"/>
            <a:ext cx="8221342" cy="2150616"/>
          </a:xfrm>
        </p:spPr>
      </p:pic>
    </p:spTree>
    <p:extLst>
      <p:ext uri="{BB962C8B-B14F-4D97-AF65-F5344CB8AC3E}">
        <p14:creationId xmlns:p14="http://schemas.microsoft.com/office/powerpoint/2010/main" val="335321103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***Customer Lifetime Value (CLV)***</a:t>
            </a:r>
          </a:p>
        </p:txBody>
      </p:sp>
      <p:sp>
        <p:nvSpPr>
          <p:cNvPr id="3" name="Content Placeholder 2"/>
          <p:cNvSpPr>
            <a:spLocks noGrp="1"/>
          </p:cNvSpPr>
          <p:nvPr>
            <p:ph idx="1"/>
          </p:nvPr>
        </p:nvSpPr>
        <p:spPr/>
        <p:txBody>
          <a:bodyPr>
            <a:normAutofit fontScale="85000" lnSpcReduction="20000"/>
          </a:bodyPr>
          <a:lstStyle/>
          <a:p>
            <a:r>
              <a:rPr lang="en-US" dirty="0"/>
              <a:t>A forward-looking indicator that forecasts the value of the relationship between an </a:t>
            </a:r>
            <a:r>
              <a:rPr lang="en-US" dirty="0" err="1"/>
              <a:t>organisation</a:t>
            </a:r>
            <a:r>
              <a:rPr lang="en-US" dirty="0"/>
              <a:t> and a customer and ho much profit the </a:t>
            </a:r>
            <a:r>
              <a:rPr lang="en-US" dirty="0" err="1"/>
              <a:t>organisation</a:t>
            </a:r>
            <a:r>
              <a:rPr lang="en-US" dirty="0"/>
              <a:t> will make out of that customer.</a:t>
            </a:r>
          </a:p>
          <a:p>
            <a:r>
              <a:rPr lang="en-US" dirty="0"/>
              <a:t>How much that customer is worth to that </a:t>
            </a:r>
            <a:r>
              <a:rPr lang="en-US" dirty="0" err="1"/>
              <a:t>organisation</a:t>
            </a:r>
            <a:r>
              <a:rPr lang="en-US" dirty="0"/>
              <a:t> as a lump sump in current money terms.</a:t>
            </a:r>
          </a:p>
          <a:p>
            <a:r>
              <a:rPr lang="en-US" dirty="0"/>
              <a:t>It helps organisations decide which customers are worth the most not just based on past spend but potential future spend.</a:t>
            </a:r>
          </a:p>
        </p:txBody>
      </p:sp>
    </p:spTree>
    <p:extLst>
      <p:ext uri="{BB962C8B-B14F-4D97-AF65-F5344CB8AC3E}">
        <p14:creationId xmlns:p14="http://schemas.microsoft.com/office/powerpoint/2010/main" val="302079121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88364" y="1600200"/>
            <a:ext cx="6567271" cy="3916363"/>
          </a:xfrm>
        </p:spPr>
      </p:pic>
    </p:spTree>
    <p:extLst>
      <p:ext uri="{BB962C8B-B14F-4D97-AF65-F5344CB8AC3E}">
        <p14:creationId xmlns:p14="http://schemas.microsoft.com/office/powerpoint/2010/main" val="36111632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Financial and Operational Metrics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1850" y="2008981"/>
            <a:ext cx="7480300" cy="3098800"/>
          </a:xfrm>
        </p:spPr>
      </p:pic>
    </p:spTree>
    <p:extLst>
      <p:ext uri="{BB962C8B-B14F-4D97-AF65-F5344CB8AC3E}">
        <p14:creationId xmlns:p14="http://schemas.microsoft.com/office/powerpoint/2010/main" val="102489470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r>
              <a:rPr lang="en-US" dirty="0"/>
              <a:t>Marketers should integrate operational and financial metrics in order to gain a strategic view of the impact of metrics on the others.</a:t>
            </a:r>
          </a:p>
          <a:p>
            <a:r>
              <a:rPr lang="en-US" dirty="0"/>
              <a:t>E.g. operational metrics such as delivery quality, purchase cost and supply chain process efficiency should be measured in conjunction with product costs, customer satisfaction rates and rates of return. As it could show a deteriorating supply chain. </a:t>
            </a:r>
          </a:p>
        </p:txBody>
      </p:sp>
    </p:spTree>
    <p:extLst>
      <p:ext uri="{BB962C8B-B14F-4D97-AF65-F5344CB8AC3E}">
        <p14:creationId xmlns:p14="http://schemas.microsoft.com/office/powerpoint/2010/main" val="83202492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a:solidFill>
                  <a:schemeClr val="bg1"/>
                </a:solidFill>
              </a:rPr>
              <a:t/>
            </a:r>
            <a:br>
              <a:rPr lang="en-GB" sz="3600" dirty="0">
                <a:solidFill>
                  <a:schemeClr val="bg1"/>
                </a:solidFill>
              </a:rPr>
            </a:br>
            <a:r>
              <a:rPr lang="en-GB" sz="3600" dirty="0">
                <a:solidFill>
                  <a:schemeClr val="bg1"/>
                </a:solidFill>
              </a:rPr>
              <a:t/>
            </a:r>
            <a:br>
              <a:rPr lang="en-GB" sz="3600" dirty="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a:solidFill>
                  <a:schemeClr val="bg1"/>
                </a:solidFill>
              </a:rPr>
              <a:t>Mastering Metrics </a:t>
            </a:r>
          </a:p>
          <a:p>
            <a:endParaRPr lang="en-GB" dirty="0">
              <a:solidFill>
                <a:schemeClr val="bg1"/>
              </a:solidFill>
            </a:endParaRPr>
          </a:p>
          <a:p>
            <a:r>
              <a:rPr lang="en-GB" dirty="0">
                <a:solidFill>
                  <a:schemeClr val="bg1"/>
                </a:solidFill>
              </a:rPr>
              <a:t>Unit 7 Chris Thomas</a:t>
            </a:r>
          </a:p>
          <a:p>
            <a:r>
              <a:rPr lang="en-GB" dirty="0">
                <a:solidFill>
                  <a:schemeClr val="bg1"/>
                </a:solidFill>
              </a:rPr>
              <a:t>Too much or Incorrect </a:t>
            </a:r>
            <a:r>
              <a:rPr lang="en-GB" dirty="0" smtClean="0">
                <a:solidFill>
                  <a:schemeClr val="bg1"/>
                </a:solidFill>
              </a:rPr>
              <a:t>Data</a:t>
            </a:r>
          </a:p>
          <a:p>
            <a:r>
              <a:rPr lang="en-GB" dirty="0" smtClean="0">
                <a:solidFill>
                  <a:schemeClr val="bg1"/>
                </a:solidFill>
              </a:rPr>
              <a:t>2.3</a:t>
            </a:r>
            <a:endParaRPr lang="en-GB" dirty="0">
              <a:solidFill>
                <a:schemeClr val="bg1"/>
              </a:solidFill>
            </a:endParaRPr>
          </a:p>
          <a:p>
            <a:endParaRPr lang="en-GB" dirty="0">
              <a:solidFill>
                <a:schemeClr val="bg1"/>
              </a:solidFill>
            </a:endParaRPr>
          </a:p>
        </p:txBody>
      </p:sp>
      <p:pic>
        <p:nvPicPr>
          <p:cNvPr id="4" name="Picture 3"/>
          <p:cNvPicPr>
            <a:picLocks noChangeAspect="1"/>
          </p:cNvPicPr>
          <p:nvPr/>
        </p:nvPicPr>
        <p:blipFill>
          <a:blip r:embed="rId2"/>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normAutofit/>
          </a:bodyPr>
          <a:lstStyle/>
          <a:p>
            <a:r>
              <a:rPr lang="en-GB" dirty="0"/>
              <a:t>Evaluate the strengths and weaknesses of metrics analysis</a:t>
            </a:r>
          </a:p>
          <a:p>
            <a:r>
              <a:rPr lang="en-GB" dirty="0"/>
              <a:t>Recognise the latest trends in metrics and their potential impact.</a:t>
            </a:r>
          </a:p>
        </p:txBody>
      </p:sp>
    </p:spTree>
    <p:extLst>
      <p:ext uri="{BB962C8B-B14F-4D97-AF65-F5344CB8AC3E}">
        <p14:creationId xmlns:p14="http://schemas.microsoft.com/office/powerpoint/2010/main" val="86351930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Strengths and Weaknesses of Metrics Analysis</a:t>
            </a:r>
          </a:p>
        </p:txBody>
      </p:sp>
      <p:sp>
        <p:nvSpPr>
          <p:cNvPr id="3" name="Content Placeholder 2"/>
          <p:cNvSpPr>
            <a:spLocks noGrp="1"/>
          </p:cNvSpPr>
          <p:nvPr>
            <p:ph idx="1"/>
          </p:nvPr>
        </p:nvSpPr>
        <p:spPr/>
        <p:txBody>
          <a:bodyPr>
            <a:normAutofit fontScale="70000" lnSpcReduction="20000"/>
          </a:bodyPr>
          <a:lstStyle/>
          <a:p>
            <a:r>
              <a:rPr lang="en-US" dirty="0"/>
              <a:t>Many organisations paralysed by data</a:t>
            </a:r>
          </a:p>
          <a:p>
            <a:r>
              <a:rPr lang="en-US" dirty="0"/>
              <a:t>More widespread use of metrics is positive</a:t>
            </a:r>
          </a:p>
          <a:p>
            <a:r>
              <a:rPr lang="en-US" dirty="0"/>
              <a:t>But metrics usage brings its own issues</a:t>
            </a:r>
          </a:p>
          <a:p>
            <a:r>
              <a:rPr lang="en-US" dirty="0"/>
              <a:t>Certain elements are easy to measure but as less important when trying to measure the effects of marketing and vice versa</a:t>
            </a:r>
          </a:p>
          <a:p>
            <a:r>
              <a:rPr lang="en-US" dirty="0"/>
              <a:t>“As a result marketing measurement can sometimes be skewed towards the elements that are measurable, rather than what needs to be measured</a:t>
            </a:r>
            <a:r>
              <a:rPr lang="is-IS"/>
              <a:t>…reliable,valid, responsive, clear and relevant.</a:t>
            </a:r>
            <a:r>
              <a:rPr lang="en-US" dirty="0"/>
              <a:t>” CIM White Paper Measure for Measure 2009.</a:t>
            </a:r>
          </a:p>
        </p:txBody>
      </p:sp>
    </p:spTree>
    <p:extLst>
      <p:ext uri="{BB962C8B-B14F-4D97-AF65-F5344CB8AC3E}">
        <p14:creationId xmlns:p14="http://schemas.microsoft.com/office/powerpoint/2010/main" val="155470409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Strengths and Weaknesses of Metrics Analysis</a:t>
            </a:r>
          </a:p>
        </p:txBody>
      </p:sp>
      <p:sp>
        <p:nvSpPr>
          <p:cNvPr id="3" name="Content Placeholder 2"/>
          <p:cNvSpPr>
            <a:spLocks noGrp="1"/>
          </p:cNvSpPr>
          <p:nvPr>
            <p:ph idx="1"/>
          </p:nvPr>
        </p:nvSpPr>
        <p:spPr/>
        <p:txBody>
          <a:bodyPr>
            <a:normAutofit/>
          </a:bodyPr>
          <a:lstStyle/>
          <a:p>
            <a:r>
              <a:rPr lang="en-US" b="1" dirty="0"/>
              <a:t>Financial metrics </a:t>
            </a:r>
            <a:r>
              <a:rPr lang="en-US" dirty="0"/>
              <a:t>are useful but </a:t>
            </a:r>
            <a:r>
              <a:rPr lang="en-US" b="1" dirty="0"/>
              <a:t>are not the only yardstick </a:t>
            </a:r>
            <a:r>
              <a:rPr lang="en-US" dirty="0"/>
              <a:t>to use</a:t>
            </a:r>
          </a:p>
          <a:p>
            <a:endParaRPr lang="en-US" dirty="0"/>
          </a:p>
          <a:p>
            <a:r>
              <a:rPr lang="en-US" dirty="0"/>
              <a:t>Choose and communicate  a limited number of metrics rather than “anything and everything”</a:t>
            </a:r>
          </a:p>
        </p:txBody>
      </p:sp>
    </p:spTree>
    <p:extLst>
      <p:ext uri="{BB962C8B-B14F-4D97-AF65-F5344CB8AC3E}">
        <p14:creationId xmlns:p14="http://schemas.microsoft.com/office/powerpoint/2010/main" val="74797223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Strengths and Weaknesses of Metrics Analysis</a:t>
            </a:r>
          </a:p>
        </p:txBody>
      </p:sp>
      <p:sp>
        <p:nvSpPr>
          <p:cNvPr id="3" name="Content Placeholder 2"/>
          <p:cNvSpPr>
            <a:spLocks noGrp="1"/>
          </p:cNvSpPr>
          <p:nvPr>
            <p:ph idx="1"/>
          </p:nvPr>
        </p:nvSpPr>
        <p:spPr/>
        <p:txBody>
          <a:bodyPr>
            <a:normAutofit lnSpcReduction="10000"/>
          </a:bodyPr>
          <a:lstStyle/>
          <a:p>
            <a:r>
              <a:rPr lang="en-US" dirty="0"/>
              <a:t>We can get lost in metrics keep analysing rather than just making a decision based on the information we already have.</a:t>
            </a:r>
          </a:p>
          <a:p>
            <a:endParaRPr lang="en-US" dirty="0"/>
          </a:p>
          <a:p>
            <a:r>
              <a:rPr lang="en-US" dirty="0"/>
              <a:t>Providing the metrics are reporting something statistically significant that relates to objectives and strategies, you can make a decision around it. </a:t>
            </a:r>
          </a:p>
        </p:txBody>
      </p:sp>
    </p:spTree>
    <p:extLst>
      <p:ext uri="{BB962C8B-B14F-4D97-AF65-F5344CB8AC3E}">
        <p14:creationId xmlns:p14="http://schemas.microsoft.com/office/powerpoint/2010/main" val="24519471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Strengths and Weaknesses of Metrics Analysis</a:t>
            </a:r>
          </a:p>
        </p:txBody>
      </p:sp>
      <p:sp>
        <p:nvSpPr>
          <p:cNvPr id="3" name="Content Placeholder 2"/>
          <p:cNvSpPr>
            <a:spLocks noGrp="1"/>
          </p:cNvSpPr>
          <p:nvPr>
            <p:ph idx="1"/>
          </p:nvPr>
        </p:nvSpPr>
        <p:spPr/>
        <p:txBody>
          <a:bodyPr>
            <a:normAutofit/>
          </a:bodyPr>
          <a:lstStyle/>
          <a:p>
            <a:r>
              <a:rPr lang="en-US" dirty="0"/>
              <a:t>Effectiveness of efficiency</a:t>
            </a:r>
          </a:p>
          <a:p>
            <a:r>
              <a:rPr lang="en-US" dirty="0"/>
              <a:t>Metrics might be efficient, in that they measure what they intended to measure, but the could be ineffective, in they the are not providing useful results because they are measuring the wrong things.</a:t>
            </a:r>
          </a:p>
        </p:txBody>
      </p:sp>
    </p:spTree>
    <p:extLst>
      <p:ext uri="{BB962C8B-B14F-4D97-AF65-F5344CB8AC3E}">
        <p14:creationId xmlns:p14="http://schemas.microsoft.com/office/powerpoint/2010/main" val="211276541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Activity</a:t>
            </a:r>
          </a:p>
        </p:txBody>
      </p:sp>
      <p:sp>
        <p:nvSpPr>
          <p:cNvPr id="3" name="Content Placeholder 2"/>
          <p:cNvSpPr>
            <a:spLocks noGrp="1"/>
          </p:cNvSpPr>
          <p:nvPr>
            <p:ph idx="1"/>
          </p:nvPr>
        </p:nvSpPr>
        <p:spPr/>
        <p:txBody>
          <a:bodyPr/>
          <a:lstStyle/>
          <a:p>
            <a:r>
              <a:rPr lang="en-US" dirty="0"/>
              <a:t>Think how you use metrics and identify the benefits and limitations of their use.</a:t>
            </a:r>
          </a:p>
          <a:p>
            <a:r>
              <a:rPr lang="en-US" dirty="0"/>
              <a:t>If not currently used, what benefits could the organisation derive from using them?</a:t>
            </a:r>
          </a:p>
        </p:txBody>
      </p:sp>
    </p:spTree>
    <p:extLst>
      <p:ext uri="{BB962C8B-B14F-4D97-AF65-F5344CB8AC3E}">
        <p14:creationId xmlns:p14="http://schemas.microsoft.com/office/powerpoint/2010/main" val="80924427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Sources</a:t>
            </a:r>
          </a:p>
        </p:txBody>
      </p:sp>
      <p:sp>
        <p:nvSpPr>
          <p:cNvPr id="3" name="Content Placeholder 2"/>
          <p:cNvSpPr>
            <a:spLocks noGrp="1"/>
          </p:cNvSpPr>
          <p:nvPr>
            <p:ph idx="1"/>
          </p:nvPr>
        </p:nvSpPr>
        <p:spPr/>
        <p:txBody>
          <a:bodyPr/>
          <a:lstStyle/>
          <a:p>
            <a:r>
              <a:rPr lang="en-US" dirty="0"/>
              <a:t>Accurate, timely, and relevant information, that is both comprehensive and succinct is needed  to make decisions. </a:t>
            </a:r>
          </a:p>
          <a:p>
            <a:r>
              <a:rPr lang="en-US" dirty="0"/>
              <a:t>Delivered in a way that is neither too time-consuming or too expensive. </a:t>
            </a:r>
          </a:p>
        </p:txBody>
      </p:sp>
    </p:spTree>
    <p:extLst>
      <p:ext uri="{BB962C8B-B14F-4D97-AF65-F5344CB8AC3E}">
        <p14:creationId xmlns:p14="http://schemas.microsoft.com/office/powerpoint/2010/main" val="57435224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Sources</a:t>
            </a:r>
          </a:p>
        </p:txBody>
      </p:sp>
      <p:sp>
        <p:nvSpPr>
          <p:cNvPr id="3" name="Content Placeholder 2"/>
          <p:cNvSpPr>
            <a:spLocks noGrp="1"/>
          </p:cNvSpPr>
          <p:nvPr>
            <p:ph idx="1"/>
          </p:nvPr>
        </p:nvSpPr>
        <p:spPr/>
        <p:txBody>
          <a:bodyPr>
            <a:normAutofit lnSpcReduction="10000"/>
          </a:bodyPr>
          <a:lstStyle/>
          <a:p>
            <a:r>
              <a:rPr lang="en-US" dirty="0"/>
              <a:t>Good information systems are able to take the required information at the appropriate point as part of routine activity i.e. retail stores the number of visitors is important. This can be automated with electronic counters across the entrance. This can be compared with transaction data for % of visitors who make purchases.</a:t>
            </a:r>
          </a:p>
        </p:txBody>
      </p:sp>
    </p:spTree>
    <p:extLst>
      <p:ext uri="{BB962C8B-B14F-4D97-AF65-F5344CB8AC3E}">
        <p14:creationId xmlns:p14="http://schemas.microsoft.com/office/powerpoint/2010/main" val="108265418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Sources</a:t>
            </a:r>
          </a:p>
        </p:txBody>
      </p:sp>
      <p:sp>
        <p:nvSpPr>
          <p:cNvPr id="3" name="Content Placeholder 2"/>
          <p:cNvSpPr>
            <a:spLocks noGrp="1"/>
          </p:cNvSpPr>
          <p:nvPr>
            <p:ph idx="1"/>
          </p:nvPr>
        </p:nvSpPr>
        <p:spPr/>
        <p:txBody>
          <a:bodyPr>
            <a:normAutofit fontScale="85000" lnSpcReduction="10000"/>
          </a:bodyPr>
          <a:lstStyle/>
          <a:p>
            <a:r>
              <a:rPr lang="en-US" dirty="0"/>
              <a:t>Internal v external data sources</a:t>
            </a:r>
          </a:p>
          <a:p>
            <a:pPr lvl="1"/>
            <a:r>
              <a:rPr lang="en-US" dirty="0"/>
              <a:t>Balance to be struck between the amount of data collected, accuracy, cost and speed</a:t>
            </a:r>
          </a:p>
          <a:p>
            <a:pPr lvl="1"/>
            <a:r>
              <a:rPr lang="en-US" dirty="0"/>
              <a:t>You call always gather more data, in more detail, more quickly, but this comes at a price.</a:t>
            </a:r>
          </a:p>
          <a:p>
            <a:pPr lvl="1"/>
            <a:r>
              <a:rPr lang="en-US" dirty="0"/>
              <a:t>All data sources should be checked for accuracy, reliability, cost validity etc.</a:t>
            </a:r>
          </a:p>
          <a:p>
            <a:pPr lvl="1"/>
            <a:r>
              <a:rPr lang="en-US" dirty="0"/>
              <a:t>Internal data make be more readily available, and relatively cheap but if it was collected for a different purpose it may be insufficiently reliable or accurate.</a:t>
            </a:r>
          </a:p>
        </p:txBody>
      </p:sp>
    </p:spTree>
    <p:extLst>
      <p:ext uri="{BB962C8B-B14F-4D97-AF65-F5344CB8AC3E}">
        <p14:creationId xmlns:p14="http://schemas.microsoft.com/office/powerpoint/2010/main" val="114700020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Activity</a:t>
            </a:r>
          </a:p>
        </p:txBody>
      </p:sp>
      <p:sp>
        <p:nvSpPr>
          <p:cNvPr id="3" name="Content Placeholder 2"/>
          <p:cNvSpPr>
            <a:spLocks noGrp="1"/>
          </p:cNvSpPr>
          <p:nvPr>
            <p:ph idx="1"/>
          </p:nvPr>
        </p:nvSpPr>
        <p:spPr/>
        <p:txBody>
          <a:bodyPr/>
          <a:lstStyle/>
          <a:p>
            <a:r>
              <a:rPr lang="en-US" dirty="0"/>
              <a:t>Consider the credibility, reliability validity and value of the data sources you use or might potentially use?</a:t>
            </a:r>
          </a:p>
        </p:txBody>
      </p:sp>
    </p:spTree>
    <p:extLst>
      <p:ext uri="{BB962C8B-B14F-4D97-AF65-F5344CB8AC3E}">
        <p14:creationId xmlns:p14="http://schemas.microsoft.com/office/powerpoint/2010/main" val="173811340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Challenges of limited data analytics</a:t>
            </a:r>
          </a:p>
        </p:txBody>
      </p:sp>
      <p:sp>
        <p:nvSpPr>
          <p:cNvPr id="3" name="Content Placeholder 2"/>
          <p:cNvSpPr>
            <a:spLocks noGrp="1"/>
          </p:cNvSpPr>
          <p:nvPr>
            <p:ph idx="1"/>
          </p:nvPr>
        </p:nvSpPr>
        <p:spPr/>
        <p:txBody>
          <a:bodyPr/>
          <a:lstStyle/>
          <a:p>
            <a:r>
              <a:rPr lang="en-US" dirty="0"/>
              <a:t>2013 Marketing Analytics Benchmark Report from Marketing Sherpa</a:t>
            </a:r>
          </a:p>
          <a:p>
            <a:r>
              <a:rPr lang="en-US" dirty="0"/>
              <a:t>Lack of marketing insight from data was due to:</a:t>
            </a:r>
          </a:p>
          <a:p>
            <a:pPr lvl="1"/>
            <a:r>
              <a:rPr lang="en-US" dirty="0"/>
              <a:t>Lack of resources</a:t>
            </a:r>
          </a:p>
          <a:p>
            <a:pPr lvl="1"/>
            <a:r>
              <a:rPr lang="en-US" dirty="0"/>
              <a:t>Lack of Time</a:t>
            </a:r>
          </a:p>
          <a:p>
            <a:pPr lvl="1"/>
            <a:r>
              <a:rPr lang="en-US" dirty="0"/>
              <a:t>Lack of understanding how to proceed</a:t>
            </a:r>
          </a:p>
        </p:txBody>
      </p:sp>
    </p:spTree>
    <p:extLst>
      <p:ext uri="{BB962C8B-B14F-4D97-AF65-F5344CB8AC3E}">
        <p14:creationId xmlns:p14="http://schemas.microsoft.com/office/powerpoint/2010/main" val="132822865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Challenges of limited data analytics</a:t>
            </a:r>
          </a:p>
        </p:txBody>
      </p:sp>
      <p:sp>
        <p:nvSpPr>
          <p:cNvPr id="3" name="Content Placeholder 2"/>
          <p:cNvSpPr>
            <a:spLocks noGrp="1"/>
          </p:cNvSpPr>
          <p:nvPr>
            <p:ph idx="1"/>
          </p:nvPr>
        </p:nvSpPr>
        <p:spPr/>
        <p:txBody>
          <a:bodyPr/>
          <a:lstStyle/>
          <a:p>
            <a:r>
              <a:rPr lang="en-US" dirty="0"/>
              <a:t>Collection of data from various systems and groups within the organisation requires collaboration, co-operation and trust.</a:t>
            </a:r>
          </a:p>
        </p:txBody>
      </p:sp>
    </p:spTree>
    <p:extLst>
      <p:ext uri="{BB962C8B-B14F-4D97-AF65-F5344CB8AC3E}">
        <p14:creationId xmlns:p14="http://schemas.microsoft.com/office/powerpoint/2010/main" val="114691216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Challenges of limited data analytics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2348880"/>
            <a:ext cx="8001000" cy="2501900"/>
          </a:xfrm>
        </p:spPr>
      </p:pic>
      <p:sp>
        <p:nvSpPr>
          <p:cNvPr id="5" name="TextBox 4"/>
          <p:cNvSpPr txBox="1"/>
          <p:nvPr/>
        </p:nvSpPr>
        <p:spPr>
          <a:xfrm>
            <a:off x="2195736" y="1700808"/>
            <a:ext cx="4392488" cy="369332"/>
          </a:xfrm>
          <a:prstGeom prst="rect">
            <a:avLst/>
          </a:prstGeom>
          <a:noFill/>
        </p:spPr>
        <p:txBody>
          <a:bodyPr wrap="square" rtlCol="0">
            <a:spAutoFit/>
          </a:bodyPr>
          <a:lstStyle/>
          <a:p>
            <a:r>
              <a:rPr lang="en-US" dirty="0"/>
              <a:t>To overcome these challenges:</a:t>
            </a:r>
          </a:p>
        </p:txBody>
      </p:sp>
    </p:spTree>
    <p:extLst>
      <p:ext uri="{BB962C8B-B14F-4D97-AF65-F5344CB8AC3E}">
        <p14:creationId xmlns:p14="http://schemas.microsoft.com/office/powerpoint/2010/main" val="76151313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7E68C1-590B-4141-AEFC-09C703A8CC69}"/>
              </a:ext>
            </a:extLst>
          </p:cNvPr>
          <p:cNvSpPr>
            <a:spLocks noGrp="1"/>
          </p:cNvSpPr>
          <p:nvPr>
            <p:ph type="title"/>
          </p:nvPr>
        </p:nvSpPr>
        <p:spPr/>
        <p:txBody>
          <a:bodyPr/>
          <a:lstStyle/>
          <a:p>
            <a:r>
              <a:rPr lang="en-US" dirty="0"/>
              <a:t>***Useful for Assignment***</a:t>
            </a:r>
          </a:p>
        </p:txBody>
      </p:sp>
      <p:sp>
        <p:nvSpPr>
          <p:cNvPr id="3" name="Content Placeholder 2">
            <a:extLst>
              <a:ext uri="{FF2B5EF4-FFF2-40B4-BE49-F238E27FC236}">
                <a16:creationId xmlns:a16="http://schemas.microsoft.com/office/drawing/2014/main" xmlns="" id="{0E01A13F-069F-C244-BB02-5FBAEF936F69}"/>
              </a:ext>
            </a:extLst>
          </p:cNvPr>
          <p:cNvSpPr>
            <a:spLocks noGrp="1"/>
          </p:cNvSpPr>
          <p:nvPr>
            <p:ph idx="1"/>
          </p:nvPr>
        </p:nvSpPr>
        <p:spPr/>
        <p:txBody>
          <a:bodyPr>
            <a:normAutofit fontScale="70000" lnSpcReduction="20000"/>
          </a:bodyPr>
          <a:lstStyle/>
          <a:p>
            <a:r>
              <a:rPr lang="en-US" dirty="0"/>
              <a:t>Lack of data for social media analysis – key challenges</a:t>
            </a:r>
          </a:p>
          <a:p>
            <a:pPr lvl="1"/>
            <a:r>
              <a:rPr lang="en-US" dirty="0"/>
              <a:t>% of people who comment in social media is low, few comments in social media are about brands or services, and the comments don’t typically cover the whole spread of experiences. People tend to comment on very good or very bad experiences.</a:t>
            </a:r>
          </a:p>
          <a:p>
            <a:pPr lvl="1"/>
            <a:r>
              <a:rPr lang="en-US" dirty="0"/>
              <a:t>It can be difficult to attribute comments to specific segments –even identifying countries can be difficult. Breaking comments down further by age and gender can be impossible.</a:t>
            </a:r>
          </a:p>
          <a:p>
            <a:pPr lvl="1"/>
            <a:r>
              <a:rPr lang="en-US" dirty="0"/>
              <a:t>The dynamic </a:t>
            </a:r>
            <a:r>
              <a:rPr lang="en-US" dirty="0" err="1"/>
              <a:t>naure</a:t>
            </a:r>
            <a:r>
              <a:rPr lang="en-US" dirty="0"/>
              <a:t> of social media makes it difficult to compare campaigns or activities –the might be factors this month than weren’t relevant last month</a:t>
            </a:r>
          </a:p>
          <a:p>
            <a:pPr lvl="1"/>
            <a:r>
              <a:rPr lang="en-US" dirty="0"/>
              <a:t>Social media is about ‘now’  difficult for brands to test adverts, new products or services, or almost any other future plan. </a:t>
            </a:r>
          </a:p>
        </p:txBody>
      </p:sp>
    </p:spTree>
    <p:extLst>
      <p:ext uri="{BB962C8B-B14F-4D97-AF65-F5344CB8AC3E}">
        <p14:creationId xmlns:p14="http://schemas.microsoft.com/office/powerpoint/2010/main" val="240227918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Statistical Analysis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12800" y="1843881"/>
            <a:ext cx="7518400" cy="3429000"/>
          </a:xfrm>
        </p:spPr>
      </p:pic>
    </p:spTree>
    <p:extLst>
      <p:ext uri="{BB962C8B-B14F-4D97-AF65-F5344CB8AC3E}">
        <p14:creationId xmlns:p14="http://schemas.microsoft.com/office/powerpoint/2010/main" val="58509135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5350" y="2815431"/>
            <a:ext cx="7353300" cy="1485900"/>
          </a:xfrm>
        </p:spPr>
      </p:pic>
    </p:spTree>
    <p:extLst>
      <p:ext uri="{BB962C8B-B14F-4D97-AF65-F5344CB8AC3E}">
        <p14:creationId xmlns:p14="http://schemas.microsoft.com/office/powerpoint/2010/main" val="88456038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Statistical Significance</a:t>
            </a:r>
          </a:p>
        </p:txBody>
      </p:sp>
      <p:sp>
        <p:nvSpPr>
          <p:cNvPr id="3" name="Content Placeholder 2"/>
          <p:cNvSpPr>
            <a:spLocks noGrp="1"/>
          </p:cNvSpPr>
          <p:nvPr>
            <p:ph idx="1"/>
          </p:nvPr>
        </p:nvSpPr>
        <p:spPr/>
        <p:txBody>
          <a:bodyPr/>
          <a:lstStyle/>
          <a:p>
            <a:r>
              <a:rPr lang="en-US" dirty="0"/>
              <a:t>Smaller the sample size the larger the margin or error.</a:t>
            </a:r>
          </a:p>
          <a:p>
            <a:endParaRPr lang="en-US" dirty="0"/>
          </a:p>
          <a:p>
            <a:r>
              <a:rPr lang="en-US" dirty="0"/>
              <a:t>May online calculators to calculate margin of error of a give sample size.</a:t>
            </a:r>
          </a:p>
        </p:txBody>
      </p:sp>
    </p:spTree>
    <p:extLst>
      <p:ext uri="{BB962C8B-B14F-4D97-AF65-F5344CB8AC3E}">
        <p14:creationId xmlns:p14="http://schemas.microsoft.com/office/powerpoint/2010/main" val="19245021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15570</TotalTime>
  <Words>2556</Words>
  <Application>Microsoft Office PowerPoint</Application>
  <PresentationFormat>On-screen Show (4:3)</PresentationFormat>
  <Paragraphs>271</Paragraphs>
  <Slides>73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73</vt:i4>
      </vt:variant>
    </vt:vector>
  </HeadingPairs>
  <TitlesOfParts>
    <vt:vector size="77" baseType="lpstr">
      <vt:lpstr>Arial</vt:lpstr>
      <vt:lpstr>Calibri</vt:lpstr>
      <vt:lpstr>Myriad Pro</vt:lpstr>
      <vt:lpstr>20140311PresentationUWTSDTemplate</vt:lpstr>
      <vt:lpstr>  </vt:lpstr>
      <vt:lpstr>Learning Outcomes</vt:lpstr>
      <vt:lpstr>Re-cap: benefits of using metrics </vt:lpstr>
      <vt:lpstr>Re-cap: KPI’s and Metrics</vt:lpstr>
      <vt:lpstr>Recap</vt:lpstr>
      <vt:lpstr>Recap: Internal Structure Models</vt:lpstr>
      <vt:lpstr>Main sources of data</vt:lpstr>
      <vt:lpstr>Primary and secondary</vt:lpstr>
      <vt:lpstr>PowerPoint Presentation</vt:lpstr>
      <vt:lpstr>Qualitative and Quantitative</vt:lpstr>
      <vt:lpstr>Techniques for collecting primary data</vt:lpstr>
      <vt:lpstr>Sources of Secondary Data</vt:lpstr>
      <vt:lpstr>Sources of Primary Data</vt:lpstr>
      <vt:lpstr>Brand research</vt:lpstr>
      <vt:lpstr>Sales Funnel Data</vt:lpstr>
      <vt:lpstr>Big Data</vt:lpstr>
      <vt:lpstr>Analytics</vt:lpstr>
      <vt:lpstr>Marketing Dashboard examples</vt:lpstr>
      <vt:lpstr>Data Visualisation</vt:lpstr>
      <vt:lpstr>Marketing dashboards</vt:lpstr>
      <vt:lpstr>Marketing dashboards</vt:lpstr>
      <vt:lpstr>Marketing dashboards</vt:lpstr>
      <vt:lpstr>Marketing dashboards</vt:lpstr>
      <vt:lpstr>Dashboard software</vt:lpstr>
      <vt:lpstr>PowerPoint Presentation</vt:lpstr>
      <vt:lpstr>PowerPoint Presentation</vt:lpstr>
      <vt:lpstr>PowerPoint Presentation</vt:lpstr>
      <vt:lpstr>  </vt:lpstr>
      <vt:lpstr>Product and pricing metrics</vt:lpstr>
      <vt:lpstr>Product and pricing metrics</vt:lpstr>
      <vt:lpstr>Product and pricing metrics</vt:lpstr>
      <vt:lpstr>Product and pricing metrics</vt:lpstr>
      <vt:lpstr>Product and pricing metrics</vt:lpstr>
      <vt:lpstr>Brand Metrics</vt:lpstr>
      <vt:lpstr>Brand Metrics</vt:lpstr>
      <vt:lpstr>Brand Metrics</vt:lpstr>
      <vt:lpstr>Brand Metrics</vt:lpstr>
      <vt:lpstr>Brand Metrics</vt:lpstr>
      <vt:lpstr>Brand Metrics</vt:lpstr>
      <vt:lpstr>Brand Metrics</vt:lpstr>
      <vt:lpstr>Channel Metrics and Profitability</vt:lpstr>
      <vt:lpstr>PowerPoint Presentation</vt:lpstr>
      <vt:lpstr>Activity</vt:lpstr>
      <vt:lpstr>Promotional Media Metrics</vt:lpstr>
      <vt:lpstr>Key promotional metrics</vt:lpstr>
      <vt:lpstr>Key promotional metrics </vt:lpstr>
      <vt:lpstr>Service and satisfaction metrics</vt:lpstr>
      <vt:lpstr>Measurement tools to assess impact of customer activity</vt:lpstr>
      <vt:lpstr>Measurement tools to test internal responsiveness to customer queries and complaints</vt:lpstr>
      <vt:lpstr>PowerPoint Presentation</vt:lpstr>
      <vt:lpstr>PowerPoint Presentation</vt:lpstr>
      <vt:lpstr>***Customer Lifetime Value (CLV)***</vt:lpstr>
      <vt:lpstr>PowerPoint Presentation</vt:lpstr>
      <vt:lpstr>Financial and Operational Metrics</vt:lpstr>
      <vt:lpstr>PowerPoint Presentation</vt:lpstr>
      <vt:lpstr>  </vt:lpstr>
      <vt:lpstr>Learning Outcomes</vt:lpstr>
      <vt:lpstr>Strengths and Weaknesses of Metrics Analysis</vt:lpstr>
      <vt:lpstr>Strengths and Weaknesses of Metrics Analysis</vt:lpstr>
      <vt:lpstr>Strengths and Weaknesses of Metrics Analysis</vt:lpstr>
      <vt:lpstr>Strengths and Weaknesses of Metrics Analysis</vt:lpstr>
      <vt:lpstr>Activity</vt:lpstr>
      <vt:lpstr>Data Sources</vt:lpstr>
      <vt:lpstr>Data Sources</vt:lpstr>
      <vt:lpstr>Data Sources</vt:lpstr>
      <vt:lpstr>Activity</vt:lpstr>
      <vt:lpstr>Challenges of limited data analytics</vt:lpstr>
      <vt:lpstr>Challenges of limited data analytics</vt:lpstr>
      <vt:lpstr>Challenges of limited data analytics</vt:lpstr>
      <vt:lpstr>***Useful for Assignment***</vt:lpstr>
      <vt:lpstr>Statistical Analysis</vt:lpstr>
      <vt:lpstr>PowerPoint Presentation</vt:lpstr>
      <vt:lpstr>Statistical Significance</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Thomas, Christopher (Business)</cp:lastModifiedBy>
  <cp:revision>397</cp:revision>
  <cp:lastPrinted>2016-02-08T18:19:33Z</cp:lastPrinted>
  <dcterms:created xsi:type="dcterms:W3CDTF">2015-05-19T15:55:27Z</dcterms:created>
  <dcterms:modified xsi:type="dcterms:W3CDTF">2018-06-19T10:52:00Z</dcterms:modified>
</cp:coreProperties>
</file>