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1.xml" ContentType="application/vnd.openxmlformats-officedocument.presentationml.notesSlide+xml"/>
  <Override PartName="/ppt/notesSlides/_rels/notesSlide1.xml.rels" ContentType="application/vnd.openxmlformats-package.relationships+xml"/>
  <Override PartName="/ppt/notesSlides/_rels/notesSlide2.xml.rels" ContentType="application/vnd.openxmlformats-package.relationships+xml"/>
  <Override PartName="/ppt/notesSlides/_rels/notesSlide3.xml.rels" ContentType="application/vnd.openxmlformats-package.relationships+xml"/>
  <Override PartName="/ppt/notesSlides/_rels/notesSlide4.xml.rels" ContentType="application/vnd.openxmlformats-package.relationship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media/image1.png" ContentType="image/png"/>
  <Override PartName="/ppt/media/image2.jpeg" ContentType="image/jpeg"/>
  <Override PartName="/ppt/media/image3.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slide4.xml" ContentType="application/vnd.openxmlformats-officedocument.presentationml.slide+xml"/>
  <Override PartName="/ppt/slides/slide5.xml" ContentType="application/vnd.openxmlformats-officedocument.presentationml.slide+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Lst>
  <p:sldSz cx="10080625" cy="567055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 name=""/>
          <p:cNvSpPr/>
          <p:nvPr/>
        </p:nvSpPr>
        <p:spPr>
          <a:xfrm>
            <a:off x="0" y="0"/>
            <a:ext cx="7560000" cy="10692000"/>
          </a:xfrm>
          <a:prstGeom prst="rect">
            <a:avLst/>
          </a:prstGeom>
          <a:solidFill>
            <a:srgbClr val="ffffff"/>
          </a:solidFill>
          <a:ln w="9360">
            <a:noFill/>
          </a:ln>
        </p:spPr>
      </p:sp>
      <p:sp>
        <p:nvSpPr>
          <p:cNvPr id="4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7"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8"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9"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0"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1"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2"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7" name="PlaceHolder 1"/>
          <p:cNvSpPr>
            <a:spLocks noGrp="1"/>
          </p:cNvSpPr>
          <p:nvPr>
            <p:ph type="sldImg"/>
          </p:nvPr>
        </p:nvSpPr>
        <p:spPr>
          <a:xfrm>
            <a:off x="720360" y="900000"/>
            <a:ext cx="6095880" cy="341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move the slide</a:t>
            </a:r>
            <a:endParaRPr b="0" lang="en-GB" sz="3300" spc="-1" strike="noStrike">
              <a:solidFill>
                <a:srgbClr val="000000"/>
              </a:solidFill>
              <a:latin typeface="Times New Roman"/>
            </a:endParaRPr>
          </a:p>
        </p:txBody>
      </p:sp>
      <p:sp>
        <p:nvSpPr>
          <p:cNvPr id="58" name="PlaceHolder 2"/>
          <p:cNvSpPr>
            <a:spLocks noGrp="1"/>
          </p:cNvSpPr>
          <p:nvPr>
            <p:ph type="body"/>
          </p:nvPr>
        </p:nvSpPr>
        <p:spPr>
          <a:xfrm>
            <a:off x="720360" y="4679640"/>
            <a:ext cx="6095880" cy="5016600"/>
          </a:xfrm>
          <a:prstGeom prst="rect">
            <a:avLst/>
          </a:prstGeom>
        </p:spPr>
        <p:txBody>
          <a:bodyPr lIns="0" rIns="0" tIns="0" bIns="0">
            <a:noAutofit/>
          </a:bodyPr>
          <a:p>
            <a:r>
              <a:rPr b="0" lang="en-GB" sz="1200" spc="-1" strike="noStrike">
                <a:solidFill>
                  <a:srgbClr val="000000"/>
                </a:solidFill>
                <a:latin typeface="Times New Roman"/>
              </a:rPr>
              <a:t>Click to edit the notes format</a:t>
            </a:r>
            <a:endParaRPr b="0" lang="en-GB" sz="1200" spc="-1" strike="noStrike">
              <a:solidFill>
                <a:srgbClr val="000000"/>
              </a:solidFill>
              <a:latin typeface="Times New Roman"/>
            </a:endParaRPr>
          </a:p>
        </p:txBody>
      </p:sp>
      <p:sp>
        <p:nvSpPr>
          <p:cNvPr id="59" name="PlaceHolder 3"/>
          <p:cNvSpPr>
            <a:spLocks noGrp="1"/>
          </p:cNvSpPr>
          <p:nvPr>
            <p:ph type="hdr"/>
          </p:nvPr>
        </p:nvSpPr>
        <p:spPr>
          <a:xfrm>
            <a:off x="-360" y="0"/>
            <a:ext cx="3257640" cy="511200"/>
          </a:xfrm>
          <a:prstGeom prst="rect">
            <a:avLst/>
          </a:prstGeom>
        </p:spPr>
        <p:txBody>
          <a:bodyPr lIns="0" rIns="0" tIns="0" bIns="0">
            <a:noAutofit/>
          </a:bodyPr>
          <a:p>
            <a:pP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&lt;header&gt;</a:t>
            </a:r>
            <a:endParaRPr b="0" lang="en-GB" sz="1400" spc="-1" strike="noStrike">
              <a:solidFill>
                <a:srgbClr val="000000"/>
              </a:solidFill>
              <a:latin typeface="Arial"/>
            </a:endParaRPr>
          </a:p>
        </p:txBody>
      </p:sp>
      <p:sp>
        <p:nvSpPr>
          <p:cNvPr id="60" name="PlaceHolder 4"/>
          <p:cNvSpPr>
            <a:spLocks noGrp="1"/>
          </p:cNvSpPr>
          <p:nvPr>
            <p:ph type="dt"/>
          </p:nvPr>
        </p:nvSpPr>
        <p:spPr>
          <a:xfrm>
            <a:off x="4277880" y="0"/>
            <a:ext cx="3257640" cy="511200"/>
          </a:xfrm>
          <a:prstGeom prst="rect">
            <a:avLst/>
          </a:prstGeom>
        </p:spPr>
        <p:txBody>
          <a:bodyPr lIns="0" rIns="0" tIns="0" bIns="0">
            <a:noAutofit/>
          </a:bodyPr>
          <a:p>
            <a:pPr algn="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&lt;date/time&gt;</a:t>
            </a:r>
            <a:endParaRPr b="0" lang="en-GB" sz="1400" spc="-1" strike="noStrike">
              <a:solidFill>
                <a:srgbClr val="000000"/>
              </a:solidFill>
              <a:latin typeface="Arial"/>
            </a:endParaRPr>
          </a:p>
        </p:txBody>
      </p:sp>
      <p:sp>
        <p:nvSpPr>
          <p:cNvPr id="61" name="PlaceHolder 5"/>
          <p:cNvSpPr>
            <a:spLocks noGrp="1"/>
          </p:cNvSpPr>
          <p:nvPr>
            <p:ph type="ftr"/>
          </p:nvPr>
        </p:nvSpPr>
        <p:spPr>
          <a:xfrm>
            <a:off x="-360" y="10156680"/>
            <a:ext cx="3257640" cy="511200"/>
          </a:xfrm>
          <a:prstGeom prst="rect">
            <a:avLst/>
          </a:prstGeom>
        </p:spPr>
        <p:txBody>
          <a:bodyPr lIns="0" rIns="0" tIns="0" bIns="0" anchor="b">
            <a:noAutofit/>
          </a:bodyPr>
          <a:p>
            <a:pP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&lt;footer&gt;</a:t>
            </a:r>
            <a:endParaRPr b="0" lang="en-GB" sz="1400" spc="-1" strike="noStrike">
              <a:solidFill>
                <a:srgbClr val="000000"/>
              </a:solidFill>
              <a:latin typeface="Arial"/>
            </a:endParaRPr>
          </a:p>
        </p:txBody>
      </p:sp>
      <p:sp>
        <p:nvSpPr>
          <p:cNvPr id="62" name="PlaceHolder 6"/>
          <p:cNvSpPr>
            <a:spLocks noGrp="1"/>
          </p:cNvSpPr>
          <p:nvPr>
            <p:ph type="sldNum"/>
          </p:nvPr>
        </p:nvSpPr>
        <p:spPr>
          <a:xfrm>
            <a:off x="4277880" y="10156680"/>
            <a:ext cx="3257640" cy="511200"/>
          </a:xfrm>
          <a:prstGeom prst="rect">
            <a:avLst/>
          </a:prstGeom>
        </p:spPr>
        <p:txBody>
          <a:bodyPr lIns="0" rIns="0" tIns="0" bIns="0" anchor="b">
            <a:noAutofit/>
          </a:bodyPr>
          <a:p>
            <a:pPr algn="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fld id="{CEBCF4E7-6987-47DF-9492-8F985F127E7F}" type="slidenum">
              <a:rPr b="0" lang="de-DE" sz="1400" spc="-1" strike="noStrike">
                <a:solidFill>
                  <a:srgbClr val="000000"/>
                </a:solidFill>
                <a:latin typeface="Times New Roman"/>
                <a:ea typeface="DejaVu Sans"/>
              </a:rPr>
              <a:t>&lt;number&gt;</a:t>
            </a:fld>
            <a:endParaRPr b="0" lang="en-GB" sz="14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4" name="PlaceHolder 1"/>
          <p:cNvSpPr>
            <a:spLocks noGrp="1"/>
          </p:cNvSpPr>
          <p:nvPr>
            <p:ph type="sldImg"/>
          </p:nvPr>
        </p:nvSpPr>
        <p:spPr>
          <a:xfrm>
            <a:off x="720720" y="900000"/>
            <a:ext cx="6119640" cy="3441960"/>
          </a:xfrm>
          <a:prstGeom prst="rect">
            <a:avLst/>
          </a:prstGeom>
        </p:spPr>
      </p:sp>
      <p:sp>
        <p:nvSpPr>
          <p:cNvPr id="75"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6" name="PlaceHolder 1"/>
          <p:cNvSpPr>
            <a:spLocks noGrp="1"/>
          </p:cNvSpPr>
          <p:nvPr>
            <p:ph type="sldImg"/>
          </p:nvPr>
        </p:nvSpPr>
        <p:spPr>
          <a:xfrm>
            <a:off x="720720" y="900000"/>
            <a:ext cx="6119640" cy="3441960"/>
          </a:xfrm>
          <a:prstGeom prst="rect">
            <a:avLst/>
          </a:prstGeom>
        </p:spPr>
      </p:sp>
      <p:sp>
        <p:nvSpPr>
          <p:cNvPr id="77"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8" name="PlaceHolder 1"/>
          <p:cNvSpPr>
            <a:spLocks noGrp="1"/>
          </p:cNvSpPr>
          <p:nvPr>
            <p:ph type="sldImg"/>
          </p:nvPr>
        </p:nvSpPr>
        <p:spPr>
          <a:xfrm>
            <a:off x="720720" y="900000"/>
            <a:ext cx="6119640" cy="3441960"/>
          </a:xfrm>
          <a:prstGeom prst="rect">
            <a:avLst/>
          </a:prstGeom>
        </p:spPr>
      </p:sp>
      <p:sp>
        <p:nvSpPr>
          <p:cNvPr id="79"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0" name="PlaceHolder 1"/>
          <p:cNvSpPr>
            <a:spLocks noGrp="1"/>
          </p:cNvSpPr>
          <p:nvPr>
            <p:ph type="sldImg"/>
          </p:nvPr>
        </p:nvSpPr>
        <p:spPr>
          <a:xfrm>
            <a:off x="720720" y="900000"/>
            <a:ext cx="6119640" cy="3441960"/>
          </a:xfrm>
          <a:prstGeom prst="rect">
            <a:avLst/>
          </a:prstGeom>
        </p:spPr>
      </p:sp>
      <p:sp>
        <p:nvSpPr>
          <p:cNvPr id="81"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6"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7" name="PlaceHolder 2"/>
          <p:cNvSpPr>
            <a:spLocks noGrp="1"/>
          </p:cNvSpPr>
          <p:nvPr>
            <p:ph type="subTitle"/>
          </p:nvPr>
        </p:nvSpPr>
        <p:spPr>
          <a:xfrm>
            <a:off x="502920" y="1368000"/>
            <a:ext cx="9048600" cy="326412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9" name="PlaceHolder 2"/>
          <p:cNvSpPr>
            <a:spLocks noGrp="1"/>
          </p:cNvSpPr>
          <p:nvPr>
            <p:ph type="body"/>
          </p:nvPr>
        </p:nvSpPr>
        <p:spPr>
          <a:xfrm>
            <a:off x="502920" y="1368000"/>
            <a:ext cx="9048600" cy="32641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1" name="PlaceHolder 2"/>
          <p:cNvSpPr>
            <a:spLocks noGrp="1"/>
          </p:cNvSpPr>
          <p:nvPr>
            <p:ph type="body"/>
          </p:nvPr>
        </p:nvSpPr>
        <p:spPr>
          <a:xfrm>
            <a:off x="502920" y="1368000"/>
            <a:ext cx="4415400" cy="32641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2" name="PlaceHolder 3"/>
          <p:cNvSpPr>
            <a:spLocks noGrp="1"/>
          </p:cNvSpPr>
          <p:nvPr>
            <p:ph type="body"/>
          </p:nvPr>
        </p:nvSpPr>
        <p:spPr>
          <a:xfrm>
            <a:off x="5139360" y="1368000"/>
            <a:ext cx="4415400" cy="32641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3"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4" name="PlaceHolder 1"/>
          <p:cNvSpPr>
            <a:spLocks noGrp="1"/>
          </p:cNvSpPr>
          <p:nvPr>
            <p:ph type="subTitle"/>
          </p:nvPr>
        </p:nvSpPr>
        <p:spPr>
          <a:xfrm>
            <a:off x="503280" y="215640"/>
            <a:ext cx="8075520" cy="373104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6" name="PlaceHolder 2"/>
          <p:cNvSpPr>
            <a:spLocks noGrp="1"/>
          </p:cNvSpPr>
          <p:nvPr>
            <p:ph type="body"/>
          </p:nvPr>
        </p:nvSpPr>
        <p:spPr>
          <a:xfrm>
            <a:off x="50292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7" name="PlaceHolder 3"/>
          <p:cNvSpPr>
            <a:spLocks noGrp="1"/>
          </p:cNvSpPr>
          <p:nvPr>
            <p:ph type="body"/>
          </p:nvPr>
        </p:nvSpPr>
        <p:spPr>
          <a:xfrm>
            <a:off x="5139360" y="1368000"/>
            <a:ext cx="4415400" cy="32641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8" name="PlaceHolder 4"/>
          <p:cNvSpPr>
            <a:spLocks noGrp="1"/>
          </p:cNvSpPr>
          <p:nvPr>
            <p:ph type="body"/>
          </p:nvPr>
        </p:nvSpPr>
        <p:spPr>
          <a:xfrm>
            <a:off x="502920" y="307296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0" name="PlaceHolder 2"/>
          <p:cNvSpPr>
            <a:spLocks noGrp="1"/>
          </p:cNvSpPr>
          <p:nvPr>
            <p:ph type="body"/>
          </p:nvPr>
        </p:nvSpPr>
        <p:spPr>
          <a:xfrm>
            <a:off x="502920" y="1368000"/>
            <a:ext cx="4415400" cy="32641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1" name="PlaceHolder 3"/>
          <p:cNvSpPr>
            <a:spLocks noGrp="1"/>
          </p:cNvSpPr>
          <p:nvPr>
            <p:ph type="body"/>
          </p:nvPr>
        </p:nvSpPr>
        <p:spPr>
          <a:xfrm>
            <a:off x="513936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2" name="PlaceHolder 4"/>
          <p:cNvSpPr>
            <a:spLocks noGrp="1"/>
          </p:cNvSpPr>
          <p:nvPr>
            <p:ph type="body"/>
          </p:nvPr>
        </p:nvSpPr>
        <p:spPr>
          <a:xfrm>
            <a:off x="5139360" y="307296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4" name="PlaceHolder 2"/>
          <p:cNvSpPr>
            <a:spLocks noGrp="1"/>
          </p:cNvSpPr>
          <p:nvPr>
            <p:ph type="body"/>
          </p:nvPr>
        </p:nvSpPr>
        <p:spPr>
          <a:xfrm>
            <a:off x="50292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5" name="PlaceHolder 3"/>
          <p:cNvSpPr>
            <a:spLocks noGrp="1"/>
          </p:cNvSpPr>
          <p:nvPr>
            <p:ph type="body"/>
          </p:nvPr>
        </p:nvSpPr>
        <p:spPr>
          <a:xfrm>
            <a:off x="513936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6" name="PlaceHolder 4"/>
          <p:cNvSpPr>
            <a:spLocks noGrp="1"/>
          </p:cNvSpPr>
          <p:nvPr>
            <p:ph type="body"/>
          </p:nvPr>
        </p:nvSpPr>
        <p:spPr>
          <a:xfrm>
            <a:off x="502920" y="3072960"/>
            <a:ext cx="90486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8" name="PlaceHolder 2"/>
          <p:cNvSpPr>
            <a:spLocks noGrp="1"/>
          </p:cNvSpPr>
          <p:nvPr>
            <p:ph type="body"/>
          </p:nvPr>
        </p:nvSpPr>
        <p:spPr>
          <a:xfrm>
            <a:off x="502920" y="1368000"/>
            <a:ext cx="90486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9" name="PlaceHolder 3"/>
          <p:cNvSpPr>
            <a:spLocks noGrp="1"/>
          </p:cNvSpPr>
          <p:nvPr>
            <p:ph type="body"/>
          </p:nvPr>
        </p:nvSpPr>
        <p:spPr>
          <a:xfrm>
            <a:off x="502920" y="3072960"/>
            <a:ext cx="90486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0"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1" name="PlaceHolder 2"/>
          <p:cNvSpPr>
            <a:spLocks noGrp="1"/>
          </p:cNvSpPr>
          <p:nvPr>
            <p:ph type="body"/>
          </p:nvPr>
        </p:nvSpPr>
        <p:spPr>
          <a:xfrm>
            <a:off x="50292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2" name="PlaceHolder 3"/>
          <p:cNvSpPr>
            <a:spLocks noGrp="1"/>
          </p:cNvSpPr>
          <p:nvPr>
            <p:ph type="body"/>
          </p:nvPr>
        </p:nvSpPr>
        <p:spPr>
          <a:xfrm>
            <a:off x="513936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3" name="PlaceHolder 4"/>
          <p:cNvSpPr>
            <a:spLocks noGrp="1"/>
          </p:cNvSpPr>
          <p:nvPr>
            <p:ph type="body"/>
          </p:nvPr>
        </p:nvSpPr>
        <p:spPr>
          <a:xfrm>
            <a:off x="502920" y="307296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4" name="PlaceHolder 5"/>
          <p:cNvSpPr>
            <a:spLocks noGrp="1"/>
          </p:cNvSpPr>
          <p:nvPr>
            <p:ph type="body"/>
          </p:nvPr>
        </p:nvSpPr>
        <p:spPr>
          <a:xfrm>
            <a:off x="5139360" y="307296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5"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6" name="PlaceHolder 2"/>
          <p:cNvSpPr>
            <a:spLocks noGrp="1"/>
          </p:cNvSpPr>
          <p:nvPr>
            <p:ph type="body"/>
          </p:nvPr>
        </p:nvSpPr>
        <p:spPr>
          <a:xfrm>
            <a:off x="502920" y="136800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7" name="PlaceHolder 3"/>
          <p:cNvSpPr>
            <a:spLocks noGrp="1"/>
          </p:cNvSpPr>
          <p:nvPr>
            <p:ph type="body"/>
          </p:nvPr>
        </p:nvSpPr>
        <p:spPr>
          <a:xfrm>
            <a:off x="3562560" y="136800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8" name="PlaceHolder 4"/>
          <p:cNvSpPr>
            <a:spLocks noGrp="1"/>
          </p:cNvSpPr>
          <p:nvPr>
            <p:ph type="body"/>
          </p:nvPr>
        </p:nvSpPr>
        <p:spPr>
          <a:xfrm>
            <a:off x="6621840" y="136800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9" name="PlaceHolder 5"/>
          <p:cNvSpPr>
            <a:spLocks noGrp="1"/>
          </p:cNvSpPr>
          <p:nvPr>
            <p:ph type="body"/>
          </p:nvPr>
        </p:nvSpPr>
        <p:spPr>
          <a:xfrm>
            <a:off x="502920" y="307296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0" name="PlaceHolder 6"/>
          <p:cNvSpPr>
            <a:spLocks noGrp="1"/>
          </p:cNvSpPr>
          <p:nvPr>
            <p:ph type="body"/>
          </p:nvPr>
        </p:nvSpPr>
        <p:spPr>
          <a:xfrm>
            <a:off x="3562560" y="307296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1" name="PlaceHolder 7"/>
          <p:cNvSpPr>
            <a:spLocks noGrp="1"/>
          </p:cNvSpPr>
          <p:nvPr>
            <p:ph type="body"/>
          </p:nvPr>
        </p:nvSpPr>
        <p:spPr>
          <a:xfrm>
            <a:off x="6621840" y="307296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0" name="" descr=""/>
          <p:cNvPicPr/>
          <p:nvPr/>
        </p:nvPicPr>
        <p:blipFill>
          <a:blip r:embed="rId2"/>
          <a:stretch/>
        </p:blipFill>
        <p:spPr>
          <a:xfrm>
            <a:off x="0" y="0"/>
            <a:ext cx="10078920" cy="5667480"/>
          </a:xfrm>
          <a:prstGeom prst="rect">
            <a:avLst/>
          </a:prstGeom>
          <a:ln w="0">
            <a:noFill/>
          </a:ln>
        </p:spPr>
      </p:pic>
      <p:sp>
        <p:nvSpPr>
          <p:cNvPr id="1"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edit the title text format</a:t>
            </a:r>
            <a:endParaRPr b="0" lang="en-GB" sz="3300" spc="-1" strike="noStrike">
              <a:solidFill>
                <a:srgbClr val="000000"/>
              </a:solidFill>
              <a:latin typeface="Times New Roman"/>
            </a:endParaRPr>
          </a:p>
        </p:txBody>
      </p:sp>
      <p:sp>
        <p:nvSpPr>
          <p:cNvPr id="2" name="PlaceHolder 2"/>
          <p:cNvSpPr>
            <a:spLocks noGrp="1"/>
          </p:cNvSpPr>
          <p:nvPr>
            <p:ph type="body"/>
          </p:nvPr>
        </p:nvSpPr>
        <p:spPr>
          <a:xfrm>
            <a:off x="502920" y="1368000"/>
            <a:ext cx="9048600" cy="3264120"/>
          </a:xfrm>
          <a:prstGeom prst="rect">
            <a:avLst/>
          </a:prstGeom>
        </p:spPr>
        <p:txBody>
          <a:bodyPr lIns="0" rIns="0" tIns="15120" bIns="0">
            <a:normAutofit/>
          </a:bodyPr>
          <a:p>
            <a:pPr marL="342720" indent="-342720">
              <a:spcAft>
                <a:spcPts val="1060"/>
              </a:spcAft>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Click to edit the outline text format</a:t>
            </a:r>
            <a:endParaRPr b="1" lang="en-GB" sz="2400" spc="-1" strike="noStrike">
              <a:solidFill>
                <a:srgbClr val="000000"/>
              </a:solidFill>
              <a:latin typeface="Times New Roman"/>
            </a:endParaRPr>
          </a:p>
          <a:p>
            <a:pPr lvl="1"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Second Outline Level</a:t>
            </a:r>
            <a:endParaRPr b="1" lang="en-GB" sz="2400" spc="-1" strike="noStrike">
              <a:solidFill>
                <a:srgbClr val="000000"/>
              </a:solidFill>
              <a:latin typeface="Times New Roman"/>
            </a:endParaRPr>
          </a:p>
          <a:p>
            <a:pPr lvl="2"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Third Outline Level</a:t>
            </a:r>
            <a:endParaRPr b="1" lang="en-GB" sz="2400" spc="-1" strike="noStrike">
              <a:solidFill>
                <a:srgbClr val="000000"/>
              </a:solidFill>
              <a:latin typeface="Times New Roman"/>
            </a:endParaRPr>
          </a:p>
          <a:p>
            <a:pPr lvl="3"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Fourth Outline Level</a:t>
            </a:r>
            <a:endParaRPr b="1" lang="en-GB" sz="2400" spc="-1" strike="noStrike">
              <a:solidFill>
                <a:srgbClr val="000000"/>
              </a:solidFill>
              <a:latin typeface="Times New Roman"/>
            </a:endParaRPr>
          </a:p>
          <a:p>
            <a:pPr lvl="4"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Fifth Outline Level</a:t>
            </a:r>
            <a:endParaRPr b="1" lang="en-GB" sz="2400" spc="-1" strike="noStrike">
              <a:solidFill>
                <a:srgbClr val="000000"/>
              </a:solidFill>
              <a:latin typeface="Times New Roman"/>
            </a:endParaRPr>
          </a:p>
          <a:p>
            <a:pPr lvl="5"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Sixth Outline Level</a:t>
            </a:r>
            <a:endParaRPr b="1" lang="en-GB" sz="2400" spc="-1" strike="noStrike">
              <a:solidFill>
                <a:srgbClr val="000000"/>
              </a:solidFill>
              <a:latin typeface="Times New Roman"/>
            </a:endParaRPr>
          </a:p>
          <a:p>
            <a:pPr lvl="6"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Seventh Outline Level</a:t>
            </a:r>
            <a:endParaRPr b="1" lang="en-GB" sz="2400" spc="-1" strike="noStrike">
              <a:solidFill>
                <a:srgbClr val="000000"/>
              </a:solidFill>
              <a:latin typeface="Times New Roman"/>
            </a:endParaRPr>
          </a:p>
        </p:txBody>
      </p:sp>
      <p:sp>
        <p:nvSpPr>
          <p:cNvPr id="3" name="PlaceHolder 3"/>
          <p:cNvSpPr>
            <a:spLocks noGrp="1"/>
          </p:cNvSpPr>
          <p:nvPr>
            <p:ph type="dt"/>
          </p:nvPr>
        </p:nvSpPr>
        <p:spPr>
          <a:xfrm>
            <a:off x="503280" y="5165280"/>
            <a:ext cx="2324160" cy="366840"/>
          </a:xfrm>
          <a:prstGeom prst="rect">
            <a:avLst/>
          </a:prstGeom>
        </p:spPr>
        <p:txBody>
          <a:bodyPr lIns="0" rIns="0" tIns="0" bIns="0">
            <a:noAutofit/>
          </a:bodyPr>
          <a:p>
            <a:pP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Arial"/>
              </a:rPr>
              <a:t>&lt;date/time&gt;</a:t>
            </a:r>
            <a:endParaRPr b="0" lang="en-GB" sz="1800" spc="-1" strike="noStrike">
              <a:solidFill>
                <a:srgbClr val="000000"/>
              </a:solidFill>
              <a:latin typeface="Arial"/>
            </a:endParaRPr>
          </a:p>
        </p:txBody>
      </p:sp>
      <p:sp>
        <p:nvSpPr>
          <p:cNvPr id="4" name="PlaceHolder 4"/>
          <p:cNvSpPr>
            <a:spLocks noGrp="1"/>
          </p:cNvSpPr>
          <p:nvPr>
            <p:ph type="ftr"/>
          </p:nvPr>
        </p:nvSpPr>
        <p:spPr>
          <a:xfrm>
            <a:off x="3447720" y="5165280"/>
            <a:ext cx="3171960" cy="366840"/>
          </a:xfrm>
          <a:prstGeom prst="rect">
            <a:avLst/>
          </a:prstGeom>
        </p:spPr>
        <p:txBody>
          <a:bodyPr lIns="0" rIns="0" tIns="0" bIns="0">
            <a:noAutofit/>
          </a:bodyPr>
          <a:p>
            <a:pP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Arial"/>
              </a:rPr>
              <a:t>&lt;footer&gt;</a:t>
            </a:r>
            <a:endParaRPr b="0" lang="en-GB" sz="1800" spc="-1" strike="noStrike">
              <a:solidFill>
                <a:srgbClr val="000000"/>
              </a:solidFill>
              <a:latin typeface="Arial"/>
            </a:endParaRPr>
          </a:p>
        </p:txBody>
      </p:sp>
      <p:sp>
        <p:nvSpPr>
          <p:cNvPr id="5" name="PlaceHolder 5"/>
          <p:cNvSpPr>
            <a:spLocks noGrp="1"/>
          </p:cNvSpPr>
          <p:nvPr>
            <p:ph type="sldNum"/>
          </p:nvPr>
        </p:nvSpPr>
        <p:spPr>
          <a:xfrm>
            <a:off x="7227720" y="5165280"/>
            <a:ext cx="2324160" cy="366840"/>
          </a:xfrm>
          <a:prstGeom prst="rect">
            <a:avLst/>
          </a:prstGeom>
        </p:spPr>
        <p:txBody>
          <a:bodyPr lIns="0" rIns="0" tIns="0" bIns="0">
            <a:noAutofit/>
          </a:bodyPr>
          <a:p>
            <a:pP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fld id="{64B82FF2-1D41-43DB-A452-B9A1D334C39B}" type="slidenum">
              <a:rPr b="0" lang="de-DE" sz="1800" spc="-1" strike="noStrike">
                <a:solidFill>
                  <a:srgbClr val="000000"/>
                </a:solidFill>
                <a:latin typeface="Arial"/>
              </a:rPr>
              <a:t>&lt;number&gt;</a:t>
            </a:fld>
            <a:endParaRPr b="0" lang="en-GB" sz="18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image" Target="../media/image3.jpeg"/><Relationship Id="rId3" Type="http://schemas.openxmlformats.org/officeDocument/2006/relationships/slideLayout" Target="../slideLayouts/slideLayout2.xml"/><Relationship Id="rId4"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3"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3200" spc="-1" strike="noStrike">
                <a:solidFill>
                  <a:srgbClr val="000000"/>
                </a:solidFill>
                <a:latin typeface="Times New Roman"/>
                <a:ea typeface="Times New Roman"/>
              </a:rPr>
              <a:t>Alexander in the writings of Seneca</a:t>
            </a:r>
            <a:endParaRPr b="0" lang="en-GB" sz="3200" spc="-1" strike="noStrike">
              <a:solidFill>
                <a:srgbClr val="000000"/>
              </a:solidFill>
              <a:latin typeface="Times New Roman"/>
            </a:endParaRPr>
          </a:p>
        </p:txBody>
      </p:sp>
      <p:pic>
        <p:nvPicPr>
          <p:cNvPr id="64" name="" descr=""/>
          <p:cNvPicPr/>
          <p:nvPr/>
        </p:nvPicPr>
        <p:blipFill>
          <a:blip r:embed="rId1"/>
          <a:stretch/>
        </p:blipFill>
        <p:spPr>
          <a:xfrm>
            <a:off x="3498840" y="1152360"/>
            <a:ext cx="2405160" cy="4362480"/>
          </a:xfrm>
          <a:prstGeom prst="rect">
            <a:avLst/>
          </a:prstGeom>
          <a:ln w="0">
            <a:noFill/>
          </a:ln>
        </p:spPr>
      </p:pic>
      <p:pic>
        <p:nvPicPr>
          <p:cNvPr id="65" name="" descr=""/>
          <p:cNvPicPr/>
          <p:nvPr/>
        </p:nvPicPr>
        <p:blipFill>
          <a:blip r:embed="rId2"/>
          <a:stretch/>
        </p:blipFill>
        <p:spPr>
          <a:xfrm>
            <a:off x="2700360" y="1155600"/>
            <a:ext cx="3517920" cy="4341960"/>
          </a:xfrm>
          <a:prstGeom prst="rect">
            <a:avLst/>
          </a:prstGeom>
          <a:ln w="0">
            <a:noFill/>
          </a:ln>
        </p:spPr>
      </p:pic>
    </p:spTree>
  </p:cSld>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6"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3300" spc="-1" strike="noStrike">
                <a:solidFill>
                  <a:srgbClr val="000000"/>
                </a:solidFill>
                <a:latin typeface="Times New Roman"/>
              </a:rPr>
              <a:t>Seneca</a:t>
            </a:r>
            <a:r>
              <a:rPr b="0" i="1" lang="de-DE" sz="3300" spc="-1" strike="noStrike">
                <a:solidFill>
                  <a:srgbClr val="000000"/>
                </a:solidFill>
                <a:latin typeface="Times New Roman"/>
              </a:rPr>
              <a:t> Natural Questions</a:t>
            </a:r>
            <a:endParaRPr b="0" lang="en-GB" sz="3300" spc="-1" strike="noStrike">
              <a:solidFill>
                <a:srgbClr val="000000"/>
              </a:solidFill>
              <a:latin typeface="Times New Roman"/>
            </a:endParaRPr>
          </a:p>
        </p:txBody>
      </p:sp>
      <p:sp>
        <p:nvSpPr>
          <p:cNvPr id="67" name=""/>
          <p:cNvSpPr txBox="1"/>
          <p:nvPr/>
        </p:nvSpPr>
        <p:spPr>
          <a:xfrm>
            <a:off x="502920" y="1368000"/>
            <a:ext cx="9072360" cy="328788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(Seneca writing under Roman emperors: died 65 CE, under Nero)</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i="1" lang="de-DE" sz="1800" spc="-1" strike="noStrike">
                <a:solidFill>
                  <a:srgbClr val="000000"/>
                </a:solidFill>
                <a:latin typeface="Times New Roman"/>
                <a:ea typeface="Arial"/>
              </a:rPr>
              <a:t>Natural Questions</a:t>
            </a:r>
            <a:r>
              <a:rPr b="0" lang="de-DE" sz="1800" spc="-1" strike="noStrike">
                <a:solidFill>
                  <a:srgbClr val="000000"/>
                </a:solidFill>
                <a:latin typeface="Times New Roman"/>
                <a:ea typeface="Arial"/>
              </a:rPr>
              <a:t>  </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a:t>
            </a:r>
            <a:r>
              <a:rPr b="0" lang="de-DE" sz="1800" spc="-1" strike="noStrike">
                <a:solidFill>
                  <a:srgbClr val="000000"/>
                </a:solidFill>
                <a:latin typeface="Times New Roman"/>
                <a:ea typeface="Arial"/>
              </a:rPr>
              <a:t>Some people have worn themselves out writing down the deeds of foreign kings and the sufferings and audacities of nation against nation. How much better it is to extinguish one's own evils than to transmit the evils of others to posterity! How much more important to praise the works of the gods rather than the </a:t>
            </a:r>
            <a:r>
              <a:rPr b="0" lang="de-DE" sz="1800" spc="-1" strike="noStrike" u="sng">
                <a:solidFill>
                  <a:srgbClr val="000000"/>
                </a:solidFill>
                <a:uFillTx/>
                <a:latin typeface="Times New Roman"/>
                <a:ea typeface="Arial"/>
              </a:rPr>
              <a:t>robberies</a:t>
            </a:r>
            <a:r>
              <a:rPr b="0" lang="de-DE" sz="1800" spc="-1" strike="noStrike">
                <a:solidFill>
                  <a:srgbClr val="000000"/>
                </a:solidFill>
                <a:latin typeface="Times New Roman"/>
                <a:ea typeface="Arial"/>
              </a:rPr>
              <a:t> of Philip or Alexander, and of others who were made famous by the destruction of nations, and </a:t>
            </a:r>
            <a:r>
              <a:rPr b="0" lang="de-DE" sz="1800" spc="-1" strike="noStrike" u="sng">
                <a:solidFill>
                  <a:srgbClr val="000000"/>
                </a:solidFill>
                <a:uFillTx/>
                <a:latin typeface="Times New Roman"/>
                <a:ea typeface="Arial"/>
              </a:rPr>
              <a:t>were no lesser disasters to mortals than a flood that has swept over all the plains, or a conflagration in which a large proportion of living things has burnt</a:t>
            </a:r>
            <a:r>
              <a:rPr b="0" lang="de-DE" sz="1800" spc="-1" strike="noStrike">
                <a:solidFill>
                  <a:srgbClr val="000000"/>
                </a:solidFill>
                <a:latin typeface="Times New Roman"/>
                <a:ea typeface="Arial"/>
              </a:rPr>
              <a:t>! (Seneca </a:t>
            </a:r>
            <a:r>
              <a:rPr b="0" i="1" lang="de-DE" sz="1800" spc="-1" strike="noStrike">
                <a:solidFill>
                  <a:srgbClr val="000000"/>
                </a:solidFill>
                <a:latin typeface="Times New Roman"/>
                <a:ea typeface="Arial"/>
              </a:rPr>
              <a:t>Natural Questions</a:t>
            </a:r>
            <a:r>
              <a:rPr b="0" lang="de-DE" sz="1800" spc="-1" strike="noStrike">
                <a:solidFill>
                  <a:srgbClr val="000000"/>
                </a:solidFill>
                <a:latin typeface="Times New Roman"/>
                <a:ea typeface="Arial"/>
              </a:rPr>
              <a:t> 3 praef. 5): implications? </a:t>
            </a:r>
            <a:endParaRPr b="1" lang="en-GB" sz="1800" spc="-1" strike="noStrike">
              <a:solidFill>
                <a:srgbClr val="000000"/>
              </a:solidFill>
              <a:latin typeface="Times New Roman"/>
            </a:endParaRPr>
          </a:p>
        </p:txBody>
      </p:sp>
    </p:spTree>
  </p:cSld>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8"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3300" spc="-1" strike="noStrike">
                <a:solidFill>
                  <a:srgbClr val="000000"/>
                </a:solidFill>
                <a:latin typeface="Times New Roman"/>
              </a:rPr>
              <a:t>Seneca</a:t>
            </a:r>
            <a:r>
              <a:rPr b="0" i="1" lang="de-DE" sz="3300" spc="-1" strike="noStrike">
                <a:solidFill>
                  <a:srgbClr val="000000"/>
                </a:solidFill>
                <a:latin typeface="Times New Roman"/>
              </a:rPr>
              <a:t> Natural Questions</a:t>
            </a:r>
            <a:endParaRPr b="0" lang="en-GB" sz="3300" spc="-1" strike="noStrike">
              <a:solidFill>
                <a:srgbClr val="000000"/>
              </a:solidFill>
              <a:latin typeface="Times New Roman"/>
            </a:endParaRPr>
          </a:p>
        </p:txBody>
      </p:sp>
      <p:sp>
        <p:nvSpPr>
          <p:cNvPr id="69" name=""/>
          <p:cNvSpPr txBox="1"/>
          <p:nvPr/>
        </p:nvSpPr>
        <p:spPr>
          <a:xfrm>
            <a:off x="502920" y="1368000"/>
            <a:ext cx="9072360" cy="328788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Work c. 65 CE. Addressed to Nero.</a:t>
            </a:r>
            <a:endParaRPr b="1" lang="en-GB" sz="1800" spc="-1" strike="noStrike">
              <a:solidFill>
                <a:srgbClr val="000000"/>
              </a:solidFill>
              <a:latin typeface="Times New Roman"/>
            </a:endParaRPr>
          </a:p>
          <a:p>
            <a:pPr marL="342720" indent="-338040">
              <a:lnSpc>
                <a:spcPct val="95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Story of men sent by Nero to discover the source of Nile (path cut off by impassable marshland) referred to at </a:t>
            </a:r>
            <a:r>
              <a:rPr b="0" i="1" lang="de-DE" sz="1800" spc="-1" strike="noStrike">
                <a:solidFill>
                  <a:srgbClr val="000000"/>
                </a:solidFill>
                <a:latin typeface="Times New Roman"/>
                <a:ea typeface="Arial"/>
              </a:rPr>
              <a:t>Natural Questions</a:t>
            </a:r>
            <a:r>
              <a:rPr b="0" lang="de-DE" sz="1800" spc="-1" strike="noStrike">
                <a:solidFill>
                  <a:srgbClr val="000000"/>
                </a:solidFill>
                <a:latin typeface="Times New Roman"/>
                <a:ea typeface="Arial"/>
              </a:rPr>
              <a:t> 6.8.3: „I heard two centurions whom Nero Caesar, great lover of the other virtues and especially of truth, had sent to search for the source of the Nile”: did Seneca mean here to evoke associations with Alexander? (so Gauly 2004 </a:t>
            </a:r>
            <a:r>
              <a:rPr b="0" i="1" lang="de-DE" sz="1800" spc="-1" strike="noStrike">
                <a:solidFill>
                  <a:srgbClr val="000000"/>
                </a:solidFill>
                <a:latin typeface="Times New Roman"/>
                <a:ea typeface="Arial"/>
              </a:rPr>
              <a:t>Senecas Naturales quaestiones : Naturphilosophie für die römische Kaiserzeit</a:t>
            </a:r>
            <a:r>
              <a:rPr b="0" lang="de-DE" sz="1800" spc="-1" strike="noStrike">
                <a:solidFill>
                  <a:srgbClr val="000000"/>
                </a:solidFill>
                <a:latin typeface="Times New Roman"/>
                <a:ea typeface="Arial"/>
              </a:rPr>
              <a:t>). </a:t>
            </a:r>
            <a:endParaRPr b="1" lang="en-GB" sz="1800" spc="-1" strike="noStrike">
              <a:solidFill>
                <a:srgbClr val="000000"/>
              </a:solidFill>
              <a:latin typeface="Times New Roman"/>
            </a:endParaRPr>
          </a:p>
          <a:p>
            <a:pPr marL="342720" indent="-338040">
              <a:lnSpc>
                <a:spcPct val="95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 </a:t>
            </a:r>
            <a:r>
              <a:rPr b="0" lang="de-DE" sz="1800" spc="-1" strike="noStrike">
                <a:solidFill>
                  <a:srgbClr val="000000"/>
                </a:solidFill>
                <a:latin typeface="Times New Roman"/>
                <a:ea typeface="Arial"/>
              </a:rPr>
              <a:t>Alexander combined military conquest with research (or tradition that he did). For interest of Alexander in this, see Luc. 10.272-5 "Alexander, greatest of kings, was jealous of the Nile which Memphis worships, and he sent chosen explorers through the utmost parts of Ethiopia; but they were stopped by the blazing zone of parched sky; they but saw the Nile steaming with heat" (tr. Duff).</a:t>
            </a:r>
            <a:endParaRPr b="1" lang="en-GB" sz="1800" spc="-1" strike="noStrike">
              <a:solidFill>
                <a:srgbClr val="000000"/>
              </a:solidFill>
              <a:latin typeface="Times New Roman"/>
            </a:endParaRPr>
          </a:p>
        </p:txBody>
      </p:sp>
    </p:spTree>
  </p:cSld>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0"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3300" spc="-1" strike="noStrike">
                <a:solidFill>
                  <a:srgbClr val="000000"/>
                </a:solidFill>
                <a:latin typeface="Times New Roman"/>
              </a:rPr>
              <a:t>Seneca</a:t>
            </a:r>
            <a:r>
              <a:rPr b="0" i="1" lang="de-DE" sz="3300" spc="-1" strike="noStrike">
                <a:solidFill>
                  <a:srgbClr val="000000"/>
                </a:solidFill>
                <a:latin typeface="Times New Roman"/>
              </a:rPr>
              <a:t> Natural Questions</a:t>
            </a:r>
            <a:endParaRPr b="0" lang="en-GB" sz="3300" spc="-1" strike="noStrike">
              <a:solidFill>
                <a:srgbClr val="000000"/>
              </a:solidFill>
              <a:latin typeface="Times New Roman"/>
            </a:endParaRPr>
          </a:p>
        </p:txBody>
      </p:sp>
      <p:sp>
        <p:nvSpPr>
          <p:cNvPr id="71" name=""/>
          <p:cNvSpPr txBox="1"/>
          <p:nvPr/>
        </p:nvSpPr>
        <p:spPr>
          <a:xfrm>
            <a:off x="502920" y="1368000"/>
            <a:ext cx="9072360" cy="3287880"/>
          </a:xfrm>
          <a:prstGeom prst="rect">
            <a:avLst/>
          </a:prstGeom>
          <a:noFill/>
          <a:ln w="0">
            <a:noFill/>
          </a:ln>
        </p:spPr>
        <p:txBody>
          <a:bodyPr lIns="0" rIns="0" tIns="15120" bIns="0">
            <a:normAutofit fontScale="86000"/>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such associations problematic?</a:t>
            </a:r>
            <a:endParaRPr b="1" lang="en-GB" sz="1800" spc="-1" strike="noStrike">
              <a:solidFill>
                <a:srgbClr val="000000"/>
              </a:solidFill>
              <a:latin typeface="Times New Roman"/>
            </a:endParaRPr>
          </a:p>
          <a:p>
            <a:pPr marL="342720" indent="-338040">
              <a:lnSpc>
                <a:spcPct val="95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i="1" lang="de-DE" sz="1800" spc="-1" strike="noStrike">
                <a:solidFill>
                  <a:srgbClr val="000000"/>
                </a:solidFill>
                <a:latin typeface="Times New Roman"/>
                <a:ea typeface="Arial"/>
              </a:rPr>
              <a:t>NQ</a:t>
            </a:r>
            <a:r>
              <a:rPr b="0" lang="de-DE" sz="1800" spc="-1" strike="noStrike">
                <a:solidFill>
                  <a:srgbClr val="000000"/>
                </a:solidFill>
                <a:latin typeface="Times New Roman"/>
                <a:ea typeface="Arial"/>
              </a:rPr>
              <a:t> 6.23.2-3: Alexander’s reputation tarnished by killing his historian Callisthenes [in 327 BCE, allegedly for involvement in plot but considered to be for his resistance to </a:t>
            </a:r>
            <a:r>
              <a:rPr b="0" i="1" lang="de-DE" sz="1800" spc="-1" strike="noStrike">
                <a:solidFill>
                  <a:srgbClr val="000000"/>
                </a:solidFill>
                <a:latin typeface="Times New Roman"/>
                <a:ea typeface="Arial"/>
              </a:rPr>
              <a:t>proskynesis</a:t>
            </a:r>
            <a:r>
              <a:rPr b="0" lang="de-DE" sz="1800" spc="-1" strike="noStrike">
                <a:solidFill>
                  <a:srgbClr val="000000"/>
                </a:solidFill>
                <a:latin typeface="Times New Roman"/>
                <a:ea typeface="Arial"/>
              </a:rPr>
              <a:t> (for the depiction of this incident in various sources, see Sullivan in </a:t>
            </a:r>
            <a:r>
              <a:rPr b="0" i="1" lang="de-DE" sz="1800" spc="-1" strike="noStrike">
                <a:solidFill>
                  <a:srgbClr val="000000"/>
                </a:solidFill>
                <a:latin typeface="Times New Roman"/>
                <a:ea typeface="Arial"/>
              </a:rPr>
              <a:t>Greek, Roman and Byzantine Studies</a:t>
            </a:r>
            <a:r>
              <a:rPr b="0" lang="de-DE" sz="1800" spc="-1" strike="noStrike">
                <a:solidFill>
                  <a:srgbClr val="000000"/>
                </a:solidFill>
                <a:latin typeface="Times New Roman"/>
                <a:ea typeface="Arial"/>
              </a:rPr>
              <a:t> 59 2019 e.g. “Curtius (in a highly Romanised account that attests to the adaptability of the episode to Roman concerns) lauds him [Callisthenes] as a veritable </a:t>
            </a:r>
            <a:r>
              <a:rPr b="0" i="1" lang="de-DE" sz="1800" spc="-1" strike="noStrike">
                <a:solidFill>
                  <a:srgbClr val="000000"/>
                </a:solidFill>
                <a:latin typeface="Times New Roman"/>
                <a:ea typeface="Arial"/>
              </a:rPr>
              <a:t>vindex publicae libertatis </a:t>
            </a:r>
            <a:r>
              <a:rPr b="0" lang="de-DE" sz="1800" spc="-1" strike="noStrike">
                <a:solidFill>
                  <a:srgbClr val="000000"/>
                </a:solidFill>
                <a:latin typeface="Times New Roman"/>
                <a:ea typeface="Arial"/>
              </a:rPr>
              <a:t>[defender of public freedom].”)]</a:t>
            </a:r>
            <a:endParaRPr b="1" lang="en-GB" sz="1800" spc="-1" strike="noStrike">
              <a:solidFill>
                <a:srgbClr val="000000"/>
              </a:solidFill>
              <a:latin typeface="Times New Roman"/>
            </a:endParaRPr>
          </a:p>
          <a:p>
            <a:pPr marL="342720" indent="-334800">
              <a:lnSpc>
                <a:spcPct val="95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(though we don’t know whether Nero’s association with Alexander had started in earnest by time Seneca begun his work. Nb falling out between Seneca and Nero in 59BCE)</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Contra: “</a:t>
            </a:r>
            <a:r>
              <a:rPr b="0" lang="de-DE" sz="1800" spc="-1" strike="noStrike">
                <a:solidFill>
                  <a:srgbClr val="010101"/>
                </a:solidFill>
                <a:latin typeface="Times New Roman"/>
                <a:ea typeface="Times New Roman"/>
              </a:rPr>
              <a:t>For Seneca, who accepts the institution of the Empire and thinks that good emperors can exist, Alexander is the paradigm of the bad king, in contrast with virtuous emperors like Nero (before 59 CE)” (Celotto 2018 in </a:t>
            </a:r>
            <a:r>
              <a:rPr b="0" i="1" lang="de-DE" sz="1800" spc="-1" strike="noStrike">
                <a:solidFill>
                  <a:srgbClr val="010101"/>
                </a:solidFill>
                <a:latin typeface="Times New Roman"/>
                <a:ea typeface="Times New Roman"/>
              </a:rPr>
              <a:t>Brill’s Companion to the Reception of Alexander the Great</a:t>
            </a:r>
            <a:r>
              <a:rPr b="0" lang="de-DE" sz="1800" spc="-1" strike="noStrike">
                <a:solidFill>
                  <a:srgbClr val="010101"/>
                </a:solidFill>
                <a:latin typeface="Times New Roman"/>
                <a:ea typeface="Times New Roman"/>
              </a:rPr>
              <a:t>)</a:t>
            </a:r>
            <a:endParaRPr b="1" lang="en-GB" sz="1800" spc="-1" strike="noStrike">
              <a:solidFill>
                <a:srgbClr val="000000"/>
              </a:solidFill>
              <a:latin typeface="Times New Roman"/>
            </a:endParaRPr>
          </a:p>
        </p:txBody>
      </p:sp>
    </p:spTree>
  </p:cSld>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2"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Seneca’s other works</a:t>
            </a:r>
            <a:endParaRPr b="0" lang="en-GB" sz="3300" spc="-1" strike="noStrike">
              <a:solidFill>
                <a:srgbClr val="000000"/>
              </a:solidFill>
              <a:latin typeface="Times New Roman"/>
            </a:endParaRPr>
          </a:p>
        </p:txBody>
      </p:sp>
      <p:sp>
        <p:nvSpPr>
          <p:cNvPr id="73" name=""/>
          <p:cNvSpPr txBox="1"/>
          <p:nvPr/>
        </p:nvSpPr>
        <p:spPr>
          <a:xfrm>
            <a:off x="502920" y="1368000"/>
            <a:ext cx="9056520" cy="3272040"/>
          </a:xfrm>
          <a:prstGeom prst="rect">
            <a:avLst/>
          </a:prstGeom>
          <a:noFill/>
          <a:ln w="0">
            <a:noFill/>
          </a:ln>
        </p:spPr>
        <p:txBody>
          <a:bodyPr lIns="0" rIns="0" tIns="15120" bIns="0">
            <a:normAutofit/>
          </a:bodyPr>
          <a:p>
            <a:pPr marL="342720" indent="-334800">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rPr>
              <a:t>Seneca’s </a:t>
            </a:r>
            <a:r>
              <a:rPr b="0" i="1" lang="en-GB" sz="1800" spc="-1" strike="noStrike">
                <a:solidFill>
                  <a:srgbClr val="000000"/>
                </a:solidFill>
                <a:latin typeface="Times New Roman"/>
              </a:rPr>
              <a:t>De Clementia </a:t>
            </a:r>
            <a:r>
              <a:rPr b="0" lang="en-GB" sz="1800" spc="-1" strike="noStrike">
                <a:solidFill>
                  <a:srgbClr val="000000"/>
                </a:solidFill>
                <a:latin typeface="Times New Roman"/>
              </a:rPr>
              <a:t>(55-56 CE) (which encourages Nero to be a good ruler: uses Alexander as negative example (e.g. cruel: threw Lysimachus to wild beasts and enjoyed watching 1.25.1)</a:t>
            </a:r>
            <a:endParaRPr b="1" lang="en-GB" sz="1800" spc="-1" strike="noStrike">
              <a:solidFill>
                <a:srgbClr val="000000"/>
              </a:solidFill>
              <a:latin typeface="Times New Roman"/>
            </a:endParaRPr>
          </a:p>
          <a:p>
            <a:pPr marL="342720" indent="-334800">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rPr>
              <a:t>Seneca’s </a:t>
            </a:r>
            <a:r>
              <a:rPr b="0" i="1" lang="en-GB" sz="1800" spc="-1" strike="noStrike">
                <a:solidFill>
                  <a:srgbClr val="000000"/>
                </a:solidFill>
                <a:latin typeface="Times New Roman"/>
              </a:rPr>
              <a:t>Epistles</a:t>
            </a:r>
            <a:r>
              <a:rPr b="0" lang="en-GB" sz="1800" spc="-1" strike="noStrike">
                <a:solidFill>
                  <a:srgbClr val="000000"/>
                </a:solidFill>
                <a:latin typeface="Times New Roman"/>
              </a:rPr>
              <a:t> contain moral criticisms of Alexander e.g. 91.17 (futile quest for glory); 119.7 (not content with what he had); anger</a:t>
            </a:r>
            <a:endParaRPr b="1" lang="en-GB" sz="1800" spc="-1" strike="noStrike">
              <a:solidFill>
                <a:srgbClr val="000000"/>
              </a:solidFill>
              <a:latin typeface="Times New Roman"/>
            </a:endParaRPr>
          </a:p>
          <a:p>
            <a:pPr marL="342720" indent="-334800">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rPr>
              <a:t>nb Seneca was Lucan’s uncle and Celotto sees Lucan as echoing some words e.g. in Luc. 10 description of Alexander (e.g. “mad”)</a:t>
            </a:r>
            <a:endParaRPr b="1" lang="en-GB" sz="1800" spc="-1" strike="noStrike">
              <a:solidFill>
                <a:srgbClr val="000000"/>
              </a:solidFill>
              <a:latin typeface="Times New Roman"/>
            </a:endParaRPr>
          </a:p>
        </p:txBody>
      </p:sp>
    </p:spTree>
  </p:cSl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16842</TotalTime>
  <Application>LibreOffice/7.1.0.3$Windows_X86_64 LibreOffice_project/f6099ecf3d29644b5008cc8f48f42f4a40986e4c</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2014-03-18T08:47:35Z</dcterms:created>
  <dc:creator/>
  <dc:description/>
  <dc:language>en-GB</dc:language>
  <cp:lastModifiedBy/>
  <dcterms:modified xsi:type="dcterms:W3CDTF">2026-01-13T14:32:48Z</dcterms:modified>
  <cp:revision>19</cp:revision>
  <dc:subject/>
  <dc:title>Vintage</dc:title>
</cp:coreProperties>
</file>