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handoutMasterIdLst>
    <p:handoutMasterId r:id="rId13"/>
  </p:handout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1854" y="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handoutMaster" Target="handoutMasters/handoutMaster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viewProps" Target="view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1045D73-BD69-4380-805A-4A18AE12A353}" type="datetimeFigureOut">
              <a:rPr lang="en-GB" smtClean="0"/>
              <a:t>27/01/2020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C73D1C2-555E-4C44-97A7-BD681E31DE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426772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1219200" y="3886200"/>
            <a:ext cx="6858000" cy="990600"/>
          </a:xfrm>
        </p:spPr>
        <p:txBody>
          <a:bodyPr anchor="t" anchorCtr="0"/>
          <a:lstStyle>
            <a:lvl1pPr algn="r">
              <a:defRPr sz="3200">
                <a:solidFill>
                  <a:schemeClr val="tx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219200" y="5124450"/>
            <a:ext cx="6858000" cy="533400"/>
          </a:xfrm>
        </p:spPr>
        <p:txBody>
          <a:bodyPr/>
          <a:lstStyle>
            <a:lvl1pPr marL="0" indent="0" algn="r">
              <a:buNone/>
              <a:defRPr sz="20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6400800" y="6355080"/>
            <a:ext cx="2286000" cy="365760"/>
          </a:xfrm>
        </p:spPr>
        <p:txBody>
          <a:bodyPr/>
          <a:lstStyle>
            <a:lvl1pPr>
              <a:defRPr sz="1400"/>
            </a:lvl1pPr>
          </a:lstStyle>
          <a:p>
            <a:fld id="{8934291C-3479-4421-92CB-D521D9B89B3C}" type="datetimeFigureOut">
              <a:rPr lang="en-GB" smtClean="0"/>
              <a:t>27/01/2020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898648" y="6355080"/>
            <a:ext cx="3474720" cy="365760"/>
          </a:xfrm>
        </p:spPr>
        <p:txBody>
          <a:bodyPr/>
          <a:lstStyle/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1216152" y="6355080"/>
            <a:ext cx="1219200" cy="365760"/>
          </a:xfrm>
        </p:spPr>
        <p:txBody>
          <a:bodyPr/>
          <a:lstStyle/>
          <a:p>
            <a:fld id="{2101B02E-1A5E-4136-AF98-2F73F2B97AC2}" type="slidenum">
              <a:rPr lang="en-GB" smtClean="0"/>
              <a:t>‹#›</a:t>
            </a:fld>
            <a:endParaRPr lang="en-GB"/>
          </a:p>
        </p:txBody>
      </p:sp>
      <p:sp>
        <p:nvSpPr>
          <p:cNvPr id="21" name="Rectangle 20"/>
          <p:cNvSpPr/>
          <p:nvPr/>
        </p:nvSpPr>
        <p:spPr>
          <a:xfrm>
            <a:off x="904875" y="3648075"/>
            <a:ext cx="7315200" cy="1280160"/>
          </a:xfrm>
          <a:prstGeom prst="rect">
            <a:avLst/>
          </a:prstGeom>
          <a:noFill/>
          <a:ln w="6350" cap="rnd" cmpd="sng" algn="ctr">
            <a:solidFill>
              <a:schemeClr val="accent1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3" name="Rectangle 32"/>
          <p:cNvSpPr/>
          <p:nvPr/>
        </p:nvSpPr>
        <p:spPr>
          <a:xfrm>
            <a:off x="914400" y="5048250"/>
            <a:ext cx="7315200" cy="685800"/>
          </a:xfrm>
          <a:prstGeom prst="rect">
            <a:avLst/>
          </a:prstGeom>
          <a:noFill/>
          <a:ln w="6350" cap="rnd" cmpd="sng" algn="ctr">
            <a:solidFill>
              <a:schemeClr val="accent2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Rectangle 21"/>
          <p:cNvSpPr/>
          <p:nvPr/>
        </p:nvSpPr>
        <p:spPr>
          <a:xfrm>
            <a:off x="904875" y="3648075"/>
            <a:ext cx="228600" cy="128016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Rectangle 31"/>
          <p:cNvSpPr/>
          <p:nvPr/>
        </p:nvSpPr>
        <p:spPr>
          <a:xfrm>
            <a:off x="914400" y="5048250"/>
            <a:ext cx="228600" cy="685800"/>
          </a:xfrm>
          <a:prstGeom prst="rect">
            <a:avLst/>
          </a:prstGeom>
          <a:solidFill>
            <a:schemeClr val="accent2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34291C-3479-4421-92CB-D521D9B89B3C}" type="datetimeFigureOut">
              <a:rPr lang="en-GB" smtClean="0"/>
              <a:t>27/01/2020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01B02E-1A5E-4136-AF98-2F73F2B97AC2}" type="slidenum">
              <a:rPr lang="en-GB" smtClean="0"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8229600" cy="493776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9200" y="2971800"/>
            <a:ext cx="6858000" cy="1066800"/>
          </a:xfrm>
        </p:spPr>
        <p:txBody>
          <a:bodyPr anchor="t" anchorCtr="0"/>
          <a:lstStyle>
            <a:lvl1pPr algn="r">
              <a:buNone/>
              <a:defRPr sz="3200" b="0" cap="none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267200"/>
            <a:ext cx="6781800" cy="1143000"/>
          </a:xfrm>
        </p:spPr>
        <p:txBody>
          <a:bodyPr anchor="t" anchorCtr="0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400800" y="6355080"/>
            <a:ext cx="2286000" cy="365760"/>
          </a:xfrm>
        </p:spPr>
        <p:txBody>
          <a:bodyPr/>
          <a:lstStyle/>
          <a:p>
            <a:fld id="{8934291C-3479-4421-92CB-D521D9B89B3C}" type="datetimeFigureOut">
              <a:rPr lang="en-GB" smtClean="0"/>
              <a:t>27/01/2020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898648" y="6355080"/>
            <a:ext cx="3474720" cy="365760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69848" y="6355080"/>
            <a:ext cx="1520952" cy="365760"/>
          </a:xfrm>
        </p:spPr>
        <p:txBody>
          <a:bodyPr/>
          <a:lstStyle/>
          <a:p>
            <a:fld id="{2101B02E-1A5E-4136-AF98-2F73F2B97AC2}" type="slidenum">
              <a:rPr lang="en-GB" smtClean="0"/>
              <a:t>‹#›</a:t>
            </a:fld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914400" y="2819400"/>
            <a:ext cx="7315200" cy="1280160"/>
          </a:xfrm>
          <a:prstGeom prst="rect">
            <a:avLst/>
          </a:prstGeom>
          <a:noFill/>
          <a:ln w="6350" cap="rnd" cmpd="sng" algn="ctr">
            <a:solidFill>
              <a:schemeClr val="accent1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914400" y="2819400"/>
            <a:ext cx="228600" cy="128016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34291C-3479-4421-92CB-D521D9B89B3C}" type="datetimeFigureOut">
              <a:rPr lang="en-GB" smtClean="0"/>
              <a:t>27/01/2020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01B02E-1A5E-4136-AF98-2F73F2B97AC2}" type="slidenum">
              <a:rPr lang="en-GB" smtClean="0"/>
              <a:t>‹#›</a:t>
            </a:fld>
            <a:endParaRPr lang="en-GB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4041648" cy="493776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632198" y="1216152"/>
            <a:ext cx="4041648" cy="493776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85875"/>
            <a:ext cx="4040188" cy="685800"/>
          </a:xfrm>
          <a:noFill/>
          <a:ln>
            <a:noFill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8200" y="1295400"/>
            <a:ext cx="4041775" cy="685800"/>
          </a:xfrm>
          <a:noFill/>
          <a:ln>
            <a:noFill/>
          </a:ln>
        </p:spPr>
        <p:txBody>
          <a:bodyPr lIns="91440" anchor="b" anchorCtr="0"/>
          <a:lstStyle>
            <a:lvl1pPr marL="0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34291C-3479-4421-92CB-D521D9B89B3C}" type="datetimeFigureOut">
              <a:rPr lang="en-GB" smtClean="0"/>
              <a:t>27/01/2020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01B02E-1A5E-4136-AF98-2F73F2B97AC2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57200" y="2133600"/>
            <a:ext cx="4038600" cy="40386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648200" y="2133600"/>
            <a:ext cx="4038600" cy="40386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34291C-3479-4421-92CB-D521D9B89B3C}" type="datetimeFigureOut">
              <a:rPr lang="en-GB" smtClean="0"/>
              <a:t>27/01/2020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01B02E-1A5E-4136-AF98-2F73F2B97AC2}" type="slidenum">
              <a:rPr lang="en-GB" smtClean="0"/>
              <a:t>‹#›</a:t>
            </a:fld>
            <a:endParaRPr lang="en-GB"/>
          </a:p>
        </p:txBody>
      </p:sp>
      <p:sp>
        <p:nvSpPr>
          <p:cNvPr id="6" name="Isosceles Triangle 5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34291C-3479-4421-92CB-D521D9B89B3C}" type="datetimeFigureOut">
              <a:rPr lang="en-GB" smtClean="0"/>
              <a:t>27/01/2020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01B02E-1A5E-4136-AF98-2F73F2B97AC2}" type="slidenum">
              <a:rPr lang="en-GB" smtClean="0"/>
              <a:t>‹#›</a:t>
            </a:fld>
            <a:endParaRPr lang="en-GB"/>
          </a:p>
        </p:txBody>
      </p:sp>
      <p:sp>
        <p:nvSpPr>
          <p:cNvPr id="5" name="Straight Connector 4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Isosceles Triangle 5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24600" y="304800"/>
            <a:ext cx="2514600" cy="838200"/>
          </a:xfrm>
        </p:spPr>
        <p:txBody>
          <a:bodyPr anchor="b" anchorCtr="0">
            <a:noAutofit/>
          </a:bodyPr>
          <a:lstStyle>
            <a:lvl1pPr algn="l">
              <a:buNone/>
              <a:defRPr sz="2000" b="1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324600" y="1219200"/>
            <a:ext cx="2514600" cy="4843463"/>
          </a:xfrm>
        </p:spPr>
        <p:txBody>
          <a:bodyPr/>
          <a:lstStyle>
            <a:lvl1pPr marL="0" indent="0">
              <a:lnSpc>
                <a:spcPts val="22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34291C-3479-4421-92CB-D521D9B89B3C}" type="datetimeFigureOut">
              <a:rPr lang="en-GB" smtClean="0"/>
              <a:t>27/01/2020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01B02E-1A5E-4136-AF98-2F73F2B97AC2}" type="slidenum">
              <a:rPr lang="en-GB" smtClean="0"/>
              <a:t>‹#›</a:t>
            </a:fld>
            <a:endParaRPr lang="en-GB"/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Straight Connector 9"/>
          <p:cNvSpPr>
            <a:spLocks noChangeShapeType="1"/>
          </p:cNvSpPr>
          <p:nvPr/>
        </p:nvSpPr>
        <p:spPr bwMode="auto">
          <a:xfrm rot="5400000">
            <a:off x="3160645" y="3324225"/>
            <a:ext cx="603504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Isosceles Triangle 8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Content Placeholder 11"/>
          <p:cNvSpPr>
            <a:spLocks noGrp="1"/>
          </p:cNvSpPr>
          <p:nvPr>
            <p:ph sz="quarter" idx="1"/>
          </p:nvPr>
        </p:nvSpPr>
        <p:spPr>
          <a:xfrm>
            <a:off x="304800" y="304800"/>
            <a:ext cx="5715000" cy="57150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00856"/>
            <a:ext cx="8229600" cy="674688"/>
          </a:xfrm>
          <a:ln>
            <a:solidFill>
              <a:schemeClr val="accent1"/>
            </a:solidFill>
          </a:ln>
        </p:spPr>
        <p:txBody>
          <a:bodyPr lIns="274320" anchor="ctr"/>
          <a:lstStyle>
            <a:lvl1pPr algn="r">
              <a:buNone/>
              <a:defRPr sz="2000" b="0">
                <a:solidFill>
                  <a:schemeClr val="tx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57200" y="1905000"/>
            <a:ext cx="8229600" cy="4270248"/>
          </a:xfrm>
          <a:solidFill>
            <a:schemeClr val="tx1">
              <a:shade val="50000"/>
            </a:schemeClr>
          </a:solidFill>
          <a:ln>
            <a:noFill/>
          </a:ln>
          <a:effectLst/>
        </p:spPr>
        <p:txBody>
          <a:bodyPr/>
          <a:lstStyle>
            <a:lvl1pPr marL="0" indent="0">
              <a:spcBef>
                <a:spcPts val="600"/>
              </a:spcBef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219200"/>
            <a:ext cx="8229600" cy="533400"/>
          </a:xfrm>
        </p:spPr>
        <p:txBody>
          <a:bodyPr anchor="ctr" anchorCtr="0"/>
          <a:lstStyle>
            <a:lvl1pPr marL="0" indent="0" algn="l">
              <a:buFontTx/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34291C-3479-4421-92CB-D521D9B89B3C}" type="datetimeFigureOut">
              <a:rPr lang="en-GB" smtClean="0"/>
              <a:t>27/01/2020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01B02E-1A5E-4136-AF98-2F73F2B97AC2}" type="slidenum">
              <a:rPr lang="en-GB" smtClean="0"/>
              <a:t>‹#›</a:t>
            </a:fld>
            <a:endParaRPr lang="en-GB"/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Isosceles Triangle 8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457200" y="500856"/>
            <a:ext cx="182880" cy="68580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34291C-3479-4421-92CB-D521D9B89B3C}" type="datetimeFigureOut">
              <a:rPr lang="en-GB" smtClean="0"/>
              <a:t>27/01/2020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01B02E-1A5E-4136-AF98-2F73F2B97AC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34291C-3479-4421-92CB-D521D9B89B3C}" type="datetimeFigureOut">
              <a:rPr lang="en-GB" smtClean="0"/>
              <a:t>27/01/2020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01B02E-1A5E-4136-AF98-2F73F2B97AC2}" type="slidenum">
              <a:rPr lang="en-GB" smtClean="0"/>
              <a:t>‹#›</a:t>
            </a:fld>
            <a:endParaRPr lang="en-GB"/>
          </a:p>
        </p:txBody>
      </p:sp>
      <p:sp>
        <p:nvSpPr>
          <p:cNvPr id="7" name="Straight Connector 6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Isosceles Triangle 7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 rot="5400000">
            <a:off x="3629607" y="3201952"/>
            <a:ext cx="585216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990600"/>
          </a:xfrm>
          <a:prstGeom prst="rect">
            <a:avLst/>
          </a:prstGeom>
        </p:spPr>
        <p:txBody>
          <a:bodyPr vert="horz" anchor="b" anchorCtr="0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219200"/>
            <a:ext cx="8229600" cy="491032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400800" y="6356350"/>
            <a:ext cx="2289048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8934291C-3479-4421-92CB-D521D9B89B3C}" type="datetimeFigureOut">
              <a:rPr lang="en-GB" smtClean="0"/>
              <a:t>27/01/2020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2898648" y="6356350"/>
            <a:ext cx="3505200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612648" y="6356350"/>
            <a:ext cx="19812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2101B02E-1A5E-4136-AF98-2F73F2B97AC2}" type="slidenum">
              <a:rPr lang="en-GB" smtClean="0"/>
              <a:t>‹#›</a:t>
            </a:fld>
            <a:endParaRPr lang="en-GB"/>
          </a:p>
        </p:txBody>
      </p:sp>
      <p:sp>
        <p:nvSpPr>
          <p:cNvPr id="28" name="Straight Connector 2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Straight Connector 28"/>
          <p:cNvSpPr>
            <a:spLocks noChangeShapeType="1"/>
          </p:cNvSpPr>
          <p:nvPr/>
        </p:nvSpPr>
        <p:spPr bwMode="auto">
          <a:xfrm>
            <a:off x="457200" y="1143000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Isosceles Triangle 9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2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6000"/>
        <a:buFont typeface="Wingdings 3"/>
        <a:buChar char="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ts val="500"/>
        </a:spcBef>
        <a:buClr>
          <a:schemeClr val="accent2"/>
        </a:buClr>
        <a:buSzPct val="76000"/>
        <a:buFont typeface="Wingdings 3"/>
        <a:buChar char=""/>
        <a:defRPr kumimoji="0" sz="23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500"/>
        </a:spcBef>
        <a:buClr>
          <a:schemeClr val="bg1">
            <a:shade val="50000"/>
          </a:schemeClr>
        </a:buClr>
        <a:buSzPct val="76000"/>
        <a:buFont typeface="Wingdings 3"/>
        <a:buChar char="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400"/>
        </a:spcBef>
        <a:buClr>
          <a:schemeClr val="accent2">
            <a:shade val="75000"/>
          </a:schemeClr>
        </a:buClr>
        <a:buSzPct val="70000"/>
        <a:buFont typeface="Wingdings"/>
        <a:buChar char="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00"/>
        </a:spcBef>
        <a:buClr>
          <a:schemeClr val="accent2"/>
        </a:buClr>
        <a:buSzPct val="70000"/>
        <a:buFont typeface="Wingdings"/>
        <a:buChar char="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ts val="300"/>
        </a:spcBef>
        <a:buClr>
          <a:srgbClr val="9FB8CD">
            <a:shade val="75000"/>
          </a:srgbClr>
        </a:buClr>
        <a:buSzPct val="75000"/>
        <a:buFont typeface="Wingdings 3"/>
        <a:buChar char=""/>
        <a:defRPr kumimoji="0" lang="en-US" sz="1600" kern="1200" smtClean="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rgbClr val="727CA3">
            <a:shade val="75000"/>
          </a:srgbClr>
        </a:buClr>
        <a:buSzPct val="75000"/>
        <a:buFont typeface="Wingdings 3"/>
        <a:buChar char=""/>
        <a:defRPr kumimoji="0" lang="en-US" sz="1400" kern="1200" smtClean="0">
          <a:solidFill>
            <a:schemeClr val="tx1"/>
          </a:solidFill>
          <a:latin typeface="+mn-lt"/>
          <a:ea typeface="+mn-ea"/>
          <a:cs typeface="+mn-cs"/>
        </a:defRPr>
      </a:lvl7pPr>
      <a:lvl8pPr marL="2011680" indent="-182880" algn="l" rtl="0" eaLnBrk="1" latinLnBrk="0" hangingPunct="1">
        <a:spcBef>
          <a:spcPts val="300"/>
        </a:spcBef>
        <a:buClr>
          <a:prstClr val="white">
            <a:shade val="50000"/>
          </a:prstClr>
        </a:buClr>
        <a:buSzPct val="75000"/>
        <a:buFont typeface="Wingdings 3"/>
        <a:buChar char=""/>
        <a:defRPr kumimoji="0" lang="en-US" sz="1400" kern="1200" smtClean="0">
          <a:solidFill>
            <a:schemeClr val="tx1"/>
          </a:solidFill>
          <a:latin typeface="+mn-lt"/>
          <a:ea typeface="+mn-ea"/>
          <a:cs typeface="+mn-cs"/>
        </a:defRPr>
      </a:lvl8pPr>
      <a:lvl9pPr marL="2194560" indent="-182880" algn="l" rtl="0" eaLnBrk="1" latinLnBrk="0" hangingPunct="1">
        <a:spcBef>
          <a:spcPts val="300"/>
        </a:spcBef>
        <a:buClr>
          <a:srgbClr val="9FB8CD"/>
        </a:buClr>
        <a:buSzPct val="75000"/>
        <a:buFont typeface="Wingdings 3"/>
        <a:buChar char=""/>
        <a:defRPr kumimoji="0" lang="en-US" sz="1200" kern="1200" smtClean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Practice Log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Support Session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5938148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2146250"/>
          </a:xfrm>
        </p:spPr>
        <p:txBody>
          <a:bodyPr>
            <a:normAutofit fontScale="90000"/>
          </a:bodyPr>
          <a:lstStyle/>
          <a:p>
            <a:r>
              <a:rPr lang="en-GB" sz="2700" dirty="0"/>
              <a:t>ASSESSMENT COMPONENT 1 – 60% PRACTICE LOG (3000 WORDS</a:t>
            </a:r>
            <a:r>
              <a:rPr lang="en-GB" sz="2700" dirty="0" smtClean="0"/>
              <a:t>) </a:t>
            </a:r>
            <a:r>
              <a:rPr lang="en-GB" dirty="0"/>
              <a:t/>
            </a:r>
            <a:br>
              <a:rPr lang="en-GB" dirty="0"/>
            </a:br>
            <a:r>
              <a:rPr lang="en-GB" b="1" dirty="0" smtClean="0"/>
              <a:t/>
            </a:r>
            <a:br>
              <a:rPr lang="en-GB" b="1" dirty="0" smtClean="0"/>
            </a:br>
            <a:r>
              <a:rPr lang="en-GB" dirty="0" smtClean="0"/>
              <a:t/>
            </a:r>
            <a:br>
              <a:rPr lang="en-GB" dirty="0" smtClean="0"/>
            </a:b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196752"/>
            <a:ext cx="7467600" cy="5277200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/>
              <a:t>Students </a:t>
            </a:r>
            <a:r>
              <a:rPr lang="en-GB" dirty="0"/>
              <a:t>are required to present a Practice Log which draws upon a health/wellbeing issue that you have been introduced to in your youth work practice</a:t>
            </a:r>
            <a:r>
              <a:rPr lang="en-GB" dirty="0" smtClean="0"/>
              <a:t>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 smtClean="0"/>
              <a:t>The </a:t>
            </a:r>
            <a:r>
              <a:rPr lang="en-GB" dirty="0"/>
              <a:t>Practice Log should include:</a:t>
            </a:r>
          </a:p>
          <a:p>
            <a:pPr lvl="1"/>
            <a:r>
              <a:rPr lang="en-GB" dirty="0" smtClean="0"/>
              <a:t>the </a:t>
            </a:r>
            <a:r>
              <a:rPr lang="en-GB" dirty="0"/>
              <a:t>presented issue,</a:t>
            </a:r>
          </a:p>
          <a:p>
            <a:pPr lvl="1"/>
            <a:r>
              <a:rPr lang="en-GB" dirty="0" smtClean="0"/>
              <a:t>links </a:t>
            </a:r>
            <a:r>
              <a:rPr lang="en-GB" dirty="0"/>
              <a:t>to relevant theories,</a:t>
            </a:r>
          </a:p>
          <a:p>
            <a:pPr lvl="1"/>
            <a:r>
              <a:rPr lang="en-GB" dirty="0" smtClean="0"/>
              <a:t>and </a:t>
            </a:r>
            <a:r>
              <a:rPr lang="en-GB" dirty="0"/>
              <a:t>how you have responded/would respond as a practitioner.</a:t>
            </a:r>
          </a:p>
          <a:p>
            <a:pPr lvl="1"/>
            <a:r>
              <a:rPr lang="en-GB" dirty="0" smtClean="0"/>
              <a:t>It </a:t>
            </a:r>
            <a:r>
              <a:rPr lang="en-GB" dirty="0"/>
              <a:t>should draw upon your professional limitations and when to seek appropriate support and guidance, with a focus on ethics, confidentiality and safe working practice.</a:t>
            </a:r>
          </a:p>
          <a:p>
            <a:endParaRPr lang="en-GB" dirty="0" smtClean="0"/>
          </a:p>
          <a:p>
            <a:r>
              <a:rPr lang="en-GB" dirty="0" smtClean="0"/>
              <a:t>Underpin </a:t>
            </a:r>
            <a:r>
              <a:rPr lang="en-GB" dirty="0"/>
              <a:t>your Practice Log with evidence, including avenues of local and national support at the point of signposting.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4294967295"/>
          </p:nvPr>
        </p:nvSpPr>
        <p:spPr>
          <a:xfrm>
            <a:off x="5486400" y="1600200"/>
            <a:ext cx="3657600" cy="4572000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0568789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You need to begin to plan and prepare for your practice log.</a:t>
            </a:r>
          </a:p>
          <a:p>
            <a:pPr lvl="1"/>
            <a:r>
              <a:rPr lang="en-GB" dirty="0" smtClean="0"/>
              <a:t>Consider your youth work practice and think about the health and wellbeing issues which are present. These may include a bullying issue in the project or school that you are on placement, or a drugs and alcohol misuse issue, a young person who is self harming or that the young people you are working with need to lead a healthier lifestyle.</a:t>
            </a:r>
          </a:p>
          <a:p>
            <a:pPr lvl="1"/>
            <a:r>
              <a:rPr lang="en-GB" b="1" dirty="0" smtClean="0"/>
              <a:t>First step </a:t>
            </a:r>
            <a:r>
              <a:rPr lang="en-GB" dirty="0" smtClean="0"/>
              <a:t>– identify an individual or a group which may be displaying a health and wellbeing issue which you need to explore further.</a:t>
            </a:r>
          </a:p>
          <a:p>
            <a:pPr lvl="1"/>
            <a:r>
              <a:rPr lang="en-GB" b="1" dirty="0" smtClean="0"/>
              <a:t>Second Step </a:t>
            </a:r>
            <a:r>
              <a:rPr lang="en-GB" dirty="0" smtClean="0"/>
              <a:t>– write a case study of the individual/group and the presented issue which includes reference to supporting material and links to relevant theory.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7848982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Third Step – consider how you should respond as a practitioner, you could read and research the safeguarding policies of the placement organisation to support you with this section.</a:t>
            </a:r>
            <a:r>
              <a:rPr lang="en-GB" dirty="0"/>
              <a:t> It should draw upon your professional limitations and when to seek appropriate support and guidance, with a focus on ethics, confidentiality and safe working </a:t>
            </a:r>
            <a:r>
              <a:rPr lang="en-GB" dirty="0" smtClean="0"/>
              <a:t>practice.</a:t>
            </a:r>
            <a:endParaRPr lang="en-GB" dirty="0"/>
          </a:p>
          <a:p>
            <a:endParaRPr lang="en-GB" dirty="0" smtClean="0"/>
          </a:p>
          <a:p>
            <a:r>
              <a:rPr lang="en-GB" dirty="0" smtClean="0"/>
              <a:t>Fourth Step - Underpin </a:t>
            </a:r>
            <a:r>
              <a:rPr lang="en-GB" dirty="0"/>
              <a:t>your Practice Log with evidence, including avenues of local and national support at the point of signposting.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4611767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should it look like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Some examples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676529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Remember the learning outcomes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sz="2800" dirty="0"/>
              <a:t>Identify and analyse a range of young people’s health and wellbeing needs in contemporary society, and how to respond as a practitioner.</a:t>
            </a:r>
          </a:p>
          <a:p>
            <a:endParaRPr lang="en-GB" sz="2800" dirty="0"/>
          </a:p>
          <a:p>
            <a:r>
              <a:rPr lang="en-GB" sz="2800" dirty="0"/>
              <a:t>Demonstrate confidence in delivering effective and empowering workshops linked to young people’s needs, using participatory methods to evaluate their impact.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6811745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Remember the learning outcomes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Demonstrate an understanding of professional limitations and when to seek appropriate support and guidance, with a focus on ethics, confidentiality and safe working practice.</a:t>
            </a:r>
          </a:p>
          <a:p>
            <a:endParaRPr lang="en-GB" dirty="0"/>
          </a:p>
          <a:p>
            <a:r>
              <a:rPr lang="en-GB" dirty="0"/>
              <a:t>Organise their knowledge and learning through a range of information resources, and present their work appropriately, and reflect upon sustainable literacy skills developed 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7658400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Any Questions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1271479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igin">
  <a:themeElements>
    <a:clrScheme name="Origin">
      <a:dk1>
        <a:sysClr val="windowText" lastClr="000000"/>
      </a:dk1>
      <a:lt1>
        <a:sysClr val="window" lastClr="FFFFFF"/>
      </a:lt1>
      <a:dk2>
        <a:srgbClr val="464653"/>
      </a:dk2>
      <a:lt2>
        <a:srgbClr val="DDE9EC"/>
      </a:lt2>
      <a:accent1>
        <a:srgbClr val="727CA3"/>
      </a:accent1>
      <a:accent2>
        <a:srgbClr val="9FB8CD"/>
      </a:accent2>
      <a:accent3>
        <a:srgbClr val="D2DA7A"/>
      </a:accent3>
      <a:accent4>
        <a:srgbClr val="FADA7A"/>
      </a:accent4>
      <a:accent5>
        <a:srgbClr val="B88472"/>
      </a:accent5>
      <a:accent6>
        <a:srgbClr val="8E736A"/>
      </a:accent6>
      <a:hlink>
        <a:srgbClr val="B292CA"/>
      </a:hlink>
      <a:folHlink>
        <a:srgbClr val="6B5680"/>
      </a:folHlink>
    </a:clrScheme>
    <a:fontScheme name="Origin">
      <a:majorFont>
        <a:latin typeface="Bookman Old Style"/>
        <a:ea typeface=""/>
        <a:cs typeface=""/>
        <a:font script="Grek" typeface="Cambria"/>
        <a:font script="Cyrl" typeface="Cambria"/>
        <a:font script="Jpan" typeface="HG明朝E"/>
        <a:font script="Hang" typeface="돋움"/>
        <a:font script="Hans" typeface="宋体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alibri"/>
        <a:font script="Cyrl" typeface="Calibri"/>
        <a:font script="Jpan" typeface="ＭＳ Ｐゴシック"/>
        <a:font script="Hang" typeface="맑은 고딕"/>
        <a:font script="Hans" typeface="华文新魏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rigin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00000"/>
              </a:schemeClr>
            </a:gs>
            <a:gs pos="30000">
              <a:schemeClr val="phClr">
                <a:tint val="61000"/>
                <a:satMod val="200000"/>
              </a:schemeClr>
            </a:gs>
            <a:gs pos="45000">
              <a:schemeClr val="phClr">
                <a:tint val="66000"/>
                <a:satMod val="200000"/>
              </a:schemeClr>
            </a:gs>
            <a:gs pos="55000">
              <a:schemeClr val="phClr">
                <a:tint val="66000"/>
                <a:satMod val="200000"/>
              </a:schemeClr>
            </a:gs>
            <a:gs pos="73000">
              <a:schemeClr val="phClr">
                <a:tint val="61000"/>
                <a:satMod val="200000"/>
              </a:schemeClr>
            </a:gs>
            <a:gs pos="100000">
              <a:schemeClr val="phClr">
                <a:tint val="45000"/>
                <a:satMod val="20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</a:schemeClr>
            </a:gs>
            <a:gs pos="30000">
              <a:schemeClr val="phClr">
                <a:shade val="90000"/>
                <a:satMod val="110000"/>
              </a:schemeClr>
            </a:gs>
            <a:gs pos="45000">
              <a:schemeClr val="phClr">
                <a:shade val="100000"/>
                <a:satMod val="118000"/>
              </a:schemeClr>
            </a:gs>
            <a:gs pos="55000">
              <a:schemeClr val="phClr">
                <a:shade val="100000"/>
                <a:satMod val="118000"/>
              </a:schemeClr>
            </a:gs>
            <a:gs pos="73000">
              <a:schemeClr val="phClr">
                <a:shade val="90000"/>
                <a:satMod val="110000"/>
              </a:schemeClr>
            </a:gs>
            <a:gs pos="100000">
              <a:schemeClr val="phClr">
                <a:shade val="63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30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balanced" dir="t">
              <a:rot lat="0" lon="0" rev="0"/>
            </a:lightRig>
          </a:scene3d>
          <a:sp3d prstMaterial="matte">
            <a:bevelT w="0" h="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50000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2700000"/>
            </a:lightRig>
          </a:scene3d>
          <a:sp3d prstMaterial="matte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60000"/>
                <a:satMod val="300000"/>
              </a:schemeClr>
            </a:gs>
            <a:gs pos="30000">
              <a:schemeClr val="phClr">
                <a:shade val="80000"/>
                <a:satMod val="230000"/>
              </a:schemeClr>
            </a:gs>
            <a:gs pos="100000">
              <a:schemeClr val="phClr">
                <a:tint val="97000"/>
                <a:satMod val="22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6000"/>
                <a:satMod val="120000"/>
              </a:schemeClr>
              <a:schemeClr val="phClr">
                <a:tint val="90000"/>
              </a:schemeClr>
            </a:duotone>
          </a:blip>
          <a:tile tx="0" ty="0" sx="35000" sy="40000" flip="x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847BB3BC7CD6142BD04558DE981B893" ma:contentTypeVersion="5" ma:contentTypeDescription="Create a new document." ma:contentTypeScope="" ma:versionID="6be5fd45c5dda1a4542033290bb83bce">
  <xsd:schema xmlns:xsd="http://www.w3.org/2001/XMLSchema" xmlns:xs="http://www.w3.org/2001/XMLSchema" xmlns:p="http://schemas.microsoft.com/office/2006/metadata/properties" xmlns:ns3="085339e8-869b-4c3a-a446-745e05ea898f" xmlns:ns4="5cce672a-2249-4bca-ab09-8f7b37c30eb2" targetNamespace="http://schemas.microsoft.com/office/2006/metadata/properties" ma:root="true" ma:fieldsID="cbce43ea20f89d9f4c70f208f31e43b5" ns3:_="" ns4:_="">
    <xsd:import namespace="085339e8-869b-4c3a-a446-745e05ea898f"/>
    <xsd:import namespace="5cce672a-2249-4bca-ab09-8f7b37c30eb2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4:MediaServiceMetadata" minOccurs="0"/>
                <xsd:element ref="ns4:MediaServiceFast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85339e8-869b-4c3a-a446-745e05ea898f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description="" ma:hidden="true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cce672a-2249-4bca-ab09-8f7b37c30eb2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description="" ma:hidden="true" ma:internalName="MediaServiceFast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8EC7E252-C369-4B33-82FA-95952C98C03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85339e8-869b-4c3a-a446-745e05ea898f"/>
    <ds:schemaRef ds:uri="5cce672a-2249-4bca-ab09-8f7b37c30eb2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63DCDC8-67D0-4E82-B0D9-0945BFE95552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10900BAA-E8C7-4E0F-8C16-8189C6977F16}">
  <ds:schemaRefs>
    <ds:schemaRef ds:uri="http://schemas.microsoft.com/office/2006/documentManagement/types"/>
    <ds:schemaRef ds:uri="http://schemas.openxmlformats.org/package/2006/metadata/core-properties"/>
    <ds:schemaRef ds:uri="http://purl.org/dc/elements/1.1/"/>
    <ds:schemaRef ds:uri="http://schemas.microsoft.com/office/2006/metadata/properties"/>
    <ds:schemaRef ds:uri="http://schemas.microsoft.com/office/infopath/2007/PartnerControls"/>
    <ds:schemaRef ds:uri="5cce672a-2249-4bca-ab09-8f7b37c30eb2"/>
    <ds:schemaRef ds:uri="http://purl.org/dc/terms/"/>
    <ds:schemaRef ds:uri="085339e8-869b-4c3a-a446-745e05ea898f"/>
    <ds:schemaRef ds:uri="http://purl.org/dc/dcmitype/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Origin</Template>
  <TotalTime>27</TotalTime>
  <Words>442</Words>
  <Application>Microsoft Office PowerPoint</Application>
  <PresentationFormat>On-screen Show (4:3)</PresentationFormat>
  <Paragraphs>31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4" baseType="lpstr">
      <vt:lpstr>Bookman Old Style</vt:lpstr>
      <vt:lpstr>Calibri</vt:lpstr>
      <vt:lpstr>Gill Sans MT</vt:lpstr>
      <vt:lpstr>Wingdings</vt:lpstr>
      <vt:lpstr>Wingdings 3</vt:lpstr>
      <vt:lpstr>Origin</vt:lpstr>
      <vt:lpstr>Practice Log</vt:lpstr>
      <vt:lpstr>ASSESSMENT COMPONENT 1 – 60% PRACTICE LOG (3000 WORDS)    </vt:lpstr>
      <vt:lpstr>PowerPoint Presentation</vt:lpstr>
      <vt:lpstr>PowerPoint Presentation</vt:lpstr>
      <vt:lpstr>What should it look like</vt:lpstr>
      <vt:lpstr>Remember the learning outcomes</vt:lpstr>
      <vt:lpstr>Remember the learning outcomes</vt:lpstr>
      <vt:lpstr>Any Questions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Practice Log</dc:title>
  <dc:creator>Administrator</dc:creator>
  <cp:lastModifiedBy>Alana Enoch</cp:lastModifiedBy>
  <cp:revision>7</cp:revision>
  <cp:lastPrinted>2019-03-21T14:26:09Z</cp:lastPrinted>
  <dcterms:created xsi:type="dcterms:W3CDTF">2016-02-25T14:25:33Z</dcterms:created>
  <dcterms:modified xsi:type="dcterms:W3CDTF">2020-01-27T14:33:46Z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0x0101003847BB3BC7CD6142BD04558DE981B893</vt:lpwstr>
  </property>
</Properties>
</file>