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8" r:id="rId2"/>
    <p:sldId id="260" r:id="rId3"/>
    <p:sldId id="259" r:id="rId4"/>
    <p:sldId id="277" r:id="rId5"/>
    <p:sldId id="261" r:id="rId6"/>
    <p:sldId id="268" r:id="rId7"/>
    <p:sldId id="269" r:id="rId8"/>
    <p:sldId id="270" r:id="rId9"/>
    <p:sldId id="271" r:id="rId10"/>
    <p:sldId id="264" r:id="rId11"/>
    <p:sldId id="273" r:id="rId12"/>
    <p:sldId id="272" r:id="rId13"/>
    <p:sldId id="276" r:id="rId14"/>
    <p:sldId id="274" r:id="rId15"/>
    <p:sldId id="275" r:id="rId16"/>
    <p:sldId id="26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85696" autoAdjust="0"/>
  </p:normalViewPr>
  <p:slideViewPr>
    <p:cSldViewPr snapToGrid="0">
      <p:cViewPr varScale="1">
        <p:scale>
          <a:sx n="114" d="100"/>
          <a:sy n="114" d="100"/>
        </p:scale>
        <p:origin x="2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4B55AE-6B71-4082-8554-13044BDA753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C987CC-B32E-4EC0-8904-FBAC4F672B8C}">
      <dgm:prSet custT="1"/>
      <dgm:spPr/>
      <dgm:t>
        <a:bodyPr/>
        <a:lstStyle/>
        <a:p>
          <a:r>
            <a:rPr lang="en-GB" sz="2000" dirty="0"/>
            <a:t>From the mid-20th century many different and competing therapeutic approaches had developed in counselling. </a:t>
          </a:r>
          <a:endParaRPr lang="en-US" sz="2000" dirty="0"/>
        </a:p>
      </dgm:t>
    </dgm:pt>
    <dgm:pt modelId="{0EC2A168-AFA2-4829-8EDC-B48063839600}" type="parTrans" cxnId="{EC110EED-F5BC-45E2-8120-07E0F5922784}">
      <dgm:prSet/>
      <dgm:spPr/>
      <dgm:t>
        <a:bodyPr/>
        <a:lstStyle/>
        <a:p>
          <a:endParaRPr lang="en-US"/>
        </a:p>
      </dgm:t>
    </dgm:pt>
    <dgm:pt modelId="{07545FEF-CD56-4B90-8D01-FB5D8C9D5481}" type="sibTrans" cxnId="{EC110EED-F5BC-45E2-8120-07E0F5922784}">
      <dgm:prSet/>
      <dgm:spPr/>
      <dgm:t>
        <a:bodyPr/>
        <a:lstStyle/>
        <a:p>
          <a:endParaRPr lang="en-US"/>
        </a:p>
      </dgm:t>
    </dgm:pt>
    <dgm:pt modelId="{A9C516A6-4104-40A6-B316-E0DD193F8883}">
      <dgm:prSet custT="1"/>
      <dgm:spPr/>
      <dgm:t>
        <a:bodyPr/>
        <a:lstStyle/>
        <a:p>
          <a:r>
            <a:rPr lang="en-GB" sz="2000" dirty="0"/>
            <a:t>Differing schools of therapy grew and a culture of  ‘</a:t>
          </a:r>
          <a:r>
            <a:rPr lang="en-GB" sz="2000" dirty="0" err="1"/>
            <a:t>Schoolism</a:t>
          </a:r>
          <a:r>
            <a:rPr lang="en-GB" sz="2000" dirty="0"/>
            <a:t>’ emerged  as supporters or adherents to a specific approach became indoctrinated to believe their model to be the correct and best approach.</a:t>
          </a:r>
          <a:endParaRPr lang="en-US" sz="2000" dirty="0"/>
        </a:p>
      </dgm:t>
    </dgm:pt>
    <dgm:pt modelId="{D4053704-2DDF-462B-AB9B-740BFBABB726}" type="parTrans" cxnId="{F255C0FD-82A6-4D48-A60F-C17FBC875258}">
      <dgm:prSet/>
      <dgm:spPr/>
      <dgm:t>
        <a:bodyPr/>
        <a:lstStyle/>
        <a:p>
          <a:endParaRPr lang="en-US"/>
        </a:p>
      </dgm:t>
    </dgm:pt>
    <dgm:pt modelId="{C688B711-91C4-4809-828B-1A23144C989C}" type="sibTrans" cxnId="{F255C0FD-82A6-4D48-A60F-C17FBC875258}">
      <dgm:prSet/>
      <dgm:spPr/>
      <dgm:t>
        <a:bodyPr/>
        <a:lstStyle/>
        <a:p>
          <a:endParaRPr lang="en-US"/>
        </a:p>
      </dgm:t>
    </dgm:pt>
    <dgm:pt modelId="{397541B8-0C28-46BF-9879-859E82537E1C}">
      <dgm:prSet custT="1"/>
      <dgm:spPr/>
      <dgm:t>
        <a:bodyPr/>
        <a:lstStyle/>
        <a:p>
          <a:r>
            <a:rPr lang="en-GB" sz="2000" dirty="0"/>
            <a:t>Therapists became dismissive or critical of alternative methods  even though they might better suit and help certain clients.</a:t>
          </a:r>
          <a:endParaRPr lang="en-US" sz="2000" dirty="0"/>
        </a:p>
      </dgm:t>
    </dgm:pt>
    <dgm:pt modelId="{E6FF254F-5502-4619-9005-F8AB9CB01FC0}" type="parTrans" cxnId="{B1A6E0CF-36D8-4DC6-8EE0-29467FE6D7F6}">
      <dgm:prSet/>
      <dgm:spPr/>
      <dgm:t>
        <a:bodyPr/>
        <a:lstStyle/>
        <a:p>
          <a:endParaRPr lang="en-US"/>
        </a:p>
      </dgm:t>
    </dgm:pt>
    <dgm:pt modelId="{DC92865D-2268-4D84-9CD3-12614EC27511}" type="sibTrans" cxnId="{B1A6E0CF-36D8-4DC6-8EE0-29467FE6D7F6}">
      <dgm:prSet/>
      <dgm:spPr/>
      <dgm:t>
        <a:bodyPr/>
        <a:lstStyle/>
        <a:p>
          <a:endParaRPr lang="en-US"/>
        </a:p>
      </dgm:t>
    </dgm:pt>
    <dgm:pt modelId="{2A558B16-85A6-4B0E-928B-83E2D04C29B6}">
      <dgm:prSet custT="1"/>
      <dgm:spPr/>
      <dgm:t>
        <a:bodyPr/>
        <a:lstStyle/>
        <a:p>
          <a:r>
            <a:rPr lang="en-GB" sz="2000" dirty="0"/>
            <a:t>This diversity brought growth and  many differing perspectives to counselling and psychological practise.</a:t>
          </a:r>
          <a:endParaRPr lang="en-US" sz="2000" dirty="0"/>
        </a:p>
      </dgm:t>
    </dgm:pt>
    <dgm:pt modelId="{F8081653-29A0-4506-9F59-D00308CC3629}" type="sibTrans" cxnId="{45F6A861-3FB5-4F31-9468-4C567671B6B7}">
      <dgm:prSet/>
      <dgm:spPr/>
      <dgm:t>
        <a:bodyPr/>
        <a:lstStyle/>
        <a:p>
          <a:endParaRPr lang="en-US"/>
        </a:p>
      </dgm:t>
    </dgm:pt>
    <dgm:pt modelId="{C15B8178-97BF-4018-A700-88D0177A62F0}" type="parTrans" cxnId="{45F6A861-3FB5-4F31-9468-4C567671B6B7}">
      <dgm:prSet/>
      <dgm:spPr/>
      <dgm:t>
        <a:bodyPr/>
        <a:lstStyle/>
        <a:p>
          <a:endParaRPr lang="en-US"/>
        </a:p>
      </dgm:t>
    </dgm:pt>
    <dgm:pt modelId="{C3C2FED2-1937-479F-A9BA-84516630D3BB}" type="pres">
      <dgm:prSet presAssocID="{D24B55AE-6B71-4082-8554-13044BDA753A}" presName="linear" presStyleCnt="0">
        <dgm:presLayoutVars>
          <dgm:animLvl val="lvl"/>
          <dgm:resizeHandles val="exact"/>
        </dgm:presLayoutVars>
      </dgm:prSet>
      <dgm:spPr/>
    </dgm:pt>
    <dgm:pt modelId="{0DBAEBC4-D92C-413C-AC5E-97F658FB8394}" type="pres">
      <dgm:prSet presAssocID="{90C987CC-B32E-4EC0-8904-FBAC4F672B8C}" presName="parentText" presStyleLbl="node1" presStyleIdx="0" presStyleCnt="4" custLinFactY="890" custLinFactNeighborX="-149" custLinFactNeighborY="100000">
        <dgm:presLayoutVars>
          <dgm:chMax val="0"/>
          <dgm:bulletEnabled val="1"/>
        </dgm:presLayoutVars>
      </dgm:prSet>
      <dgm:spPr/>
    </dgm:pt>
    <dgm:pt modelId="{38FE6EBA-71E0-4A7F-B14C-8A23FC8F013C}" type="pres">
      <dgm:prSet presAssocID="{07545FEF-CD56-4B90-8D01-FB5D8C9D5481}" presName="spacer" presStyleCnt="0"/>
      <dgm:spPr/>
    </dgm:pt>
    <dgm:pt modelId="{5DD17F1A-51C7-4F27-B384-9F6447FBFE0D}" type="pres">
      <dgm:prSet presAssocID="{2A558B16-85A6-4B0E-928B-83E2D04C29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47D36D-A1CD-4899-AB37-7B3357053AA4}" type="pres">
      <dgm:prSet presAssocID="{F8081653-29A0-4506-9F59-D00308CC3629}" presName="spacer" presStyleCnt="0"/>
      <dgm:spPr/>
    </dgm:pt>
    <dgm:pt modelId="{0D9A9BCA-212F-4266-B46E-D641898B36C7}" type="pres">
      <dgm:prSet presAssocID="{A9C516A6-4104-40A6-B316-E0DD193F888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121A6FB-3CF2-4C3F-A1B8-F80E9D9B4F1A}" type="pres">
      <dgm:prSet presAssocID="{C688B711-91C4-4809-828B-1A23144C989C}" presName="spacer" presStyleCnt="0"/>
      <dgm:spPr/>
    </dgm:pt>
    <dgm:pt modelId="{94055C6A-3A68-4C4C-96B4-9A291DC1BE2E}" type="pres">
      <dgm:prSet presAssocID="{397541B8-0C28-46BF-9879-859E82537E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CC80300-94F3-4B4D-B28A-F65DA560DB15}" type="presOf" srcId="{2A558B16-85A6-4B0E-928B-83E2D04C29B6}" destId="{5DD17F1A-51C7-4F27-B384-9F6447FBFE0D}" srcOrd="0" destOrd="0" presId="urn:microsoft.com/office/officeart/2005/8/layout/vList2"/>
    <dgm:cxn modelId="{45F6A861-3FB5-4F31-9468-4C567671B6B7}" srcId="{D24B55AE-6B71-4082-8554-13044BDA753A}" destId="{2A558B16-85A6-4B0E-928B-83E2D04C29B6}" srcOrd="1" destOrd="0" parTransId="{C15B8178-97BF-4018-A700-88D0177A62F0}" sibTransId="{F8081653-29A0-4506-9F59-D00308CC3629}"/>
    <dgm:cxn modelId="{B732F27D-C337-4F8D-94C9-D44013494312}" type="presOf" srcId="{A9C516A6-4104-40A6-B316-E0DD193F8883}" destId="{0D9A9BCA-212F-4266-B46E-D641898B36C7}" srcOrd="0" destOrd="0" presId="urn:microsoft.com/office/officeart/2005/8/layout/vList2"/>
    <dgm:cxn modelId="{DB1F3A7F-458F-4A9A-9653-65A2DC24347F}" type="presOf" srcId="{D24B55AE-6B71-4082-8554-13044BDA753A}" destId="{C3C2FED2-1937-479F-A9BA-84516630D3BB}" srcOrd="0" destOrd="0" presId="urn:microsoft.com/office/officeart/2005/8/layout/vList2"/>
    <dgm:cxn modelId="{415BD9A7-39C4-46DC-A4D6-BA2297E26658}" type="presOf" srcId="{397541B8-0C28-46BF-9879-859E82537E1C}" destId="{94055C6A-3A68-4C4C-96B4-9A291DC1BE2E}" srcOrd="0" destOrd="0" presId="urn:microsoft.com/office/officeart/2005/8/layout/vList2"/>
    <dgm:cxn modelId="{B1A6E0CF-36D8-4DC6-8EE0-29467FE6D7F6}" srcId="{D24B55AE-6B71-4082-8554-13044BDA753A}" destId="{397541B8-0C28-46BF-9879-859E82537E1C}" srcOrd="3" destOrd="0" parTransId="{E6FF254F-5502-4619-9005-F8AB9CB01FC0}" sibTransId="{DC92865D-2268-4D84-9CD3-12614EC27511}"/>
    <dgm:cxn modelId="{EC110EED-F5BC-45E2-8120-07E0F5922784}" srcId="{D24B55AE-6B71-4082-8554-13044BDA753A}" destId="{90C987CC-B32E-4EC0-8904-FBAC4F672B8C}" srcOrd="0" destOrd="0" parTransId="{0EC2A168-AFA2-4829-8EDC-B48063839600}" sibTransId="{07545FEF-CD56-4B90-8D01-FB5D8C9D5481}"/>
    <dgm:cxn modelId="{F255C0FD-82A6-4D48-A60F-C17FBC875258}" srcId="{D24B55AE-6B71-4082-8554-13044BDA753A}" destId="{A9C516A6-4104-40A6-B316-E0DD193F8883}" srcOrd="2" destOrd="0" parTransId="{D4053704-2DDF-462B-AB9B-740BFBABB726}" sibTransId="{C688B711-91C4-4809-828B-1A23144C989C}"/>
    <dgm:cxn modelId="{8204AAFE-0B44-4F5E-BFF4-B5A1AD1786E5}" type="presOf" srcId="{90C987CC-B32E-4EC0-8904-FBAC4F672B8C}" destId="{0DBAEBC4-D92C-413C-AC5E-97F658FB8394}" srcOrd="0" destOrd="0" presId="urn:microsoft.com/office/officeart/2005/8/layout/vList2"/>
    <dgm:cxn modelId="{CAEEBDB6-C296-412A-BBC8-0F35C2A62083}" type="presParOf" srcId="{C3C2FED2-1937-479F-A9BA-84516630D3BB}" destId="{0DBAEBC4-D92C-413C-AC5E-97F658FB8394}" srcOrd="0" destOrd="0" presId="urn:microsoft.com/office/officeart/2005/8/layout/vList2"/>
    <dgm:cxn modelId="{2076B9B0-DFBC-4E70-9A19-339D4ECD8A61}" type="presParOf" srcId="{C3C2FED2-1937-479F-A9BA-84516630D3BB}" destId="{38FE6EBA-71E0-4A7F-B14C-8A23FC8F013C}" srcOrd="1" destOrd="0" presId="urn:microsoft.com/office/officeart/2005/8/layout/vList2"/>
    <dgm:cxn modelId="{BDF50CA9-8146-44DC-BE67-0B57CE54297E}" type="presParOf" srcId="{C3C2FED2-1937-479F-A9BA-84516630D3BB}" destId="{5DD17F1A-51C7-4F27-B384-9F6447FBFE0D}" srcOrd="2" destOrd="0" presId="urn:microsoft.com/office/officeart/2005/8/layout/vList2"/>
    <dgm:cxn modelId="{94AA1101-2480-44C7-B5C6-9C7DB75631FE}" type="presParOf" srcId="{C3C2FED2-1937-479F-A9BA-84516630D3BB}" destId="{B547D36D-A1CD-4899-AB37-7B3357053AA4}" srcOrd="3" destOrd="0" presId="urn:microsoft.com/office/officeart/2005/8/layout/vList2"/>
    <dgm:cxn modelId="{D63D11AF-5746-4225-B636-9A39CA8BE193}" type="presParOf" srcId="{C3C2FED2-1937-479F-A9BA-84516630D3BB}" destId="{0D9A9BCA-212F-4266-B46E-D641898B36C7}" srcOrd="4" destOrd="0" presId="urn:microsoft.com/office/officeart/2005/8/layout/vList2"/>
    <dgm:cxn modelId="{E79170B9-FE7E-41E0-864C-B0CA4E79793A}" type="presParOf" srcId="{C3C2FED2-1937-479F-A9BA-84516630D3BB}" destId="{A121A6FB-3CF2-4C3F-A1B8-F80E9D9B4F1A}" srcOrd="5" destOrd="0" presId="urn:microsoft.com/office/officeart/2005/8/layout/vList2"/>
    <dgm:cxn modelId="{BE071F2D-E665-4740-9B60-2ACDBD1E8BDA}" type="presParOf" srcId="{C3C2FED2-1937-479F-A9BA-84516630D3BB}" destId="{94055C6A-3A68-4C4C-96B4-9A291DC1BE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4B0324-358B-427A-B34B-385FAD062A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1F49A8A-BB2C-484E-AE85-CDE79658F2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1930s – saw early attempts beginning to be made to promote and develop an integrated &amp; eclectic mix of practices.</a:t>
          </a:r>
          <a:endParaRPr lang="en-US"/>
        </a:p>
      </dgm:t>
    </dgm:pt>
    <dgm:pt modelId="{02725791-90D5-4804-9D08-2765B0E9F84C}" type="parTrans" cxnId="{7991DB53-C5EB-4A19-9BB0-F2BEED7AE99D}">
      <dgm:prSet/>
      <dgm:spPr/>
      <dgm:t>
        <a:bodyPr/>
        <a:lstStyle/>
        <a:p>
          <a:endParaRPr lang="en-US"/>
        </a:p>
      </dgm:t>
    </dgm:pt>
    <dgm:pt modelId="{1D74FB30-15D2-490B-9102-D2017E26D40F}" type="sibTrans" cxnId="{7991DB53-C5EB-4A19-9BB0-F2BEED7AE99D}">
      <dgm:prSet/>
      <dgm:spPr/>
      <dgm:t>
        <a:bodyPr/>
        <a:lstStyle/>
        <a:p>
          <a:endParaRPr lang="en-US"/>
        </a:p>
      </dgm:t>
    </dgm:pt>
    <dgm:pt modelId="{78A633BD-7C01-4754-954D-F2B3BEF758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Developed and increased significantly from 1970s. </a:t>
          </a:r>
          <a:endParaRPr lang="en-US"/>
        </a:p>
      </dgm:t>
    </dgm:pt>
    <dgm:pt modelId="{883FD169-51D3-4E40-88B1-0A72E8877873}" type="parTrans" cxnId="{B7382274-B177-4388-B1C9-A1590701BE43}">
      <dgm:prSet/>
      <dgm:spPr/>
      <dgm:t>
        <a:bodyPr/>
        <a:lstStyle/>
        <a:p>
          <a:endParaRPr lang="en-US"/>
        </a:p>
      </dgm:t>
    </dgm:pt>
    <dgm:pt modelId="{A88FB1AF-FBCD-48C9-9DC2-F65F396814F5}" type="sibTrans" cxnId="{B7382274-B177-4388-B1C9-A1590701BE43}">
      <dgm:prSet/>
      <dgm:spPr/>
      <dgm:t>
        <a:bodyPr/>
        <a:lstStyle/>
        <a:p>
          <a:endParaRPr lang="en-US"/>
        </a:p>
      </dgm:t>
    </dgm:pt>
    <dgm:pt modelId="{3ED3B208-FCFF-4354-A17B-205963AD37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 integrated stance is still a common theoretical approach .   </a:t>
          </a:r>
          <a:endParaRPr lang="en-US" dirty="0"/>
        </a:p>
      </dgm:t>
    </dgm:pt>
    <dgm:pt modelId="{2065220D-785B-4F88-8A6D-4B4B19B1BCAD}" type="parTrans" cxnId="{7770961F-0D75-46F8-8C48-1823A9BF8543}">
      <dgm:prSet/>
      <dgm:spPr/>
      <dgm:t>
        <a:bodyPr/>
        <a:lstStyle/>
        <a:p>
          <a:endParaRPr lang="en-US"/>
        </a:p>
      </dgm:t>
    </dgm:pt>
    <dgm:pt modelId="{450988FA-794D-4C4A-88CE-2326A81FFCDE}" type="sibTrans" cxnId="{7770961F-0D75-46F8-8C48-1823A9BF8543}">
      <dgm:prSet/>
      <dgm:spPr/>
      <dgm:t>
        <a:bodyPr/>
        <a:lstStyle/>
        <a:p>
          <a:endParaRPr lang="en-US"/>
        </a:p>
      </dgm:t>
    </dgm:pt>
    <dgm:pt modelId="{0997ED1F-6C8E-4501-8E2B-361102FD8C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These Integrated or eclectic  approaches to therapy can In turn become relatively specific and rigid models in themselves,</a:t>
          </a:r>
          <a:endParaRPr lang="en-US" dirty="0"/>
        </a:p>
      </dgm:t>
    </dgm:pt>
    <dgm:pt modelId="{42EBEDAE-ABCE-4B99-84C1-C577CCA9ED7A}" type="parTrans" cxnId="{AAD2C243-5E70-4C88-9D70-B4FC4E9404F4}">
      <dgm:prSet/>
      <dgm:spPr/>
      <dgm:t>
        <a:bodyPr/>
        <a:lstStyle/>
        <a:p>
          <a:endParaRPr lang="en-US"/>
        </a:p>
      </dgm:t>
    </dgm:pt>
    <dgm:pt modelId="{E1DB1557-FF10-424C-8142-35647ADC0A39}" type="sibTrans" cxnId="{AAD2C243-5E70-4C88-9D70-B4FC4E9404F4}">
      <dgm:prSet/>
      <dgm:spPr/>
      <dgm:t>
        <a:bodyPr/>
        <a:lstStyle/>
        <a:p>
          <a:endParaRPr lang="en-US"/>
        </a:p>
      </dgm:t>
    </dgm:pt>
    <dgm:pt modelId="{01DC431B-D400-49F8-8FF7-7CB4068F26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Schoolism</a:t>
          </a:r>
          <a:r>
            <a:rPr lang="en-GB" dirty="0"/>
            <a:t> and dogmatic attachment to one particular approach competing with other schools  was seen to be re-emerging (Pendle,2015).</a:t>
          </a:r>
          <a:endParaRPr lang="en-US" dirty="0"/>
        </a:p>
      </dgm:t>
    </dgm:pt>
    <dgm:pt modelId="{32C7DEA0-12C6-4951-BA5E-DBA72C90B363}" type="parTrans" cxnId="{41B6B2B4-AB39-4238-A223-0D8CF3301144}">
      <dgm:prSet/>
      <dgm:spPr/>
      <dgm:t>
        <a:bodyPr/>
        <a:lstStyle/>
        <a:p>
          <a:endParaRPr lang="en-US"/>
        </a:p>
      </dgm:t>
    </dgm:pt>
    <dgm:pt modelId="{8787EB47-7A3D-4FE3-9137-694F87B194E4}" type="sibTrans" cxnId="{41B6B2B4-AB39-4238-A223-0D8CF3301144}">
      <dgm:prSet/>
      <dgm:spPr/>
      <dgm:t>
        <a:bodyPr/>
        <a:lstStyle/>
        <a:p>
          <a:endParaRPr lang="en-US"/>
        </a:p>
      </dgm:t>
    </dgm:pt>
    <dgm:pt modelId="{4EAE0106-7595-4245-A883-5AB513164029}" type="pres">
      <dgm:prSet presAssocID="{324B0324-358B-427A-B34B-385FAD062A79}" presName="root" presStyleCnt="0">
        <dgm:presLayoutVars>
          <dgm:dir/>
          <dgm:resizeHandles val="exact"/>
        </dgm:presLayoutVars>
      </dgm:prSet>
      <dgm:spPr/>
    </dgm:pt>
    <dgm:pt modelId="{6B4C8CC7-93B5-426B-AB42-CC0903DA65ED}" type="pres">
      <dgm:prSet presAssocID="{41F49A8A-BB2C-484E-AE85-CDE79658F240}" presName="compNode" presStyleCnt="0"/>
      <dgm:spPr/>
    </dgm:pt>
    <dgm:pt modelId="{7884B888-5A07-4993-AFC1-EC6DB39B7DA0}" type="pres">
      <dgm:prSet presAssocID="{41F49A8A-BB2C-484E-AE85-CDE79658F240}" presName="bgRect" presStyleLbl="bgShp" presStyleIdx="0" presStyleCnt="5" custLinFactNeighborX="-992"/>
      <dgm:spPr/>
    </dgm:pt>
    <dgm:pt modelId="{5374C597-413E-46E5-9DDE-9DC7625CF69D}" type="pres">
      <dgm:prSet presAssocID="{41F49A8A-BB2C-484E-AE85-CDE79658F240}" presName="iconRect" presStyleLbl="node1" presStyleIdx="0" presStyleCnt="5" custScaleX="10151"/>
      <dgm:spPr>
        <a:ln>
          <a:noFill/>
        </a:ln>
      </dgm:spPr>
    </dgm:pt>
    <dgm:pt modelId="{8C05707D-A10D-49F0-AFBB-F0995988127E}" type="pres">
      <dgm:prSet presAssocID="{41F49A8A-BB2C-484E-AE85-CDE79658F240}" presName="spaceRect" presStyleCnt="0"/>
      <dgm:spPr/>
    </dgm:pt>
    <dgm:pt modelId="{942207A8-588A-4508-B29E-4A908DBFBAC7}" type="pres">
      <dgm:prSet presAssocID="{41F49A8A-BB2C-484E-AE85-CDE79658F240}" presName="parTx" presStyleLbl="revTx" presStyleIdx="0" presStyleCnt="5">
        <dgm:presLayoutVars>
          <dgm:chMax val="0"/>
          <dgm:chPref val="0"/>
        </dgm:presLayoutVars>
      </dgm:prSet>
      <dgm:spPr/>
    </dgm:pt>
    <dgm:pt modelId="{2DCF2F0D-9D33-484C-9B2B-CA4F49BA4FBF}" type="pres">
      <dgm:prSet presAssocID="{1D74FB30-15D2-490B-9102-D2017E26D40F}" presName="sibTrans" presStyleCnt="0"/>
      <dgm:spPr/>
    </dgm:pt>
    <dgm:pt modelId="{59139B70-4C81-4AA4-96F9-BCC36DFA8C2C}" type="pres">
      <dgm:prSet presAssocID="{78A633BD-7C01-4754-954D-F2B3BEF75890}" presName="compNode" presStyleCnt="0"/>
      <dgm:spPr/>
    </dgm:pt>
    <dgm:pt modelId="{142015BD-950B-47DA-AE5E-0E7A1998F730}" type="pres">
      <dgm:prSet presAssocID="{78A633BD-7C01-4754-954D-F2B3BEF75890}" presName="bgRect" presStyleLbl="bgShp" presStyleIdx="1" presStyleCnt="5"/>
      <dgm:spPr/>
    </dgm:pt>
    <dgm:pt modelId="{413D2604-76EA-4137-B97E-3D0194B7AFEE}" type="pres">
      <dgm:prSet presAssocID="{78A633BD-7C01-4754-954D-F2B3BEF75890}" presName="iconRect" presStyleLbl="node1" presStyleIdx="1" presStyleCnt="5" custLinFactNeighborX="4262" custLinFactNeighborY="1863"/>
      <dgm:spPr>
        <a:solidFill>
          <a:schemeClr val="accent3"/>
        </a:solidFill>
        <a:ln>
          <a:noFill/>
        </a:ln>
      </dgm:spPr>
    </dgm:pt>
    <dgm:pt modelId="{D0CFB570-7141-4CE8-8206-E2CC9B3F333F}" type="pres">
      <dgm:prSet presAssocID="{78A633BD-7C01-4754-954D-F2B3BEF75890}" presName="spaceRect" presStyleCnt="0"/>
      <dgm:spPr/>
    </dgm:pt>
    <dgm:pt modelId="{2A5F37F1-073B-4CA1-8BC5-E5D1CCF903CD}" type="pres">
      <dgm:prSet presAssocID="{78A633BD-7C01-4754-954D-F2B3BEF75890}" presName="parTx" presStyleLbl="revTx" presStyleIdx="1" presStyleCnt="5">
        <dgm:presLayoutVars>
          <dgm:chMax val="0"/>
          <dgm:chPref val="0"/>
        </dgm:presLayoutVars>
      </dgm:prSet>
      <dgm:spPr/>
    </dgm:pt>
    <dgm:pt modelId="{0B62273B-7969-43D0-9289-7642DED29A36}" type="pres">
      <dgm:prSet presAssocID="{A88FB1AF-FBCD-48C9-9DC2-F65F396814F5}" presName="sibTrans" presStyleCnt="0"/>
      <dgm:spPr/>
    </dgm:pt>
    <dgm:pt modelId="{855A463D-0BD5-4D8A-908A-B43D5C6CF23F}" type="pres">
      <dgm:prSet presAssocID="{3ED3B208-FCFF-4354-A17B-205963AD37B9}" presName="compNode" presStyleCnt="0"/>
      <dgm:spPr/>
    </dgm:pt>
    <dgm:pt modelId="{3196FCA5-C7E3-4330-9254-E17F2B0EA2AE}" type="pres">
      <dgm:prSet presAssocID="{3ED3B208-FCFF-4354-A17B-205963AD37B9}" presName="bgRect" presStyleLbl="bgShp" presStyleIdx="2" presStyleCnt="5"/>
      <dgm:spPr/>
    </dgm:pt>
    <dgm:pt modelId="{935EBF5A-278A-4E38-B089-887521F7F85D}" type="pres">
      <dgm:prSet presAssocID="{3ED3B208-FCFF-4354-A17B-205963AD37B9}" presName="iconRect" presStyleLbl="node1" presStyleIdx="2" presStyleCnt="5" custLinFactNeighborX="20548" custLinFactNeighborY="3181"/>
      <dgm:spPr>
        <a:solidFill>
          <a:schemeClr val="accent4"/>
        </a:solidFill>
        <a:ln>
          <a:noFill/>
        </a:ln>
      </dgm:spPr>
    </dgm:pt>
    <dgm:pt modelId="{A6C29221-4400-4F71-8F44-40589E68F2D0}" type="pres">
      <dgm:prSet presAssocID="{3ED3B208-FCFF-4354-A17B-205963AD37B9}" presName="spaceRect" presStyleCnt="0"/>
      <dgm:spPr/>
    </dgm:pt>
    <dgm:pt modelId="{0AADA8CD-685F-463C-BAB0-96B2928AA537}" type="pres">
      <dgm:prSet presAssocID="{3ED3B208-FCFF-4354-A17B-205963AD37B9}" presName="parTx" presStyleLbl="revTx" presStyleIdx="2" presStyleCnt="5" custScaleX="120071">
        <dgm:presLayoutVars>
          <dgm:chMax val="0"/>
          <dgm:chPref val="0"/>
        </dgm:presLayoutVars>
      </dgm:prSet>
      <dgm:spPr/>
    </dgm:pt>
    <dgm:pt modelId="{BC5428A6-DBC8-462E-9DB2-B4FA5946C75C}" type="pres">
      <dgm:prSet presAssocID="{450988FA-794D-4C4A-88CE-2326A81FFCDE}" presName="sibTrans" presStyleCnt="0"/>
      <dgm:spPr/>
    </dgm:pt>
    <dgm:pt modelId="{108B7FE6-9076-4322-AA0F-A756321F79F2}" type="pres">
      <dgm:prSet presAssocID="{0997ED1F-6C8E-4501-8E2B-361102FD8CA9}" presName="compNode" presStyleCnt="0"/>
      <dgm:spPr/>
    </dgm:pt>
    <dgm:pt modelId="{1EB9AD82-B420-43C8-B00B-5E65FFAC5487}" type="pres">
      <dgm:prSet presAssocID="{0997ED1F-6C8E-4501-8E2B-361102FD8CA9}" presName="bgRect" presStyleLbl="bgShp" presStyleIdx="3" presStyleCnt="5"/>
      <dgm:spPr/>
    </dgm:pt>
    <dgm:pt modelId="{C10F5660-F3D9-4D87-B21B-D760339EE126}" type="pres">
      <dgm:prSet presAssocID="{0997ED1F-6C8E-4501-8E2B-361102FD8CA9}" presName="iconRect" presStyleLbl="node1" presStyleIdx="3" presStyleCnt="5"/>
      <dgm:spPr>
        <a:solidFill>
          <a:schemeClr val="accent5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192E433-5533-4710-9559-B94744991408}" type="pres">
      <dgm:prSet presAssocID="{0997ED1F-6C8E-4501-8E2B-361102FD8CA9}" presName="spaceRect" presStyleCnt="0"/>
      <dgm:spPr/>
    </dgm:pt>
    <dgm:pt modelId="{E1E7ECBA-2651-4B6D-B2C7-D821BB649086}" type="pres">
      <dgm:prSet presAssocID="{0997ED1F-6C8E-4501-8E2B-361102FD8CA9}" presName="parTx" presStyleLbl="revTx" presStyleIdx="3" presStyleCnt="5">
        <dgm:presLayoutVars>
          <dgm:chMax val="0"/>
          <dgm:chPref val="0"/>
        </dgm:presLayoutVars>
      </dgm:prSet>
      <dgm:spPr/>
    </dgm:pt>
    <dgm:pt modelId="{DBCE6652-CFAF-47E6-81A9-D9BB563D5B4E}" type="pres">
      <dgm:prSet presAssocID="{E1DB1557-FF10-424C-8142-35647ADC0A39}" presName="sibTrans" presStyleCnt="0"/>
      <dgm:spPr/>
    </dgm:pt>
    <dgm:pt modelId="{36D02379-3CD1-4C89-BB0C-4C8D1E89F6CF}" type="pres">
      <dgm:prSet presAssocID="{01DC431B-D400-49F8-8FF7-7CB4068F260D}" presName="compNode" presStyleCnt="0"/>
      <dgm:spPr/>
    </dgm:pt>
    <dgm:pt modelId="{3C07F9C4-DA0E-4130-90E7-972F479648C5}" type="pres">
      <dgm:prSet presAssocID="{01DC431B-D400-49F8-8FF7-7CB4068F260D}" presName="bgRect" presStyleLbl="bgShp" presStyleIdx="4" presStyleCnt="5" custLinFactNeighborX="-1373" custLinFactNeighborY="-4110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>
        <a:solidFill>
          <a:schemeClr val="accent2">
            <a:lumMod val="75000"/>
          </a:schemeClr>
        </a:solidFill>
      </dgm:spPr>
    </dgm:pt>
    <dgm:pt modelId="{5D02E58E-B5C6-4FD4-BF87-78F1FB86E555}" type="pres">
      <dgm:prSet presAssocID="{01DC431B-D400-49F8-8FF7-7CB4068F260D}" presName="iconRect" presStyleLbl="node1" presStyleIdx="4" presStyleCnt="5"/>
      <dgm:spPr>
        <a:solidFill>
          <a:schemeClr val="accent2">
            <a:lumMod val="75000"/>
          </a:schemeClr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FE78A4D6-F661-44BC-8C9A-DB4FD76641DA}" type="pres">
      <dgm:prSet presAssocID="{01DC431B-D400-49F8-8FF7-7CB4068F260D}" presName="spaceRect" presStyleCnt="0"/>
      <dgm:spPr/>
    </dgm:pt>
    <dgm:pt modelId="{678276BC-BE53-42B6-98C5-AE8724982056}" type="pres">
      <dgm:prSet presAssocID="{01DC431B-D400-49F8-8FF7-7CB4068F260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770961F-0D75-46F8-8C48-1823A9BF8543}" srcId="{324B0324-358B-427A-B34B-385FAD062A79}" destId="{3ED3B208-FCFF-4354-A17B-205963AD37B9}" srcOrd="2" destOrd="0" parTransId="{2065220D-785B-4F88-8A6D-4B4B19B1BCAD}" sibTransId="{450988FA-794D-4C4A-88CE-2326A81FFCDE}"/>
    <dgm:cxn modelId="{7040C523-19E4-4B0E-B2C9-F7DBF0C9F159}" type="presOf" srcId="{324B0324-358B-427A-B34B-385FAD062A79}" destId="{4EAE0106-7595-4245-A883-5AB513164029}" srcOrd="0" destOrd="0" presId="urn:microsoft.com/office/officeart/2018/2/layout/IconVerticalSolidList"/>
    <dgm:cxn modelId="{14E68A2C-1973-47BC-86CB-3B5F3719D55B}" type="presOf" srcId="{78A633BD-7C01-4754-954D-F2B3BEF75890}" destId="{2A5F37F1-073B-4CA1-8BC5-E5D1CCF903CD}" srcOrd="0" destOrd="0" presId="urn:microsoft.com/office/officeart/2018/2/layout/IconVerticalSolidList"/>
    <dgm:cxn modelId="{770B205F-41C7-4932-A1CE-D32037623BBE}" type="presOf" srcId="{0997ED1F-6C8E-4501-8E2B-361102FD8CA9}" destId="{E1E7ECBA-2651-4B6D-B2C7-D821BB649086}" srcOrd="0" destOrd="0" presId="urn:microsoft.com/office/officeart/2018/2/layout/IconVerticalSolidList"/>
    <dgm:cxn modelId="{AAD2C243-5E70-4C88-9D70-B4FC4E9404F4}" srcId="{324B0324-358B-427A-B34B-385FAD062A79}" destId="{0997ED1F-6C8E-4501-8E2B-361102FD8CA9}" srcOrd="3" destOrd="0" parTransId="{42EBEDAE-ABCE-4B99-84C1-C577CCA9ED7A}" sibTransId="{E1DB1557-FF10-424C-8142-35647ADC0A39}"/>
    <dgm:cxn modelId="{7991DB53-C5EB-4A19-9BB0-F2BEED7AE99D}" srcId="{324B0324-358B-427A-B34B-385FAD062A79}" destId="{41F49A8A-BB2C-484E-AE85-CDE79658F240}" srcOrd="0" destOrd="0" parTransId="{02725791-90D5-4804-9D08-2765B0E9F84C}" sibTransId="{1D74FB30-15D2-490B-9102-D2017E26D40F}"/>
    <dgm:cxn modelId="{B7382274-B177-4388-B1C9-A1590701BE43}" srcId="{324B0324-358B-427A-B34B-385FAD062A79}" destId="{78A633BD-7C01-4754-954D-F2B3BEF75890}" srcOrd="1" destOrd="0" parTransId="{883FD169-51D3-4E40-88B1-0A72E8877873}" sibTransId="{A88FB1AF-FBCD-48C9-9DC2-F65F396814F5}"/>
    <dgm:cxn modelId="{41B6B2B4-AB39-4238-A223-0D8CF3301144}" srcId="{324B0324-358B-427A-B34B-385FAD062A79}" destId="{01DC431B-D400-49F8-8FF7-7CB4068F260D}" srcOrd="4" destOrd="0" parTransId="{32C7DEA0-12C6-4951-BA5E-DBA72C90B363}" sibTransId="{8787EB47-7A3D-4FE3-9137-694F87B194E4}"/>
    <dgm:cxn modelId="{74EF43DB-8630-466F-AC9E-BB445583F619}" type="presOf" srcId="{01DC431B-D400-49F8-8FF7-7CB4068F260D}" destId="{678276BC-BE53-42B6-98C5-AE8724982056}" srcOrd="0" destOrd="0" presId="urn:microsoft.com/office/officeart/2018/2/layout/IconVerticalSolidList"/>
    <dgm:cxn modelId="{0DA1F7E9-479D-44C3-901E-1954046D67D3}" type="presOf" srcId="{41F49A8A-BB2C-484E-AE85-CDE79658F240}" destId="{942207A8-588A-4508-B29E-4A908DBFBAC7}" srcOrd="0" destOrd="0" presId="urn:microsoft.com/office/officeart/2018/2/layout/IconVerticalSolidList"/>
    <dgm:cxn modelId="{820981FF-269B-41BB-A00A-6ECD2E4B05B8}" type="presOf" srcId="{3ED3B208-FCFF-4354-A17B-205963AD37B9}" destId="{0AADA8CD-685F-463C-BAB0-96B2928AA537}" srcOrd="0" destOrd="0" presId="urn:microsoft.com/office/officeart/2018/2/layout/IconVerticalSolidList"/>
    <dgm:cxn modelId="{A39D5C68-3DD9-4396-A5B5-23DF10C00D95}" type="presParOf" srcId="{4EAE0106-7595-4245-A883-5AB513164029}" destId="{6B4C8CC7-93B5-426B-AB42-CC0903DA65ED}" srcOrd="0" destOrd="0" presId="urn:microsoft.com/office/officeart/2018/2/layout/IconVerticalSolidList"/>
    <dgm:cxn modelId="{9E8078DA-1B37-48EE-8B04-C0D2DE7646D3}" type="presParOf" srcId="{6B4C8CC7-93B5-426B-AB42-CC0903DA65ED}" destId="{7884B888-5A07-4993-AFC1-EC6DB39B7DA0}" srcOrd="0" destOrd="0" presId="urn:microsoft.com/office/officeart/2018/2/layout/IconVerticalSolidList"/>
    <dgm:cxn modelId="{56491773-94DC-4FD2-9296-3D9734E12A35}" type="presParOf" srcId="{6B4C8CC7-93B5-426B-AB42-CC0903DA65ED}" destId="{5374C597-413E-46E5-9DDE-9DC7625CF69D}" srcOrd="1" destOrd="0" presId="urn:microsoft.com/office/officeart/2018/2/layout/IconVerticalSolidList"/>
    <dgm:cxn modelId="{2F1A97B6-CFC6-4D16-9131-9AA26B097870}" type="presParOf" srcId="{6B4C8CC7-93B5-426B-AB42-CC0903DA65ED}" destId="{8C05707D-A10D-49F0-AFBB-F0995988127E}" srcOrd="2" destOrd="0" presId="urn:microsoft.com/office/officeart/2018/2/layout/IconVerticalSolidList"/>
    <dgm:cxn modelId="{E062F3BB-4B1C-4091-BA62-E0AE4974B60E}" type="presParOf" srcId="{6B4C8CC7-93B5-426B-AB42-CC0903DA65ED}" destId="{942207A8-588A-4508-B29E-4A908DBFBAC7}" srcOrd="3" destOrd="0" presId="urn:microsoft.com/office/officeart/2018/2/layout/IconVerticalSolidList"/>
    <dgm:cxn modelId="{2CF1FD64-DB3C-4E91-848C-C34E13E5E3D5}" type="presParOf" srcId="{4EAE0106-7595-4245-A883-5AB513164029}" destId="{2DCF2F0D-9D33-484C-9B2B-CA4F49BA4FBF}" srcOrd="1" destOrd="0" presId="urn:microsoft.com/office/officeart/2018/2/layout/IconVerticalSolidList"/>
    <dgm:cxn modelId="{12969503-C3B9-48E5-95BF-15F76A076C56}" type="presParOf" srcId="{4EAE0106-7595-4245-A883-5AB513164029}" destId="{59139B70-4C81-4AA4-96F9-BCC36DFA8C2C}" srcOrd="2" destOrd="0" presId="urn:microsoft.com/office/officeart/2018/2/layout/IconVerticalSolidList"/>
    <dgm:cxn modelId="{F8C4A4E4-C4F0-4BFA-9430-B40446E6D5A1}" type="presParOf" srcId="{59139B70-4C81-4AA4-96F9-BCC36DFA8C2C}" destId="{142015BD-950B-47DA-AE5E-0E7A1998F730}" srcOrd="0" destOrd="0" presId="urn:microsoft.com/office/officeart/2018/2/layout/IconVerticalSolidList"/>
    <dgm:cxn modelId="{0D744ACE-673D-41B0-9E28-59E85A87253D}" type="presParOf" srcId="{59139B70-4C81-4AA4-96F9-BCC36DFA8C2C}" destId="{413D2604-76EA-4137-B97E-3D0194B7AFEE}" srcOrd="1" destOrd="0" presId="urn:microsoft.com/office/officeart/2018/2/layout/IconVerticalSolidList"/>
    <dgm:cxn modelId="{1582786C-3DE1-466F-9C15-4E15587D5187}" type="presParOf" srcId="{59139B70-4C81-4AA4-96F9-BCC36DFA8C2C}" destId="{D0CFB570-7141-4CE8-8206-E2CC9B3F333F}" srcOrd="2" destOrd="0" presId="urn:microsoft.com/office/officeart/2018/2/layout/IconVerticalSolidList"/>
    <dgm:cxn modelId="{0BE86227-E3E2-4CAD-A3CA-7E134901A272}" type="presParOf" srcId="{59139B70-4C81-4AA4-96F9-BCC36DFA8C2C}" destId="{2A5F37F1-073B-4CA1-8BC5-E5D1CCF903CD}" srcOrd="3" destOrd="0" presId="urn:microsoft.com/office/officeart/2018/2/layout/IconVerticalSolidList"/>
    <dgm:cxn modelId="{B7E7892D-B7B1-4937-BD21-E4C868B5EFA6}" type="presParOf" srcId="{4EAE0106-7595-4245-A883-5AB513164029}" destId="{0B62273B-7969-43D0-9289-7642DED29A36}" srcOrd="3" destOrd="0" presId="urn:microsoft.com/office/officeart/2018/2/layout/IconVerticalSolidList"/>
    <dgm:cxn modelId="{E86A8573-16A1-48A1-8679-8653B2CF5F8C}" type="presParOf" srcId="{4EAE0106-7595-4245-A883-5AB513164029}" destId="{855A463D-0BD5-4D8A-908A-B43D5C6CF23F}" srcOrd="4" destOrd="0" presId="urn:microsoft.com/office/officeart/2018/2/layout/IconVerticalSolidList"/>
    <dgm:cxn modelId="{6CBFE351-19D4-4CFF-9C92-292FE57B5D8A}" type="presParOf" srcId="{855A463D-0BD5-4D8A-908A-B43D5C6CF23F}" destId="{3196FCA5-C7E3-4330-9254-E17F2B0EA2AE}" srcOrd="0" destOrd="0" presId="urn:microsoft.com/office/officeart/2018/2/layout/IconVerticalSolidList"/>
    <dgm:cxn modelId="{242BE333-A0BC-4D5B-9A3E-3C62177B0636}" type="presParOf" srcId="{855A463D-0BD5-4D8A-908A-B43D5C6CF23F}" destId="{935EBF5A-278A-4E38-B089-887521F7F85D}" srcOrd="1" destOrd="0" presId="urn:microsoft.com/office/officeart/2018/2/layout/IconVerticalSolidList"/>
    <dgm:cxn modelId="{4F8D718E-955B-4766-A580-25C0A80CBDFE}" type="presParOf" srcId="{855A463D-0BD5-4D8A-908A-B43D5C6CF23F}" destId="{A6C29221-4400-4F71-8F44-40589E68F2D0}" srcOrd="2" destOrd="0" presId="urn:microsoft.com/office/officeart/2018/2/layout/IconVerticalSolidList"/>
    <dgm:cxn modelId="{4C0963CF-0CE6-473F-AFB8-10F6E88AE102}" type="presParOf" srcId="{855A463D-0BD5-4D8A-908A-B43D5C6CF23F}" destId="{0AADA8CD-685F-463C-BAB0-96B2928AA537}" srcOrd="3" destOrd="0" presId="urn:microsoft.com/office/officeart/2018/2/layout/IconVerticalSolidList"/>
    <dgm:cxn modelId="{F7B3ACA2-7D99-4ADE-A8FE-4087EBF24AD0}" type="presParOf" srcId="{4EAE0106-7595-4245-A883-5AB513164029}" destId="{BC5428A6-DBC8-462E-9DB2-B4FA5946C75C}" srcOrd="5" destOrd="0" presId="urn:microsoft.com/office/officeart/2018/2/layout/IconVerticalSolidList"/>
    <dgm:cxn modelId="{F185E5B8-9FEC-4BDD-8AE1-E9AE2222B9EB}" type="presParOf" srcId="{4EAE0106-7595-4245-A883-5AB513164029}" destId="{108B7FE6-9076-4322-AA0F-A756321F79F2}" srcOrd="6" destOrd="0" presId="urn:microsoft.com/office/officeart/2018/2/layout/IconVerticalSolidList"/>
    <dgm:cxn modelId="{457500D7-C449-42CA-BAED-839DAC549BF0}" type="presParOf" srcId="{108B7FE6-9076-4322-AA0F-A756321F79F2}" destId="{1EB9AD82-B420-43C8-B00B-5E65FFAC5487}" srcOrd="0" destOrd="0" presId="urn:microsoft.com/office/officeart/2018/2/layout/IconVerticalSolidList"/>
    <dgm:cxn modelId="{59E5531D-78DD-431B-81EC-A72C427D2B64}" type="presParOf" srcId="{108B7FE6-9076-4322-AA0F-A756321F79F2}" destId="{C10F5660-F3D9-4D87-B21B-D760339EE126}" srcOrd="1" destOrd="0" presId="urn:microsoft.com/office/officeart/2018/2/layout/IconVerticalSolidList"/>
    <dgm:cxn modelId="{C64EAE31-252F-4517-84B3-341E9FCAD257}" type="presParOf" srcId="{108B7FE6-9076-4322-AA0F-A756321F79F2}" destId="{F192E433-5533-4710-9559-B94744991408}" srcOrd="2" destOrd="0" presId="urn:microsoft.com/office/officeart/2018/2/layout/IconVerticalSolidList"/>
    <dgm:cxn modelId="{70A0BD36-A3F1-4F2C-858A-DBD90A5B9B22}" type="presParOf" srcId="{108B7FE6-9076-4322-AA0F-A756321F79F2}" destId="{E1E7ECBA-2651-4B6D-B2C7-D821BB649086}" srcOrd="3" destOrd="0" presId="urn:microsoft.com/office/officeart/2018/2/layout/IconVerticalSolidList"/>
    <dgm:cxn modelId="{EB3FA83B-D8E6-4BC9-9249-1A6D19D16153}" type="presParOf" srcId="{4EAE0106-7595-4245-A883-5AB513164029}" destId="{DBCE6652-CFAF-47E6-81A9-D9BB563D5B4E}" srcOrd="7" destOrd="0" presId="urn:microsoft.com/office/officeart/2018/2/layout/IconVerticalSolidList"/>
    <dgm:cxn modelId="{4B313DD3-2A5F-430B-8CCA-292604555A63}" type="presParOf" srcId="{4EAE0106-7595-4245-A883-5AB513164029}" destId="{36D02379-3CD1-4C89-BB0C-4C8D1E89F6CF}" srcOrd="8" destOrd="0" presId="urn:microsoft.com/office/officeart/2018/2/layout/IconVerticalSolidList"/>
    <dgm:cxn modelId="{438DA71E-36EF-408C-A636-6150E3AC33EB}" type="presParOf" srcId="{36D02379-3CD1-4C89-BB0C-4C8D1E89F6CF}" destId="{3C07F9C4-DA0E-4130-90E7-972F479648C5}" srcOrd="0" destOrd="0" presId="urn:microsoft.com/office/officeart/2018/2/layout/IconVerticalSolidList"/>
    <dgm:cxn modelId="{DD5B05E9-4B68-482D-9A9B-6AD5D448F3C2}" type="presParOf" srcId="{36D02379-3CD1-4C89-BB0C-4C8D1E89F6CF}" destId="{5D02E58E-B5C6-4FD4-BF87-78F1FB86E555}" srcOrd="1" destOrd="0" presId="urn:microsoft.com/office/officeart/2018/2/layout/IconVerticalSolidList"/>
    <dgm:cxn modelId="{E39346CD-A1CE-41DE-A304-9C25CBC9680A}" type="presParOf" srcId="{36D02379-3CD1-4C89-BB0C-4C8D1E89F6CF}" destId="{FE78A4D6-F661-44BC-8C9A-DB4FD76641DA}" srcOrd="2" destOrd="0" presId="urn:microsoft.com/office/officeart/2018/2/layout/IconVerticalSolidList"/>
    <dgm:cxn modelId="{19459B43-0FE5-4BCA-A056-C58165A0FF52}" type="presParOf" srcId="{36D02379-3CD1-4C89-BB0C-4C8D1E89F6CF}" destId="{678276BC-BE53-42B6-98C5-AE87249820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BAEBC4-D92C-413C-AC5E-97F658FB8394}">
      <dsp:nvSpPr>
        <dsp:cNvPr id="0" name=""/>
        <dsp:cNvSpPr/>
      </dsp:nvSpPr>
      <dsp:spPr>
        <a:xfrm>
          <a:off x="0" y="26075"/>
          <a:ext cx="5641974" cy="12191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From the mid-20th century many different and competing therapeutic approaches had developed in counselling. </a:t>
          </a:r>
          <a:endParaRPr lang="en-US" sz="2000" kern="1200" dirty="0"/>
        </a:p>
      </dsp:txBody>
      <dsp:txXfrm>
        <a:off x="59513" y="85588"/>
        <a:ext cx="5522948" cy="1100094"/>
      </dsp:txXfrm>
    </dsp:sp>
    <dsp:sp modelId="{5DD17F1A-51C7-4F27-B384-9F6447FBFE0D}">
      <dsp:nvSpPr>
        <dsp:cNvPr id="0" name=""/>
        <dsp:cNvSpPr/>
      </dsp:nvSpPr>
      <dsp:spPr>
        <a:xfrm>
          <a:off x="0" y="1234346"/>
          <a:ext cx="5641974" cy="12191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This diversity brought growth and  many differing perspectives to counselling and psychological practise.</a:t>
          </a:r>
          <a:endParaRPr lang="en-US" sz="2000" kern="1200" dirty="0"/>
        </a:p>
      </dsp:txBody>
      <dsp:txXfrm>
        <a:off x="59513" y="1293859"/>
        <a:ext cx="5522948" cy="1100094"/>
      </dsp:txXfrm>
    </dsp:sp>
    <dsp:sp modelId="{0D9A9BCA-212F-4266-B46E-D641898B36C7}">
      <dsp:nvSpPr>
        <dsp:cNvPr id="0" name=""/>
        <dsp:cNvSpPr/>
      </dsp:nvSpPr>
      <dsp:spPr>
        <a:xfrm>
          <a:off x="0" y="2467782"/>
          <a:ext cx="5641974" cy="12191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Differing schools of therapy grew and a culture of  ‘</a:t>
          </a:r>
          <a:r>
            <a:rPr lang="en-GB" sz="2000" kern="1200" dirty="0" err="1"/>
            <a:t>Schoolism</a:t>
          </a:r>
          <a:r>
            <a:rPr lang="en-GB" sz="2000" kern="1200" dirty="0"/>
            <a:t>’ emerged  as supporters or adherents to a specific approach became indoctrinated to believe their model to be the correct and best approach.</a:t>
          </a:r>
          <a:endParaRPr lang="en-US" sz="2000" kern="1200" dirty="0"/>
        </a:p>
      </dsp:txBody>
      <dsp:txXfrm>
        <a:off x="59513" y="2527295"/>
        <a:ext cx="5522948" cy="1100094"/>
      </dsp:txXfrm>
    </dsp:sp>
    <dsp:sp modelId="{94055C6A-3A68-4C4C-96B4-9A291DC1BE2E}">
      <dsp:nvSpPr>
        <dsp:cNvPr id="0" name=""/>
        <dsp:cNvSpPr/>
      </dsp:nvSpPr>
      <dsp:spPr>
        <a:xfrm>
          <a:off x="0" y="3701219"/>
          <a:ext cx="5641974" cy="12191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Therapists became dismissive or critical of alternative methods  even though they might better suit and help certain clients.</a:t>
          </a:r>
          <a:endParaRPr lang="en-US" sz="2000" kern="1200" dirty="0"/>
        </a:p>
      </dsp:txBody>
      <dsp:txXfrm>
        <a:off x="59513" y="3760732"/>
        <a:ext cx="5522948" cy="11000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4B888-5A07-4993-AFC1-EC6DB39B7DA0}">
      <dsp:nvSpPr>
        <dsp:cNvPr id="0" name=""/>
        <dsp:cNvSpPr/>
      </dsp:nvSpPr>
      <dsp:spPr>
        <a:xfrm>
          <a:off x="-234763" y="11035"/>
          <a:ext cx="5641974" cy="8165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4C597-413E-46E5-9DDE-9DC7625CF69D}">
      <dsp:nvSpPr>
        <dsp:cNvPr id="0" name=""/>
        <dsp:cNvSpPr/>
      </dsp:nvSpPr>
      <dsp:spPr>
        <a:xfrm>
          <a:off x="32756" y="194754"/>
          <a:ext cx="4636" cy="44909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207A8-588A-4508-B29E-4A908DBFBAC7}">
      <dsp:nvSpPr>
        <dsp:cNvPr id="0" name=""/>
        <dsp:cNvSpPr/>
      </dsp:nvSpPr>
      <dsp:spPr>
        <a:xfrm>
          <a:off x="304913" y="11035"/>
          <a:ext cx="4697038" cy="816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1930s – saw early attempts beginning to be made to promote and develop an integrated &amp; eclectic mix of practices.</a:t>
          </a:r>
          <a:endParaRPr lang="en-US" sz="1500" kern="1200"/>
        </a:p>
      </dsp:txBody>
      <dsp:txXfrm>
        <a:off x="304913" y="11035"/>
        <a:ext cx="4697038" cy="816529"/>
      </dsp:txXfrm>
    </dsp:sp>
    <dsp:sp modelId="{142015BD-950B-47DA-AE5E-0E7A1998F730}">
      <dsp:nvSpPr>
        <dsp:cNvPr id="0" name=""/>
        <dsp:cNvSpPr/>
      </dsp:nvSpPr>
      <dsp:spPr>
        <a:xfrm>
          <a:off x="-234763" y="1031697"/>
          <a:ext cx="5641974" cy="8165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3D2604-76EA-4137-B97E-3D0194B7AFEE}">
      <dsp:nvSpPr>
        <dsp:cNvPr id="0" name=""/>
        <dsp:cNvSpPr/>
      </dsp:nvSpPr>
      <dsp:spPr>
        <a:xfrm>
          <a:off x="31377" y="1223783"/>
          <a:ext cx="449091" cy="449091"/>
        </a:xfrm>
        <a:prstGeom prst="rect">
          <a:avLst/>
        </a:prstGeom>
        <a:solidFill>
          <a:schemeClr val="accent3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F37F1-073B-4CA1-8BC5-E5D1CCF903CD}">
      <dsp:nvSpPr>
        <dsp:cNvPr id="0" name=""/>
        <dsp:cNvSpPr/>
      </dsp:nvSpPr>
      <dsp:spPr>
        <a:xfrm>
          <a:off x="708328" y="1031697"/>
          <a:ext cx="4697038" cy="816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Developed and increased significantly from 1970s. </a:t>
          </a:r>
          <a:endParaRPr lang="en-US" sz="1500" kern="1200"/>
        </a:p>
      </dsp:txBody>
      <dsp:txXfrm>
        <a:off x="708328" y="1031697"/>
        <a:ext cx="4697038" cy="816529"/>
      </dsp:txXfrm>
    </dsp:sp>
    <dsp:sp modelId="{3196FCA5-C7E3-4330-9254-E17F2B0EA2AE}">
      <dsp:nvSpPr>
        <dsp:cNvPr id="0" name=""/>
        <dsp:cNvSpPr/>
      </dsp:nvSpPr>
      <dsp:spPr>
        <a:xfrm>
          <a:off x="-234763" y="2052360"/>
          <a:ext cx="5641974" cy="8165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EBF5A-278A-4E38-B089-887521F7F85D}">
      <dsp:nvSpPr>
        <dsp:cNvPr id="0" name=""/>
        <dsp:cNvSpPr/>
      </dsp:nvSpPr>
      <dsp:spPr>
        <a:xfrm>
          <a:off x="104516" y="2250364"/>
          <a:ext cx="449091" cy="449091"/>
        </a:xfrm>
        <a:prstGeom prst="rect">
          <a:avLst/>
        </a:prstGeom>
        <a:solidFill>
          <a:schemeClr val="accent4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DA8CD-685F-463C-BAB0-96B2928AA537}">
      <dsp:nvSpPr>
        <dsp:cNvPr id="0" name=""/>
        <dsp:cNvSpPr/>
      </dsp:nvSpPr>
      <dsp:spPr>
        <a:xfrm>
          <a:off x="236957" y="2052360"/>
          <a:ext cx="5639780" cy="816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An integrated stance is still a common theoretical approach .   </a:t>
          </a:r>
          <a:endParaRPr lang="en-US" sz="1500" kern="1200" dirty="0"/>
        </a:p>
      </dsp:txBody>
      <dsp:txXfrm>
        <a:off x="236957" y="2052360"/>
        <a:ext cx="5639780" cy="816529"/>
      </dsp:txXfrm>
    </dsp:sp>
    <dsp:sp modelId="{1EB9AD82-B420-43C8-B00B-5E65FFAC5487}">
      <dsp:nvSpPr>
        <dsp:cNvPr id="0" name=""/>
        <dsp:cNvSpPr/>
      </dsp:nvSpPr>
      <dsp:spPr>
        <a:xfrm>
          <a:off x="-234763" y="3073022"/>
          <a:ext cx="5641974" cy="8165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0F5660-F3D9-4D87-B21B-D760339EE126}">
      <dsp:nvSpPr>
        <dsp:cNvPr id="0" name=""/>
        <dsp:cNvSpPr/>
      </dsp:nvSpPr>
      <dsp:spPr>
        <a:xfrm>
          <a:off x="12236" y="3256741"/>
          <a:ext cx="449091" cy="449091"/>
        </a:xfrm>
        <a:prstGeom prst="rect">
          <a:avLst/>
        </a:prstGeom>
        <a:solidFill>
          <a:schemeClr val="accent5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7ECBA-2651-4B6D-B2C7-D821BB649086}">
      <dsp:nvSpPr>
        <dsp:cNvPr id="0" name=""/>
        <dsp:cNvSpPr/>
      </dsp:nvSpPr>
      <dsp:spPr>
        <a:xfrm>
          <a:off x="708328" y="3073022"/>
          <a:ext cx="4697038" cy="816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These Integrated or eclectic  approaches to therapy can In turn become relatively specific and rigid models in themselves,</a:t>
          </a:r>
          <a:endParaRPr lang="en-US" sz="1500" kern="1200" dirty="0"/>
        </a:p>
      </dsp:txBody>
      <dsp:txXfrm>
        <a:off x="708328" y="3073022"/>
        <a:ext cx="4697038" cy="816529"/>
      </dsp:txXfrm>
    </dsp:sp>
    <dsp:sp modelId="{3C07F9C4-DA0E-4130-90E7-972F479648C5}">
      <dsp:nvSpPr>
        <dsp:cNvPr id="0" name=""/>
        <dsp:cNvSpPr/>
      </dsp:nvSpPr>
      <dsp:spPr>
        <a:xfrm>
          <a:off x="-234763" y="4060125"/>
          <a:ext cx="5641974" cy="816529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flat" cmpd="sng" algn="ctr">
          <a:solidFill>
            <a:schemeClr val="accent5">
              <a:shade val="50000"/>
            </a:schemeClr>
          </a:solidFill>
          <a:prstDash val="solid"/>
        </a:ln>
        <a:effectLst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</dsp:sp>
    <dsp:sp modelId="{5D02E58E-B5C6-4FD4-BF87-78F1FB86E555}">
      <dsp:nvSpPr>
        <dsp:cNvPr id="0" name=""/>
        <dsp:cNvSpPr/>
      </dsp:nvSpPr>
      <dsp:spPr>
        <a:xfrm>
          <a:off x="12236" y="4277404"/>
          <a:ext cx="449091" cy="449091"/>
        </a:xfrm>
        <a:prstGeom prst="rect">
          <a:avLst/>
        </a:prstGeom>
        <a:solidFill>
          <a:schemeClr val="accent2">
            <a:lumMod val="7500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276BC-BE53-42B6-98C5-AE8724982056}">
      <dsp:nvSpPr>
        <dsp:cNvPr id="0" name=""/>
        <dsp:cNvSpPr/>
      </dsp:nvSpPr>
      <dsp:spPr>
        <a:xfrm>
          <a:off x="708328" y="4093684"/>
          <a:ext cx="4697038" cy="816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416" tIns="86416" rIns="86416" bIns="864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Schoolism</a:t>
          </a:r>
          <a:r>
            <a:rPr lang="en-GB" sz="1500" kern="1200" dirty="0"/>
            <a:t> and dogmatic attachment to one particular approach competing with other schools  was seen to be re-emerging (Pendle,2015).</a:t>
          </a:r>
          <a:endParaRPr lang="en-US" sz="1500" kern="1200" dirty="0"/>
        </a:p>
      </dsp:txBody>
      <dsp:txXfrm>
        <a:off x="708328" y="4093684"/>
        <a:ext cx="4697038" cy="816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68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968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8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38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Therapist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Client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relationship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Cultural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ethics and regulation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Outcome measurement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Process and outcome research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20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Therapist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Client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relationship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Cultural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ethics and regulation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Outcome measurement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Process and outcome research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0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058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945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12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415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34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879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5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015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570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933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789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513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tecarios.com/13527-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tecarios.com/13527-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aigoodview.com/node/60221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85000"/>
            <a:satMod val="1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Does Pluralistic Counselling address the needs of modern society?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272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iNTRODUCTION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361FEF3-0EE9-4046-8A4F-D7B40256F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303639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0510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9A313AF-02EC-433F-98D8-55FD19EE2C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0583135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3056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504" y="792760"/>
            <a:ext cx="3391900" cy="5249334"/>
          </a:xfrm>
        </p:spPr>
        <p:txBody>
          <a:bodyPr>
            <a:normAutofit/>
          </a:bodyPr>
          <a:lstStyle/>
          <a:p>
            <a:pPr algn="r"/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Emergence of Pluralistic Counselling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123B6BE-8D42-4872-B0CE-571FE1E6F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8366" y="804333"/>
            <a:ext cx="2286000" cy="182880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74425E-9E59-4993-B8B6-6BBAC1C6320E}"/>
              </a:ext>
            </a:extLst>
          </p:cNvPr>
          <p:cNvSpPr/>
          <p:nvPr/>
        </p:nvSpPr>
        <p:spPr>
          <a:xfrm>
            <a:off x="4798503" y="988710"/>
            <a:ext cx="6575374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BE9C7B3-8274-4EBB-A4B6-7B5197BC3154}"/>
              </a:ext>
            </a:extLst>
          </p:cNvPr>
          <p:cNvSpPr/>
          <p:nvPr/>
        </p:nvSpPr>
        <p:spPr>
          <a:xfrm>
            <a:off x="4798503" y="625098"/>
            <a:ext cx="7014129" cy="5915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early 21</a:t>
            </a:r>
            <a:r>
              <a:rPr lang="en-GB" sz="24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 Mick Cooper &amp; John Macleod  sought to develop a therapy and  framework to surmount the constraints that had developed.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Wanted to continue to utilise the many beneficial characteristics of these integrated models.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Their Pluralistic Therapy derives largely out of Humanistic and person-centred therapy approaches and is grounded in philosophical and moral perspective.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seeks to provide a way forward to address issues and embrace and encompass the diversity, multicultural and digital progression found in society today.</a:t>
            </a:r>
          </a:p>
        </p:txBody>
      </p:sp>
    </p:spTree>
    <p:extLst>
      <p:ext uri="{BB962C8B-B14F-4D97-AF65-F5344CB8AC3E}">
        <p14:creationId xmlns:p14="http://schemas.microsoft.com/office/powerpoint/2010/main" val="339553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504" y="792760"/>
            <a:ext cx="3391900" cy="5249334"/>
          </a:xfrm>
        </p:spPr>
        <p:txBody>
          <a:bodyPr>
            <a:normAutofit/>
          </a:bodyPr>
          <a:lstStyle/>
          <a:p>
            <a:pPr algn="r"/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Emergence of Pluralistic Counselling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123B6BE-8D42-4872-B0CE-571FE1E6F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8366" y="804333"/>
            <a:ext cx="2286000" cy="182880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74425E-9E59-4993-B8B6-6BBAC1C6320E}"/>
              </a:ext>
            </a:extLst>
          </p:cNvPr>
          <p:cNvSpPr/>
          <p:nvPr/>
        </p:nvSpPr>
        <p:spPr>
          <a:xfrm>
            <a:off x="4798503" y="988710"/>
            <a:ext cx="6575374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BE9C7B3-8274-4EBB-A4B6-7B5197BC3154}"/>
              </a:ext>
            </a:extLst>
          </p:cNvPr>
          <p:cNvSpPr/>
          <p:nvPr/>
        </p:nvSpPr>
        <p:spPr>
          <a:xfrm>
            <a:off x="4656823" y="625098"/>
            <a:ext cx="7155809" cy="55274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Continued….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Influenced by the fundamental principle of valuing the client from the outset, and the practicing of empathy and unconditional positive regard, a Carl Rogers influence.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Acknowledges clients are intelligent- with both Client and counsellor together working in collaboration to resolve the question.  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Uses the client’s knowledge of what is helpful to them (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client and therapist must be true to themselves and genuine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768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8E59E-B534-4E23-A762-6388E83CD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492452"/>
            <a:ext cx="7923264" cy="1451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spc="100" dirty="0">
                <a:solidFill>
                  <a:srgbClr val="FFFFFF"/>
                </a:solidFill>
              </a:rPr>
              <a:t>         The Pluralistic Approach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F14593-AAB9-451B-ACA8-08FE3BA92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69327" y="1943924"/>
            <a:ext cx="7923264" cy="4125660"/>
          </a:xfrm>
        </p:spPr>
        <p:txBody>
          <a:bodyPr vert="horz" lIns="45720" tIns="45720" rIns="45720" bIns="45720" rtlCol="0"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sz="3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4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7200" u="sng" dirty="0">
                <a:latin typeface="Calibri" panose="020F0502020204030204" pitchFamily="34" charset="0"/>
                <a:cs typeface="Calibri" panose="020F0502020204030204" pitchFamily="34" charset="0"/>
              </a:rPr>
              <a:t>Pluralism can be a perspective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this being -there is not merely one therapeutic method that is superior to all others.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So acknowledges different clients benefit from different therapeutic practices at different stages and at different times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7200" u="sng" dirty="0">
                <a:latin typeface="Calibri" panose="020F0502020204030204" pitchFamily="34" charset="0"/>
                <a:cs typeface="Calibri" panose="020F0502020204030204" pitchFamily="34" charset="0"/>
              </a:rPr>
              <a:t>Pluralism can be a practice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Developing  a form of therapeutic practice or therapy that draws on a spectrum of methods and  positions.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It is typified by talking and negotiating with the client what goal to aim for and agreeing together what methods or exercises will be employed to best achieve these aims.  </a:t>
            </a:r>
          </a:p>
          <a:p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Simplistically put: the principles are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/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   many different things and ways in which a client can be helped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/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When we want to know the best way to help a client in therapy, we have to talk to them and involve them  (Cooper &amp;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2011</a:t>
            </a:r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</a:p>
          <a:p>
            <a:r>
              <a:rPr lang="en-GB" sz="6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82335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AA834FB-0029-4910-9B27-59F3606B7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528" y="1"/>
            <a:ext cx="7755871" cy="8263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800" b="1" dirty="0"/>
              <a:t>The Pluralistic Framework</a:t>
            </a:r>
            <a:endParaRPr lang="en-US" sz="2800" spc="1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F15AF-A2DC-40ED-A4C8-51476A828E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8680" y="698703"/>
            <a:ext cx="9244668" cy="5227009"/>
          </a:xfrm>
        </p:spPr>
        <p:txBody>
          <a:bodyPr vert="horz" lIns="45720" tIns="45720" rIns="45720" bIns="45720" rtlCol="0">
            <a:normAutofit fontScale="92500"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Pluralistic counselling embraces a wide range of differing therapies and principles.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To ensure this process remains organised and credible there needs to be a structure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that directs and focuses the process. 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Pluralistic framework safeguards this process and prioritizes the client’s perspective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Paramount to a successful outcome will be achieving what the client wants from the therapy.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Moving forward towards a consensus between client and therapist on what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form of therapy will be effective for the client’s needs.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not derived from the client’s diagnosis, or assessment of the situation or even the therapist opinion on what is effective, rather: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Talking and working in partnership as client and therapist set goals, prepare tasks and chose methods to achieve this. 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224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04BAD4-0DF8-4FA3-B3D0-DC6EEC8611BD}"/>
              </a:ext>
            </a:extLst>
          </p:cNvPr>
          <p:cNvSpPr/>
          <p:nvPr/>
        </p:nvSpPr>
        <p:spPr>
          <a:xfrm>
            <a:off x="838900" y="1900018"/>
            <a:ext cx="10377180" cy="42450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a goal - The clients own chosen goals and outcomes are sought through their therapy.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Preparing tasks – where to place the focus and what therapeutic strategies to choose.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Choosing methods - selecting activities to undertake that will drive the therapy in the right direction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Utry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Palmer, McLeod, &amp; Cooper 2015).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15FE9F-B2A2-4BCA-8D6E-A133C453301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419" y="394283"/>
            <a:ext cx="5846253" cy="24411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9558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solidFill>
                  <a:srgbClr val="FFFFFF"/>
                </a:solidFill>
              </a:rPr>
              <a:t>The journey.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613" y="1736521"/>
            <a:ext cx="7477387" cy="5025006"/>
          </a:xfrm>
        </p:spPr>
        <p:txBody>
          <a:bodyPr anchor="ctr">
            <a:normAutofit fontScale="250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We can illustrate the pluralistic therapy as a journey which is undertaken by both the client and the therapist together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destination they travel to is the ‘G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oal’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the client is seeking to achieve.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‘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Tasks’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undertaken prepare the route and provide the differing paths that need to be negotiated to enable them to arrive there safely 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‘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Methods’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are the modes of vehicle used to carry you through the route on your journey.</a:t>
            </a:r>
          </a:p>
          <a:p>
            <a:r>
              <a:rPr lang="en-GB" sz="5500" dirty="0">
                <a:latin typeface="Calibri" panose="020F0502020204030204" pitchFamily="34" charset="0"/>
                <a:cs typeface="Calibri" panose="020F0502020204030204" pitchFamily="34" charset="0"/>
              </a:rPr>
              <a:t>(Cooper &amp; </a:t>
            </a:r>
            <a:r>
              <a:rPr lang="en-GB" sz="55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5500" dirty="0">
                <a:latin typeface="Calibri" panose="020F0502020204030204" pitchFamily="34" charset="0"/>
                <a:cs typeface="Calibri" panose="020F0502020204030204" pitchFamily="34" charset="0"/>
              </a:rPr>
              <a:t> 2016).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A4F4FA-C4BE-47E4-87C9-9F5D3EC5B99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295275"/>
            <a:ext cx="3429000" cy="133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30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solidFill>
                  <a:srgbClr val="FFFFFF"/>
                </a:solidFill>
              </a:rPr>
              <a:t>Our Modern society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96" y="100668"/>
            <a:ext cx="7537704" cy="6757331"/>
          </a:xfrm>
        </p:spPr>
        <p:txBody>
          <a:bodyPr anchor="ctr">
            <a:normAutofit fontScale="77500" lnSpcReduction="20000"/>
          </a:bodyPr>
          <a:lstStyle/>
          <a:p>
            <a:endParaRPr lang="en-GB" dirty="0"/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We all live in a rapidly changing Digital society, in which we are all globally connected through communication, and technological advances.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Relationships are increasingly diverse and multicultural, and values are changing to accommodate the constant flood of new information, ideas, and opinions. 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A confidence and ability to challenge and collaborate is emerging in todays population. 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Counselling theory is moving its focus from the specific and measurable to being more value based and reflective.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It will be important to consider the individual needs and cultural background of a client when selecting the correct counselling or psychological therapy.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418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169" y="804333"/>
            <a:ext cx="4180519" cy="5249334"/>
          </a:xfrm>
        </p:spPr>
        <p:txBody>
          <a:bodyPr>
            <a:normAutofit/>
          </a:bodyPr>
          <a:lstStyle/>
          <a:p>
            <a:pPr algn="r"/>
            <a:r>
              <a:rPr lang="en-US" sz="3200" dirty="0">
                <a:solidFill>
                  <a:srgbClr val="FFFFFF"/>
                </a:solidFill>
              </a:rPr>
              <a:t>Why is  </a:t>
            </a:r>
            <a:r>
              <a:rPr lang="en-US" sz="3200" dirty="0" err="1">
                <a:solidFill>
                  <a:srgbClr val="FFFFFF"/>
                </a:solidFill>
              </a:rPr>
              <a:t>PluraLISTIC</a:t>
            </a:r>
            <a:r>
              <a:rPr lang="en-US" sz="3200" dirty="0">
                <a:solidFill>
                  <a:srgbClr val="FFFFFF"/>
                </a:solidFill>
              </a:rPr>
              <a:t> Counselling relevant in  Modern society?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7064783" cy="5906860"/>
          </a:xfrm>
        </p:spPr>
        <p:txBody>
          <a:bodyPr anchor="ctr">
            <a:normAutofit fontScale="92500" lnSpcReduction="20000"/>
          </a:bodyPr>
          <a:lstStyle/>
          <a:p>
            <a:endParaRPr lang="en-GB" dirty="0"/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The nature of pluralistic counselling acknowledges and reflects these developments.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Its principles are all encompassing.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has no limits and crosses the borders of all cultural and social divides.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follows the trend prevalent in the 21</a:t>
            </a:r>
            <a:r>
              <a:rPr lang="en-GB" sz="2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century society to be more informed in our utilisation of health services.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acknowledges without judgement differing cultural world views on healing and well-being.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respects client knowledge stems from wide use of social media and internet services, that inform and promote self-opinion of what is wrong and how they would prefer to be helped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2013).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People today have a voice and want to be heard.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986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6463" y="507994"/>
            <a:ext cx="8069094" cy="641298"/>
          </a:xfrm>
        </p:spPr>
        <p:txBody>
          <a:bodyPr>
            <a:normAutofit fontScale="90000"/>
          </a:bodyPr>
          <a:lstStyle/>
          <a:p>
            <a:br>
              <a:rPr lang="en-GB" sz="2000" b="1" dirty="0"/>
            </a:br>
            <a:r>
              <a:rPr lang="en-GB" sz="2200" b="1" dirty="0">
                <a:solidFill>
                  <a:schemeClr val="bg1"/>
                </a:solidFill>
              </a:rPr>
              <a:t>Dealing with cultural and ethnicity issues</a:t>
            </a:r>
            <a:r>
              <a:rPr lang="en-GB" sz="2200" b="1" dirty="0"/>
              <a:t>. </a:t>
            </a: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321732" y="1149292"/>
            <a:ext cx="9103331" cy="4880287"/>
          </a:xfrm>
        </p:spPr>
        <p:txBody>
          <a:bodyPr>
            <a:normAutofit fontScale="62500" lnSpcReduction="20000"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Marginalised groups in therapy can experience more negatives than positives.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Iraqi immigrants in therapy reported :</a:t>
            </a:r>
          </a:p>
          <a:p>
            <a:pPr marL="0" indent="0">
              <a:buNone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5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Positives :  </a:t>
            </a: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Found verbalising their feelings  and thoughts helped – Cathartic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Chance to give their viewpoint to someone who wouldn’t normally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have given them an opportunity to speak. New platform                                      </a:t>
            </a:r>
          </a:p>
          <a:p>
            <a:r>
              <a:rPr lang="en-GB" sz="35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Negatives: </a:t>
            </a: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Experienced insensitivity and incompetency from therapists on 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cultural issues.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Felt pressured to conform to an opinion.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Felt reluctance to disclose ethnicity issues.   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Withheld information so experienced more harm than good </a:t>
            </a:r>
          </a:p>
          <a:p>
            <a:pPr marL="0" indent="0">
              <a:buNone/>
            </a:pPr>
            <a:endParaRPr lang="en-GB" sz="3300" dirty="0"/>
          </a:p>
          <a:p>
            <a:endParaRPr lang="en-GB" sz="1000" dirty="0">
              <a:solidFill>
                <a:srgbClr val="FFFFFF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80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556921" y="520117"/>
            <a:ext cx="8536302" cy="5509462"/>
          </a:xfrm>
        </p:spPr>
        <p:txBody>
          <a:bodyPr>
            <a:normAutofit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/>
              <a:t>  </a:t>
            </a:r>
            <a:r>
              <a:rPr lang="en-GB" sz="2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can Pluralistic counselling improve current therapies?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  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Cultural sensitivity is a major component of the pluralistic approach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of the Multicultural Counselling Competencies (MCC)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Knowing your own cultural biases and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Being aware of the clients perspective of the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The use of culturally  appropriate interventions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(Sue, </a:t>
            </a:r>
            <a:r>
              <a:rPr lang="en-GB" sz="18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Arredono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&amp; </a:t>
            </a:r>
            <a:r>
              <a:rPr lang="en-GB" sz="18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McDavis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1998)</a:t>
            </a: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1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541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556921" y="520117"/>
            <a:ext cx="8536302" cy="5509462"/>
          </a:xfrm>
        </p:spPr>
        <p:txBody>
          <a:bodyPr>
            <a:normAutofit lnSpcReduction="10000"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Pluralistic approach establishes a two way therapeutic relationship, to promote communication and feedback. This prevents breakdown of the working  partnership, that might lead to a clash of political views or ideologies or create unintentional racial discrimination.  Any of these might otherwise prevent or make the client reluctant  to disclose issues around their minority ethnic status.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Core Conditions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empathetic understanding makes for culturally and socio-politically aware  therapists.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Encourages congruence (genuineness) that makes therapists more comfortable with ethnic minority issues.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Compassion to understand the world of the client as if it were yours.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Advocacy to promote equality and diversity  to counterbalance antisocial attitudes </a:t>
            </a:r>
          </a:p>
          <a:p>
            <a:endParaRPr lang="en-GB" sz="1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47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224" y="1105352"/>
            <a:ext cx="6353967" cy="735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spc="200">
                <a:solidFill>
                  <a:srgbClr val="FFFFFF"/>
                </a:solidFill>
              </a:rPr>
              <a:t>References.</a:t>
            </a:r>
            <a:endParaRPr lang="en-US" sz="4800" spc="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224" y="1898793"/>
            <a:ext cx="5120640" cy="4337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C487F0-7C74-4EC5-B0AC-30631AF532FE}"/>
              </a:ext>
            </a:extLst>
          </p:cNvPr>
          <p:cNvSpPr/>
          <p:nvPr/>
        </p:nvSpPr>
        <p:spPr>
          <a:xfrm>
            <a:off x="4764276" y="1805291"/>
            <a:ext cx="6096000" cy="439870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Al-</a:t>
            </a:r>
            <a:r>
              <a:rPr lang="en-GB" sz="1400" dirty="0" err="1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Roubaiy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S., Owen-Pugh, V., &amp; Wheeler, S. (2017). Iraqi refugee men’s experiences of psychotherapy: clinical implications and the proposal of a pluralistic model.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British Journal of Guidance &amp; Counselling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45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463-472.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Cooper, M., &amp; McLeod, J. (2010).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Pluralistic counselling and psychotherapy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Sage.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Feltham, C., &amp; Horton, I. (2012).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SAGE handbook of counselling and psychotherapy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Sage Publications.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McLeod, J. (2013). Developing pluralistic practice in counselling and psychotherapy: Using what the client knows.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&amp; Cooper, Feltham, C., &amp; Horton, I. (2012).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The SAGE handbook of counselling and psychotherapy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Sage Publications.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Pendle, A. (2015). Pluralistic coaching? An exploration of the potential for a pluralistic approach to coaching.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Evidence Based Coaching and Mentoring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1-13.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rgbClr val="22222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63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224" y="1105352"/>
            <a:ext cx="6353967" cy="735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spc="200">
                <a:solidFill>
                  <a:srgbClr val="FFFFFF"/>
                </a:solidFill>
              </a:rPr>
              <a:t>References.</a:t>
            </a:r>
            <a:endParaRPr lang="en-US" sz="4800" spc="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223" y="1863417"/>
            <a:ext cx="6353968" cy="388923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Rogers, C. R. (1957). The necessary and sufficient conditions of therapeutic personality change.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Journal of consulting psychology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21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(2), 95.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Sue, D. W., Arredondo, P., &amp;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McDavis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R. J. (1992). Multicultural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counseling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competencies and standards: A call to the profession.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Journal of Multicultural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Counseling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Development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(2), 64-88.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Thompson, A., Cooper, M., &amp; Pauli, R. (2017). Development of a therapists’ self-report measure of pluralistic thought and practice: the Therapy Pluralism Inventory.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British Journal of Guidance &amp; Counselling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45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(5), 489-499.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Utry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Z. A., Palmer, S., McLeod, J., &amp; Cooper, M. (2015). A pluralistic approach to coaching.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Coaching Psychologist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(1), 47.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600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2254</TotalTime>
  <Words>1720</Words>
  <Application>Microsoft Office PowerPoint</Application>
  <PresentationFormat>Widescreen</PresentationFormat>
  <Paragraphs>191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Tw Cen MT</vt:lpstr>
      <vt:lpstr>Tw Cen MT Condensed</vt:lpstr>
      <vt:lpstr>Wingdings 3</vt:lpstr>
      <vt:lpstr>Integral</vt:lpstr>
      <vt:lpstr>Does Pluralistic Counselling address the needs of modern society? </vt:lpstr>
      <vt:lpstr>    iNTRODUCTION</vt:lpstr>
      <vt:lpstr>Introduction  </vt:lpstr>
      <vt:lpstr>  Emergence of Pluralistic Counselling</vt:lpstr>
      <vt:lpstr>  Emergence of Pluralistic Counselling</vt:lpstr>
      <vt:lpstr>         The Pluralistic Approach</vt:lpstr>
      <vt:lpstr>The Pluralistic Framework</vt:lpstr>
      <vt:lpstr>PowerPoint Presentation</vt:lpstr>
      <vt:lpstr>The journey.</vt:lpstr>
      <vt:lpstr>Our Modern society.</vt:lpstr>
      <vt:lpstr>Why is  PluraLISTIC Counselling relevant in  Modern society?</vt:lpstr>
      <vt:lpstr> Dealing with cultural and ethnicity issues.  </vt:lpstr>
      <vt:lpstr>  </vt:lpstr>
      <vt:lpstr>  </vt:lpstr>
      <vt:lpstr>References.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Pluralistic Counselling and Therapty</dc:title>
  <dc:creator>kelvin guy</dc:creator>
  <cp:lastModifiedBy>kelvin guy</cp:lastModifiedBy>
  <cp:revision>53</cp:revision>
  <dcterms:created xsi:type="dcterms:W3CDTF">2020-01-19T18:14:02Z</dcterms:created>
  <dcterms:modified xsi:type="dcterms:W3CDTF">2020-01-21T07:48:39Z</dcterms:modified>
</cp:coreProperties>
</file>