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58" r:id="rId5"/>
    <p:sldId id="259" r:id="rId6"/>
    <p:sldId id="271" r:id="rId7"/>
    <p:sldId id="261" r:id="rId8"/>
    <p:sldId id="262" r:id="rId9"/>
    <p:sldId id="263" r:id="rId10"/>
    <p:sldId id="272" r:id="rId11"/>
    <p:sldId id="273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1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45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3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4F23-9230-4015-9C5A-DD8CCE3B7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BC2FA-5E19-4966-A174-B8FD5F2B1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65BD8-19CD-431F-BA58-8525F3323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95B35-BAC0-4AE3-9140-95BA644AC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E9FB8-7194-4981-AD47-8C6161DB9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97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AECC7-61BA-4D1A-9ACA-FF148A0F2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EDEC5-483C-46DD-B01E-508E601CD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DF013-DB65-4612-AED7-113A5ACD1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84E23-1A02-4087-A075-D0C1B4AEE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41A06B-670A-4550-84C6-7AEA995CD1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B29E84-6C2C-4FC2-BC7A-F06A16AC9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5EE194-6242-4EC8-A134-A0CD2CDDA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2FD2FD-FBDA-435F-9997-BDC4AB65C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9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70D9-BB42-4808-B29E-934551936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11D77-7B6A-4871-9489-285239EC0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291E4-60C8-49D1-9196-1A2F7E17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B7639-7FAC-4822-8A9F-CF5ACF6E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8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26EF8-A351-4EC8-BFA8-9C3B45DA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6ABE1-4409-4DBE-8EB3-F60FEF26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378FD-44EF-4F76-9F5A-C49E6700D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401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1F2D-F0C2-45BE-8D41-2536E027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80E4-E31F-4AB5-9675-DE29DDCED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C79D1-E477-4653-BDB7-0F5E048E5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A613-05CA-444F-BDBD-C363DDC58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1491C-5087-4C78-B647-993069DA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620A9-DA8D-4382-9CC0-DAAC7D923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58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9958-C74F-4EE1-988E-A1058A70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7E755D-BD94-4A9A-BE5A-E093EA6E1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8212A-33F2-4463-B5AA-215818856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D65B-AD47-43F5-9280-93E93EEF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8C0A0-3932-4D01-9646-ED5825330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292F-84C9-475C-9760-83DD6399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BA39B-4F3F-4324-9DB5-A15D6166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8AFAE-38F5-4989-84C4-465C3C3B8C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2DDA0-8C85-44CD-9F8A-8D874AA2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C7DA1-915D-46B3-AF2C-BF0925A3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AECA1-85A4-4E45-A5FD-8B15265F2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5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87CF6-AE88-4BEE-86CB-A83DE7C46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315E5-5461-4A91-AF4B-D5B3AE1C42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52120-97F9-4A0A-89D6-2DE0B10A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EA78-04D6-429A-857D-D667FA0D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6FA1-F230-4867-878C-AD023D40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52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25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8"/>
          <p:cNvSpPr>
            <a:spLocks noGrp="1"/>
          </p:cNvSpPr>
          <p:nvPr>
            <p:ph type="pic" sz="quarter" idx="10"/>
          </p:nvPr>
        </p:nvSpPr>
        <p:spPr bwMode="auto">
          <a:xfrm>
            <a:off x="0" y="0"/>
            <a:ext cx="12192000" cy="4761766"/>
          </a:xfrm>
          <a:custGeom>
            <a:avLst/>
            <a:gdLst>
              <a:gd name="T0" fmla="*/ 0 w 7933"/>
              <a:gd name="T1" fmla="*/ 0 h 3237"/>
              <a:gd name="T2" fmla="*/ 7933 w 7933"/>
              <a:gd name="T3" fmla="*/ 0 h 3237"/>
              <a:gd name="T4" fmla="*/ 7933 w 7933"/>
              <a:gd name="T5" fmla="*/ 376 h 3237"/>
              <a:gd name="T6" fmla="*/ 2119 w 7933"/>
              <a:gd name="T7" fmla="*/ 3237 h 3237"/>
              <a:gd name="T8" fmla="*/ 0 w 7933"/>
              <a:gd name="T9" fmla="*/ 2499 h 3237"/>
              <a:gd name="T10" fmla="*/ 0 w 7933"/>
              <a:gd name="T11" fmla="*/ 0 h 3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933" h="3237">
                <a:moveTo>
                  <a:pt x="0" y="0"/>
                </a:moveTo>
                <a:lnTo>
                  <a:pt x="7933" y="0"/>
                </a:lnTo>
                <a:lnTo>
                  <a:pt x="7933" y="376"/>
                </a:lnTo>
                <a:lnTo>
                  <a:pt x="2119" y="3237"/>
                </a:lnTo>
                <a:lnTo>
                  <a:pt x="0" y="2499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408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/>
          <p:cNvSpPr>
            <a:spLocks noGrp="1"/>
          </p:cNvSpPr>
          <p:nvPr>
            <p:ph type="pic" sz="quarter" idx="10"/>
          </p:nvPr>
        </p:nvSpPr>
        <p:spPr bwMode="auto">
          <a:xfrm>
            <a:off x="4392903" y="0"/>
            <a:ext cx="7799097" cy="6353073"/>
          </a:xfrm>
          <a:custGeom>
            <a:avLst/>
            <a:gdLst>
              <a:gd name="T0" fmla="*/ 0 w 5751"/>
              <a:gd name="T1" fmla="*/ 0 h 4215"/>
              <a:gd name="T2" fmla="*/ 5751 w 5751"/>
              <a:gd name="T3" fmla="*/ 0 h 4215"/>
              <a:gd name="T4" fmla="*/ 5751 w 5751"/>
              <a:gd name="T5" fmla="*/ 3375 h 4215"/>
              <a:gd name="T6" fmla="*/ 1669 w 5751"/>
              <a:gd name="T7" fmla="*/ 4215 h 4215"/>
              <a:gd name="T8" fmla="*/ 0 w 5751"/>
              <a:gd name="T9" fmla="*/ 0 h 4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51" h="4215">
                <a:moveTo>
                  <a:pt x="0" y="0"/>
                </a:moveTo>
                <a:lnTo>
                  <a:pt x="5751" y="0"/>
                </a:lnTo>
                <a:lnTo>
                  <a:pt x="5751" y="3375"/>
                </a:lnTo>
                <a:lnTo>
                  <a:pt x="1669" y="4215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681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Рисунок 5"/>
          <p:cNvSpPr>
            <a:spLocks noGrp="1"/>
          </p:cNvSpPr>
          <p:nvPr>
            <p:ph type="pic" sz="quarter" idx="10"/>
          </p:nvPr>
        </p:nvSpPr>
        <p:spPr>
          <a:xfrm>
            <a:off x="5416856" y="0"/>
            <a:ext cx="6775144" cy="6858000"/>
          </a:xfrm>
          <a:custGeom>
            <a:avLst/>
            <a:gdLst>
              <a:gd name="connsiteX0" fmla="*/ 2165100 w 10162716"/>
              <a:gd name="connsiteY0" fmla="*/ 3353594 h 10288587"/>
              <a:gd name="connsiteX1" fmla="*/ 2165100 w 10162716"/>
              <a:gd name="connsiteY1" fmla="*/ 6934994 h 10288587"/>
              <a:gd name="connsiteX2" fmla="*/ 0 w 10162716"/>
              <a:gd name="connsiteY2" fmla="*/ 5144294 h 10288587"/>
              <a:gd name="connsiteX3" fmla="*/ 2165102 w 10162716"/>
              <a:gd name="connsiteY3" fmla="*/ 0 h 10288587"/>
              <a:gd name="connsiteX4" fmla="*/ 10162716 w 10162716"/>
              <a:gd name="connsiteY4" fmla="*/ 0 h 10288587"/>
              <a:gd name="connsiteX5" fmla="*/ 10162716 w 10162716"/>
              <a:gd name="connsiteY5" fmla="*/ 10288587 h 10288587"/>
              <a:gd name="connsiteX6" fmla="*/ 2165102 w 10162716"/>
              <a:gd name="connsiteY6" fmla="*/ 10288587 h 10288587"/>
              <a:gd name="connsiteX7" fmla="*/ 2165102 w 10162716"/>
              <a:gd name="connsiteY7" fmla="*/ 6934994 h 10288587"/>
              <a:gd name="connsiteX8" fmla="*/ 4330202 w 10162716"/>
              <a:gd name="connsiteY8" fmla="*/ 5144294 h 10288587"/>
              <a:gd name="connsiteX9" fmla="*/ 2165102 w 10162716"/>
              <a:gd name="connsiteY9" fmla="*/ 3353594 h 102885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62716" h="10288587">
                <a:moveTo>
                  <a:pt x="2165100" y="3353594"/>
                </a:moveTo>
                <a:lnTo>
                  <a:pt x="2165100" y="6934994"/>
                </a:lnTo>
                <a:lnTo>
                  <a:pt x="0" y="5144294"/>
                </a:lnTo>
                <a:close/>
                <a:moveTo>
                  <a:pt x="2165102" y="0"/>
                </a:moveTo>
                <a:lnTo>
                  <a:pt x="10162716" y="0"/>
                </a:lnTo>
                <a:lnTo>
                  <a:pt x="10162716" y="10288587"/>
                </a:lnTo>
                <a:lnTo>
                  <a:pt x="2165102" y="10288587"/>
                </a:lnTo>
                <a:lnTo>
                  <a:pt x="2165102" y="6934994"/>
                </a:lnTo>
                <a:lnTo>
                  <a:pt x="4330202" y="5144294"/>
                </a:lnTo>
                <a:lnTo>
                  <a:pt x="2165102" y="3353594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>
                <a:solidFill>
                  <a:schemeClr val="tx1"/>
                </a:solidFill>
              </a:defRPr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777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Рисунок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775144" cy="6858000"/>
          </a:xfrm>
          <a:custGeom>
            <a:avLst/>
            <a:gdLst>
              <a:gd name="connsiteX0" fmla="*/ 8003724 w 9756408"/>
              <a:gd name="connsiteY0" fmla="*/ 3391610 h 10288588"/>
              <a:gd name="connsiteX1" fmla="*/ 9756408 w 9756408"/>
              <a:gd name="connsiteY1" fmla="*/ 5144294 h 10288588"/>
              <a:gd name="connsiteX2" fmla="*/ 8003724 w 9756408"/>
              <a:gd name="connsiteY2" fmla="*/ 6896978 h 10288588"/>
              <a:gd name="connsiteX3" fmla="*/ 7997615 w 9756408"/>
              <a:gd name="connsiteY3" fmla="*/ 6896670 h 10288588"/>
              <a:gd name="connsiteX4" fmla="*/ 7997615 w 9756408"/>
              <a:gd name="connsiteY4" fmla="*/ 3391919 h 10288588"/>
              <a:gd name="connsiteX5" fmla="*/ 0 w 9756408"/>
              <a:gd name="connsiteY5" fmla="*/ 0 h 10288588"/>
              <a:gd name="connsiteX6" fmla="*/ 7997614 w 9756408"/>
              <a:gd name="connsiteY6" fmla="*/ 0 h 10288588"/>
              <a:gd name="connsiteX7" fmla="*/ 7997614 w 9756408"/>
              <a:gd name="connsiteY7" fmla="*/ 3391918 h 10288588"/>
              <a:gd name="connsiteX8" fmla="*/ 7991505 w 9756408"/>
              <a:gd name="connsiteY8" fmla="*/ 3391610 h 10288588"/>
              <a:gd name="connsiteX9" fmla="*/ 6238821 w 9756408"/>
              <a:gd name="connsiteY9" fmla="*/ 5144294 h 10288588"/>
              <a:gd name="connsiteX10" fmla="*/ 7991505 w 9756408"/>
              <a:gd name="connsiteY10" fmla="*/ 6896978 h 10288588"/>
              <a:gd name="connsiteX11" fmla="*/ 7997614 w 9756408"/>
              <a:gd name="connsiteY11" fmla="*/ 6896669 h 10288588"/>
              <a:gd name="connsiteX12" fmla="*/ 7997614 w 9756408"/>
              <a:gd name="connsiteY12" fmla="*/ 10288588 h 10288588"/>
              <a:gd name="connsiteX13" fmla="*/ 0 w 9756408"/>
              <a:gd name="connsiteY13" fmla="*/ 10288588 h 1028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756408" h="10288588">
                <a:moveTo>
                  <a:pt x="8003724" y="3391610"/>
                </a:moveTo>
                <a:cubicBezTo>
                  <a:pt x="8971705" y="3391610"/>
                  <a:pt x="9756408" y="4176313"/>
                  <a:pt x="9756408" y="5144294"/>
                </a:cubicBezTo>
                <a:cubicBezTo>
                  <a:pt x="9756408" y="6112275"/>
                  <a:pt x="8971705" y="6896978"/>
                  <a:pt x="8003724" y="6896978"/>
                </a:cubicBezTo>
                <a:lnTo>
                  <a:pt x="7997615" y="6896670"/>
                </a:lnTo>
                <a:lnTo>
                  <a:pt x="7997615" y="3391919"/>
                </a:lnTo>
                <a:close/>
                <a:moveTo>
                  <a:pt x="0" y="0"/>
                </a:moveTo>
                <a:lnTo>
                  <a:pt x="7997614" y="0"/>
                </a:lnTo>
                <a:lnTo>
                  <a:pt x="7997614" y="3391918"/>
                </a:lnTo>
                <a:lnTo>
                  <a:pt x="7991505" y="3391610"/>
                </a:lnTo>
                <a:cubicBezTo>
                  <a:pt x="7023524" y="3391610"/>
                  <a:pt x="6238821" y="4176313"/>
                  <a:pt x="6238821" y="5144294"/>
                </a:cubicBezTo>
                <a:cubicBezTo>
                  <a:pt x="6238821" y="6112275"/>
                  <a:pt x="7023524" y="6896978"/>
                  <a:pt x="7991505" y="6896978"/>
                </a:cubicBezTo>
                <a:lnTo>
                  <a:pt x="7997614" y="6896669"/>
                </a:lnTo>
                <a:lnTo>
                  <a:pt x="7997614" y="10288588"/>
                </a:lnTo>
                <a:lnTo>
                  <a:pt x="0" y="10288588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>
                <a:solidFill>
                  <a:schemeClr val="tx1"/>
                </a:solidFill>
              </a:defRPr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765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2"/>
          <p:cNvSpPr>
            <a:spLocks noGrp="1"/>
          </p:cNvSpPr>
          <p:nvPr>
            <p:ph type="pic" sz="quarter" idx="10"/>
          </p:nvPr>
        </p:nvSpPr>
        <p:spPr bwMode="auto">
          <a:xfrm>
            <a:off x="5566600" y="0"/>
            <a:ext cx="6625401" cy="6858000"/>
          </a:xfrm>
          <a:custGeom>
            <a:avLst/>
            <a:gdLst>
              <a:gd name="T0" fmla="*/ 4397 w 4397"/>
              <a:gd name="T1" fmla="*/ 4552 h 4552"/>
              <a:gd name="T2" fmla="*/ 4302 w 4397"/>
              <a:gd name="T3" fmla="*/ 4552 h 4552"/>
              <a:gd name="T4" fmla="*/ 0 w 4397"/>
              <a:gd name="T5" fmla="*/ 0 h 4552"/>
              <a:gd name="T6" fmla="*/ 4397 w 4397"/>
              <a:gd name="T7" fmla="*/ 0 h 4552"/>
              <a:gd name="T8" fmla="*/ 4397 w 4397"/>
              <a:gd name="T9" fmla="*/ 4552 h 45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97" h="4552">
                <a:moveTo>
                  <a:pt x="4397" y="4552"/>
                </a:moveTo>
                <a:lnTo>
                  <a:pt x="4302" y="4552"/>
                </a:lnTo>
                <a:lnTo>
                  <a:pt x="0" y="0"/>
                </a:lnTo>
                <a:lnTo>
                  <a:pt x="4397" y="0"/>
                </a:lnTo>
                <a:lnTo>
                  <a:pt x="4397" y="4552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/>
            </a:lvl1pPr>
          </a:lstStyle>
          <a:p>
            <a:pPr lvl="0"/>
            <a:endParaRPr lang="en-US"/>
          </a:p>
        </p:txBody>
      </p:sp>
      <p:sp>
        <p:nvSpPr>
          <p:cNvPr id="5" name="Freeform 9"/>
          <p:cNvSpPr>
            <a:spLocks noGrp="1"/>
          </p:cNvSpPr>
          <p:nvPr>
            <p:ph type="pic" sz="quarter" idx="11"/>
          </p:nvPr>
        </p:nvSpPr>
        <p:spPr bwMode="auto">
          <a:xfrm>
            <a:off x="5539400" y="1982035"/>
            <a:ext cx="6263605" cy="4875965"/>
          </a:xfrm>
          <a:custGeom>
            <a:avLst/>
            <a:gdLst>
              <a:gd name="T0" fmla="*/ 4154 w 4154"/>
              <a:gd name="T1" fmla="*/ 3234 h 3234"/>
              <a:gd name="T2" fmla="*/ 0 w 4154"/>
              <a:gd name="T3" fmla="*/ 3234 h 3234"/>
              <a:gd name="T4" fmla="*/ 1117 w 4154"/>
              <a:gd name="T5" fmla="*/ 0 h 3234"/>
              <a:gd name="T6" fmla="*/ 4154 w 4154"/>
              <a:gd name="T7" fmla="*/ 3234 h 3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54" h="3234">
                <a:moveTo>
                  <a:pt x="4154" y="3234"/>
                </a:moveTo>
                <a:lnTo>
                  <a:pt x="0" y="3234"/>
                </a:lnTo>
                <a:lnTo>
                  <a:pt x="1117" y="0"/>
                </a:lnTo>
                <a:lnTo>
                  <a:pt x="4154" y="3234"/>
                </a:lnTo>
                <a:close/>
              </a:path>
            </a:pathLst>
          </a:custGeom>
          <a:solidFill>
            <a:schemeClr val="bg1">
              <a:lumMod val="85000"/>
              <a:alpha val="12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lang="en-US" sz="100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259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3114C-9E15-4077-ACB5-1EBE8D08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2E04A8-9C14-46FC-9307-198E91C3E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54337-6CC5-48D1-B4C5-394D728A02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4A43-06FF-46AC-A413-3498891570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948FD-E3D2-4533-BBE2-F5266C3BE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26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3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14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15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6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9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9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9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1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1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riott.com/hotels/hotel-information/restaurant/cvtgs-forest-of-arden-marriott-hotel-and-country-club/" TargetMode="External" /><Relationship Id="rId1" Type="http://schemas.openxmlformats.org/officeDocument/2006/relationships/slideLayout" Target="../slideLayouts/slideLayout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3" name="Полилиния 42"/>
          <p:cNvSpPr/>
          <p:nvPr/>
        </p:nvSpPr>
        <p:spPr>
          <a:xfrm>
            <a:off x="941" y="0"/>
            <a:ext cx="12190119" cy="4761766"/>
          </a:xfrm>
          <a:custGeom>
            <a:avLst/>
            <a:gdLst>
              <a:gd name="connsiteX0" fmla="*/ 17293422 w 18288000"/>
              <a:gd name="connsiteY0" fmla="*/ 0 h 7143751"/>
              <a:gd name="connsiteX1" fmla="*/ 18288000 w 18288000"/>
              <a:gd name="connsiteY1" fmla="*/ 0 h 7143751"/>
              <a:gd name="connsiteX2" fmla="*/ 18288000 w 18288000"/>
              <a:gd name="connsiteY2" fmla="*/ 829796 h 7143751"/>
              <a:gd name="connsiteX3" fmla="*/ 4884947 w 18288000"/>
              <a:gd name="connsiteY3" fmla="*/ 7143751 h 7143751"/>
              <a:gd name="connsiteX4" fmla="*/ 0 w 18288000"/>
              <a:gd name="connsiteY4" fmla="*/ 5515055 h 7143751"/>
              <a:gd name="connsiteX5" fmla="*/ 0 w 18288000"/>
              <a:gd name="connsiteY5" fmla="*/ 5385286 h 7143751"/>
              <a:gd name="connsiteX6" fmla="*/ 4926914 w 18288000"/>
              <a:gd name="connsiteY6" fmla="*/ 6719010 h 7143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288000" h="7143751">
                <a:moveTo>
                  <a:pt x="17293422" y="0"/>
                </a:moveTo>
                <a:lnTo>
                  <a:pt x="18288000" y="0"/>
                </a:lnTo>
                <a:lnTo>
                  <a:pt x="18288000" y="829796"/>
                </a:lnTo>
                <a:lnTo>
                  <a:pt x="4884947" y="7143751"/>
                </a:lnTo>
                <a:lnTo>
                  <a:pt x="0" y="5515055"/>
                </a:lnTo>
                <a:lnTo>
                  <a:pt x="0" y="5385286"/>
                </a:lnTo>
                <a:lnTo>
                  <a:pt x="4926914" y="6719010"/>
                </a:lnTo>
                <a:close/>
              </a:path>
            </a:pathLst>
          </a:custGeom>
          <a:solidFill>
            <a:srgbClr val="A11D2B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A6B05CF-DB2F-42D6-BC4A-486EF88DAC6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31768" y="3332765"/>
            <a:ext cx="3633537" cy="285800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03584" y="5102508"/>
            <a:ext cx="6096000" cy="53014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BY: Adrian </a:t>
            </a:r>
            <a:r>
              <a:rPr lang="en-US" sz="28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Cozea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023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912" b="4912"/>
          <a:stretch>
            <a:fillRect/>
          </a:stretch>
        </p:blipFill>
        <p:spPr/>
      </p:pic>
      <p:sp>
        <p:nvSpPr>
          <p:cNvPr id="30" name="Полилиния 29"/>
          <p:cNvSpPr/>
          <p:nvPr/>
        </p:nvSpPr>
        <p:spPr>
          <a:xfrm>
            <a:off x="4393167" y="0"/>
            <a:ext cx="7797893" cy="6353073"/>
          </a:xfrm>
          <a:custGeom>
            <a:avLst/>
            <a:gdLst>
              <a:gd name="connsiteX0" fmla="*/ 0 w 11698644"/>
              <a:gd name="connsiteY0" fmla="*/ 0 h 9531080"/>
              <a:gd name="connsiteX1" fmla="*/ 877421 w 11698644"/>
              <a:gd name="connsiteY1" fmla="*/ 0 h 9531080"/>
              <a:gd name="connsiteX2" fmla="*/ 3558968 w 11698644"/>
              <a:gd name="connsiteY2" fmla="*/ 8894576 h 9531080"/>
              <a:gd name="connsiteX3" fmla="*/ 11698644 w 11698644"/>
              <a:gd name="connsiteY3" fmla="*/ 7451229 h 9531080"/>
              <a:gd name="connsiteX4" fmla="*/ 11698644 w 11698644"/>
              <a:gd name="connsiteY4" fmla="*/ 7631648 h 9531080"/>
              <a:gd name="connsiteX5" fmla="*/ 3395068 w 11698644"/>
              <a:gd name="connsiteY5" fmla="*/ 9531080 h 9531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98644" h="9531080">
                <a:moveTo>
                  <a:pt x="0" y="0"/>
                </a:moveTo>
                <a:lnTo>
                  <a:pt x="877421" y="0"/>
                </a:lnTo>
                <a:lnTo>
                  <a:pt x="3558968" y="8894576"/>
                </a:lnTo>
                <a:lnTo>
                  <a:pt x="11698644" y="7451229"/>
                </a:lnTo>
                <a:lnTo>
                  <a:pt x="11698644" y="7631648"/>
                </a:lnTo>
                <a:lnTo>
                  <a:pt x="3395068" y="9531080"/>
                </a:lnTo>
                <a:close/>
              </a:path>
            </a:pathLst>
          </a:custGeom>
          <a:solidFill>
            <a:srgbClr val="A11D2B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B88C37D6-6F49-4397-B2C6-DF169DF38746}"/>
              </a:ext>
            </a:extLst>
          </p:cNvPr>
          <p:cNvSpPr txBox="1">
            <a:spLocks/>
          </p:cNvSpPr>
          <p:nvPr/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Introduction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16B3B85E-CC8B-4CA2-87C1-4C88ACF3BF93}"/>
              </a:ext>
            </a:extLst>
          </p:cNvPr>
          <p:cNvSpPr txBox="1">
            <a:spLocks/>
          </p:cNvSpPr>
          <p:nvPr/>
        </p:nvSpPr>
        <p:spPr>
          <a:xfrm>
            <a:off x="673532" y="1633822"/>
            <a:ext cx="3932237" cy="381158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buNone/>
            </a:pPr>
            <a:r>
              <a:rPr lang="en-US" sz="1800" dirty="0"/>
              <a:t>I attempt to give a report on my experience on the fieldtrip to </a:t>
            </a:r>
            <a:r>
              <a:rPr lang="en-GB" sz="1800" dirty="0"/>
              <a:t>Marriott Forest Arden, UK. I write on the food and beverage department of the hotel. I was able to see the restaurants, kitchen, and bar. I write on the health and safety guidelines in the kitchen, marketing strategies for the F&amp;B department.  </a:t>
            </a:r>
            <a:endParaRPr lang="en-US" sz="1800" dirty="0"/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53756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Полилиния 34"/>
          <p:cNvSpPr/>
          <p:nvPr/>
        </p:nvSpPr>
        <p:spPr>
          <a:xfrm>
            <a:off x="6859619" y="2133271"/>
            <a:ext cx="1443698" cy="2565004"/>
          </a:xfrm>
          <a:custGeom>
            <a:avLst/>
            <a:gdLst>
              <a:gd name="connsiteX0" fmla="*/ 0 w 2165881"/>
              <a:gd name="connsiteY0" fmla="*/ 0 h 3848100"/>
              <a:gd name="connsiteX1" fmla="*/ 781 w 2165881"/>
              <a:gd name="connsiteY1" fmla="*/ 0 h 3848100"/>
              <a:gd name="connsiteX2" fmla="*/ 781 w 2165881"/>
              <a:gd name="connsiteY2" fmla="*/ 153194 h 3848100"/>
              <a:gd name="connsiteX3" fmla="*/ 2165881 w 2165881"/>
              <a:gd name="connsiteY3" fmla="*/ 1943895 h 3848100"/>
              <a:gd name="connsiteX4" fmla="*/ 781 w 2165881"/>
              <a:gd name="connsiteY4" fmla="*/ 3734595 h 3848100"/>
              <a:gd name="connsiteX5" fmla="*/ 781 w 2165881"/>
              <a:gd name="connsiteY5" fmla="*/ 3848100 h 3848100"/>
              <a:gd name="connsiteX6" fmla="*/ 0 w 2165881"/>
              <a:gd name="connsiteY6" fmla="*/ 3848100 h 3848100"/>
              <a:gd name="connsiteX7" fmla="*/ 0 w 2165881"/>
              <a:gd name="connsiteY7" fmla="*/ 3733951 h 3848100"/>
              <a:gd name="connsiteX8" fmla="*/ 779 w 2165881"/>
              <a:gd name="connsiteY8" fmla="*/ 3734595 h 3848100"/>
              <a:gd name="connsiteX9" fmla="*/ 779 w 2165881"/>
              <a:gd name="connsiteY9" fmla="*/ 153194 h 3848100"/>
              <a:gd name="connsiteX10" fmla="*/ 0 w 2165881"/>
              <a:gd name="connsiteY10" fmla="*/ 153839 h 384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165881" h="3848100">
                <a:moveTo>
                  <a:pt x="0" y="0"/>
                </a:moveTo>
                <a:lnTo>
                  <a:pt x="781" y="0"/>
                </a:lnTo>
                <a:lnTo>
                  <a:pt x="781" y="153194"/>
                </a:lnTo>
                <a:lnTo>
                  <a:pt x="2165881" y="1943895"/>
                </a:lnTo>
                <a:lnTo>
                  <a:pt x="781" y="3734595"/>
                </a:lnTo>
                <a:lnTo>
                  <a:pt x="781" y="3848100"/>
                </a:lnTo>
                <a:lnTo>
                  <a:pt x="0" y="3848100"/>
                </a:lnTo>
                <a:lnTo>
                  <a:pt x="0" y="3733951"/>
                </a:lnTo>
                <a:lnTo>
                  <a:pt x="779" y="3734595"/>
                </a:lnTo>
                <a:lnTo>
                  <a:pt x="779" y="153194"/>
                </a:lnTo>
                <a:lnTo>
                  <a:pt x="0" y="153839"/>
                </a:lnTo>
                <a:close/>
              </a:path>
            </a:pathLst>
          </a:custGeom>
          <a:solidFill>
            <a:srgbClr val="A11D2B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12566D9-A966-481B-87E2-0799D25E09D4}"/>
              </a:ext>
            </a:extLst>
          </p:cNvPr>
          <p:cNvSpPr txBox="1">
            <a:spLocks/>
          </p:cNvSpPr>
          <p:nvPr/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Marriot History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39788" y="2060132"/>
            <a:ext cx="33165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Marriott international, Inc. is a registered mega hospitality business established in 1927 by J.W. Marriott in the hotel and hospitality industry.</a:t>
            </a:r>
          </a:p>
          <a:p>
            <a:pPr algn="just"/>
            <a:r>
              <a:rPr lang="en-US" dirty="0"/>
              <a:t> </a:t>
            </a:r>
          </a:p>
          <a:p>
            <a:pPr algn="just"/>
            <a:r>
              <a:rPr lang="en-US" dirty="0"/>
              <a:t>Today, it has grown to most part of the world, especially in Europe.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225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121A-091B-4805-B096-425EE6E5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Forest Arden Marriot History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Rectangle 2"/>
          <p:cNvSpPr/>
          <p:nvPr/>
        </p:nvSpPr>
        <p:spPr>
          <a:xfrm>
            <a:off x="197429" y="2219464"/>
            <a:ext cx="438496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The Forest of Arden is set within ten thousand acres of ancient woodland where deer roam free, Forest of Arden Marriott Hotel &amp; Country Club offers an unforgettable experience.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Hotel receives customers all year round most especially during national holidays and golf tournament</a:t>
            </a:r>
          </a:p>
        </p:txBody>
      </p:sp>
    </p:spTree>
    <p:extLst>
      <p:ext uri="{BB962C8B-B14F-4D97-AF65-F5344CB8AC3E}">
        <p14:creationId xmlns:p14="http://schemas.microsoft.com/office/powerpoint/2010/main" val="241995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2DEA-59F2-4D2E-9894-A9DBBBF8F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Operation of Marriott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2000" dirty="0"/>
              <a:t>Operations at the </a:t>
            </a:r>
            <a:r>
              <a:rPr lang="en-US" sz="2000" dirty="0" err="1"/>
              <a:t>Marriotts</a:t>
            </a:r>
            <a:r>
              <a:rPr lang="en-US" sz="2000" dirty="0"/>
              <a:t> Arden Hotel include golf, human resources, sales and marketing housekeeping, security, public relations, food service, sales and finances, spa, and restaurants services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2000" dirty="0"/>
              <a:t>The operation manager in the hotel ensure that operations in the hotel run smoothly  </a:t>
            </a:r>
          </a:p>
          <a:p>
            <a:pPr algn="just"/>
            <a:endParaRPr lang="en-US" sz="200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B1D829-9EBE-47ED-BAC8-B57ACF2766C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83188" y="1028989"/>
            <a:ext cx="6172200" cy="480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5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1" name="Полилиния 40"/>
          <p:cNvSpPr/>
          <p:nvPr/>
        </p:nvSpPr>
        <p:spPr>
          <a:xfrm>
            <a:off x="4332698" y="2133271"/>
            <a:ext cx="1221359" cy="2565004"/>
          </a:xfrm>
          <a:custGeom>
            <a:avLst/>
            <a:gdLst>
              <a:gd name="connsiteX0" fmla="*/ 1832039 w 1832321"/>
              <a:gd name="connsiteY0" fmla="*/ 0 h 3848100"/>
              <a:gd name="connsiteX1" fmla="*/ 1832321 w 1832321"/>
              <a:gd name="connsiteY1" fmla="*/ 0 h 3848100"/>
              <a:gd name="connsiteX2" fmla="*/ 1832321 w 1832321"/>
              <a:gd name="connsiteY2" fmla="*/ 191506 h 3848100"/>
              <a:gd name="connsiteX3" fmla="*/ 1832040 w 1832321"/>
              <a:gd name="connsiteY3" fmla="*/ 191519 h 3848100"/>
              <a:gd name="connsiteX4" fmla="*/ 1832040 w 1832321"/>
              <a:gd name="connsiteY4" fmla="*/ 3696270 h 3848100"/>
              <a:gd name="connsiteX5" fmla="*/ 1832321 w 1832321"/>
              <a:gd name="connsiteY5" fmla="*/ 3696284 h 3848100"/>
              <a:gd name="connsiteX6" fmla="*/ 1832321 w 1832321"/>
              <a:gd name="connsiteY6" fmla="*/ 3848100 h 3848100"/>
              <a:gd name="connsiteX7" fmla="*/ 1832039 w 1832321"/>
              <a:gd name="connsiteY7" fmla="*/ 3848100 h 3848100"/>
              <a:gd name="connsiteX8" fmla="*/ 1832039 w 1832321"/>
              <a:gd name="connsiteY8" fmla="*/ 3696269 h 3848100"/>
              <a:gd name="connsiteX9" fmla="*/ 1825675 w 1832321"/>
              <a:gd name="connsiteY9" fmla="*/ 3696578 h 3848100"/>
              <a:gd name="connsiteX10" fmla="*/ 0 w 1832321"/>
              <a:gd name="connsiteY10" fmla="*/ 1943894 h 3848100"/>
              <a:gd name="connsiteX11" fmla="*/ 1825675 w 1832321"/>
              <a:gd name="connsiteY11" fmla="*/ 191210 h 3848100"/>
              <a:gd name="connsiteX12" fmla="*/ 1832039 w 1832321"/>
              <a:gd name="connsiteY12" fmla="*/ 191518 h 384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32321" h="3848100">
                <a:moveTo>
                  <a:pt x="1832039" y="0"/>
                </a:moveTo>
                <a:lnTo>
                  <a:pt x="1832321" y="0"/>
                </a:lnTo>
                <a:lnTo>
                  <a:pt x="1832321" y="191506"/>
                </a:lnTo>
                <a:lnTo>
                  <a:pt x="1832040" y="191519"/>
                </a:lnTo>
                <a:lnTo>
                  <a:pt x="1832040" y="3696270"/>
                </a:lnTo>
                <a:lnTo>
                  <a:pt x="1832321" y="3696284"/>
                </a:lnTo>
                <a:lnTo>
                  <a:pt x="1832321" y="3848100"/>
                </a:lnTo>
                <a:lnTo>
                  <a:pt x="1832039" y="3848100"/>
                </a:lnTo>
                <a:lnTo>
                  <a:pt x="1832039" y="3696269"/>
                </a:lnTo>
                <a:lnTo>
                  <a:pt x="1825675" y="3696578"/>
                </a:lnTo>
                <a:cubicBezTo>
                  <a:pt x="817383" y="3696578"/>
                  <a:pt x="0" y="2911875"/>
                  <a:pt x="0" y="1943894"/>
                </a:cubicBezTo>
                <a:cubicBezTo>
                  <a:pt x="0" y="975913"/>
                  <a:pt x="817383" y="191210"/>
                  <a:pt x="1825675" y="191210"/>
                </a:cubicBezTo>
                <a:lnTo>
                  <a:pt x="1832039" y="191518"/>
                </a:lnTo>
                <a:close/>
              </a:path>
            </a:pathLst>
          </a:custGeom>
          <a:solidFill>
            <a:srgbClr val="A11D2B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75EB07D5-CFC3-45DB-824E-31CD1D7BB7D0}"/>
              </a:ext>
            </a:extLst>
          </p:cNvPr>
          <p:cNvSpPr txBox="1">
            <a:spLocks/>
          </p:cNvSpPr>
          <p:nvPr/>
        </p:nvSpPr>
        <p:spPr>
          <a:xfrm>
            <a:off x="7384432" y="2036619"/>
            <a:ext cx="3932237" cy="4239490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2800" b="1" dirty="0"/>
              <a:t>Food &amp; Beverage Detail</a:t>
            </a:r>
          </a:p>
          <a:p>
            <a:pPr algn="just"/>
            <a:endParaRPr lang="en-GB" sz="2800" b="1" dirty="0"/>
          </a:p>
          <a:p>
            <a:pPr algn="just"/>
            <a:r>
              <a:rPr lang="en-US" sz="2800" dirty="0"/>
              <a:t>Cast Iron Bar &amp; Grill. and the Zest Restaurant are the bedrock of delicious meals in the hotel.</a:t>
            </a:r>
          </a:p>
          <a:p>
            <a:pPr algn="just"/>
            <a:endParaRPr lang="en-GB" sz="2800" b="1" dirty="0"/>
          </a:p>
          <a:p>
            <a:pPr algn="just"/>
            <a:r>
              <a:rPr lang="en-US" sz="2800" dirty="0"/>
              <a:t>Forest of Arden Marriott Hotel offers traditional sandwiches, variety of teas</a:t>
            </a:r>
          </a:p>
          <a:p>
            <a:pPr algn="just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79908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D6716-FE98-45E7-86B5-ED4028B14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Restaurants of Marriott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491" b="649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sz="2000" dirty="0"/>
              <a:t>Zest Restaurant offered globally-inspired menu, snacks.</a:t>
            </a:r>
          </a:p>
          <a:p>
            <a:pPr algn="just"/>
            <a:endParaRPr lang="en-GB" sz="2000" dirty="0"/>
          </a:p>
          <a:p>
            <a:pPr algn="just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4864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C584-1B1F-45B3-801F-7E109D56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BARS of </a:t>
            </a:r>
            <a:r>
              <a:rPr lang="en-GB" b="1" dirty="0" err="1"/>
              <a:t>Marriotts</a:t>
            </a:r>
            <a:endParaRPr lang="en-GB" b="1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071" b="707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Cast Iron Bar &amp; Grill offers local British dishes, Sunday lunch and afternoon tea.</a:t>
            </a:r>
          </a:p>
          <a:p>
            <a:pPr algn="just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7166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22B9-DA35-455C-BBCD-0CE110C6B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Marketing of F&amp;B operations/products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561110" y="2057400"/>
            <a:ext cx="4210916" cy="3811588"/>
          </a:xfrm>
        </p:spPr>
        <p:txBody>
          <a:bodyPr>
            <a:normAutofit/>
          </a:bodyPr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/>
              <a:t>The Marriott </a:t>
            </a:r>
            <a:r>
              <a:rPr lang="en-US" sz="1800" dirty="0" err="1"/>
              <a:t>Bonvoy</a:t>
            </a:r>
            <a:r>
              <a:rPr lang="en-US" sz="1800" dirty="0"/>
              <a:t>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800" dirty="0"/>
              <a:t>Internet and digital marketing are the tools for marketing F&amp;B in this hotel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9954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D858F0A2-90E1-4D0D-A920-EEAF5354D42F}"/>
              </a:ext>
            </a:extLst>
          </p:cNvPr>
          <p:cNvSpPr txBox="1">
            <a:spLocks/>
          </p:cNvSpPr>
          <p:nvPr/>
        </p:nvSpPr>
        <p:spPr>
          <a:xfrm>
            <a:off x="839788" y="457200"/>
            <a:ext cx="4127067" cy="1600200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200" b="1" dirty="0"/>
          </a:p>
          <a:p>
            <a:endParaRPr lang="en-GB" sz="3200" b="1" dirty="0"/>
          </a:p>
          <a:p>
            <a:endParaRPr lang="en-GB" sz="3200" b="1" dirty="0"/>
          </a:p>
          <a:p>
            <a:endParaRPr lang="en-GB" sz="3200" b="1" dirty="0"/>
          </a:p>
          <a:p>
            <a:r>
              <a:rPr lang="en-GB" sz="3200" b="1" dirty="0"/>
              <a:t>Health and Safety In Marriott Arden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GB" sz="2000" dirty="0"/>
              <a:t>Standard Safety and environmental protection practices are maintained in the hotel kitchen.</a:t>
            </a:r>
          </a:p>
          <a:p>
            <a:pPr marL="457200" indent="-457200" algn="just">
              <a:buFont typeface="Wingdings" panose="05000000000000000000" pitchFamily="2" charset="2"/>
              <a:buChar char="v"/>
            </a:pPr>
            <a:r>
              <a:rPr lang="en-GB" sz="2000" dirty="0"/>
              <a:t>Security activities are outsourced to security agents during large events such as marriage.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9073" y="748145"/>
            <a:ext cx="5320145" cy="514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382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/>
          <p:cNvPicPr>
            <a:picLocks noGrp="1" noChangeAspect="1"/>
          </p:cNvPicPr>
          <p:nvPr>
            <p:ph type="pic" sz="quarter" idx="1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689" b="7689"/>
          <a:stretch>
            <a:fillRect/>
          </a:stretch>
        </p:blipFill>
        <p:spPr/>
      </p:pic>
      <p:sp>
        <p:nvSpPr>
          <p:cNvPr id="51" name="Полилиния 50"/>
          <p:cNvSpPr/>
          <p:nvPr/>
        </p:nvSpPr>
        <p:spPr>
          <a:xfrm>
            <a:off x="7030702" y="1982035"/>
            <a:ext cx="4771422" cy="4875966"/>
          </a:xfrm>
          <a:custGeom>
            <a:avLst/>
            <a:gdLst>
              <a:gd name="connsiteX0" fmla="*/ 289231 w 7158237"/>
              <a:gd name="connsiteY0" fmla="*/ 0 h 7315077"/>
              <a:gd name="connsiteX1" fmla="*/ 7158237 w 7158237"/>
              <a:gd name="connsiteY1" fmla="*/ 7315077 h 7315077"/>
              <a:gd name="connsiteX2" fmla="*/ 6760611 w 7158237"/>
              <a:gd name="connsiteY2" fmla="*/ 7315077 h 7315077"/>
              <a:gd name="connsiteX3" fmla="*/ 0 w 7158237"/>
              <a:gd name="connsiteY3" fmla="*/ 837457 h 731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8237" h="7315077">
                <a:moveTo>
                  <a:pt x="289231" y="0"/>
                </a:moveTo>
                <a:lnTo>
                  <a:pt x="7158237" y="7315077"/>
                </a:lnTo>
                <a:lnTo>
                  <a:pt x="6760611" y="7315077"/>
                </a:lnTo>
                <a:lnTo>
                  <a:pt x="0" y="837457"/>
                </a:lnTo>
                <a:close/>
              </a:path>
            </a:pathLst>
          </a:custGeom>
          <a:solidFill>
            <a:srgbClr val="A11D2B">
              <a:alpha val="90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D858F0A2-90E1-4D0D-A920-EEAF5354D42F}"/>
              </a:ext>
            </a:extLst>
          </p:cNvPr>
          <p:cNvSpPr txBox="1">
            <a:spLocks/>
          </p:cNvSpPr>
          <p:nvPr/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Conclusion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356754" y="2226290"/>
            <a:ext cx="6096000" cy="167674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It’s marketing strategies, the Marriott's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Bonvoy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which rewards consistent customers helps in creating a loyal customer base for the business to thrive on.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safety in the kitchen enables it to produce healthy food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12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FA92-AA48-4244-B184-749552362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E5845-247A-4120-BE1F-8F3701AB4A4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algn="just"/>
            <a:r>
              <a:rPr lang="en-US" dirty="0"/>
              <a:t>Forest of Arden Marriott Hotel &amp; Country Club. Retrieved 08/03/2020 from</a:t>
            </a:r>
            <a:r>
              <a:rPr lang="en-US" b="1" dirty="0"/>
              <a:t> </a:t>
            </a:r>
            <a:r>
              <a:rPr lang="en-US" u="sng" dirty="0">
                <a:hlinkClick r:id="rId2"/>
              </a:rPr>
              <a:t>https://www.marriott.com/hotels/hotel-information/restaurant/cvtgs-forest-of-arden-marriott-hotel-and-country-club/</a:t>
            </a:r>
            <a:endParaRPr lang="en-US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303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356</Words>
  <Application>Microsoft Office PowerPoint</Application>
  <PresentationFormat>Ecran lat</PresentationFormat>
  <Paragraphs>39</Paragraphs>
  <Slides>12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Office Theme</vt:lpstr>
      <vt:lpstr>Prezentare PowerPoint</vt:lpstr>
      <vt:lpstr>Prezentare PowerPoint</vt:lpstr>
      <vt:lpstr>Prezentare PowerPoint</vt:lpstr>
      <vt:lpstr>Forest Arden Marriot History</vt:lpstr>
      <vt:lpstr>Operation of Marriott</vt:lpstr>
      <vt:lpstr>Prezentare PowerPoint</vt:lpstr>
      <vt:lpstr>Restaurants of Marriott</vt:lpstr>
      <vt:lpstr>BARS of Marriotts</vt:lpstr>
      <vt:lpstr>Marketing of F&amp;B operations/products</vt:lpstr>
      <vt:lpstr>Prezentare PowerPoint</vt:lpstr>
      <vt:lpstr>Prezentare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Eduard Radu (1818400)</dc:creator>
  <cp:lastModifiedBy>cornelema30@gmail.com</cp:lastModifiedBy>
  <cp:revision>37</cp:revision>
  <dcterms:created xsi:type="dcterms:W3CDTF">2020-03-04T15:46:31Z</dcterms:created>
  <dcterms:modified xsi:type="dcterms:W3CDTF">2020-03-13T07:34:33Z</dcterms:modified>
</cp:coreProperties>
</file>