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0" r:id="rId2"/>
    <p:sldId id="272" r:id="rId3"/>
    <p:sldId id="271" r:id="rId4"/>
    <p:sldId id="274" r:id="rId5"/>
    <p:sldId id="261" r:id="rId6"/>
    <p:sldId id="276" r:id="rId7"/>
    <p:sldId id="277" r:id="rId8"/>
    <p:sldId id="278" r:id="rId9"/>
    <p:sldId id="279" r:id="rId10"/>
    <p:sldId id="28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uke Jones (2300483)" initials="LJ" lastIdx="1" clrIdx="0">
    <p:extLst>
      <p:ext uri="{19B8F6BF-5375-455C-9EA6-DF929625EA0E}">
        <p15:presenceInfo xmlns:p15="http://schemas.microsoft.com/office/powerpoint/2012/main" userId="S::2300483@student.uwtsd.ac.uk::c9fde44a-cba4-4501-87e6-ba98ab33330c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81BE3A-32E6-287D-2312-97DA1205903F}" v="11" dt="2024-01-09T21:35:02.153"/>
    <p1510:client id="{16CCE696-E67D-F8B2-9657-86CEAB60C766}" v="94" dt="2024-01-09T13:29:46.007"/>
    <p1510:client id="{3D2EE9B5-D3D0-17BA-7E74-D4D5EC977106}" v="74" dt="2024-01-10T11:16:29.654"/>
    <p1510:client id="{41A4C827-4A35-C3E6-E3FF-2122B07A66F5}" v="11" dt="2024-01-09T14:56:23.968"/>
    <p1510:client id="{4EE36EDC-F726-3437-7E21-01CD41FDD989}" v="7" dt="2024-01-09T15:55:23.558"/>
    <p1510:client id="{89C073C6-F6C2-42E6-B1E0-1790811E5A0F}" v="444" dt="2024-01-09T11:00:39.217"/>
    <p1510:client id="{8DD4AB58-103D-7D44-A227-7660F5C3B28A}" v="9797" dt="2024-01-09T14:06:13.162"/>
    <p1510:client id="{FBD223AA-2853-914B-87CB-2FA3EC360E56}" v="977" dt="2024-01-09T16:37:29.3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C0B31A-05F8-48A4-AAF6-5C3E60B9A1AC}" type="datetimeFigureOut">
              <a:t>1/10/2024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0357D2-16AD-4F8C-82A0-A25618784E9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532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798E-90C4-48E6-B39B-37FF65347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95C8C-0A7F-40D9-A690-3D5898EFF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322F3-E47A-4D6E-96A8-AB5C73BA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F5CE-9E66-4FD5-949F-34E1160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DAB7A-4032-416A-B04E-1F4878912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1C0CAB-6A03-4C6A-9FAA-219847753628}"/>
              </a:ext>
            </a:extLst>
          </p:cNvPr>
          <p:cNvCxnSpPr>
            <a:cxnSpLocks/>
          </p:cNvCxnSpPr>
          <p:nvPr/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982E0B2-AA9C-441C-A08E-A9DF9CF12116}"/>
              </a:ext>
            </a:extLst>
          </p:cNvPr>
          <p:cNvGrpSpPr/>
          <p:nvPr/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</a:extLst>
            </p:cNvPr>
            <p:cNvSpPr/>
            <p:nvPr/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</a:extLst>
            </p:cNvPr>
            <p:cNvGrpSpPr/>
            <p:nvPr/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</a:extLst>
              </p:cNvPr>
              <p:cNvSpPr/>
              <p:nvPr/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41281164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217A-A229-4751-8D09-0CAD914F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EA33-60C3-4B28-B3EF-E93D6D46A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3B28-C66B-4279-AB67-2BC1D012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8FF39-A0DA-4F77-9297-B83C86B57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D65A-9D4E-42F6-A8BF-1EEAFB1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2795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17BB-B242-4CC6-887C-83E08CE2D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95823-EA83-493F-8FEC-C72B5B9CF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 anchorCtr="0"/>
          <a:lstStyle>
            <a:lvl1pPr marL="0" indent="0">
              <a:buNone/>
              <a:defRPr sz="2400" i="1">
                <a:solidFill>
                  <a:schemeClr val="tx1">
                    <a:alpha val="7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8E54-36BB-4AB4-BE1F-5FA8207B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53A6A-C55A-40A1-A3BB-DB417047F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6E656-7AC0-4BD3-AFE5-4B5122E2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ABE19D-0B51-4388-93D1-0CD6B767115D}"/>
              </a:ext>
            </a:extLst>
          </p:cNvPr>
          <p:cNvGrpSpPr/>
          <p:nvPr/>
        </p:nvGrpSpPr>
        <p:grpSpPr>
          <a:xfrm>
            <a:off x="999771" y="932104"/>
            <a:ext cx="913428" cy="1032464"/>
            <a:chOff x="999771" y="932104"/>
            <a:chExt cx="913428" cy="103246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226ED6-7133-4222-9552-0EA4B1B3C9FB}"/>
                </a:ext>
              </a:extLst>
            </p:cNvPr>
            <p:cNvGrpSpPr/>
            <p:nvPr/>
          </p:nvGrpSpPr>
          <p:grpSpPr>
            <a:xfrm rot="8100000" flipV="1">
              <a:off x="1047457" y="1290386"/>
              <a:ext cx="865742" cy="628383"/>
              <a:chOff x="558167" y="958515"/>
              <a:chExt cx="865742" cy="628383"/>
            </a:xfrm>
            <a:solidFill>
              <a:schemeClr val="accent3"/>
            </a:solidFill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E810E40-D42F-4034-93BA-54446465D20B}"/>
                  </a:ext>
                </a:extLst>
              </p:cNvPr>
              <p:cNvSpPr/>
              <p:nvPr/>
            </p:nvSpPr>
            <p:spPr>
              <a:xfrm rot="8100000" flipH="1">
                <a:off x="558167" y="1122160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0F6BFC2-CA89-42B8-8A5A-E9F26BA87FBB}"/>
                  </a:ext>
                </a:extLst>
              </p:cNvPr>
              <p:cNvSpPr/>
              <p:nvPr/>
            </p:nvSpPr>
            <p:spPr>
              <a:xfrm rot="5400000" flipH="1">
                <a:off x="959170" y="95851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CA36485-DC1D-48C9-91B2-425DBC66D471}"/>
                </a:ext>
              </a:extLst>
            </p:cNvPr>
            <p:cNvGrpSpPr/>
            <p:nvPr/>
          </p:nvGrpSpPr>
          <p:grpSpPr>
            <a:xfrm rot="10800000" flipH="1" flipV="1">
              <a:off x="999771" y="932104"/>
              <a:ext cx="864005" cy="1032464"/>
              <a:chOff x="2207971" y="2384401"/>
              <a:chExt cx="864005" cy="1032464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ACF276E-196C-4923-B7D1-48A8E6A1669C}"/>
                  </a:ext>
                </a:extLst>
              </p:cNvPr>
              <p:cNvSpPr/>
              <p:nvPr/>
            </p:nvSpPr>
            <p:spPr>
              <a:xfrm rot="13500000">
                <a:off x="2207971" y="285630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FE3686C-DFF6-4995-81B8-FA38F5BB0401}"/>
                  </a:ext>
                </a:extLst>
              </p:cNvPr>
              <p:cNvSpPr/>
              <p:nvPr/>
            </p:nvSpPr>
            <p:spPr>
              <a:xfrm rot="10800000">
                <a:off x="2607238" y="2688467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9DCBF653-CCB9-47B2-9DD9-68847A45D82D}"/>
                  </a:ext>
                </a:extLst>
              </p:cNvPr>
              <p:cNvGrpSpPr/>
              <p:nvPr/>
            </p:nvGrpSpPr>
            <p:grpSpPr>
              <a:xfrm>
                <a:off x="2440769" y="2384401"/>
                <a:ext cx="313009" cy="1032464"/>
                <a:chOff x="2440769" y="2384401"/>
                <a:chExt cx="313009" cy="1032464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7F081A1F-C7C9-4907-AAED-B4E9B64973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 flipH="1">
                  <a:off x="2440769" y="2516865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4F8F89A-0719-4D9A-8379-9EEBD720105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8100000" flipH="1">
                  <a:off x="2753778" y="2384401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7AA5779-FF0F-4ACF-A56C-710A4CDEC8A3}"/>
              </a:ext>
            </a:extLst>
          </p:cNvPr>
          <p:cNvGrpSpPr/>
          <p:nvPr/>
        </p:nvGrpSpPr>
        <p:grpSpPr>
          <a:xfrm>
            <a:off x="1437136" y="649304"/>
            <a:ext cx="388541" cy="388541"/>
            <a:chOff x="5752675" y="5440856"/>
            <a:chExt cx="388541" cy="38854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F0ADB13-4626-4F84-B513-0B58E65C248E}"/>
                </a:ext>
              </a:extLst>
            </p:cNvPr>
            <p:cNvSpPr/>
            <p:nvPr/>
          </p:nvSpPr>
          <p:spPr>
            <a:xfrm rot="10800000">
              <a:off x="5800801" y="5488982"/>
              <a:ext cx="340415" cy="34041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F46BC46-AD78-4932-95BA-D3009154CA7A}"/>
                </a:ext>
              </a:extLst>
            </p:cNvPr>
            <p:cNvSpPr/>
            <p:nvPr/>
          </p:nvSpPr>
          <p:spPr>
            <a:xfrm>
              <a:off x="5752675" y="5440856"/>
              <a:ext cx="340415" cy="340415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8118F0-6EA8-4901-9161-9101C6DDD97E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7264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013D-A80D-4455-B886-0C344829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9D3AB-20B9-4D90-8106-506F44368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585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9DF39-257F-4C10-A7B4-1AA1C66F2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600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7E5E-B324-4633-AB65-4A53498B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2A16D-8423-4C91-B839-F9538025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D46B-C875-4F91-8991-4A4E5D768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5885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70C3-74D3-4445-A879-4F7CF42E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</p:spPr>
        <p:txBody>
          <a:bodyPr>
            <a:norm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64494-3C1C-49FE-ADB2-6F41CEEA8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E19A6-8340-43A4-9B30-A27DEB9E2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9500" y="2525561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4B31-0090-483A-BF84-CEA2B22D5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DB9E9-0BD8-4F85-9342-5C5BA0D35C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525560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AE3D3E-6168-45C3-BAB4-04FFFB983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F8D02-7CCF-4321-847A-CD553E52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66368-2A9A-4617-A2A9-E4E9ACD06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0805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855A-C7D7-455F-BD47-AB4221DD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79500"/>
            <a:ext cx="10026650" cy="468947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29F6FD-C2F8-4688-B52A-ED76F48B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358F0F-237C-4F8E-A5A7-48269F70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3629E-70C3-44A4-A268-2194CD42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21082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232D4-EC56-49D3-B967-D972B5E5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C3171-136A-405F-B1CF-C0DAFAA21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23E7E-BA29-40D2-BE24-10E7F7050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330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07EF-706F-47DD-B487-7C3E4ED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1011238"/>
            <a:ext cx="3906000" cy="12924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442-7D9F-4D62-866B-FBA382F0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0" y="955230"/>
            <a:ext cx="5583193" cy="4813745"/>
          </a:xfr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4800"/>
            </a:lvl1pPr>
            <a:lvl2pPr marL="0">
              <a:lnSpc>
                <a:spcPct val="100000"/>
              </a:lnSpc>
              <a:defRPr sz="4800"/>
            </a:lvl2pPr>
            <a:lvl3pPr marL="0" indent="0">
              <a:buNone/>
              <a:defRPr sz="2000"/>
            </a:lvl3pPr>
            <a:lvl4pPr marL="0">
              <a:defRPr sz="2000"/>
            </a:lvl4pPr>
            <a:lvl5pPr marL="360000"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7D1DB7-AC43-460E-B3C5-9F8B37D1B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499" y="2664000"/>
            <a:ext cx="3905999" cy="3106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C5DE9-6995-4F6E-AF64-6CE9A677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BC655-2B4D-48CA-90B9-74040033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4A7E0-1D83-4CE0-9FFE-3EEE2B3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6179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F7F85-950A-4BED-AE31-5C85DE4F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1" y="1011238"/>
            <a:ext cx="3905250" cy="1292662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A008-3741-4305-8A06-C0D8404A3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31813"/>
            <a:ext cx="6113812" cy="57848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ADC63-3365-4920-AF26-600F4D2EA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500" y="2663825"/>
            <a:ext cx="3905250" cy="310515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161BE-EF8B-4F4D-8197-61442EBC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37897-BFE5-414E-9334-53116988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BF024-9A20-4B80-976D-420DCCD1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15216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794F-0C7D-47A6-A355-9B54F3A0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8BEFC-5F95-43C3-A662-CF24426C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500" y="1790700"/>
            <a:ext cx="10026650" cy="3978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20A41-C226-41AB-8766-C9BF3E9B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795E9-017B-4505-810D-A5F553A5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6A1BD-3429-4C11-B230-8AD083EC3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6786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11CA2-18BF-408B-A40C-B43A0A7B80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899079" y="1079500"/>
            <a:ext cx="1292662" cy="4689476"/>
          </a:xfrm>
        </p:spPr>
        <p:txBody>
          <a:bodyPr vert="eaVer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424B6-12FC-41A1-AF7C-7E3931D9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499" y="1079500"/>
            <a:ext cx="8495943" cy="46894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CF957-F921-48CF-97FE-91190C1AE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F49D-6E0C-47F7-BAAD-A427913D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8A122-F390-46CF-BECF-3AE05CA5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4380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4F0E216-BA48-4F04-AC4F-645AA0DD6AC6}" type="datetimeFigureOut">
              <a:rPr lang="en-US" smtClean="0"/>
              <a:pPr/>
              <a:t>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19694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medicines/sertraline/" TargetMode="External"/><Relationship Id="rId2" Type="http://schemas.openxmlformats.org/officeDocument/2006/relationships/hyperlink" Target="https://www.nhs.uk/medicines/paroxetine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tsduk.org/ice-baths-wim-hof-and-ptsd/" TargetMode="External"/><Relationship Id="rId2" Type="http://schemas.openxmlformats.org/officeDocument/2006/relationships/hyperlink" Target="https://www.ptsduk.org/hydrotherapy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rarehistoricalphotos.com/shell-shocked-soldier-1916/" TargetMode="External"/><Relationship Id="rId7" Type="http://schemas.openxmlformats.org/officeDocument/2006/relationships/hyperlink" Target="https://www.nhs.uk/mentalhealthconditions%20/" TargetMode="External"/><Relationship Id="rId2" Type="http://schemas.openxmlformats.org/officeDocument/2006/relationships/hyperlink" Target="https://theconversation.com/from-shell-shock-to-ptsd-a-century-of-invisible-war-trauma-7491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tsduk.org/ice-baths-wim-hof-and-ptsd/" TargetMode="External"/><Relationship Id="rId5" Type="http://schemas.openxmlformats.org/officeDocument/2006/relationships/hyperlink" Target="https://www.ptsduk.org/hydrotherapy/" TargetMode="External"/><Relationship Id="rId4" Type="http://schemas.openxmlformats.org/officeDocument/2006/relationships/hyperlink" Target="https://collection.sciencemuseumgroup.org.uk/objects/co186926/bottle-for-veronal-powder-bottle-barbiturate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tsduk.org/hydrotherapy/" TargetMode="External"/><Relationship Id="rId2" Type="http://schemas.openxmlformats.org/officeDocument/2006/relationships/hyperlink" Target="https://www.nhs.uk/mental-health/conditions/post-traumatic-stress-disorder-ptsd/treatment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tsduk.org/ice-baths-wim-hof-and-pts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B29D6-B493-4719-CB1D-D1CDF0FB2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57007" y="250657"/>
            <a:ext cx="6096001" cy="1705867"/>
          </a:xfrm>
        </p:spPr>
        <p:txBody>
          <a:bodyPr>
            <a:normAutofit fontScale="90000"/>
          </a:bodyPr>
          <a:lstStyle/>
          <a:p>
            <a:r>
              <a:rPr lang="en-US"/>
              <a:t>Rosie 21st century </a:t>
            </a:r>
            <a:br>
              <a:rPr lang="en-US"/>
            </a:br>
            <a:r>
              <a:rPr lang="en-US"/>
              <a:t>cold and hot water therapy and </a:t>
            </a:r>
            <a:r>
              <a:rPr lang="en-US" err="1"/>
              <a:t>treaTMENT</a:t>
            </a:r>
            <a:r>
              <a:rPr lang="en-US"/>
              <a:t> for </a:t>
            </a:r>
            <a:r>
              <a:rPr lang="en-US" err="1"/>
              <a:t>Ptsd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D60CBE-414A-5611-8C26-3275B6EFE8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57007" y="2458742"/>
            <a:ext cx="4541837" cy="2714624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>
                    <a:alpha val="70000"/>
                  </a:srgbClr>
                </a:solidFill>
              </a:rPr>
              <a:t>How they treat it now</a:t>
            </a:r>
          </a:p>
          <a:p>
            <a:r>
              <a:rPr lang="en-US" b="1">
                <a:solidFill>
                  <a:srgbClr val="FFFFFF">
                    <a:alpha val="70000"/>
                  </a:srgbClr>
                </a:solidFill>
              </a:rPr>
              <a:t>What treatments are used now and who it's used on</a:t>
            </a:r>
            <a:endParaRPr lang="en-US" b="1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3FFCD15-E3D4-F43B-A807-CEC88BB04F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937" y="259085"/>
            <a:ext cx="4250532" cy="633982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05ABFD3-807A-D5D5-A662-7E9AE1488147}"/>
              </a:ext>
            </a:extLst>
          </p:cNvPr>
          <p:cNvSpPr txBox="1"/>
          <p:nvPr/>
        </p:nvSpPr>
        <p:spPr>
          <a:xfrm>
            <a:off x="5602203" y="4963026"/>
            <a:ext cx="223085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Hot water treatments 1919 </a:t>
            </a:r>
          </a:p>
        </p:txBody>
      </p:sp>
    </p:spTree>
    <p:extLst>
      <p:ext uri="{BB962C8B-B14F-4D97-AF65-F5344CB8AC3E}">
        <p14:creationId xmlns:p14="http://schemas.microsoft.com/office/powerpoint/2010/main" val="1503605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682FFA-F4DE-1B23-8477-558718BFE6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9944" y="4559484"/>
            <a:ext cx="10026650" cy="1107891"/>
          </a:xfrm>
        </p:spPr>
        <p:txBody>
          <a:bodyPr>
            <a:normAutofit/>
          </a:bodyPr>
          <a:lstStyle/>
          <a:p>
            <a:r>
              <a:rPr lang="en-GB" sz="1800" b="1">
                <a:solidFill>
                  <a:srgbClr val="FFFFFF"/>
                </a:solidFill>
                <a:latin typeface="Calibri"/>
                <a:cs typeface="Calibri"/>
              </a:rPr>
              <a:t>Eye movement desensitisation and reprocessing (EMDR) is a psychological treatment that’s been found to reduce the symptoms of PTSD.</a:t>
            </a:r>
          </a:p>
          <a:p>
            <a:endParaRPr lang="en-US" sz="1800" b="1">
              <a:solidFill>
                <a:srgbClr val="FFFFFF"/>
              </a:solidFill>
              <a:latin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A84323-6BC6-5AE2-E044-BB2A57AA84A8}"/>
              </a:ext>
            </a:extLst>
          </p:cNvPr>
          <p:cNvSpPr txBox="1"/>
          <p:nvPr/>
        </p:nvSpPr>
        <p:spPr>
          <a:xfrm>
            <a:off x="2172953" y="2102152"/>
            <a:ext cx="699410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>
                <a:effectLst/>
                <a:latin typeface="Calibri"/>
                <a:cs typeface="Calibri"/>
              </a:rPr>
              <a:t>Cognitive behavioural therapy (CBT) is a type of talking therapy that aims to help you manage problems by changing how you think and act.</a:t>
            </a:r>
            <a:endParaRPr lang="en-US" b="1">
              <a:latin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C80C13-3AC8-C035-0D4A-19D299DA4CA2}"/>
              </a:ext>
            </a:extLst>
          </p:cNvPr>
          <p:cNvSpPr txBox="1"/>
          <p:nvPr/>
        </p:nvSpPr>
        <p:spPr>
          <a:xfrm>
            <a:off x="757990" y="933219"/>
            <a:ext cx="567683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>
                <a:effectLst/>
                <a:latin typeface="Frutiger W01"/>
              </a:rPr>
              <a:t>A combination of a talking therapy and medicine may be recommended if you have severe or persistent PTSD.</a:t>
            </a:r>
            <a:endParaRPr lang="en-US" b="1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46AB83D-F536-B765-1163-D9238B00AE31}"/>
              </a:ext>
            </a:extLst>
          </p:cNvPr>
          <p:cNvSpPr txBox="1">
            <a:spLocks/>
          </p:cNvSpPr>
          <p:nvPr/>
        </p:nvSpPr>
        <p:spPr>
          <a:xfrm>
            <a:off x="972344" y="5667376"/>
            <a:ext cx="10026650" cy="1013478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b="1"/>
          </a:p>
          <a:p>
            <a:endParaRPr lang="en-US" b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AAC08E-C8F5-BA13-23E3-77BBBD17BE5E}"/>
              </a:ext>
            </a:extLst>
          </p:cNvPr>
          <p:cNvSpPr txBox="1"/>
          <p:nvPr/>
        </p:nvSpPr>
        <p:spPr>
          <a:xfrm>
            <a:off x="1024690" y="3120189"/>
            <a:ext cx="938062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Trauma-focused CBT is usually recommended for children and young people with PTSD.</a:t>
            </a:r>
            <a:r>
              <a:rPr lang="en-US" sz="2000"/>
              <a:t>​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2A5EDC-B9B4-2C25-6AC0-9F5F6129DA6A}"/>
              </a:ext>
            </a:extLst>
          </p:cNvPr>
          <p:cNvSpPr txBox="1"/>
          <p:nvPr/>
        </p:nvSpPr>
        <p:spPr>
          <a:xfrm>
            <a:off x="1070308" y="250658"/>
            <a:ext cx="694823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latin typeface="Calibri"/>
                <a:cs typeface="Calibri"/>
              </a:rPr>
              <a:t>Treatments used for PTSD </a:t>
            </a:r>
          </a:p>
        </p:txBody>
      </p:sp>
    </p:spTree>
    <p:extLst>
      <p:ext uri="{BB962C8B-B14F-4D97-AF65-F5344CB8AC3E}">
        <p14:creationId xmlns:p14="http://schemas.microsoft.com/office/powerpoint/2010/main" val="2053505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7" grpId="0"/>
      <p:bldP spid="4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5D302B4-8488-C52A-8344-C38FB954F8FF}"/>
              </a:ext>
            </a:extLst>
          </p:cNvPr>
          <p:cNvSpPr txBox="1"/>
          <p:nvPr/>
        </p:nvSpPr>
        <p:spPr>
          <a:xfrm>
            <a:off x="345608" y="549551"/>
            <a:ext cx="3897035" cy="156966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400" b="0" i="0">
                <a:effectLst/>
                <a:latin typeface="Frutiger W01"/>
              </a:rPr>
              <a:t>The 2 medicines recommended to treat PTSD in adults are </a:t>
            </a:r>
            <a:r>
              <a:rPr lang="en-GB" sz="2400" b="0" i="0">
                <a:effectLst/>
                <a:latin typeface="Frutiger W01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paroxetine</a:t>
            </a:r>
            <a:r>
              <a:rPr lang="en-GB" sz="2400" b="0" i="0">
                <a:effectLst/>
                <a:latin typeface="Frutiger W01"/>
              </a:rPr>
              <a:t> and </a:t>
            </a:r>
            <a:endParaRPr lang="en-US" sz="2400">
              <a:latin typeface="Avenir Next LT Pro Light"/>
            </a:endParaRPr>
          </a:p>
          <a:p>
            <a:r>
              <a:rPr lang="en-GB" sz="2400" b="0" i="0">
                <a:effectLst/>
                <a:latin typeface="Frutiger W01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sertraline</a:t>
            </a:r>
            <a:r>
              <a:rPr lang="en-GB" sz="2400" b="0" i="0">
                <a:effectLst/>
                <a:latin typeface="Frutiger W01"/>
              </a:rPr>
              <a:t>.</a:t>
            </a:r>
            <a:endParaRPr lang="en-US" sz="24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CCE259-0AFA-27B8-676C-87C20C1D0D96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-10800000" flipV="1">
            <a:off x="4719052" y="4797014"/>
            <a:ext cx="6387098" cy="1297925"/>
          </a:xfrm>
        </p:spPr>
        <p:txBody>
          <a:bodyPr/>
          <a:lstStyle/>
          <a:p>
            <a:r>
              <a:rPr lang="en-US">
                <a:solidFill>
                  <a:srgbClr val="646464"/>
                </a:solidFill>
                <a:latin typeface="Merriweather"/>
                <a:ea typeface="Merriweather"/>
                <a:cs typeface="Merriweather"/>
              </a:rPr>
              <a:t>Illustration by JR Bee, Verywell</a:t>
            </a:r>
            <a:endParaRPr lang="en-US"/>
          </a:p>
        </p:txBody>
      </p:sp>
      <p:pic>
        <p:nvPicPr>
          <p:cNvPr id="6" name="Picture 5" descr="TEN HEALTH BENEFITS OF COLD WATER TRAINING | Cold water benefits ...">
            <a:extLst>
              <a:ext uri="{FF2B5EF4-FFF2-40B4-BE49-F238E27FC236}">
                <a16:creationId xmlns:a16="http://schemas.microsoft.com/office/drawing/2014/main" id="{042AD683-A044-FCFE-7D81-971EE15A45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5064" y="402413"/>
            <a:ext cx="7023844" cy="4450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1147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3429B-5B8E-FF98-069A-542AD67B6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49238"/>
            <a:ext cx="10026650" cy="374901"/>
          </a:xfrm>
        </p:spPr>
        <p:txBody>
          <a:bodyPr/>
          <a:lstStyle/>
          <a:p>
            <a:r>
              <a:rPr lang="en-US" sz="2000">
                <a:ea typeface="+mj-lt"/>
                <a:cs typeface="+mj-lt"/>
              </a:rPr>
              <a:t>Hydrotherapy for PTSD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A3EFCE-8A58-6607-86A5-C4BEAB3CD1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500" y="667753"/>
            <a:ext cx="8201861" cy="1752434"/>
          </a:xfrm>
        </p:spPr>
        <p:txBody>
          <a:bodyPr>
            <a:normAutofit fontScale="62500" lnSpcReduction="20000"/>
          </a:bodyPr>
          <a:lstStyle/>
          <a:p>
            <a:pPr marL="359410" indent="-359410"/>
            <a:endParaRPr lang="en-US">
              <a:solidFill>
                <a:schemeClr val="tx1"/>
              </a:solidFill>
            </a:endParaRPr>
          </a:p>
          <a:p>
            <a:pPr marL="359410" indent="-359410">
              <a:buClr>
                <a:srgbClr val="DDC0C5"/>
              </a:buClr>
            </a:pP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Modern hydrotherapy combines heat, steam and massage.  It may also include other treatments such as essential oils and/or healing salts.  The benefits of all these treatments have been known for hundreds, if not thousands of years.  More recently, they have been validated by science.  </a:t>
            </a:r>
          </a:p>
          <a:p>
            <a:pPr marL="359410" indent="-359410">
              <a:buClr>
                <a:srgbClr val="DDC0C5"/>
              </a:buClr>
            </a:pP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Although hydrotherapy is unlikely to be enough to eliminate the PTSD or C-PTSD, it may, however, help to mitigate at least some of its symptoms.  This can provide the person with some useful breathing space while they work to deal with the underlying issue.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DBD372-8825-808D-D241-8B39E413B384}"/>
              </a:ext>
            </a:extLst>
          </p:cNvPr>
          <p:cNvSpPr txBox="1"/>
          <p:nvPr/>
        </p:nvSpPr>
        <p:spPr>
          <a:xfrm>
            <a:off x="4604084" y="5615779"/>
            <a:ext cx="664343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FFFFFF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 hydrotherapy can be useful for PTSD sufferers – PTSD UK</a:t>
            </a:r>
            <a:r>
              <a:rPr lang="en-US">
                <a:solidFill>
                  <a:srgbClr val="FFFFFF"/>
                </a:solidFill>
              </a:rPr>
              <a:t>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D4FE24-4B9B-C4C6-5E6C-B56DE286E0DC}"/>
              </a:ext>
            </a:extLst>
          </p:cNvPr>
          <p:cNvSpPr txBox="1"/>
          <p:nvPr/>
        </p:nvSpPr>
        <p:spPr>
          <a:xfrm>
            <a:off x="2442457" y="6046875"/>
            <a:ext cx="50628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3"/>
              </a:rPr>
              <a:t>Ice baths, Wim Hof and PTSD – PTSD UK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144A38-7CA0-5088-9643-4952F86EF08C}"/>
              </a:ext>
            </a:extLst>
          </p:cNvPr>
          <p:cNvSpPr txBox="1"/>
          <p:nvPr/>
        </p:nvSpPr>
        <p:spPr>
          <a:xfrm>
            <a:off x="409162" y="3213580"/>
            <a:ext cx="9870907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u="sng">
                <a:ea typeface="+mn-lt"/>
                <a:cs typeface="+mn-lt"/>
              </a:rPr>
              <a:t>The cold water therapy </a:t>
            </a:r>
            <a:endParaRPr lang="en-US"/>
          </a:p>
          <a:p>
            <a:r>
              <a:rPr lang="en-US" sz="1400">
                <a:ea typeface="+mn-lt"/>
                <a:cs typeface="+mn-lt"/>
              </a:rPr>
              <a:t>Ice baths method or </a:t>
            </a:r>
            <a:r>
              <a:rPr lang="en-US" sz="1400" b="1">
                <a:ea typeface="+mn-lt"/>
                <a:cs typeface="+mn-lt"/>
              </a:rPr>
              <a:t>cold water exposure</a:t>
            </a:r>
            <a:r>
              <a:rPr lang="en-US" sz="1400">
                <a:ea typeface="+mn-lt"/>
                <a:cs typeface="+mn-lt"/>
              </a:rPr>
              <a:t>.</a:t>
            </a:r>
          </a:p>
          <a:p>
            <a:r>
              <a:rPr lang="en-US" sz="1400">
                <a:ea typeface="+mn-lt"/>
                <a:cs typeface="+mn-lt"/>
              </a:rPr>
              <a:t> It begins with cold showers: immersing the feet and then follow with legs, stomach, shoulders, neck and back and finally the head.</a:t>
            </a:r>
          </a:p>
          <a:p>
            <a:r>
              <a:rPr lang="en-US" sz="1400">
                <a:ea typeface="+mn-lt"/>
                <a:cs typeface="+mn-lt"/>
              </a:rPr>
              <a:t> An initial shock, shivering and hyperventilation is normal. </a:t>
            </a:r>
          </a:p>
          <a:p>
            <a:r>
              <a:rPr lang="en-US" sz="1400">
                <a:ea typeface="+mn-lt"/>
                <a:cs typeface="+mn-lt"/>
              </a:rPr>
              <a:t>The trick is to remain calm and breathe through it. After a few weeks, WHM followers up the ante to an ice bath or stream/lake immersion (10-12 degrees and an immersion time of 10 minutes)</a:t>
            </a:r>
            <a:endParaRPr lang="en-US" sz="1400" err="1">
              <a:solidFill>
                <a:srgbClr val="FFFFFF"/>
              </a:solidFill>
              <a:ea typeface="+mn-lt"/>
              <a:cs typeface="+mn-lt"/>
            </a:endParaRPr>
          </a:p>
          <a:p>
            <a:endParaRPr lang="en-US" sz="1400">
              <a:solidFill>
                <a:srgbClr val="FFFFFF"/>
              </a:solidFill>
              <a:ea typeface="+mn-lt"/>
              <a:cs typeface="+mn-lt"/>
            </a:endParaRPr>
          </a:p>
          <a:p>
            <a:r>
              <a:rPr lang="en-US" sz="1400">
                <a:solidFill>
                  <a:srgbClr val="FFFFFF"/>
                </a:solidFill>
                <a:ea typeface="+mn-lt"/>
                <a:cs typeface="+mn-lt"/>
              </a:rPr>
              <a:t> </a:t>
            </a:r>
            <a:r>
              <a:rPr lang="en-US" sz="1400">
                <a:ea typeface="+mn-lt"/>
                <a:cs typeface="+mn-lt"/>
              </a:rPr>
              <a:t>Multiple studies have shown that the repeated exposure to cold water can positively affect the physiological markers of stress: both cortisol release and subjective stress perception were reduced upon repeated </a:t>
            </a:r>
            <a:r>
              <a:rPr lang="en-US" sz="1400" dirty="0">
                <a:ea typeface="+mn-lt"/>
                <a:cs typeface="+mn-lt"/>
              </a:rPr>
              <a:t>exposures.</a:t>
            </a:r>
            <a:endParaRPr lang="en-US" sz="1400"/>
          </a:p>
        </p:txBody>
      </p:sp>
      <p:pic>
        <p:nvPicPr>
          <p:cNvPr id="7" name="Picture 6" descr="The Hydrotherapy Chamber, Lambeth Asylum on Behance">
            <a:extLst>
              <a:ext uri="{FF2B5EF4-FFF2-40B4-BE49-F238E27FC236}">
                <a16:creationId xmlns:a16="http://schemas.microsoft.com/office/drawing/2014/main" id="{362B2106-5097-E54F-24DE-84CAFB3A34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80929" y="556539"/>
            <a:ext cx="2743199" cy="2506422"/>
          </a:xfrm>
          <a:prstGeom prst="rect">
            <a:avLst/>
          </a:prstGeom>
        </p:spPr>
      </p:pic>
      <p:pic>
        <p:nvPicPr>
          <p:cNvPr id="8" name="Picture 7" descr="Picture 1 of 8">
            <a:extLst>
              <a:ext uri="{FF2B5EF4-FFF2-40B4-BE49-F238E27FC236}">
                <a16:creationId xmlns:a16="http://schemas.microsoft.com/office/drawing/2014/main" id="{B2A7E234-85AF-5BB4-40B2-3C19D135FF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99558" y="3715761"/>
            <a:ext cx="1429752" cy="1832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3890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F7814-038A-82ED-5562-D8D31149A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574" y="282659"/>
            <a:ext cx="2963934" cy="151816"/>
          </a:xfrm>
        </p:spPr>
        <p:txBody>
          <a:bodyPr>
            <a:normAutofit fontScale="90000"/>
          </a:bodyPr>
          <a:lstStyle/>
          <a:p>
            <a:r>
              <a:rPr lang="en-US" i="1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6C04C5-E521-0420-78EE-8966FC6B918E}"/>
              </a:ext>
            </a:extLst>
          </p:cNvPr>
          <p:cNvSpPr txBox="1"/>
          <p:nvPr/>
        </p:nvSpPr>
        <p:spPr>
          <a:xfrm>
            <a:off x="233949" y="689395"/>
            <a:ext cx="11129210" cy="632480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500">
                <a:ea typeface="+mn-lt"/>
                <a:cs typeface="+mn-lt"/>
              </a:rPr>
              <a:t>Brooks, A. (2022). Shot at dawn: Memorializing First World War executions for cowardice in the landscape of the UK’s National Memorial Arboretum. Post-Medieval Archaeology, 56(1), 28–42. https://doi.org/10.1080/00794236.2022.2055313</a:t>
            </a:r>
          </a:p>
          <a:p>
            <a:pPr marL="285750" indent="-285750">
              <a:buFont typeface="Arial"/>
              <a:buChar char="•"/>
            </a:pPr>
            <a:r>
              <a:rPr lang="en-US" sz="1500">
                <a:ea typeface="+mn-lt"/>
                <a:cs typeface="+mn-lt"/>
              </a:rPr>
              <a:t>Bs0u10e0. (2011). Shot At Dawn. [Photograph]. Atlas Obscura. https://www.atlasobscura.com/places/shot-at-dawn-memorial-nationalmemorial-arboretum</a:t>
            </a:r>
            <a:endParaRPr lang="en-US" sz="1500"/>
          </a:p>
          <a:p>
            <a:pPr marL="285750" indent="-285750">
              <a:buFont typeface="Arial"/>
              <a:buChar char="•"/>
            </a:pPr>
            <a:r>
              <a:rPr lang="en-US" sz="1500">
                <a:ea typeface="+mn-lt"/>
                <a:cs typeface="+mn-lt"/>
              </a:rPr>
              <a:t>Correll, D. N., Engle, K. M., Lin, S. S. H., Lac, A., &amp; Samuelson, K. W. (2021). The effects of military status and gender on public stigma toward posttraumatic stress disorder. Stigma and Health, 6(2), 134–142. https://doi.org/10.1037/sah0000222</a:t>
            </a:r>
            <a:endParaRPr lang="en-US" sz="1500"/>
          </a:p>
          <a:p>
            <a:pPr marL="285750" indent="-285750">
              <a:buFont typeface="Arial"/>
              <a:buChar char="•"/>
            </a:pPr>
            <a:r>
              <a:rPr lang="en-US" sz="1500">
                <a:ea typeface="+mn-lt"/>
                <a:cs typeface="+mn-lt"/>
              </a:rPr>
              <a:t>Ebury, K. (2021, June 23). </a:t>
            </a:r>
            <a:r>
              <a:rPr lang="en-US" sz="1500" i="1">
                <a:ea typeface="+mn-lt"/>
                <a:cs typeface="+mn-lt"/>
              </a:rPr>
              <a:t>Diagnosing Shell Shock in Literary Representations of the Military Death Penalty after World War I.</a:t>
            </a:r>
            <a:r>
              <a:rPr lang="en-US" sz="1500">
                <a:ea typeface="+mn-lt"/>
                <a:cs typeface="+mn-lt"/>
              </a:rPr>
              <a:t> Modernism/modernity Print Plus. https://www.modernismmodernity.org/forums/posts/ebury-diagnosing-shell-shock-literary-representations</a:t>
            </a:r>
            <a:endParaRPr lang="en-US" sz="1500"/>
          </a:p>
          <a:p>
            <a:pPr marL="285750" indent="-285750">
              <a:buFont typeface="Arial"/>
              <a:buChar char="•"/>
            </a:pPr>
            <a:r>
              <a:rPr lang="en-GB" sz="1500" i="1"/>
              <a:t>Jones, D. E. (2012). Shell Shocked. American Psychological Association, 43 (6), 18. (Accessed date: January, 2024). </a:t>
            </a:r>
          </a:p>
          <a:p>
            <a:pPr marL="285750" indent="-285750">
              <a:buFont typeface="Arial"/>
              <a:buChar char="•"/>
            </a:pPr>
            <a:r>
              <a:rPr lang="en-US" sz="1500">
                <a:latin typeface="Segoe UI"/>
                <a:cs typeface="Segoe UI"/>
                <a:hlinkClick r:id="rId2"/>
              </a:rPr>
              <a:t>https://theconversation.com/from-shell-shock-to-ptsd-a-century-of-invisible-war-trauma-74911</a:t>
            </a:r>
            <a:r>
              <a:rPr lang="en-GB" sz="1500">
                <a:ea typeface="+mn-lt"/>
                <a:cs typeface="+mn-lt"/>
              </a:rPr>
              <a:t> (Accessed date: Dec, 2023)</a:t>
            </a:r>
            <a:endParaRPr lang="en-US" sz="15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1500">
                <a:latin typeface="Segoe UI"/>
                <a:cs typeface="Segoe UI"/>
                <a:hlinkClick r:id="rId3"/>
              </a:rPr>
              <a:t>https://rarehistoricalphotos.com/shell-shocked-soldier-1916/</a:t>
            </a:r>
            <a:r>
              <a:rPr lang="en-GB" sz="1500">
                <a:ea typeface="+mn-lt"/>
                <a:cs typeface="+mn-lt"/>
              </a:rPr>
              <a:t> (Accessed </a:t>
            </a:r>
            <a:r>
              <a:rPr lang="en-GB" sz="1500" err="1">
                <a:ea typeface="+mn-lt"/>
                <a:cs typeface="+mn-lt"/>
              </a:rPr>
              <a:t>date:,Dec</a:t>
            </a:r>
            <a:r>
              <a:rPr lang="en-GB" sz="1500">
                <a:ea typeface="+mn-lt"/>
                <a:cs typeface="+mn-lt"/>
              </a:rPr>
              <a:t> 2023)</a:t>
            </a:r>
            <a:endParaRPr lang="en-GB" sz="1500"/>
          </a:p>
          <a:p>
            <a:pPr marL="285750" indent="-285750">
              <a:buFont typeface="Arial"/>
              <a:buChar char="•"/>
            </a:pPr>
            <a:r>
              <a:rPr lang="en-US" sz="1500">
                <a:latin typeface="Segoe UI"/>
                <a:cs typeface="Segoe UI"/>
                <a:hlinkClick r:id="rId4"/>
              </a:rPr>
              <a:t>https://collection.sciencemuseumgroup.org.uk/objects/co186926/bottle-for-veronal-powder-bottle-barbiturate</a:t>
            </a:r>
            <a:r>
              <a:rPr lang="en-GB" sz="1500">
                <a:ea typeface="+mn-lt"/>
                <a:cs typeface="+mn-lt"/>
              </a:rPr>
              <a:t>. (Accessed Date: Dec 2023)</a:t>
            </a:r>
          </a:p>
          <a:p>
            <a:pPr marL="285750" indent="-285750">
              <a:buFont typeface="Arial"/>
              <a:buChar char="•"/>
            </a:pPr>
            <a:r>
              <a:rPr lang="en-US" sz="1500">
                <a:solidFill>
                  <a:srgbClr val="FFFFFF"/>
                </a:solidFill>
                <a:latin typeface="Segoe UI"/>
                <a:ea typeface="+mn-lt"/>
                <a:cs typeface="Segoe U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* How hydrotherapy can be useful for PTSD sufferers – PTSD U</a:t>
            </a:r>
            <a:r>
              <a:rPr lang="en-US" sz="1500">
                <a:solidFill>
                  <a:srgbClr val="FFFFFF"/>
                </a:solidFill>
                <a:latin typeface="Segoe UI"/>
                <a:ea typeface="+mn-lt"/>
                <a:cs typeface="Segoe UI"/>
              </a:rPr>
              <a:t>K</a:t>
            </a:r>
            <a:r>
              <a:rPr lang="en-US" sz="1500">
                <a:solidFill>
                  <a:srgbClr val="FFFFFF"/>
                </a:solidFill>
                <a:latin typeface="Arial"/>
                <a:ea typeface="+mn-lt"/>
                <a:cs typeface="Arial"/>
              </a:rPr>
              <a:t> </a:t>
            </a:r>
            <a:endParaRPr lang="en-GB" sz="1500">
              <a:solidFill>
                <a:srgbClr val="FFFFFF"/>
              </a:solidFill>
              <a:latin typeface="Avenir Next LT Pro Light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500">
                <a:solidFill>
                  <a:srgbClr val="FFFFFF"/>
                </a:solidFill>
                <a:latin typeface="Arial"/>
                <a:ea typeface="+mn-lt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* Ice baths, Wim Hof and PTSD – PTSD </a:t>
            </a:r>
            <a:r>
              <a:rPr lang="en-GB" sz="1500">
                <a:solidFill>
                  <a:srgbClr val="FFFFFF"/>
                </a:solidFill>
                <a:latin typeface="Arial"/>
                <a:ea typeface="+mn-lt"/>
                <a:cs typeface="Arial"/>
              </a:rPr>
              <a:t>UK</a:t>
            </a:r>
            <a:endParaRPr lang="en-GB" sz="1500">
              <a:solidFill>
                <a:srgbClr val="FFFFFF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500">
                <a:solidFill>
                  <a:srgbClr val="FFFFFF"/>
                </a:solidFill>
                <a:ea typeface="+mn-lt"/>
                <a:cs typeface="+mn-lt"/>
              </a:rPr>
              <a:t>McCulloch, L., &amp; Tovey, R. (2019). Shot at Dawn: Late photography and the anti-war memorial. Visual Studies, 34(2), 93–106. https://doi.org/10.1080/1472586X.2019.1653791</a:t>
            </a:r>
            <a:endParaRPr lang="en-GB" sz="1500">
              <a:solidFill>
                <a:srgbClr val="FFFFFF"/>
              </a:solidFill>
              <a:latin typeface="Avenir Next LT Pro Light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500">
                <a:ea typeface="+mn-lt"/>
                <a:cs typeface="+mn-lt"/>
              </a:rPr>
              <a:t>Murray PHN. (2018). Stop Mental Illness Stigma [Poster]. Loddon Shire. https://www.loddon.vic.gov.au/Our-Services/Health-and-wellbeing/Stop-Mental-Health-Stigma</a:t>
            </a:r>
          </a:p>
          <a:p>
            <a:pPr marL="285750" indent="-285750">
              <a:buFont typeface="Arial"/>
              <a:buChar char="•"/>
            </a:pPr>
            <a:r>
              <a:rPr lang="en-GB" sz="1500">
                <a:ea typeface="+mn-lt"/>
                <a:cs typeface="+mn-lt"/>
              </a:rPr>
              <a:t>NHS (2022). Overview- Post- traumatic stress disorder. Retrieved from: </a:t>
            </a:r>
            <a:r>
              <a:rPr lang="en-GB" sz="1500">
                <a:ea typeface="+mn-lt"/>
                <a:cs typeface="+mn-lt"/>
                <a:hlinkClick r:id="rId7"/>
              </a:rPr>
              <a:t>https://www.nhs.uk/mentalhealthconditions /</a:t>
            </a:r>
            <a:r>
              <a:rPr lang="en-GB" sz="1500">
                <a:ea typeface="+mn-lt"/>
                <a:cs typeface="+mn-lt"/>
              </a:rPr>
              <a:t>. (Accessed date: 2024). </a:t>
            </a:r>
          </a:p>
          <a:p>
            <a:pPr marL="285750" indent="-285750">
              <a:buFont typeface="Arial"/>
              <a:buChar char="•"/>
            </a:pPr>
            <a:r>
              <a:rPr lang="en-GB" sz="1500">
                <a:ea typeface="+mn-lt"/>
                <a:cs typeface="+mn-lt"/>
              </a:rPr>
              <a:t>Reid, F. (2014). ‘His nerves gave way’: Shell shock, history and the memory of the First World War in Britain. Endeavour, 38(2), 91-100. https://doi.org/10.1016/j.endeavour.2014.05.002</a:t>
            </a:r>
          </a:p>
          <a:p>
            <a:pPr marL="285750" indent="-285750">
              <a:buFont typeface="Arial"/>
              <a:buChar char="•"/>
            </a:pPr>
            <a:r>
              <a:rPr lang="en-GB" sz="1500">
                <a:ea typeface="+mn-lt"/>
                <a:cs typeface="+mn-lt"/>
              </a:rPr>
              <a:t>Roscoe, R. A. (2021) The Battle Against Mental Health Stigma: Examining How Veterans with PTSD Communicatively Manage Stigma. Health Communication, 36(11), 1378-1387. https://doi-org.ezproxy.uwtsd.ac.uk/10.1080/10410236.2020.1754587</a:t>
            </a:r>
          </a:p>
          <a:p>
            <a:pPr marL="285750" indent="-285750">
              <a:buFont typeface="Arial"/>
              <a:buChar char="•"/>
            </a:pPr>
            <a:endParaRPr lang="en-GB" sz="15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504548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AD506-E9C0-F3D0-7586-CA311BBBA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246" y="-97240"/>
            <a:ext cx="11516530" cy="6594095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Clr>
                <a:srgbClr val="DDC0C5"/>
              </a:buClr>
              <a:buFont typeface="Arial,Sans-Serif" panose="05000000000000000000" pitchFamily="2" charset="2"/>
              <a:buChar char="•"/>
            </a:pPr>
            <a:r>
              <a:rPr lang="en-GB" sz="1400" dirty="0">
                <a:solidFill>
                  <a:schemeClr val="tx1"/>
                </a:solidFill>
                <a:latin typeface="Avenir Next LT Pro Light"/>
                <a:ea typeface="+mn-lt"/>
                <a:cs typeface="Arial"/>
              </a:rPr>
              <a:t>Scull, A. T. (2015). Madness in </a:t>
            </a:r>
            <a:r>
              <a:rPr lang="en-GB" sz="1400" dirty="0" err="1">
                <a:solidFill>
                  <a:schemeClr val="tx1"/>
                </a:solidFill>
                <a:latin typeface="Avenir Next LT Pro Light"/>
                <a:ea typeface="+mn-lt"/>
                <a:cs typeface="Arial"/>
              </a:rPr>
              <a:t>Civilization</a:t>
            </a:r>
            <a:r>
              <a:rPr lang="en-GB" sz="1400" dirty="0">
                <a:solidFill>
                  <a:schemeClr val="tx1"/>
                </a:solidFill>
                <a:latin typeface="Avenir Next LT Pro Light"/>
                <a:ea typeface="+mn-lt"/>
                <a:cs typeface="Arial"/>
              </a:rPr>
              <a:t>: A Cultural History of Insanity, from the Bible to Freud, from the Madhouse to Modern Medicine. Princeton University Press. https://</a:t>
            </a:r>
            <a:r>
              <a:rPr lang="en-GB" sz="1400" dirty="0" err="1">
                <a:solidFill>
                  <a:schemeClr val="tx1"/>
                </a:solidFill>
                <a:latin typeface="Avenir Next LT Pro Light"/>
                <a:ea typeface="+mn-lt"/>
                <a:cs typeface="Arial"/>
              </a:rPr>
              <a:t>doi.org</a:t>
            </a:r>
            <a:r>
              <a:rPr lang="en-GB" sz="1400" dirty="0">
                <a:solidFill>
                  <a:schemeClr val="tx1"/>
                </a:solidFill>
                <a:latin typeface="Avenir Next LT Pro Light"/>
                <a:ea typeface="+mn-lt"/>
                <a:cs typeface="Arial"/>
              </a:rPr>
              <a:t>/10.1515/9781400865710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Clr>
                <a:srgbClr val="DDC0C5"/>
              </a:buClr>
              <a:buFont typeface="Arial,Sans-Serif" panose="05000000000000000000" pitchFamily="2" charset="2"/>
              <a:buChar char="•"/>
            </a:pPr>
            <a:r>
              <a:rPr lang="en-GB" sz="1500" dirty="0">
                <a:solidFill>
                  <a:schemeClr val="tx1"/>
                </a:solidFill>
                <a:latin typeface="Avenir Next LT Pro Light"/>
                <a:ea typeface="+mn-lt"/>
                <a:cs typeface="Arial"/>
              </a:rPr>
              <a:t>StElizabeths-patients-in-bath.jpg (586×466) (cantonasylumforinsaneindians.com)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Clr>
                <a:srgbClr val="DDC0C5"/>
              </a:buClr>
              <a:buFont typeface="Arial,Sans-Serif" panose="05000000000000000000" pitchFamily="2" charset="2"/>
              <a:buChar char="•"/>
            </a:pPr>
            <a:r>
              <a:rPr lang="en-GB" sz="1500" dirty="0">
                <a:solidFill>
                  <a:schemeClr val="tx1"/>
                </a:solidFill>
                <a:latin typeface="Avenir Next LT Pro Light"/>
                <a:ea typeface="+mn-lt"/>
                <a:cs typeface="Arial"/>
              </a:rPr>
              <a:t>Unknown. (1917). [WW1 British army recruitment poster]. The Art America. https://</a:t>
            </a:r>
            <a:r>
              <a:rPr lang="en-GB" sz="1500" dirty="0" err="1">
                <a:solidFill>
                  <a:schemeClr val="tx1"/>
                </a:solidFill>
                <a:latin typeface="Avenir Next LT Pro Light"/>
                <a:ea typeface="+mn-lt"/>
                <a:cs typeface="Arial"/>
              </a:rPr>
              <a:t>fineartamerica.com</a:t>
            </a:r>
            <a:r>
              <a:rPr lang="en-GB" sz="1500" dirty="0">
                <a:solidFill>
                  <a:schemeClr val="tx1"/>
                </a:solidFill>
                <a:latin typeface="Avenir Next LT Pro Light"/>
                <a:ea typeface="+mn-lt"/>
                <a:cs typeface="Arial"/>
              </a:rPr>
              <a:t>/featured/world-war-i-1914-1918-</a:t>
            </a:r>
            <a:r>
              <a:rPr lang="en-GB" sz="1500" dirty="0" err="1">
                <a:solidFill>
                  <a:schemeClr val="tx1"/>
                </a:solidFill>
                <a:latin typeface="Avenir Next LT Pro Light"/>
                <a:ea typeface="+mn-lt"/>
                <a:cs typeface="Arial"/>
              </a:rPr>
              <a:t>british-army</a:t>
            </a:r>
            <a:r>
              <a:rPr lang="en-GB" sz="1500" dirty="0">
                <a:solidFill>
                  <a:schemeClr val="tx1"/>
                </a:solidFill>
                <a:latin typeface="Avenir Next LT Pro Light"/>
                <a:ea typeface="+mn-lt"/>
                <a:cs typeface="Arial"/>
              </a:rPr>
              <a:t>-recruitment-poster-1917-your-chums-are-fighting-anonymous.html</a:t>
            </a:r>
            <a:endParaRPr lang="en-GB" dirty="0">
              <a:solidFill>
                <a:schemeClr val="tx1"/>
              </a:solidFill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Clr>
                <a:srgbClr val="DDC0C5"/>
              </a:buClr>
              <a:buFont typeface="Arial,Sans-Serif" panose="05000000000000000000" pitchFamily="2" charset="2"/>
              <a:buChar char="•"/>
            </a:pPr>
            <a:r>
              <a:rPr lang="en-GB" sz="1500" dirty="0">
                <a:solidFill>
                  <a:schemeClr val="tx1"/>
                </a:solidFill>
                <a:latin typeface="Avenir Next LT Pro Light"/>
                <a:ea typeface="+mn-lt"/>
                <a:cs typeface="Arial"/>
              </a:rPr>
              <a:t>Unknown</a:t>
            </a:r>
            <a:r>
              <a:rPr lang="en-GB" sz="1500" dirty="0">
                <a:solidFill>
                  <a:schemeClr val="tx1"/>
                </a:solidFill>
                <a:ea typeface="+mn-lt"/>
                <a:cs typeface="+mn-lt"/>
              </a:rPr>
              <a:t>. (n.d.). [A photograph of a WW1 soldier getting executed for cowardice]. Cheshire Live. https://www.cheshire-live.co.uk/news/</a:t>
            </a:r>
            <a:r>
              <a:rPr lang="en-GB" sz="1500" dirty="0" err="1">
                <a:solidFill>
                  <a:schemeClr val="tx1"/>
                </a:solidFill>
                <a:ea typeface="+mn-lt"/>
                <a:cs typeface="+mn-lt"/>
              </a:rPr>
              <a:t>chester-cheshire-news</a:t>
            </a:r>
            <a:r>
              <a:rPr lang="en-GB" sz="1500" dirty="0">
                <a:solidFill>
                  <a:schemeClr val="tx1"/>
                </a:solidFill>
                <a:ea typeface="+mn-lt"/>
                <a:cs typeface="+mn-lt"/>
              </a:rPr>
              <a:t>/cheshire-soldiers-shot-dawn-struggling-15317478</a:t>
            </a:r>
            <a:endParaRPr lang="en-GB" dirty="0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Clr>
                <a:srgbClr val="DDC0C5"/>
              </a:buClr>
              <a:buFont typeface="Arial,Sans-Serif" panose="05000000000000000000" pitchFamily="2" charset="2"/>
              <a:buChar char="•"/>
            </a:pPr>
            <a:r>
              <a:rPr lang="en-GB" sz="1400" dirty="0">
                <a:solidFill>
                  <a:schemeClr val="tx1"/>
                </a:solidFill>
                <a:ea typeface="+mn-lt"/>
                <a:cs typeface="+mn-lt"/>
              </a:rPr>
              <a:t>UWTSD. </a:t>
            </a:r>
            <a:r>
              <a:rPr lang="en-GB" sz="1400" i="1" dirty="0">
                <a:solidFill>
                  <a:schemeClr val="tx1"/>
                </a:solidFill>
                <a:ea typeface="+mn-lt"/>
                <a:cs typeface="+mn-lt"/>
              </a:rPr>
              <a:t>Week 6 From Madness to Mental Health </a:t>
            </a:r>
            <a:r>
              <a:rPr lang="en-GB" sz="1400" dirty="0">
                <a:solidFill>
                  <a:schemeClr val="tx1"/>
                </a:solidFill>
                <a:ea typeface="+mn-lt"/>
                <a:cs typeface="+mn-lt"/>
              </a:rPr>
              <a:t>[Lecture notes]. History of Counselling Module</a:t>
            </a:r>
            <a:endParaRPr lang="en-GB" sz="1500" dirty="0">
              <a:solidFill>
                <a:schemeClr val="tx1"/>
              </a:solidFill>
              <a:latin typeface="Avenir Next LT Pro Light"/>
              <a:ea typeface="+mn-lt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Clr>
                <a:srgbClr val="DDC0C5"/>
              </a:buClr>
              <a:buFont typeface="Arial,Sans-Serif" panose="05000000000000000000" pitchFamily="2" charset="2"/>
              <a:buChar char="•"/>
            </a:pPr>
            <a:r>
              <a:rPr lang="en-GB" sz="1500" dirty="0">
                <a:solidFill>
                  <a:schemeClr val="tx1"/>
                </a:solidFill>
                <a:ea typeface="+mn-lt"/>
                <a:cs typeface="+mn-lt"/>
              </a:rPr>
              <a:t>UWTSD. </a:t>
            </a:r>
            <a:r>
              <a:rPr lang="en-GB" sz="1500" i="1" dirty="0">
                <a:solidFill>
                  <a:schemeClr val="tx1"/>
                </a:solidFill>
                <a:ea typeface="+mn-lt"/>
                <a:cs typeface="+mn-lt"/>
              </a:rPr>
              <a:t>Week 7 The Search for A Cure </a:t>
            </a:r>
            <a:r>
              <a:rPr lang="en-GB" sz="1500" dirty="0">
                <a:solidFill>
                  <a:schemeClr val="tx1"/>
                </a:solidFill>
                <a:ea typeface="+mn-lt"/>
                <a:cs typeface="+mn-lt"/>
              </a:rPr>
              <a:t>[Lecture notes]. History of Counselling Module.</a:t>
            </a:r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300" kern="100" dirty="0">
                <a:solidFill>
                  <a:schemeClr val="bg1">
                    <a:lumMod val="10000"/>
                    <a:lumOff val="9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Rare Historical Photos</a:t>
            </a:r>
            <a:r>
              <a:rPr lang="en-GB" sz="1300" i="1" kern="100" dirty="0">
                <a:solidFill>
                  <a:schemeClr val="bg1">
                    <a:lumMod val="10000"/>
                    <a:lumOff val="9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300" kern="100" dirty="0">
                <a:solidFill>
                  <a:schemeClr val="bg1">
                    <a:lumMod val="10000"/>
                    <a:lumOff val="9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(2023). Rarehistoricalphotos.com. https://</a:t>
            </a:r>
            <a:r>
              <a:rPr lang="en-GB" sz="1300" kern="100" dirty="0" err="1">
                <a:solidFill>
                  <a:schemeClr val="bg1">
                    <a:lumMod val="10000"/>
                    <a:lumOff val="9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rarehistoricalphotos.com</a:t>
            </a:r>
            <a:r>
              <a:rPr lang="en-GB" sz="1300" kern="100" dirty="0">
                <a:solidFill>
                  <a:schemeClr val="bg1">
                    <a:lumMod val="10000"/>
                    <a:lumOff val="9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/shell-shocked-soldier-1916/</a:t>
            </a:r>
          </a:p>
          <a:p>
            <a:r>
              <a:rPr lang="en-GB" sz="1300" kern="100" dirty="0">
                <a:solidFill>
                  <a:schemeClr val="bg1">
                    <a:lumMod val="10000"/>
                    <a:lumOff val="9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Science Museum.</a:t>
            </a:r>
            <a:r>
              <a:rPr lang="en-GB" sz="1300" i="1" kern="100" dirty="0">
                <a:solidFill>
                  <a:schemeClr val="bg1">
                    <a:lumMod val="10000"/>
                    <a:lumOff val="9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300" kern="100" dirty="0">
                <a:solidFill>
                  <a:schemeClr val="bg1">
                    <a:lumMod val="10000"/>
                    <a:lumOff val="9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(2024, January 09). Sciencemuseumgroup.org.uk.</a:t>
            </a:r>
          </a:p>
          <a:p>
            <a:r>
              <a:rPr lang="en-GB" sz="1300" kern="100" dirty="0">
                <a:solidFill>
                  <a:schemeClr val="bg1">
                    <a:lumMod val="10000"/>
                    <a:lumOff val="9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https://collection.sciencemuseumgroup.org.uk/objects/co186926/bottle-for-veronal-powder-bottle-barbiturate.</a:t>
            </a:r>
          </a:p>
          <a:p>
            <a:r>
              <a:rPr lang="en-GB" sz="1300" kern="100" dirty="0">
                <a:solidFill>
                  <a:schemeClr val="bg1">
                    <a:lumMod val="10000"/>
                    <a:lumOff val="9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Science</a:t>
            </a:r>
            <a:r>
              <a:rPr lang="en-GB" sz="1300" i="1" kern="100" dirty="0">
                <a:solidFill>
                  <a:schemeClr val="bg1">
                    <a:lumMod val="10000"/>
                    <a:lumOff val="9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300" kern="100" dirty="0">
                <a:solidFill>
                  <a:schemeClr val="bg1">
                    <a:lumMod val="10000"/>
                    <a:lumOff val="9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Museum</a:t>
            </a:r>
            <a:r>
              <a:rPr lang="en-GB" sz="1300" i="1" kern="100" dirty="0">
                <a:solidFill>
                  <a:schemeClr val="bg1">
                    <a:lumMod val="10000"/>
                    <a:lumOff val="9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300" kern="100" dirty="0">
                <a:solidFill>
                  <a:schemeClr val="bg1">
                    <a:lumMod val="10000"/>
                    <a:lumOff val="9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(2024, January 09)</a:t>
            </a:r>
            <a:r>
              <a:rPr lang="en-GB" sz="1300" i="1" kern="100" dirty="0">
                <a:solidFill>
                  <a:schemeClr val="bg1">
                    <a:lumMod val="10000"/>
                    <a:lumOff val="9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300" kern="100" dirty="0">
                <a:solidFill>
                  <a:schemeClr val="bg1">
                    <a:lumMod val="10000"/>
                    <a:lumOff val="9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sciencemuseumgroup.org.uk.https://</a:t>
            </a:r>
            <a:r>
              <a:rPr lang="en-GB" sz="1300" kern="100" dirty="0" err="1">
                <a:solidFill>
                  <a:schemeClr val="bg1">
                    <a:lumMod val="10000"/>
                    <a:lumOff val="9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www.sciencemuseum.org.uk</a:t>
            </a:r>
            <a:r>
              <a:rPr lang="en-GB" sz="1300" kern="100" dirty="0">
                <a:solidFill>
                  <a:schemeClr val="bg1">
                    <a:lumMod val="10000"/>
                    <a:lumOff val="9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/objects-and-stories/medicine/heroic-therapies-psychiatry</a:t>
            </a:r>
          </a:p>
          <a:p>
            <a:r>
              <a:rPr lang="en-US" sz="1300" dirty="0">
                <a:solidFill>
                  <a:schemeClr val="bg1">
                    <a:lumMod val="10000"/>
                    <a:lumOff val="9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 Conversation</a:t>
            </a:r>
            <a:r>
              <a:rPr lang="en-US" sz="1300" i="1" dirty="0">
                <a:solidFill>
                  <a:schemeClr val="bg1">
                    <a:lumMod val="10000"/>
                    <a:lumOff val="9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(2017). From shell-shock to PTSD, a century of invisible war trauma.</a:t>
            </a:r>
            <a:r>
              <a:rPr lang="en-US" sz="1300" dirty="0">
                <a:solidFill>
                  <a:schemeClr val="bg1">
                    <a:lumMod val="10000"/>
                    <a:lumOff val="9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300" dirty="0" err="1">
                <a:solidFill>
                  <a:schemeClr val="bg1">
                    <a:lumMod val="10000"/>
                    <a:lumOff val="9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Theconversation.com</a:t>
            </a:r>
            <a:r>
              <a:rPr lang="en-US" sz="1300" dirty="0">
                <a:solidFill>
                  <a:schemeClr val="bg1">
                    <a:lumMod val="10000"/>
                    <a:lumOff val="9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https://</a:t>
            </a:r>
            <a:r>
              <a:rPr lang="en-US" sz="1300" dirty="0" err="1">
                <a:solidFill>
                  <a:schemeClr val="bg1">
                    <a:lumMod val="10000"/>
                    <a:lumOff val="9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theconversation.com</a:t>
            </a:r>
            <a:r>
              <a:rPr lang="en-US" sz="1300" dirty="0">
                <a:solidFill>
                  <a:schemeClr val="bg1">
                    <a:lumMod val="10000"/>
                    <a:lumOff val="9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/from-shell-shock-to-ptsd-a-century-of-invisible-war-trauma-74911</a:t>
            </a:r>
            <a:r>
              <a:rPr lang="en-GB" sz="1300" dirty="0">
                <a:solidFill>
                  <a:schemeClr val="bg1">
                    <a:lumMod val="10000"/>
                    <a:lumOff val="90000"/>
                  </a:schemeClr>
                </a:solidFill>
                <a:effectLst/>
              </a:rPr>
              <a:t> </a:t>
            </a:r>
            <a:endParaRPr lang="en-US" sz="1300" dirty="0">
              <a:solidFill>
                <a:schemeClr val="bg1">
                  <a:lumMod val="10000"/>
                  <a:lumOff val="90000"/>
                </a:schemeClr>
              </a:solidFill>
              <a:cs typeface="Arial"/>
            </a:endParaRPr>
          </a:p>
          <a:p>
            <a:pPr marL="359410" indent="-359410">
              <a:lnSpc>
                <a:spcPct val="100000"/>
              </a:lnSpc>
              <a:spcBef>
                <a:spcPts val="0"/>
              </a:spcBef>
              <a:buClr>
                <a:srgbClr val="DDC0C5"/>
              </a:buClr>
            </a:pPr>
            <a:endParaRPr lang="en-GB" sz="1400" dirty="0">
              <a:solidFill>
                <a:srgbClr val="FFFFFF">
                  <a:alpha val="70000"/>
                </a:srgbClr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289497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4BE55-B4B6-E4C7-4153-F4C695184B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C9E86-694C-4E24-C478-451356DDCB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2070" y="1824318"/>
            <a:ext cx="10026650" cy="3978275"/>
          </a:xfrm>
        </p:spPr>
        <p:txBody>
          <a:bodyPr vert="horz" lIns="0" tIns="0" rIns="0" bIns="0" rtlCol="0" anchor="t" anchorCtr="0">
            <a:noAutofit/>
          </a:bodyPr>
          <a:lstStyle/>
          <a:p>
            <a:pPr marL="359410" indent="-359410"/>
            <a:r>
              <a:rPr lang="en-GB" sz="1400" b="1" dirty="0">
                <a:solidFill>
                  <a:srgbClr val="FFFFFF">
                    <a:alpha val="70000"/>
                  </a:srgbClr>
                </a:solidFill>
                <a:latin typeface="Calibri"/>
                <a:cs typeface="Calibri"/>
              </a:rPr>
              <a:t>Presentation information </a:t>
            </a:r>
            <a:endParaRPr lang="en-US" sz="1400" b="1" dirty="0">
              <a:solidFill>
                <a:srgbClr val="FFFFFF">
                  <a:alpha val="70000"/>
                </a:srgbClr>
              </a:solidFill>
              <a:latin typeface="Calibri"/>
              <a:cs typeface="Calibri"/>
            </a:endParaRPr>
          </a:p>
          <a:p>
            <a:pPr marL="359410" indent="-359410">
              <a:buClr>
                <a:srgbClr val="DDC0C5"/>
              </a:buClr>
            </a:pPr>
            <a:r>
              <a:rPr lang="en-GB" sz="1400" b="1" dirty="0">
                <a:solidFill>
                  <a:srgbClr val="FFFFFF">
                    <a:alpha val="70000"/>
                  </a:srgbClr>
                </a:solidFill>
                <a:latin typeface="Calibri"/>
                <a:cs typeface="Calibri"/>
              </a:rPr>
              <a:t>Slide one</a:t>
            </a:r>
            <a:endParaRPr lang="en-US" sz="1400" b="1" dirty="0">
              <a:solidFill>
                <a:srgbClr val="FFFFFF">
                  <a:alpha val="70000"/>
                </a:srgbClr>
              </a:solidFill>
              <a:latin typeface="Calibri"/>
              <a:cs typeface="Calibri"/>
            </a:endParaRPr>
          </a:p>
          <a:p>
            <a:pPr marL="359410" indent="-359410">
              <a:buClr>
                <a:srgbClr val="DDC0C5"/>
              </a:buClr>
            </a:pPr>
            <a:r>
              <a:rPr lang="en-GB" sz="1400" b="1" dirty="0">
                <a:solidFill>
                  <a:srgbClr val="FFFFFF">
                    <a:alpha val="70000"/>
                  </a:srgbClr>
                </a:solidFill>
                <a:latin typeface="Calibri"/>
                <a:cs typeface="Calibri"/>
              </a:rPr>
              <a:t>In these next slides,      I will talk about therapy and treatments for </a:t>
            </a:r>
            <a:r>
              <a:rPr lang="en-GB" sz="1400" b="1" dirty="0" err="1">
                <a:solidFill>
                  <a:srgbClr val="FFFFFF">
                    <a:alpha val="70000"/>
                  </a:srgbClr>
                </a:solidFill>
                <a:latin typeface="Calibri"/>
                <a:cs typeface="Calibri"/>
              </a:rPr>
              <a:t>ptsd</a:t>
            </a:r>
            <a:r>
              <a:rPr lang="en-GB" sz="1400" b="1" dirty="0">
                <a:solidFill>
                  <a:srgbClr val="FFFFFF">
                    <a:alpha val="70000"/>
                  </a:srgbClr>
                </a:solidFill>
                <a:latin typeface="Calibri"/>
                <a:cs typeface="Calibri"/>
              </a:rPr>
              <a:t>. </a:t>
            </a:r>
            <a:endParaRPr lang="en-US" sz="1400" b="1" dirty="0">
              <a:solidFill>
                <a:srgbClr val="FFFFFF">
                  <a:alpha val="70000"/>
                </a:srgbClr>
              </a:solidFill>
              <a:latin typeface="Calibri"/>
              <a:cs typeface="Calibri"/>
            </a:endParaRPr>
          </a:p>
          <a:p>
            <a:pPr marL="359410" indent="-359410">
              <a:buClr>
                <a:srgbClr val="DDC0C5"/>
              </a:buClr>
            </a:pPr>
            <a:r>
              <a:rPr lang="en-GB" sz="1400" b="1" dirty="0">
                <a:solidFill>
                  <a:srgbClr val="FFFFFF">
                    <a:alpha val="70000"/>
                  </a:srgbClr>
                </a:solidFill>
                <a:latin typeface="Calibri"/>
                <a:cs typeface="Calibri"/>
              </a:rPr>
              <a:t>Hot water treatments and steam rooms</a:t>
            </a:r>
            <a:endParaRPr lang="en-US" sz="1400" b="1" dirty="0">
              <a:solidFill>
                <a:srgbClr val="FFFFFF">
                  <a:alpha val="70000"/>
                </a:srgbClr>
              </a:solidFill>
              <a:latin typeface="Calibri"/>
              <a:cs typeface="Calibri"/>
            </a:endParaRPr>
          </a:p>
          <a:p>
            <a:pPr marL="359410" indent="-359410">
              <a:buClr>
                <a:srgbClr val="DDC0C5"/>
              </a:buClr>
            </a:pPr>
            <a:r>
              <a:rPr lang="en-GB" sz="1400" b="1" dirty="0">
                <a:solidFill>
                  <a:srgbClr val="FFFFFF">
                    <a:alpha val="70000"/>
                  </a:srgbClr>
                </a:solidFill>
                <a:latin typeface="Calibri"/>
                <a:cs typeface="Calibri"/>
              </a:rPr>
              <a:t>cold water therapy's </a:t>
            </a:r>
            <a:endParaRPr lang="en-US" sz="1400" b="1" dirty="0">
              <a:solidFill>
                <a:srgbClr val="FFFFFF">
                  <a:alpha val="70000"/>
                </a:srgbClr>
              </a:solidFill>
              <a:latin typeface="Calibri"/>
              <a:cs typeface="Calibri"/>
            </a:endParaRPr>
          </a:p>
          <a:p>
            <a:pPr marL="359410" indent="-359410">
              <a:buClr>
                <a:srgbClr val="DDC0C5"/>
              </a:buClr>
            </a:pPr>
            <a:r>
              <a:rPr lang="en-GB" sz="1400" b="1" dirty="0">
                <a:solidFill>
                  <a:srgbClr val="FFFFFF">
                    <a:alpha val="70000"/>
                  </a:srgbClr>
                </a:solidFill>
                <a:latin typeface="Calibri"/>
                <a:cs typeface="Calibri"/>
              </a:rPr>
              <a:t>Talking therapy's </a:t>
            </a:r>
            <a:endParaRPr lang="en-US" sz="1400" b="1" dirty="0">
              <a:solidFill>
                <a:srgbClr val="FFFFFF">
                  <a:alpha val="70000"/>
                </a:srgbClr>
              </a:solidFill>
              <a:latin typeface="Calibri"/>
              <a:cs typeface="Calibri"/>
            </a:endParaRPr>
          </a:p>
          <a:p>
            <a:pPr marL="359410" indent="-359410">
              <a:buClr>
                <a:srgbClr val="DDC0C5"/>
              </a:buClr>
            </a:pPr>
            <a:r>
              <a:rPr lang="en-GB" sz="1400" b="1" dirty="0">
                <a:solidFill>
                  <a:srgbClr val="FFFFFF">
                    <a:alpha val="70000"/>
                  </a:srgbClr>
                </a:solidFill>
                <a:latin typeface="Calibri"/>
                <a:cs typeface="Calibri"/>
              </a:rPr>
              <a:t>These are all used currently, and some were used back in war times </a:t>
            </a:r>
            <a:endParaRPr lang="en-US" sz="1400" b="1" dirty="0">
              <a:solidFill>
                <a:srgbClr val="FFFFFF">
                  <a:alpha val="70000"/>
                </a:srgbClr>
              </a:solidFill>
              <a:latin typeface="Calibri"/>
              <a:cs typeface="Calibri"/>
            </a:endParaRPr>
          </a:p>
          <a:p>
            <a:pPr marL="359410" indent="-359410">
              <a:buClr>
                <a:srgbClr val="DDC0C5"/>
              </a:buClr>
            </a:pPr>
            <a:r>
              <a:rPr lang="en-GB" sz="1400" b="1" dirty="0">
                <a:solidFill>
                  <a:srgbClr val="FFFFFF">
                    <a:alpha val="70000"/>
                  </a:srgbClr>
                </a:solidFill>
                <a:latin typeface="Calibri"/>
                <a:cs typeface="Calibri"/>
              </a:rPr>
              <a:t>Like hot water treatments in this picture to stop </a:t>
            </a:r>
            <a:endParaRPr lang="en-US" sz="1400" b="1" dirty="0">
              <a:solidFill>
                <a:srgbClr val="FFFFFF">
                  <a:alpha val="70000"/>
                </a:srgbClr>
              </a:solidFill>
              <a:latin typeface="Calibri"/>
              <a:cs typeface="Calibri"/>
            </a:endParaRPr>
          </a:p>
          <a:p>
            <a:pPr marL="359410" indent="-359410">
              <a:buClr>
                <a:srgbClr val="DDC0C5"/>
              </a:buClr>
            </a:pPr>
            <a:r>
              <a:rPr lang="en-GB" sz="1400" b="1" dirty="0">
                <a:solidFill>
                  <a:srgbClr val="FFFFFF">
                    <a:alpha val="70000"/>
                  </a:srgbClr>
                </a:solidFill>
                <a:latin typeface="Calibri"/>
                <a:cs typeface="Calibri"/>
              </a:rPr>
              <a:t>amputation which was cause for shell shock and </a:t>
            </a:r>
            <a:r>
              <a:rPr lang="en-GB" sz="1400" b="1" dirty="0" err="1">
                <a:solidFill>
                  <a:srgbClr val="FFFFFF">
                    <a:alpha val="70000"/>
                  </a:srgbClr>
                </a:solidFill>
                <a:latin typeface="Calibri"/>
                <a:cs typeface="Calibri"/>
              </a:rPr>
              <a:t>ptsd</a:t>
            </a:r>
            <a:r>
              <a:rPr lang="en-GB" sz="1400" b="1" dirty="0">
                <a:solidFill>
                  <a:srgbClr val="FFFFFF">
                    <a:alpha val="70000"/>
                  </a:srgbClr>
                </a:solidFill>
                <a:latin typeface="Calibri"/>
                <a:cs typeface="Calibri"/>
              </a:rPr>
              <a:t> </a:t>
            </a:r>
            <a:endParaRPr lang="en-US" sz="1400" b="1" dirty="0">
              <a:solidFill>
                <a:srgbClr val="FFFFFF">
                  <a:alpha val="70000"/>
                </a:srgbClr>
              </a:solidFill>
              <a:latin typeface="Calibri"/>
              <a:cs typeface="Calibri"/>
            </a:endParaRPr>
          </a:p>
          <a:p>
            <a:pPr marL="359410" indent="-359410">
              <a:buClr>
                <a:srgbClr val="DDC0C5"/>
              </a:buClr>
            </a:pPr>
            <a:endParaRPr lang="en-US" sz="1400" b="1" dirty="0">
              <a:solidFill>
                <a:srgbClr val="FFFFFF">
                  <a:alpha val="70000"/>
                </a:srgbClr>
              </a:solidFill>
              <a:latin typeface="Calibri"/>
              <a:cs typeface="Calibri"/>
            </a:endParaRPr>
          </a:p>
          <a:p>
            <a:pPr marL="359410" indent="-359410">
              <a:buClr>
                <a:srgbClr val="DDC0C5"/>
              </a:buClr>
            </a:pPr>
            <a:endParaRPr lang="en-US" sz="1400" b="1" dirty="0">
              <a:solidFill>
                <a:srgbClr val="FFFFFF">
                  <a:alpha val="70000"/>
                </a:srgbClr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517711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4A6DF-9516-02D9-CB5D-B4CA6175E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F77A2A-A143-BDF8-778B-4E2E9BFF9C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9410" indent="-359410"/>
            <a:r>
              <a:rPr lang="en-GB" sz="1600" b="1" dirty="0">
                <a:latin typeface="Calibri"/>
                <a:cs typeface="Calibri"/>
              </a:rPr>
              <a:t>Slide 2 </a:t>
            </a:r>
            <a:endParaRPr lang="en-US" sz="1600" b="1" dirty="0">
              <a:solidFill>
                <a:srgbClr val="FFFFFF">
                  <a:alpha val="70000"/>
                </a:srgbClr>
              </a:solidFill>
              <a:latin typeface="Calibri"/>
              <a:cs typeface="Calibri"/>
            </a:endParaRPr>
          </a:p>
          <a:p>
            <a:pPr marL="359410" indent="-359410">
              <a:buClr>
                <a:srgbClr val="DDC0C5"/>
              </a:buClr>
            </a:pPr>
            <a:r>
              <a:rPr lang="en-GB" sz="1600" b="1" dirty="0">
                <a:solidFill>
                  <a:schemeClr val="tx1"/>
                </a:solidFill>
                <a:latin typeface="Calibri"/>
                <a:cs typeface="Calibri"/>
              </a:rPr>
              <a:t>A combination of a talking therapy and medicine may be recommended if you have severe or persistent PTSD. </a:t>
            </a:r>
            <a:endParaRPr lang="en-US" sz="1600" b="1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359410" indent="-359410">
              <a:buClr>
                <a:srgbClr val="DDC0C5"/>
              </a:buClr>
            </a:pPr>
            <a:r>
              <a:rPr lang="en-GB" sz="1600" b="1" dirty="0">
                <a:solidFill>
                  <a:schemeClr val="tx1"/>
                </a:solidFill>
                <a:latin typeface="Calibri"/>
                <a:cs typeface="Calibri"/>
              </a:rPr>
              <a:t>Cognitive behavioural therapy (CBT) is a type of talking therapy that aims to help you manage problems by changing how you think and act.</a:t>
            </a:r>
            <a:endParaRPr lang="en-US" sz="1600" b="1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359410" indent="-359410">
              <a:buClr>
                <a:srgbClr val="DDC0C5"/>
              </a:buClr>
            </a:pPr>
            <a:r>
              <a:rPr lang="en-GB" sz="1600" b="1" dirty="0">
                <a:solidFill>
                  <a:schemeClr val="tx1"/>
                </a:solidFill>
                <a:latin typeface="Calibri"/>
                <a:cs typeface="Calibri"/>
              </a:rPr>
              <a:t>These are both recommended for adults </a:t>
            </a:r>
            <a:endParaRPr lang="en-US" sz="1600" b="1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359410" indent="-359410">
              <a:buClr>
                <a:srgbClr val="DDC0C5"/>
              </a:buClr>
            </a:pPr>
            <a:r>
              <a:rPr lang="en-GB" sz="1600" b="1" dirty="0">
                <a:solidFill>
                  <a:schemeClr val="tx1"/>
                </a:solidFill>
                <a:latin typeface="Calibri"/>
                <a:cs typeface="Calibri"/>
              </a:rPr>
              <a:t>Trauma-focused CBT is usually recommended for children and young people with PTSD.</a:t>
            </a:r>
            <a:r>
              <a:rPr lang="en-US" sz="1600" b="1" dirty="0">
                <a:solidFill>
                  <a:schemeClr val="tx1"/>
                </a:solidFill>
                <a:latin typeface="Calibri"/>
                <a:cs typeface="Calibri"/>
              </a:rPr>
              <a:t> </a:t>
            </a:r>
            <a:r>
              <a:rPr lang="en-GB" sz="1600" b="1" dirty="0">
                <a:solidFill>
                  <a:schemeClr val="tx1"/>
                </a:solidFill>
                <a:latin typeface="Calibri"/>
                <a:cs typeface="Calibri"/>
              </a:rPr>
              <a:t> </a:t>
            </a:r>
            <a:endParaRPr lang="en-US" sz="1600" b="1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359410" indent="-359410">
              <a:buClr>
                <a:srgbClr val="DDC0C5"/>
              </a:buClr>
            </a:pPr>
            <a:r>
              <a:rPr lang="en-GB" sz="1600" b="1" dirty="0">
                <a:solidFill>
                  <a:schemeClr val="tx1"/>
                </a:solidFill>
                <a:latin typeface="Calibri"/>
                <a:cs typeface="Calibri"/>
              </a:rPr>
              <a:t>Eye movement desensitisation and reprocessing (EMDR) is a psychological treatment that’s been found to reduce the symptoms of PTSD.</a:t>
            </a:r>
            <a:endParaRPr lang="en-US" sz="1600" b="1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359410" indent="-359410">
              <a:buClr>
                <a:srgbClr val="DDC0C5"/>
              </a:buClr>
            </a:pPr>
            <a:endParaRPr lang="en-US" sz="1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43685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9B5E8-2D44-8F00-1848-4216AF701C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EC716-5918-227B-BF4A-A21E3419A8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9410" indent="-359410"/>
            <a:r>
              <a:rPr lang="en-GB" sz="1400" b="1" dirty="0">
                <a:solidFill>
                  <a:schemeClr val="tx1"/>
                </a:solidFill>
                <a:latin typeface="Calibri"/>
                <a:cs typeface="Calibri"/>
              </a:rPr>
              <a:t>Slide 3 </a:t>
            </a:r>
            <a:endParaRPr lang="en-US" sz="1400" b="1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359410" indent="-359410">
              <a:buClr>
                <a:srgbClr val="DDC0C5"/>
              </a:buClr>
            </a:pPr>
            <a:r>
              <a:rPr lang="en-GB" sz="1400" b="1" dirty="0">
                <a:solidFill>
                  <a:schemeClr val="tx1"/>
                </a:solidFill>
                <a:latin typeface="Calibri"/>
                <a:cs typeface="Calibri"/>
              </a:rPr>
              <a:t>Treatments used now are</a:t>
            </a:r>
            <a:endParaRPr lang="en-US" sz="1400" b="1">
              <a:solidFill>
                <a:schemeClr val="tx1"/>
              </a:solidFill>
              <a:latin typeface="Calibri"/>
              <a:cs typeface="Calibri"/>
            </a:endParaRPr>
          </a:p>
          <a:p>
            <a:pPr marL="359410" indent="-359410">
              <a:buClr>
                <a:srgbClr val="DDC0C5"/>
              </a:buClr>
            </a:pPr>
            <a:r>
              <a:rPr lang="en-GB" sz="1400" b="1" dirty="0">
                <a:solidFill>
                  <a:schemeClr val="tx1"/>
                </a:solidFill>
                <a:latin typeface="Calibri"/>
                <a:cs typeface="Calibri"/>
              </a:rPr>
              <a:t>Medication their couple different types </a:t>
            </a:r>
            <a:endParaRPr lang="en-US" sz="1400" b="1">
              <a:solidFill>
                <a:schemeClr val="tx1"/>
              </a:solidFill>
              <a:latin typeface="Calibri"/>
              <a:cs typeface="Calibri"/>
            </a:endParaRPr>
          </a:p>
          <a:p>
            <a:pPr marL="359410" indent="-359410">
              <a:buClr>
                <a:srgbClr val="DDC0C5"/>
              </a:buClr>
            </a:pPr>
            <a:r>
              <a:rPr lang="en-GB" sz="1400" b="1" dirty="0">
                <a:solidFill>
                  <a:schemeClr val="tx1"/>
                </a:solidFill>
                <a:latin typeface="Calibri"/>
                <a:cs typeface="Calibri"/>
              </a:rPr>
              <a:t>These two on slide are most used currently </a:t>
            </a:r>
            <a:endParaRPr lang="en-US" sz="1400" b="1">
              <a:solidFill>
                <a:schemeClr val="tx1"/>
              </a:solidFill>
              <a:latin typeface="Calibri"/>
              <a:cs typeface="Calibri"/>
            </a:endParaRPr>
          </a:p>
          <a:p>
            <a:pPr marL="359410" indent="-359410">
              <a:buClr>
                <a:srgbClr val="DDC0C5"/>
              </a:buClr>
            </a:pPr>
            <a:r>
              <a:rPr lang="en-GB" sz="1400" b="1" dirty="0">
                <a:solidFill>
                  <a:schemeClr val="tx1"/>
                </a:solidFill>
                <a:latin typeface="Calibri"/>
                <a:cs typeface="Calibri"/>
              </a:rPr>
              <a:t>Their more natural alternatives to medication </a:t>
            </a:r>
            <a:endParaRPr lang="en-US" sz="1400" b="1">
              <a:solidFill>
                <a:schemeClr val="tx1"/>
              </a:solidFill>
              <a:latin typeface="Calibri"/>
              <a:cs typeface="Calibri"/>
            </a:endParaRPr>
          </a:p>
          <a:p>
            <a:pPr marL="359410" indent="-359410">
              <a:buClr>
                <a:srgbClr val="DDC0C5"/>
              </a:buClr>
            </a:pPr>
            <a:r>
              <a:rPr lang="en-GB" sz="1400" b="1" dirty="0">
                <a:solidFill>
                  <a:schemeClr val="tx1"/>
                </a:solidFill>
                <a:latin typeface="Calibri"/>
                <a:cs typeface="Calibri"/>
              </a:rPr>
              <a:t>Like psychotherapy </a:t>
            </a:r>
            <a:endParaRPr lang="en-US" sz="1400" b="1">
              <a:solidFill>
                <a:schemeClr val="tx1"/>
              </a:solidFill>
              <a:latin typeface="Calibri"/>
              <a:cs typeface="Calibri"/>
            </a:endParaRPr>
          </a:p>
          <a:p>
            <a:pPr marL="359410" indent="-359410">
              <a:buClr>
                <a:srgbClr val="DDC0C5"/>
              </a:buClr>
            </a:pPr>
            <a:r>
              <a:rPr lang="en-GB" sz="1400" b="1" dirty="0">
                <a:solidFill>
                  <a:schemeClr val="tx1"/>
                </a:solidFill>
                <a:latin typeface="Calibri"/>
                <a:cs typeface="Calibri"/>
              </a:rPr>
              <a:t>In this photo you can see some people used yoga and acupuncture </a:t>
            </a:r>
            <a:endParaRPr lang="en-US" sz="1400" b="1">
              <a:solidFill>
                <a:schemeClr val="tx1"/>
              </a:solidFill>
              <a:latin typeface="Calibri"/>
              <a:cs typeface="Calibri"/>
            </a:endParaRPr>
          </a:p>
          <a:p>
            <a:pPr marL="359410" indent="-359410">
              <a:buClr>
                <a:srgbClr val="DDC0C5"/>
              </a:buClr>
            </a:pPr>
            <a:r>
              <a:rPr lang="en-GB" sz="1400" b="1" dirty="0">
                <a:solidFill>
                  <a:schemeClr val="tx1"/>
                </a:solidFill>
                <a:latin typeface="Calibri"/>
                <a:cs typeface="Calibri"/>
              </a:rPr>
              <a:t>new treatments currently being tested and used is virtual reality exposure</a:t>
            </a:r>
            <a:endParaRPr lang="en-US" sz="1400" b="1" dirty="0">
              <a:solidFill>
                <a:schemeClr val="tx1"/>
              </a:solidFill>
            </a:endParaRPr>
          </a:p>
          <a:p>
            <a:pPr marL="359410" indent="-359410">
              <a:buClr>
                <a:srgbClr val="DDC0C5"/>
              </a:buClr>
            </a:pPr>
            <a:endParaRPr lang="en-US" sz="1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54815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2E87C-1150-6034-4D7D-BD1BEBB2AE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974" y="206543"/>
            <a:ext cx="10768597" cy="6454774"/>
          </a:xfrm>
        </p:spPr>
        <p:txBody>
          <a:bodyPr vert="horz" lIns="0" tIns="0" rIns="0" bIns="0" rtlCol="0" anchor="t" anchorCtr="0">
            <a:noAutofit/>
          </a:bodyPr>
          <a:lstStyle/>
          <a:p>
            <a:pPr marL="359410" indent="-359410"/>
            <a:r>
              <a:rPr lang="en-GB" sz="1400" dirty="0">
                <a:solidFill>
                  <a:schemeClr val="tx1"/>
                </a:solidFill>
                <a:latin typeface="Calibri"/>
                <a:cs typeface="Calibri"/>
              </a:rPr>
              <a:t>Slide 4 </a:t>
            </a:r>
            <a:endParaRPr lang="en-US" sz="14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359410" indent="-359410">
              <a:buClr>
                <a:srgbClr val="DDC0C5"/>
              </a:buClr>
            </a:pPr>
            <a:r>
              <a:rPr lang="en-US" sz="1400" dirty="0">
                <a:solidFill>
                  <a:schemeClr val="tx1"/>
                </a:solidFill>
                <a:latin typeface="Calibri"/>
                <a:cs typeface="Calibri"/>
              </a:rPr>
              <a:t>Modern hydrotherapy combines heat, steam and massage. </a:t>
            </a:r>
          </a:p>
          <a:p>
            <a:pPr marL="359410" indent="-359410">
              <a:buClr>
                <a:srgbClr val="DDC0C5"/>
              </a:buClr>
            </a:pPr>
            <a:r>
              <a:rPr lang="en-US" sz="1400" dirty="0">
                <a:solidFill>
                  <a:schemeClr val="tx1"/>
                </a:solidFill>
                <a:latin typeface="Calibri"/>
                <a:cs typeface="Calibri"/>
              </a:rPr>
              <a:t> It may also include other treatments such as essential oils and/or healing salts. </a:t>
            </a:r>
          </a:p>
          <a:p>
            <a:pPr marL="359410" indent="-359410">
              <a:buClr>
                <a:srgbClr val="DDC0C5"/>
              </a:buClr>
            </a:pPr>
            <a:r>
              <a:rPr lang="en-US" sz="1400" dirty="0">
                <a:solidFill>
                  <a:schemeClr val="tx1"/>
                </a:solidFill>
                <a:latin typeface="Calibri"/>
                <a:cs typeface="Calibri"/>
              </a:rPr>
              <a:t>The benefits of all these treatments have been known for hundreds, if not thousands of years.  More recently, they have been validated by science.  </a:t>
            </a:r>
          </a:p>
          <a:p>
            <a:pPr marL="359410" indent="-359410">
              <a:buClr>
                <a:srgbClr val="DDC0C5"/>
              </a:buClr>
            </a:pPr>
            <a:r>
              <a:rPr lang="en-US" sz="1400" u="sng" dirty="0">
                <a:solidFill>
                  <a:schemeClr val="tx1"/>
                </a:solidFill>
                <a:latin typeface="Calibri"/>
                <a:cs typeface="Calibri"/>
              </a:rPr>
              <a:t>The cold water therapy </a:t>
            </a:r>
            <a:endParaRPr lang="en-US" sz="14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359410" indent="-359410">
              <a:buClr>
                <a:srgbClr val="DDC0C5"/>
              </a:buClr>
            </a:pPr>
            <a:r>
              <a:rPr lang="en-US" sz="1400" dirty="0">
                <a:solidFill>
                  <a:schemeClr val="tx1"/>
                </a:solidFill>
                <a:latin typeface="Calibri"/>
                <a:cs typeface="Calibri"/>
              </a:rPr>
              <a:t>Ice baths method or cold water exposure.</a:t>
            </a:r>
          </a:p>
          <a:p>
            <a:pPr marL="359410" indent="-359410">
              <a:buClr>
                <a:srgbClr val="DDC0C5"/>
              </a:buClr>
            </a:pPr>
            <a:r>
              <a:rPr lang="en-US" sz="1400" dirty="0">
                <a:solidFill>
                  <a:schemeClr val="tx1"/>
                </a:solidFill>
                <a:latin typeface="Calibri"/>
                <a:cs typeface="Calibri"/>
              </a:rPr>
              <a:t> It begins with cold showers: immersing the feet and then follow with legs, stomach, shoulders, neck and back and finally the head.</a:t>
            </a:r>
          </a:p>
          <a:p>
            <a:pPr marL="359410" indent="-359410">
              <a:buClr>
                <a:srgbClr val="DDC0C5"/>
              </a:buClr>
            </a:pPr>
            <a:r>
              <a:rPr lang="en-US" sz="1400" dirty="0">
                <a:solidFill>
                  <a:schemeClr val="tx1"/>
                </a:solidFill>
                <a:latin typeface="Calibri"/>
                <a:cs typeface="Calibri"/>
              </a:rPr>
              <a:t> An initial shock, shivering and hyperventilation is normal. </a:t>
            </a:r>
          </a:p>
          <a:p>
            <a:pPr marL="359410" indent="-359410">
              <a:buClr>
                <a:srgbClr val="DDC0C5"/>
              </a:buClr>
            </a:pPr>
            <a:r>
              <a:rPr lang="en-US" sz="1400" dirty="0">
                <a:solidFill>
                  <a:schemeClr val="tx1"/>
                </a:solidFill>
                <a:latin typeface="Calibri"/>
                <a:cs typeface="Calibri"/>
              </a:rPr>
              <a:t>The trick is to remain calm and breathe through it.</a:t>
            </a:r>
          </a:p>
          <a:p>
            <a:pPr marL="0" indent="0">
              <a:buClr>
                <a:srgbClr val="DDC0C5"/>
              </a:buClr>
              <a:buNone/>
            </a:pPr>
            <a:r>
              <a:rPr lang="en-US" sz="1400" dirty="0">
                <a:solidFill>
                  <a:schemeClr val="tx1"/>
                </a:solidFill>
                <a:latin typeface="Calibri"/>
                <a:cs typeface="Calibri"/>
              </a:rPr>
              <a:t>Multiple studies have shown that the repeated exposure to cold water can positively affect the</a:t>
            </a:r>
          </a:p>
          <a:p>
            <a:pPr marL="359410" indent="-359410">
              <a:buClr>
                <a:srgbClr val="DDC0C5"/>
              </a:buClr>
            </a:pPr>
            <a:r>
              <a:rPr lang="en-US" sz="1400" dirty="0">
                <a:solidFill>
                  <a:schemeClr val="tx1"/>
                </a:solidFill>
                <a:latin typeface="Calibri"/>
                <a:cs typeface="Calibri"/>
              </a:rPr>
              <a:t> physiological markers of stress: both cortisol release and subjective stress perception were reduced upon repeated exposures.</a:t>
            </a:r>
          </a:p>
          <a:p>
            <a:pPr marL="359410" indent="-359410">
              <a:buClr>
                <a:srgbClr val="DDC0C5"/>
              </a:buClr>
            </a:pPr>
            <a:r>
              <a:rPr lang="en-GB" sz="1400" dirty="0">
                <a:solidFill>
                  <a:schemeClr val="tx1"/>
                </a:solidFill>
                <a:latin typeface="Calibri"/>
                <a:cs typeface="Calibri"/>
              </a:rPr>
              <a:t>References </a:t>
            </a:r>
            <a:endParaRPr lang="en-US" sz="14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359410" indent="-359410">
              <a:buClr>
                <a:srgbClr val="DDC0C5"/>
              </a:buClr>
            </a:pPr>
            <a:r>
              <a:rPr lang="en-GB" sz="1400" u="sng" dirty="0">
                <a:solidFill>
                  <a:schemeClr val="tx1"/>
                </a:solidFill>
                <a:latin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Treatment - Post-traumatic stress disorder - NHS (www.nhs.uk)</a:t>
            </a:r>
            <a:endParaRPr lang="en-US" sz="1400">
              <a:solidFill>
                <a:schemeClr val="tx1"/>
              </a:solidFill>
              <a:latin typeface="Calibri"/>
              <a:cs typeface="Calibri"/>
              <a:hlinkClick r:id="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359410" indent="-359410">
              <a:buClr>
                <a:srgbClr val="DDC0C5"/>
              </a:buClr>
            </a:pPr>
            <a:r>
              <a:rPr lang="en-US" sz="1400" u="sng" dirty="0">
                <a:solidFill>
                  <a:schemeClr val="tx1"/>
                </a:solidFill>
                <a:latin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* How hydrotherapy can be useful for PTSD sufferers – PTSD U</a:t>
            </a:r>
            <a:r>
              <a:rPr lang="en-US" sz="1400" dirty="0">
                <a:solidFill>
                  <a:schemeClr val="tx1"/>
                </a:solidFill>
                <a:latin typeface="Calibri"/>
                <a:cs typeface="Calibri"/>
              </a:rPr>
              <a:t>K </a:t>
            </a:r>
            <a:endParaRPr lang="en-GB" sz="14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359410" indent="-359410">
              <a:buClr>
                <a:srgbClr val="DDC0C5"/>
              </a:buClr>
            </a:pPr>
            <a:r>
              <a:rPr lang="en-GB" sz="1400" u="sng" dirty="0">
                <a:solidFill>
                  <a:schemeClr val="tx1"/>
                </a:solidFill>
                <a:latin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* Ice baths, Wim Hof and PTSD – PTSD </a:t>
            </a:r>
            <a:r>
              <a:rPr lang="en-GB" sz="1400" dirty="0">
                <a:solidFill>
                  <a:schemeClr val="tx1"/>
                </a:solidFill>
                <a:latin typeface="Calibri"/>
                <a:cs typeface="Calibri"/>
              </a:rPr>
              <a:t>UK</a:t>
            </a:r>
          </a:p>
          <a:p>
            <a:pPr marL="359410" indent="-359410">
              <a:buClr>
                <a:srgbClr val="DDC0C5"/>
              </a:buClr>
            </a:pPr>
            <a:endParaRPr lang="en-US" sz="14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359410" indent="-359410">
              <a:buClr>
                <a:srgbClr val="DDC0C5"/>
              </a:buClr>
            </a:pPr>
            <a:endParaRPr lang="en-US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3443308"/>
      </p:ext>
    </p:extLst>
  </p:cSld>
  <p:clrMapOvr>
    <a:masterClrMapping/>
  </p:clrMapOvr>
</p:sld>
</file>

<file path=ppt/theme/theme1.xml><?xml version="1.0" encoding="utf-8"?>
<a:theme xmlns:a="http://schemas.openxmlformats.org/drawingml/2006/main" name="LeafVTI">
  <a:themeElements>
    <a:clrScheme name="AnalogousFromLightSeedRightStep">
      <a:dk1>
        <a:srgbClr val="000000"/>
      </a:dk1>
      <a:lt1>
        <a:srgbClr val="FFFFFF"/>
      </a:lt1>
      <a:dk2>
        <a:srgbClr val="413324"/>
      </a:dk2>
      <a:lt2>
        <a:srgbClr val="E2E8E7"/>
      </a:lt2>
      <a:accent1>
        <a:srgbClr val="C6969F"/>
      </a:accent1>
      <a:accent2>
        <a:srgbClr val="BA8D7F"/>
      </a:accent2>
      <a:accent3>
        <a:srgbClr val="B3A180"/>
      </a:accent3>
      <a:accent4>
        <a:srgbClr val="A3A772"/>
      </a:accent4>
      <a:accent5>
        <a:srgbClr val="96AA81"/>
      </a:accent5>
      <a:accent6>
        <a:srgbClr val="7DAF77"/>
      </a:accent6>
      <a:hlink>
        <a:srgbClr val="568E84"/>
      </a:hlink>
      <a:folHlink>
        <a:srgbClr val="7F7F7F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afVTI" id="{AD13D32C-3873-4EF1-A28C-5D0E64FF0913}" vid="{0D2E0FD0-9C17-4337-BD21-33917FC300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LeafVTI</vt:lpstr>
      <vt:lpstr>Rosie 21st century  cold and hot water therapy and treaTMENT for Ptsd</vt:lpstr>
      <vt:lpstr>PowerPoint Presentation</vt:lpstr>
      <vt:lpstr>PowerPoint Presentation</vt:lpstr>
      <vt:lpstr>Hydrotherapy for PTSD</vt:lpstr>
      <vt:lpstr>References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Jess Morgan (2303990)</cp:lastModifiedBy>
  <cp:revision>44</cp:revision>
  <dcterms:created xsi:type="dcterms:W3CDTF">2023-11-29T12:03:37Z</dcterms:created>
  <dcterms:modified xsi:type="dcterms:W3CDTF">2024-01-10T11:25:49Z</dcterms:modified>
</cp:coreProperties>
</file>