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9" r:id="rId4"/>
    <p:sldId id="258" r:id="rId5"/>
    <p:sldId id="265" r:id="rId6"/>
    <p:sldId id="261" r:id="rId7"/>
    <p:sldId id="262" r:id="rId8"/>
    <p:sldId id="263" r:id="rId9"/>
    <p:sldId id="260" r:id="rId10"/>
  </p:sldIdLst>
  <p:sldSz cx="9144000" cy="5143500" type="screen16x9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E9202"/>
    <a:srgbClr val="FFF189"/>
    <a:srgbClr val="CE284C"/>
    <a:srgbClr val="FF5DEC"/>
    <a:srgbClr val="FF5DC5"/>
    <a:srgbClr val="D979FF"/>
    <a:srgbClr val="C10B32"/>
    <a:srgbClr val="FF0000"/>
    <a:srgbClr val="007033"/>
    <a:srgbClr val="00E6F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125E5076-3810-47DD-B79F-674D7AD40C01}" styleName="深色样式 1 - 强调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269D01E-BC32-4049-B463-5C60D7B0CCD2}" styleName="主题样式 2 - 强调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0" d="100"/>
          <a:sy n="90" d="100"/>
        </p:scale>
        <p:origin x="78" y="66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152705" cy="1527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18E60-4300-4729-A0D7-6AB984C3922D}" type="datetimeFigureOut">
              <a:rPr lang="en-US" smtClean="0"/>
              <a:t>4/14/2022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533E96-F078-4B3D-A8F4-F1AF21EBC3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84811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350B06-B074-48FC-8CFD-53D2CD8FB95F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10409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199" y="3182569"/>
            <a:ext cx="8229599" cy="975365"/>
          </a:xfr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algn="l"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157935"/>
            <a:ext cx="8229599" cy="744815"/>
          </a:xfrm>
        </p:spPr>
        <p:txBody>
          <a:bodyPr>
            <a:normAutofit/>
          </a:bodyPr>
          <a:lstStyle>
            <a:lvl1pPr marL="0" indent="0" algn="l">
              <a:buNone/>
              <a:defRPr sz="2800" b="0" i="0">
                <a:solidFill>
                  <a:srgbClr val="FE920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t>4/14/2022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0730" y="586585"/>
            <a:ext cx="8246070" cy="763524"/>
          </a:xfrm>
        </p:spPr>
        <p:txBody>
          <a:bodyPr>
            <a:normAutofit/>
          </a:bodyPr>
          <a:lstStyle>
            <a:lvl1pPr algn="l">
              <a:defRPr sz="3600" baseline="0">
                <a:solidFill>
                  <a:srgbClr val="FE9202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65" y="1350110"/>
            <a:ext cx="8246070" cy="3417151"/>
          </a:xfrm>
        </p:spPr>
        <p:txBody>
          <a:bodyPr/>
          <a:lstStyle>
            <a:lvl1pPr algn="l">
              <a:defRPr sz="2800">
                <a:solidFill>
                  <a:schemeClr val="bg1"/>
                </a:solidFill>
              </a:defRPr>
            </a:lvl1pPr>
            <a:lvl2pPr algn="l">
              <a:defRPr>
                <a:solidFill>
                  <a:schemeClr val="bg1"/>
                </a:solidFill>
              </a:defRPr>
            </a:lvl2pPr>
            <a:lvl3pPr algn="l">
              <a:defRPr>
                <a:solidFill>
                  <a:schemeClr val="bg1"/>
                </a:solidFill>
              </a:defRPr>
            </a:lvl3pPr>
            <a:lvl4pPr algn="l">
              <a:defRPr>
                <a:solidFill>
                  <a:schemeClr val="bg1"/>
                </a:solidFill>
              </a:defRPr>
            </a:lvl4pPr>
            <a:lvl5pPr algn="l"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t>4/14/2022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8" y="376237"/>
            <a:ext cx="6405375" cy="763525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FE9202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1197405"/>
            <a:ext cx="6405375" cy="3576168"/>
          </a:xfrm>
        </p:spPr>
        <p:txBody>
          <a:bodyPr/>
          <a:lstStyle>
            <a:lvl1pPr algn="l">
              <a:defRPr sz="2800">
                <a:solidFill>
                  <a:schemeClr val="tx1"/>
                </a:solidFill>
              </a:defRPr>
            </a:lvl1pPr>
            <a:lvl2pPr algn="l">
              <a:defRPr>
                <a:solidFill>
                  <a:schemeClr val="tx1"/>
                </a:solidFill>
              </a:defRPr>
            </a:lvl2pPr>
            <a:lvl3pPr algn="l">
              <a:defRPr>
                <a:solidFill>
                  <a:schemeClr val="tx1"/>
                </a:solidFill>
              </a:defRPr>
            </a:lvl3pPr>
            <a:lvl4pPr algn="l">
              <a:defRPr>
                <a:solidFill>
                  <a:schemeClr val="tx1"/>
                </a:solidFill>
              </a:defRPr>
            </a:lvl4pPr>
            <a:lvl5pPr algn="l"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t>4/14/2022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t>4/14/2022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t>4/14/2022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225" y="739290"/>
            <a:ext cx="8076896" cy="763525"/>
          </a:xfrm>
        </p:spPr>
        <p:txBody>
          <a:bodyPr>
            <a:normAutofit/>
          </a:bodyPr>
          <a:lstStyle>
            <a:lvl1pPr algn="l">
              <a:defRPr sz="3600" baseline="0">
                <a:solidFill>
                  <a:srgbClr val="FE9202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6879" y="1946648"/>
            <a:ext cx="4040188" cy="479822"/>
          </a:xfrm>
        </p:spPr>
        <p:txBody>
          <a:bodyPr anchor="b"/>
          <a:lstStyle>
            <a:lvl1pPr marL="0" indent="0" algn="ctr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6879" y="2419045"/>
            <a:ext cx="4040188" cy="2276294"/>
          </a:xfrm>
        </p:spPr>
        <p:txBody>
          <a:bodyPr/>
          <a:lstStyle>
            <a:lvl1pPr algn="ctr">
              <a:defRPr sz="2400">
                <a:solidFill>
                  <a:schemeClr val="bg1"/>
                </a:solidFill>
              </a:defRPr>
            </a:lvl1pPr>
            <a:lvl2pPr algn="ctr">
              <a:defRPr sz="2000">
                <a:solidFill>
                  <a:schemeClr val="bg1"/>
                </a:solidFill>
              </a:defRPr>
            </a:lvl2pPr>
            <a:lvl3pPr algn="ctr">
              <a:defRPr sz="1800">
                <a:solidFill>
                  <a:schemeClr val="bg1"/>
                </a:solidFill>
              </a:defRPr>
            </a:lvl3pPr>
            <a:lvl4pPr algn="ctr">
              <a:defRPr sz="1600">
                <a:solidFill>
                  <a:schemeClr val="bg1"/>
                </a:solidFill>
              </a:defRPr>
            </a:lvl4pPr>
            <a:lvl5pPr algn="ctr">
              <a:defRPr sz="1600">
                <a:solidFill>
                  <a:schemeClr val="bg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2000" y="1946648"/>
            <a:ext cx="4041775" cy="479822"/>
          </a:xfrm>
        </p:spPr>
        <p:txBody>
          <a:bodyPr anchor="b"/>
          <a:lstStyle>
            <a:lvl1pPr marL="0" indent="0" algn="ctr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72000" y="2419045"/>
            <a:ext cx="4041775" cy="2276294"/>
          </a:xfrm>
        </p:spPr>
        <p:txBody>
          <a:bodyPr/>
          <a:lstStyle>
            <a:lvl1pPr algn="ctr">
              <a:defRPr sz="2400">
                <a:solidFill>
                  <a:schemeClr val="bg1"/>
                </a:solidFill>
              </a:defRPr>
            </a:lvl1pPr>
            <a:lvl2pPr algn="ctr">
              <a:defRPr sz="2000">
                <a:solidFill>
                  <a:schemeClr val="bg1"/>
                </a:solidFill>
              </a:defRPr>
            </a:lvl2pPr>
            <a:lvl3pPr algn="ctr">
              <a:defRPr sz="1800">
                <a:solidFill>
                  <a:schemeClr val="bg1"/>
                </a:solidFill>
              </a:defRPr>
            </a:lvl3pPr>
            <a:lvl4pPr algn="ctr">
              <a:defRPr sz="1600">
                <a:solidFill>
                  <a:schemeClr val="bg1"/>
                </a:solidFill>
              </a:defRPr>
            </a:lvl4pPr>
            <a:lvl5pPr algn="ctr">
              <a:defRPr sz="1600">
                <a:solidFill>
                  <a:schemeClr val="bg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t>4/14/2022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t>4/14/2022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t>4/14/2022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t>4/14/2022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t>4/14/2022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t>4/14/2022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t>4/14/2022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 descr="E:\websites\free-power-point-templates\2012\logos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08475" y="2326213"/>
            <a:ext cx="1463784" cy="5269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074F12-AA26-4AC8-9962-C36BB8F32554}" type="datetimeFigureOut">
              <a:rPr lang="en-US" smtClean="0"/>
              <a:t>4/14/2022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2CCC60-E8CD-4174-8B1A-7DF615B22EEF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extBox 6"/>
          <p:cNvSpPr txBox="1"/>
          <p:nvPr userDrawn="1"/>
        </p:nvSpPr>
        <p:spPr>
          <a:xfrm>
            <a:off x="-9150" y="5213747"/>
            <a:ext cx="83896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>
                    <a:lumMod val="65000"/>
                  </a:schemeClr>
                </a:solidFill>
              </a:rPr>
              <a:t>This presentation uses a free template provided by FPPT.com</a:t>
            </a:r>
          </a:p>
          <a:p>
            <a:r>
              <a:rPr lang="en-US" sz="1400" dirty="0">
                <a:solidFill>
                  <a:schemeClr val="bg1">
                    <a:lumMod val="65000"/>
                  </a:schemeClr>
                </a:solidFill>
              </a:rPr>
              <a:t>www.free-power-point-templates.com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3555" y="3029865"/>
            <a:ext cx="4267506" cy="975365"/>
          </a:xfrm>
        </p:spPr>
        <p:txBody>
          <a:bodyPr>
            <a:normAutofit fontScale="90000"/>
          </a:bodyPr>
          <a:lstStyle/>
          <a:p>
            <a:pPr lvl="0"/>
            <a:r>
              <a:rPr lang="en-GB" dirty="0" smtClean="0"/>
              <a:t>How do we use technology to collaborate with </a:t>
            </a:r>
            <a:r>
              <a:rPr lang="en-GB" smtClean="0"/>
              <a:t>the UWTSD 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808475" y="4324496"/>
            <a:ext cx="8229599" cy="744815"/>
          </a:xfrm>
        </p:spPr>
        <p:txBody>
          <a:bodyPr/>
          <a:lstStyle/>
          <a:p>
            <a:r>
              <a:rPr lang="en-US" dirty="0" smtClean="0"/>
              <a:t>By </a:t>
            </a:r>
            <a:r>
              <a:rPr lang="en-US" dirty="0" err="1" smtClean="0"/>
              <a:t>Ambreen</a:t>
            </a:r>
            <a:r>
              <a:rPr lang="en-US" dirty="0" smtClean="0"/>
              <a:t> </a:t>
            </a:r>
            <a:r>
              <a:rPr lang="en-US" dirty="0" err="1" smtClean="0"/>
              <a:t>Kanwal</a:t>
            </a:r>
            <a:r>
              <a:rPr lang="en-US" dirty="0" smtClean="0"/>
              <a:t> </a:t>
            </a:r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6260" y="968348"/>
            <a:ext cx="4275740" cy="763524"/>
          </a:xfrm>
        </p:spPr>
        <p:txBody>
          <a:bodyPr>
            <a:normAutofit fontScale="90000"/>
          </a:bodyPr>
          <a:lstStyle/>
          <a:p>
            <a:r>
              <a:rPr lang="en-US" sz="2700" dirty="0" smtClean="0">
                <a:solidFill>
                  <a:schemeClr val="bg1"/>
                </a:solidFill>
              </a:rPr>
              <a:t>Overview </a:t>
            </a:r>
            <a:r>
              <a:rPr lang="en-US" sz="2700" dirty="0" smtClean="0"/>
              <a:t/>
            </a:r>
            <a:br>
              <a:rPr lang="en-US" sz="2700" dirty="0" smtClean="0"/>
            </a:br>
            <a:r>
              <a:rPr lang="en-US" sz="2700" dirty="0" smtClean="0"/>
              <a:t> </a:t>
            </a:r>
            <a:r>
              <a:rPr lang="en-GB" sz="2700" dirty="0"/>
              <a:t>D</a:t>
            </a:r>
            <a:r>
              <a:rPr lang="en-GB" sz="2700" dirty="0" smtClean="0"/>
              <a:t>igital which is more commonly used in collaboration with the UWTSD </a:t>
            </a: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6260" y="1960930"/>
            <a:ext cx="7177135" cy="2348216"/>
          </a:xfrm>
        </p:spPr>
        <p:txBody>
          <a:bodyPr>
            <a:normAutofit fontScale="77500" lnSpcReduction="20000"/>
          </a:bodyPr>
          <a:lstStyle/>
          <a:p>
            <a:pPr lvl="0"/>
            <a:r>
              <a:rPr lang="en-US" dirty="0" smtClean="0"/>
              <a:t>The topic I choose to present my research is that which tool is commonly collaborated with the university. </a:t>
            </a:r>
          </a:p>
          <a:p>
            <a:pPr lvl="0"/>
            <a:r>
              <a:rPr lang="en-US" dirty="0" smtClean="0"/>
              <a:t>All the technological, tool has became a great source of help during the pandemic. </a:t>
            </a:r>
          </a:p>
          <a:p>
            <a:pPr lvl="0"/>
            <a:r>
              <a:rPr lang="en-US" dirty="0" smtClean="0"/>
              <a:t>The most used tools in the university has been Microsoft despite the pandemic, however, teams is one tool that has proven to be great aid during the pandemic. </a:t>
            </a:r>
          </a:p>
          <a:p>
            <a:pPr lvl="0"/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Rational 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dirty="0" smtClean="0"/>
              <a:t>Microsoft has been a default app since the beginning of technology. People turn to Microsoft apps only for any kind documents editing, making presentation and managing spreadsheets. (</a:t>
            </a:r>
            <a:r>
              <a:rPr lang="en-US" dirty="0"/>
              <a:t>S </a:t>
            </a:r>
            <a:r>
              <a:rPr lang="en-US" dirty="0" smtClean="0"/>
              <a:t>Moussa 2019)</a:t>
            </a:r>
          </a:p>
          <a:p>
            <a:r>
              <a:rPr lang="en-US" dirty="0" smtClean="0"/>
              <a:t>Microsoft office programmer are one of the greatest innovation in the contemporary world. It is easy to use with plethora of facilities that help in editing documents quickly (</a:t>
            </a:r>
            <a:r>
              <a:rPr lang="en-US" u="sng" dirty="0"/>
              <a:t>A Sinha</a:t>
            </a:r>
            <a:r>
              <a:rPr lang="en-US" dirty="0" smtClean="0"/>
              <a:t>, </a:t>
            </a:r>
            <a:r>
              <a:rPr lang="en-US" dirty="0" err="1" smtClean="0"/>
              <a:t>et.l</a:t>
            </a:r>
            <a:r>
              <a:rPr lang="en-US" dirty="0" smtClean="0"/>
              <a:t> 2015)</a:t>
            </a:r>
          </a:p>
          <a:p>
            <a:r>
              <a:rPr lang="en-US" dirty="0" smtClean="0"/>
              <a:t>Microsoft had few to non competition, however, google docs has the emerged during the pandemic. (</a:t>
            </a:r>
            <a:r>
              <a:rPr lang="en-US" u="sng" dirty="0"/>
              <a:t>K </a:t>
            </a:r>
            <a:r>
              <a:rPr lang="en-US" u="sng" dirty="0" err="1" smtClean="0"/>
              <a:t>Kousha</a:t>
            </a:r>
            <a:r>
              <a:rPr lang="en-US" u="sng" dirty="0" smtClean="0"/>
              <a:t> 2020</a:t>
            </a:r>
            <a:r>
              <a:rPr lang="en-US" dirty="0" smtClean="0"/>
              <a:t>) </a:t>
            </a:r>
          </a:p>
          <a:p>
            <a:r>
              <a:rPr lang="en-US" dirty="0" smtClean="0"/>
              <a:t>Understanding the context of pandemic, It is necessary to see if Microsoft has closely collaborated with the university. 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Method 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Majority of students and the staff of the university uses Microsoft teams for the communication and coordination </a:t>
            </a:r>
          </a:p>
          <a:p>
            <a:r>
              <a:rPr lang="en-US" dirty="0" smtClean="0"/>
              <a:t>The most common tool used for the assignment making is Microsoft words.</a:t>
            </a:r>
          </a:p>
          <a:p>
            <a:r>
              <a:rPr lang="en-US" dirty="0" smtClean="0"/>
              <a:t>This research is a qualitative study in which the observer will observe the frequency of usage to the said tools 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Questionair designed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https://forms.office.com/Pages/ResponsePage.aspx?id=-REPTm4EBUWcuNshUjEeIexN8QM3RNVLvBzdi5Z4m2lUQVIyMTNCS1pOSDJJOFY4VzRGV1UxWVdVUC4u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Ethical consideration  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 smtClean="0"/>
              <a:t>The ethical consideration considered in presentation are as follows. </a:t>
            </a:r>
          </a:p>
          <a:p>
            <a:r>
              <a:rPr lang="en-US" dirty="0" smtClean="0"/>
              <a:t>Integrity </a:t>
            </a:r>
          </a:p>
          <a:p>
            <a:r>
              <a:rPr lang="en-US" dirty="0" smtClean="0"/>
              <a:t>Honesty</a:t>
            </a:r>
          </a:p>
          <a:p>
            <a:r>
              <a:rPr lang="en-US" dirty="0" smtClean="0"/>
              <a:t>Avoid copying</a:t>
            </a:r>
          </a:p>
          <a:p>
            <a:r>
              <a:rPr lang="en-US" dirty="0" smtClean="0"/>
              <a:t>Cite properly</a:t>
            </a:r>
          </a:p>
          <a:p>
            <a:r>
              <a:rPr lang="en-US" dirty="0" smtClean="0"/>
              <a:t>Give credit to the deserving researcher</a:t>
            </a:r>
          </a:p>
          <a:p>
            <a:pPr marL="0" indent="0">
              <a:buNone/>
            </a:pPr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Research timeline 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US" dirty="0" smtClean="0"/>
          </a:p>
          <a:p>
            <a:endParaRPr lang="en-US" dirty="0"/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1180337"/>
              </p:ext>
            </p:extLst>
          </p:nvPr>
        </p:nvGraphicFramePr>
        <p:xfrm>
          <a:off x="457198" y="1139762"/>
          <a:ext cx="6096000" cy="3774440"/>
        </p:xfrm>
        <a:graphic>
          <a:graphicData uri="http://schemas.openxmlformats.org/drawingml/2006/table">
            <a:tbl>
              <a:tblPr firstRow="1" bandRow="1">
                <a:tableStyleId>{E269D01E-BC32-4049-B463-5C60D7B0CCD2}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No. of day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Start date</a:t>
                      </a:r>
                      <a:r>
                        <a:rPr lang="en-US" baseline="0" dirty="0" smtClean="0"/>
                        <a:t>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End </a:t>
                      </a:r>
                      <a:r>
                        <a:rPr lang="en-US" dirty="0" smtClean="0"/>
                        <a:t>date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Task 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1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9/3/2022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9/3/2022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Cover Page 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1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10/3/2022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10/3/2022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Introduction 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1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11/3/2022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11/3/2022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Rationale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1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12/3/2022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12/3/2022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Method 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1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13/3/2022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smtClean="0"/>
                        <a:t>13/3/2022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dirty="0" smtClean="0"/>
                        <a:t>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Ethical consideration 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1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16/3/2022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16/3/2022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Research timeline 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1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smtClean="0"/>
                        <a:t>17/3/2022</a:t>
                      </a:r>
                    </a:p>
                    <a:p>
                      <a:r>
                        <a:rPr lang="en-US" dirty="0" smtClean="0"/>
                        <a:t>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17/3/2022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Hypothesis</a:t>
                      </a:r>
                      <a:r>
                        <a:rPr lang="en-US" baseline="0" dirty="0" smtClean="0"/>
                        <a:t> </a:t>
                      </a:r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Hypothesis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 hypothesis is that teams is the only most company used tool in UWTSD </a:t>
            </a:r>
          </a:p>
          <a:p>
            <a:r>
              <a:rPr lang="en-US" dirty="0" smtClean="0"/>
              <a:t>Microsoft word is the app that students prefer to work on for the assignment </a:t>
            </a:r>
          </a:p>
          <a:p>
            <a:r>
              <a:rPr lang="en-US" dirty="0" smtClean="0"/>
              <a:t>Microsoft has made the life easier for student in notes taking </a:t>
            </a:r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References 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dirty="0"/>
              <a:t>Sinha, A., Shen, Z., Song, Y., Ma, H., </a:t>
            </a:r>
            <a:r>
              <a:rPr lang="en-US" dirty="0" err="1"/>
              <a:t>Eide</a:t>
            </a:r>
            <a:r>
              <a:rPr lang="en-US" dirty="0"/>
              <a:t>, D., Hsu, B.J. and Wang, K., 2015, May. An overview of </a:t>
            </a:r>
            <a:r>
              <a:rPr lang="en-US" dirty="0" err="1"/>
              <a:t>microsoft</a:t>
            </a:r>
            <a:r>
              <a:rPr lang="en-US" dirty="0"/>
              <a:t> academic service (mas) and applications. In </a:t>
            </a:r>
            <a:r>
              <a:rPr lang="en-US" i="1" dirty="0"/>
              <a:t>Proceedings of the 24th international conference on world wide web</a:t>
            </a:r>
            <a:r>
              <a:rPr lang="en-US" dirty="0"/>
              <a:t> (pp. 243-246</a:t>
            </a:r>
            <a:r>
              <a:rPr lang="en-US" dirty="0" smtClean="0"/>
              <a:t>).</a:t>
            </a:r>
          </a:p>
          <a:p>
            <a:r>
              <a:rPr lang="en-US" dirty="0"/>
              <a:t>Moussa, S., 2019. Is Microsoft Academic a viable citation source for ranking marketing journals?. </a:t>
            </a:r>
            <a:r>
              <a:rPr lang="en-US" i="1" dirty="0" err="1"/>
              <a:t>Aslib</a:t>
            </a:r>
            <a:r>
              <a:rPr lang="en-US" i="1" dirty="0"/>
              <a:t> Journal of Information Management</a:t>
            </a:r>
            <a:r>
              <a:rPr lang="en-US" dirty="0" smtClean="0"/>
              <a:t>.</a:t>
            </a:r>
          </a:p>
          <a:p>
            <a:r>
              <a:rPr lang="en-US" dirty="0" err="1"/>
              <a:t>Kousha</a:t>
            </a:r>
            <a:r>
              <a:rPr lang="en-US" dirty="0"/>
              <a:t>, K. and </a:t>
            </a:r>
            <a:r>
              <a:rPr lang="en-US" dirty="0" err="1"/>
              <a:t>Thelwall</a:t>
            </a:r>
            <a:r>
              <a:rPr lang="en-US" dirty="0"/>
              <a:t>, M., 2020. Google Books, Scopus, Microsoft Academic, and </a:t>
            </a:r>
            <a:r>
              <a:rPr lang="en-US" dirty="0" err="1"/>
              <a:t>Mendeley</a:t>
            </a:r>
            <a:r>
              <a:rPr lang="en-US" dirty="0"/>
              <a:t> for impact assessment of doctoral dissertations: A multidisciplinary analysis of the UK. </a:t>
            </a:r>
            <a:r>
              <a:rPr lang="en-US" i="1" dirty="0"/>
              <a:t>Quantitative Science Studies</a:t>
            </a:r>
            <a:r>
              <a:rPr lang="en-US" dirty="0"/>
              <a:t>, </a:t>
            </a:r>
            <a:r>
              <a:rPr lang="en-US" i="1" dirty="0"/>
              <a:t>1</a:t>
            </a:r>
            <a:r>
              <a:rPr lang="en-US" dirty="0"/>
              <a:t>(2), pp.479-504</a:t>
            </a:r>
            <a:r>
              <a:rPr lang="en-US" dirty="0" smtClean="0"/>
              <a:t>.</a:t>
            </a:r>
          </a:p>
          <a:p>
            <a:r>
              <a:rPr lang="en-US" dirty="0"/>
              <a:t>De Cock, M., Roy, S.B., </a:t>
            </a:r>
            <a:r>
              <a:rPr lang="en-US" dirty="0" err="1"/>
              <a:t>Savvana</a:t>
            </a:r>
            <a:r>
              <a:rPr lang="en-US" dirty="0"/>
              <a:t>, S., </a:t>
            </a:r>
            <a:r>
              <a:rPr lang="en-US" dirty="0" err="1"/>
              <a:t>Mandava</a:t>
            </a:r>
            <a:r>
              <a:rPr lang="en-US" dirty="0"/>
              <a:t>, V., </a:t>
            </a:r>
            <a:r>
              <a:rPr lang="en-US" dirty="0" err="1"/>
              <a:t>Dalessandro</a:t>
            </a:r>
            <a:r>
              <a:rPr lang="en-US" dirty="0"/>
              <a:t>, B., </a:t>
            </a:r>
            <a:r>
              <a:rPr lang="en-US" dirty="0" err="1"/>
              <a:t>Perlich</a:t>
            </a:r>
            <a:r>
              <a:rPr lang="en-US" dirty="0"/>
              <a:t>, C., </a:t>
            </a:r>
            <a:r>
              <a:rPr lang="en-US" dirty="0" err="1"/>
              <a:t>Cukierski</a:t>
            </a:r>
            <a:r>
              <a:rPr lang="en-US" dirty="0"/>
              <a:t>, W. and </a:t>
            </a:r>
            <a:r>
              <a:rPr lang="en-US" dirty="0" err="1"/>
              <a:t>Hamner</a:t>
            </a:r>
            <a:r>
              <a:rPr lang="en-US" dirty="0"/>
              <a:t>, B., 2013, October. The </a:t>
            </a:r>
            <a:r>
              <a:rPr lang="en-US" dirty="0" err="1"/>
              <a:t>microsoft</a:t>
            </a:r>
            <a:r>
              <a:rPr lang="en-US" dirty="0"/>
              <a:t> academic search challenges at </a:t>
            </a:r>
            <a:r>
              <a:rPr lang="en-US" dirty="0" err="1"/>
              <a:t>kdd</a:t>
            </a:r>
            <a:r>
              <a:rPr lang="en-US" dirty="0"/>
              <a:t> cup 2013. In </a:t>
            </a:r>
            <a:r>
              <a:rPr lang="en-US" i="1" dirty="0"/>
              <a:t>2013 IEEE International Conference on Big Data</a:t>
            </a:r>
            <a:r>
              <a:rPr lang="en-US" dirty="0"/>
              <a:t> (pp. 1-4). IEEE.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409</Words>
  <Application>Microsoft Office PowerPoint</Application>
  <PresentationFormat>On-screen Show (16:9)</PresentationFormat>
  <Paragraphs>70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Calibri</vt:lpstr>
      <vt:lpstr>Office Theme</vt:lpstr>
      <vt:lpstr>How do we use technology to collaborate with the UWTSD </vt:lpstr>
      <vt:lpstr>Overview   Digital which is more commonly used in collaboration with the UWTSD  </vt:lpstr>
      <vt:lpstr>Rational </vt:lpstr>
      <vt:lpstr>Method </vt:lpstr>
      <vt:lpstr>Questionair designed </vt:lpstr>
      <vt:lpstr>Ethical consideration  </vt:lpstr>
      <vt:lpstr>Research timeline </vt:lpstr>
      <vt:lpstr>Hypothesis </vt:lpstr>
      <vt:lpstr>References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</cp:revision>
  <dcterms:created xsi:type="dcterms:W3CDTF">2017-08-01T15:40:00Z</dcterms:created>
  <dcterms:modified xsi:type="dcterms:W3CDTF">2022-04-14T12:18:24Z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DB2E3D8C467448D7A4494C8A15CE96EB</vt:lpwstr>
  </property>
  <property fmtid="{D5CDD505-2E9C-101B-9397-08002B2CF9AE}" pid="3" name="KSOProductBuildVer">
    <vt:lpwstr>1033-11.2.0.11029</vt:lpwstr>
  </property>
</Properties>
</file>