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handoutMasterIdLst>
    <p:handoutMasterId r:id="rId24"/>
  </p:handoutMasterIdLst>
  <p:sldIdLst>
    <p:sldId id="257" r:id="rId2"/>
    <p:sldId id="260" r:id="rId3"/>
    <p:sldId id="264" r:id="rId4"/>
    <p:sldId id="287" r:id="rId5"/>
    <p:sldId id="288" r:id="rId6"/>
    <p:sldId id="286" r:id="rId7"/>
    <p:sldId id="284" r:id="rId8"/>
    <p:sldId id="282" r:id="rId9"/>
    <p:sldId id="283" r:id="rId10"/>
    <p:sldId id="265" r:id="rId11"/>
    <p:sldId id="259" r:id="rId12"/>
    <p:sldId id="263" r:id="rId13"/>
    <p:sldId id="275" r:id="rId14"/>
    <p:sldId id="266" r:id="rId15"/>
    <p:sldId id="267" r:id="rId16"/>
    <p:sldId id="279" r:id="rId17"/>
    <p:sldId id="278" r:id="rId18"/>
    <p:sldId id="268" r:id="rId19"/>
    <p:sldId id="258" r:id="rId20"/>
    <p:sldId id="261" r:id="rId21"/>
    <p:sldId id="269" r:id="rId22"/>
    <p:sldId id="271" r:id="rId23"/>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1pPr>
    <a:lvl2pPr marL="4572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2pPr>
    <a:lvl3pPr marL="9144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3pPr>
    <a:lvl4pPr marL="13716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4pPr>
    <a:lvl5pPr marL="18288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5pPr>
    <a:lvl6pPr marL="22860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6pPr>
    <a:lvl7pPr marL="27432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7pPr>
    <a:lvl8pPr marL="32004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8pPr>
    <a:lvl9pPr marL="36576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593"/>
    <a:srgbClr val="FF9900"/>
    <a:srgbClr val="B08600"/>
    <a:srgbClr val="FFD347"/>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2695F-EC58-EAEC-18E4-567BB1E17F64}" v="104" dt="2026-04-28T09:41:44.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32" autoAdjust="0"/>
    <p:restoredTop sz="90929"/>
  </p:normalViewPr>
  <p:slideViewPr>
    <p:cSldViewPr>
      <p:cViewPr varScale="1">
        <p:scale>
          <a:sx n="67" d="100"/>
          <a:sy n="67" d="100"/>
        </p:scale>
        <p:origin x="468"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50" d="100"/>
        <a:sy n="15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Wright" userId="S::p.wright@uwtsd.ac.uk::c92157ca-efaa-4ac9-82aa-821539b397b5" providerId="AD" clId="Web-{3B22695F-EC58-EAEC-18E4-567BB1E17F64}"/>
    <pc:docChg chg="addSld delSld modSld">
      <pc:chgData name="Paul Wright" userId="S::p.wright@uwtsd.ac.uk::c92157ca-efaa-4ac9-82aa-821539b397b5" providerId="AD" clId="Web-{3B22695F-EC58-EAEC-18E4-567BB1E17F64}" dt="2026-04-28T09:41:44.422" v="91" actId="20577"/>
      <pc:docMkLst>
        <pc:docMk/>
      </pc:docMkLst>
      <pc:sldChg chg="modSp del">
        <pc:chgData name="Paul Wright" userId="S::p.wright@uwtsd.ac.uk::c92157ca-efaa-4ac9-82aa-821539b397b5" providerId="AD" clId="Web-{3B22695F-EC58-EAEC-18E4-567BB1E17F64}" dt="2026-04-28T09:41:13.297" v="76"/>
        <pc:sldMkLst>
          <pc:docMk/>
          <pc:sldMk cId="0" sldId="270"/>
        </pc:sldMkLst>
        <pc:spChg chg="mod">
          <ac:chgData name="Paul Wright" userId="S::p.wright@uwtsd.ac.uk::c92157ca-efaa-4ac9-82aa-821539b397b5" providerId="AD" clId="Web-{3B22695F-EC58-EAEC-18E4-567BB1E17F64}" dt="2026-04-28T09:37:07.157" v="38" actId="20577"/>
          <ac:spMkLst>
            <pc:docMk/>
            <pc:sldMk cId="0" sldId="270"/>
            <ac:spMk id="24578" creationId="{6D055EC7-ACC6-4E61-B760-BC93771095D7}"/>
          </ac:spMkLst>
        </pc:spChg>
      </pc:sldChg>
      <pc:sldChg chg="modSp">
        <pc:chgData name="Paul Wright" userId="S::p.wright@uwtsd.ac.uk::c92157ca-efaa-4ac9-82aa-821539b397b5" providerId="AD" clId="Web-{3B22695F-EC58-EAEC-18E4-567BB1E17F64}" dt="2026-04-28T09:41:44.422" v="91" actId="20577"/>
        <pc:sldMkLst>
          <pc:docMk/>
          <pc:sldMk cId="0" sldId="271"/>
        </pc:sldMkLst>
        <pc:spChg chg="mod">
          <ac:chgData name="Paul Wright" userId="S::p.wright@uwtsd.ac.uk::c92157ca-efaa-4ac9-82aa-821539b397b5" providerId="AD" clId="Web-{3B22695F-EC58-EAEC-18E4-567BB1E17F64}" dt="2026-04-28T09:41:44.422" v="91" actId="20577"/>
          <ac:spMkLst>
            <pc:docMk/>
            <pc:sldMk cId="0" sldId="271"/>
            <ac:spMk id="17411" creationId="{BEAACBF9-F526-49BC-8D43-74371135FD16}"/>
          </ac:spMkLst>
        </pc:spChg>
      </pc:sldChg>
      <pc:sldChg chg="addSp delSp modSp new">
        <pc:chgData name="Paul Wright" userId="S::p.wright@uwtsd.ac.uk::c92157ca-efaa-4ac9-82aa-821539b397b5" providerId="AD" clId="Web-{3B22695F-EC58-EAEC-18E4-567BB1E17F64}" dt="2026-04-28T09:41:03.844" v="75" actId="20577"/>
        <pc:sldMkLst>
          <pc:docMk/>
          <pc:sldMk cId="3353723995" sldId="288"/>
        </pc:sldMkLst>
        <pc:spChg chg="mod">
          <ac:chgData name="Paul Wright" userId="S::p.wright@uwtsd.ac.uk::c92157ca-efaa-4ac9-82aa-821539b397b5" providerId="AD" clId="Web-{3B22695F-EC58-EAEC-18E4-567BB1E17F64}" dt="2026-04-28T09:39:13.015" v="47" actId="20577"/>
          <ac:spMkLst>
            <pc:docMk/>
            <pc:sldMk cId="3353723995" sldId="288"/>
            <ac:spMk id="2" creationId="{0179DE7A-46FA-4EAE-1ECB-9DE7D144448F}"/>
          </ac:spMkLst>
        </pc:spChg>
        <pc:spChg chg="add del mod">
          <ac:chgData name="Paul Wright" userId="S::p.wright@uwtsd.ac.uk::c92157ca-efaa-4ac9-82aa-821539b397b5" providerId="AD" clId="Web-{3B22695F-EC58-EAEC-18E4-567BB1E17F64}" dt="2026-04-28T09:39:20.140" v="51"/>
          <ac:spMkLst>
            <pc:docMk/>
            <pc:sldMk cId="3353723995" sldId="288"/>
            <ac:spMk id="3" creationId="{85FA9188-7B69-A959-A2F8-1B22C037A5FA}"/>
          </ac:spMkLst>
        </pc:spChg>
        <pc:spChg chg="add mod">
          <ac:chgData name="Paul Wright" userId="S::p.wright@uwtsd.ac.uk::c92157ca-efaa-4ac9-82aa-821539b397b5" providerId="AD" clId="Web-{3B22695F-EC58-EAEC-18E4-567BB1E17F64}" dt="2026-04-28T09:41:03.844" v="75" actId="20577"/>
          <ac:spMkLst>
            <pc:docMk/>
            <pc:sldMk cId="3353723995" sldId="288"/>
            <ac:spMk id="4" creationId="{FAB6E154-BAC0-7948-F8DE-AED59D59EC2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4ACD6B-51E4-4124-BAC2-51DE2C4BC957}"/>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590732AB-E106-48D1-9465-BB99271EEE48}"/>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0F4D21D9-D3CB-4601-8632-67280601BAAD}" type="datetimeFigureOut">
              <a:rPr lang="en-GB"/>
              <a:pPr>
                <a:defRPr/>
              </a:pPr>
              <a:t>28/04/2026</a:t>
            </a:fld>
            <a:endParaRPr lang="en-GB"/>
          </a:p>
        </p:txBody>
      </p:sp>
      <p:sp>
        <p:nvSpPr>
          <p:cNvPr id="4" name="Footer Placeholder 3">
            <a:extLst>
              <a:ext uri="{FF2B5EF4-FFF2-40B4-BE49-F238E27FC236}">
                <a16:creationId xmlns:a16="http://schemas.microsoft.com/office/drawing/2014/main" id="{A2DBA7BD-9ED5-48EC-B271-050D39731C32}"/>
              </a:ext>
            </a:extLst>
          </p:cNvPr>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D79B8BC8-8860-4898-8340-40C0DFD0973A}"/>
              </a:ext>
            </a:extLst>
          </p:cNvPr>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D31A751-E67B-4953-A9F6-64BF332ECE85}"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1B65B1-F82A-4EEE-ADBD-2D81842DCA9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66802D1-AA92-4F7C-B465-321663450B1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D214336-85DE-442B-95D2-D43EB303D126}"/>
              </a:ext>
            </a:extLst>
          </p:cNvPr>
          <p:cNvSpPr>
            <a:spLocks noGrp="1"/>
          </p:cNvSpPr>
          <p:nvPr>
            <p:ph type="sldNum" sz="quarter" idx="12"/>
          </p:nvPr>
        </p:nvSpPr>
        <p:spPr/>
        <p:txBody>
          <a:bodyPr/>
          <a:lstStyle>
            <a:lvl1pPr>
              <a:defRPr/>
            </a:lvl1pPr>
          </a:lstStyle>
          <a:p>
            <a:fld id="{08AC4A7A-614F-4710-9075-356C40B61FA2}" type="slidenum">
              <a:rPr lang="en-GB" altLang="en-US"/>
              <a:pPr/>
              <a:t>‹#›</a:t>
            </a:fld>
            <a:endParaRPr lang="en-GB" altLang="en-US"/>
          </a:p>
        </p:txBody>
      </p:sp>
    </p:spTree>
    <p:extLst>
      <p:ext uri="{BB962C8B-B14F-4D97-AF65-F5344CB8AC3E}">
        <p14:creationId xmlns:p14="http://schemas.microsoft.com/office/powerpoint/2010/main" val="66020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D6D47-29B9-4C40-9E41-C269A1B89FB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8F0A393C-0866-4487-966E-7AE41472D4F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7E50284-36D2-41D5-9BF6-3525ABDC92D0}"/>
              </a:ext>
            </a:extLst>
          </p:cNvPr>
          <p:cNvSpPr>
            <a:spLocks noGrp="1"/>
          </p:cNvSpPr>
          <p:nvPr>
            <p:ph type="sldNum" sz="quarter" idx="12"/>
          </p:nvPr>
        </p:nvSpPr>
        <p:spPr/>
        <p:txBody>
          <a:bodyPr/>
          <a:lstStyle>
            <a:lvl1pPr>
              <a:defRPr/>
            </a:lvl1pPr>
          </a:lstStyle>
          <a:p>
            <a:fld id="{59E0B4B3-C486-4AD8-8BF2-946E446E8FDE}" type="slidenum">
              <a:rPr lang="en-GB" altLang="en-US"/>
              <a:pPr/>
              <a:t>‹#›</a:t>
            </a:fld>
            <a:endParaRPr lang="en-GB" altLang="en-US"/>
          </a:p>
        </p:txBody>
      </p:sp>
    </p:spTree>
    <p:extLst>
      <p:ext uri="{BB962C8B-B14F-4D97-AF65-F5344CB8AC3E}">
        <p14:creationId xmlns:p14="http://schemas.microsoft.com/office/powerpoint/2010/main" val="396577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BAEA8B-6BE6-4F74-BA75-164859B6212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FAB98C5-0854-4661-B74D-98AEA1C12AD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17106CA-0D5E-4F53-BDE6-EC7367BC2BBC}"/>
              </a:ext>
            </a:extLst>
          </p:cNvPr>
          <p:cNvSpPr>
            <a:spLocks noGrp="1"/>
          </p:cNvSpPr>
          <p:nvPr>
            <p:ph type="sldNum" sz="quarter" idx="12"/>
          </p:nvPr>
        </p:nvSpPr>
        <p:spPr/>
        <p:txBody>
          <a:bodyPr/>
          <a:lstStyle>
            <a:lvl1pPr>
              <a:defRPr/>
            </a:lvl1pPr>
          </a:lstStyle>
          <a:p>
            <a:fld id="{48CC08BE-7C6C-4976-B308-2066F1215ADD}" type="slidenum">
              <a:rPr lang="en-GB" altLang="en-US"/>
              <a:pPr/>
              <a:t>‹#›</a:t>
            </a:fld>
            <a:endParaRPr lang="en-GB" altLang="en-US"/>
          </a:p>
        </p:txBody>
      </p:sp>
    </p:spTree>
    <p:extLst>
      <p:ext uri="{BB962C8B-B14F-4D97-AF65-F5344CB8AC3E}">
        <p14:creationId xmlns:p14="http://schemas.microsoft.com/office/powerpoint/2010/main" val="219441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F302D06-57C4-42E4-9774-922555F4E0DD}"/>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1DF4E228-7E89-448F-BCED-42C47E8BD7E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1AB73F8-438A-41C1-A7E7-18D32183DDC8}"/>
              </a:ext>
            </a:extLst>
          </p:cNvPr>
          <p:cNvSpPr>
            <a:spLocks noGrp="1"/>
          </p:cNvSpPr>
          <p:nvPr>
            <p:ph type="sldNum" sz="quarter" idx="12"/>
          </p:nvPr>
        </p:nvSpPr>
        <p:spPr/>
        <p:txBody>
          <a:bodyPr/>
          <a:lstStyle>
            <a:lvl1pPr>
              <a:defRPr/>
            </a:lvl1pPr>
          </a:lstStyle>
          <a:p>
            <a:fld id="{B5C1380B-2BB2-4190-9591-CD2C9D4FD3AE}" type="slidenum">
              <a:rPr lang="en-GB" altLang="en-US"/>
              <a:pPr/>
              <a:t>‹#›</a:t>
            </a:fld>
            <a:endParaRPr lang="en-GB" altLang="en-US"/>
          </a:p>
        </p:txBody>
      </p:sp>
    </p:spTree>
    <p:extLst>
      <p:ext uri="{BB962C8B-B14F-4D97-AF65-F5344CB8AC3E}">
        <p14:creationId xmlns:p14="http://schemas.microsoft.com/office/powerpoint/2010/main" val="2452797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2CA0075-F617-45CF-B54E-4827E62E11E1}"/>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F11E6019-C06F-4183-A411-7A02399EF64D}"/>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721D27CD-F562-4E95-A431-D98A933E67BF}"/>
              </a:ext>
            </a:extLst>
          </p:cNvPr>
          <p:cNvSpPr>
            <a:spLocks noGrp="1"/>
          </p:cNvSpPr>
          <p:nvPr>
            <p:ph type="sldNum" sz="quarter" idx="12"/>
          </p:nvPr>
        </p:nvSpPr>
        <p:spPr/>
        <p:txBody>
          <a:bodyPr/>
          <a:lstStyle>
            <a:lvl1pPr>
              <a:defRPr/>
            </a:lvl1pPr>
          </a:lstStyle>
          <a:p>
            <a:fld id="{C4AE6D42-1B41-46B1-AA5C-3D1B4A7BD2D6}" type="slidenum">
              <a:rPr lang="en-GB" altLang="en-US"/>
              <a:pPr/>
              <a:t>‹#›</a:t>
            </a:fld>
            <a:endParaRPr lang="en-GB" altLang="en-US"/>
          </a:p>
        </p:txBody>
      </p:sp>
    </p:spTree>
    <p:extLst>
      <p:ext uri="{BB962C8B-B14F-4D97-AF65-F5344CB8AC3E}">
        <p14:creationId xmlns:p14="http://schemas.microsoft.com/office/powerpoint/2010/main" val="1002257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D0DB42F-F18D-4BE6-990C-D8B6BF5E1189}"/>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3195D8C5-F185-44CE-981C-A47913BCECF7}"/>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24871A6-A6D0-47E2-9B0E-5FC2DEA2A8CA}"/>
              </a:ext>
            </a:extLst>
          </p:cNvPr>
          <p:cNvSpPr>
            <a:spLocks noGrp="1"/>
          </p:cNvSpPr>
          <p:nvPr>
            <p:ph type="sldNum" sz="quarter" idx="12"/>
          </p:nvPr>
        </p:nvSpPr>
        <p:spPr/>
        <p:txBody>
          <a:bodyPr/>
          <a:lstStyle>
            <a:lvl1pPr>
              <a:defRPr/>
            </a:lvl1pPr>
          </a:lstStyle>
          <a:p>
            <a:fld id="{5BAE3293-005F-48AA-84BC-9691993E9577}" type="slidenum">
              <a:rPr lang="en-GB" altLang="en-US"/>
              <a:pPr/>
              <a:t>‹#›</a:t>
            </a:fld>
            <a:endParaRPr lang="en-GB" altLang="en-US"/>
          </a:p>
        </p:txBody>
      </p:sp>
    </p:spTree>
    <p:extLst>
      <p:ext uri="{BB962C8B-B14F-4D97-AF65-F5344CB8AC3E}">
        <p14:creationId xmlns:p14="http://schemas.microsoft.com/office/powerpoint/2010/main" val="3098968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8057A1C-AFC0-46D7-8F98-952F786C10DF}"/>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2DC73384-FDB4-48A9-8DDF-FE5F374FB4DA}"/>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C80160D-3292-4FDB-BE73-06CF13AFA102}"/>
              </a:ext>
            </a:extLst>
          </p:cNvPr>
          <p:cNvSpPr>
            <a:spLocks noGrp="1"/>
          </p:cNvSpPr>
          <p:nvPr>
            <p:ph type="sldNum" sz="quarter" idx="12"/>
          </p:nvPr>
        </p:nvSpPr>
        <p:spPr/>
        <p:txBody>
          <a:bodyPr/>
          <a:lstStyle>
            <a:lvl1pPr>
              <a:defRPr/>
            </a:lvl1pPr>
          </a:lstStyle>
          <a:p>
            <a:fld id="{63F0652F-C86D-4C50-B151-02CEB1C034CF}" type="slidenum">
              <a:rPr lang="en-GB" altLang="en-US"/>
              <a:pPr/>
              <a:t>‹#›</a:t>
            </a:fld>
            <a:endParaRPr lang="en-GB" altLang="en-US"/>
          </a:p>
        </p:txBody>
      </p:sp>
    </p:spTree>
    <p:extLst>
      <p:ext uri="{BB962C8B-B14F-4D97-AF65-F5344CB8AC3E}">
        <p14:creationId xmlns:p14="http://schemas.microsoft.com/office/powerpoint/2010/main" val="3877478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2E89C35-1C31-47C4-930B-64BFDD9A9B48}"/>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DF474A25-58F4-458B-9401-2E4283A23F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6C4610E-EB1E-47EF-9CDD-0845D2FFF79D}"/>
              </a:ext>
            </a:extLst>
          </p:cNvPr>
          <p:cNvSpPr>
            <a:spLocks noGrp="1"/>
          </p:cNvSpPr>
          <p:nvPr>
            <p:ph type="sldNum" sz="quarter" idx="12"/>
          </p:nvPr>
        </p:nvSpPr>
        <p:spPr/>
        <p:txBody>
          <a:bodyPr/>
          <a:lstStyle>
            <a:lvl1pPr>
              <a:defRPr/>
            </a:lvl1pPr>
          </a:lstStyle>
          <a:p>
            <a:fld id="{29CC31C7-97DB-4DEC-9FC0-90313DEB1894}" type="slidenum">
              <a:rPr lang="en-GB" altLang="en-US"/>
              <a:pPr/>
              <a:t>‹#›</a:t>
            </a:fld>
            <a:endParaRPr lang="en-GB" altLang="en-US"/>
          </a:p>
        </p:txBody>
      </p:sp>
    </p:spTree>
    <p:extLst>
      <p:ext uri="{BB962C8B-B14F-4D97-AF65-F5344CB8AC3E}">
        <p14:creationId xmlns:p14="http://schemas.microsoft.com/office/powerpoint/2010/main" val="2894923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B28DD6A-E171-41AD-A629-F61C1A11240D}"/>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DE53A11B-D0E8-4F40-8C67-125896B0350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EF2C7BA-19CA-4E12-AE1E-0966A84697B1}"/>
              </a:ext>
            </a:extLst>
          </p:cNvPr>
          <p:cNvSpPr>
            <a:spLocks noGrp="1"/>
          </p:cNvSpPr>
          <p:nvPr>
            <p:ph type="sldNum" sz="quarter" idx="12"/>
          </p:nvPr>
        </p:nvSpPr>
        <p:spPr/>
        <p:txBody>
          <a:bodyPr/>
          <a:lstStyle>
            <a:lvl1pPr>
              <a:defRPr/>
            </a:lvl1pPr>
          </a:lstStyle>
          <a:p>
            <a:fld id="{10885A8C-D280-4F25-AB96-C96CB5321892}" type="slidenum">
              <a:rPr lang="en-GB" altLang="en-US"/>
              <a:pPr/>
              <a:t>‹#›</a:t>
            </a:fld>
            <a:endParaRPr lang="en-GB" altLang="en-US"/>
          </a:p>
        </p:txBody>
      </p:sp>
    </p:spTree>
    <p:extLst>
      <p:ext uri="{BB962C8B-B14F-4D97-AF65-F5344CB8AC3E}">
        <p14:creationId xmlns:p14="http://schemas.microsoft.com/office/powerpoint/2010/main" val="2824511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020859-F5A3-48F1-BD38-482A7C725039}"/>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1AC6DB0-E052-49D3-8F36-337B9FC17DB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F27C8CD-2DA6-4B74-A77F-17DBB920CDE9}"/>
              </a:ext>
            </a:extLst>
          </p:cNvPr>
          <p:cNvSpPr>
            <a:spLocks noGrp="1"/>
          </p:cNvSpPr>
          <p:nvPr>
            <p:ph type="sldNum" sz="quarter" idx="12"/>
          </p:nvPr>
        </p:nvSpPr>
        <p:spPr/>
        <p:txBody>
          <a:bodyPr/>
          <a:lstStyle>
            <a:lvl1pPr>
              <a:defRPr/>
            </a:lvl1pPr>
          </a:lstStyle>
          <a:p>
            <a:fld id="{9E1DFAA8-3A30-4E66-848A-FCE4C0AA3E1E}" type="slidenum">
              <a:rPr lang="en-GB" altLang="en-US"/>
              <a:pPr/>
              <a:t>‹#›</a:t>
            </a:fld>
            <a:endParaRPr lang="en-GB" altLang="en-US"/>
          </a:p>
        </p:txBody>
      </p:sp>
    </p:spTree>
    <p:extLst>
      <p:ext uri="{BB962C8B-B14F-4D97-AF65-F5344CB8AC3E}">
        <p14:creationId xmlns:p14="http://schemas.microsoft.com/office/powerpoint/2010/main" val="2750791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52BDF0-F6F4-4786-A0CF-83CFF65EFE53}"/>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B14DDCD-FA09-4384-98F7-E67B77D607E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816EC9A-E84B-4C0B-8ABA-53AD24ABE0F8}"/>
              </a:ext>
            </a:extLst>
          </p:cNvPr>
          <p:cNvSpPr>
            <a:spLocks noGrp="1"/>
          </p:cNvSpPr>
          <p:nvPr>
            <p:ph type="sldNum" sz="quarter" idx="12"/>
          </p:nvPr>
        </p:nvSpPr>
        <p:spPr/>
        <p:txBody>
          <a:bodyPr/>
          <a:lstStyle>
            <a:lvl1pPr>
              <a:defRPr/>
            </a:lvl1pPr>
          </a:lstStyle>
          <a:p>
            <a:fld id="{94AE3A23-BFC9-4AFA-A9E7-3A55AF80CFF2}" type="slidenum">
              <a:rPr lang="en-GB" altLang="en-US"/>
              <a:pPr/>
              <a:t>‹#›</a:t>
            </a:fld>
            <a:endParaRPr lang="en-GB" altLang="en-US"/>
          </a:p>
        </p:txBody>
      </p:sp>
    </p:spTree>
    <p:extLst>
      <p:ext uri="{BB962C8B-B14F-4D97-AF65-F5344CB8AC3E}">
        <p14:creationId xmlns:p14="http://schemas.microsoft.com/office/powerpoint/2010/main" val="197278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FF4E5F5-4C9F-42B4-A437-8537F2C330D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0B155F7-8640-4AB3-BAD3-6B5DE4666F0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F06DD76-454F-497C-B81C-B926487C9AD1}"/>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BDD21E98-5279-4347-8253-3001641418D3}"/>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7DB24A3F-603F-402D-94E1-08B7EDA57664}"/>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C244D631-EE96-4A81-B708-AB41373BD4E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D620AE5-D8A2-4892-AFAA-B12A5EB8FCF2}"/>
              </a:ext>
            </a:extLst>
          </p:cNvPr>
          <p:cNvSpPr>
            <a:spLocks noGrp="1" noChangeArrowheads="1"/>
          </p:cNvSpPr>
          <p:nvPr>
            <p:ph type="ctrTitle"/>
          </p:nvPr>
        </p:nvSpPr>
        <p:spPr>
          <a:xfrm>
            <a:off x="-36513" y="-26988"/>
            <a:ext cx="9180513" cy="909638"/>
          </a:xfrm>
          <a:solidFill>
            <a:srgbClr val="006666"/>
          </a:solidFill>
        </p:spPr>
        <p:txBody>
          <a:bodyPr/>
          <a:lstStyle/>
          <a:p>
            <a:pPr eaLnBrk="1" hangingPunct="1"/>
            <a:endParaRPr lang="en-GB" altLang="en-US" sz="700" dirty="0">
              <a:solidFill>
                <a:srgbClr val="006666"/>
              </a:solidFill>
              <a:latin typeface="Felix Titling" panose="04060505060202020A04" pitchFamily="82" charset="0"/>
            </a:endParaRPr>
          </a:p>
        </p:txBody>
      </p:sp>
      <p:sp>
        <p:nvSpPr>
          <p:cNvPr id="3075" name="Rectangle 3">
            <a:extLst>
              <a:ext uri="{FF2B5EF4-FFF2-40B4-BE49-F238E27FC236}">
                <a16:creationId xmlns:a16="http://schemas.microsoft.com/office/drawing/2014/main" id="{4B285182-2B72-4155-B85E-A821C7729B08}"/>
              </a:ext>
            </a:extLst>
          </p:cNvPr>
          <p:cNvSpPr>
            <a:spLocks noGrp="1" noChangeArrowheads="1"/>
          </p:cNvSpPr>
          <p:nvPr>
            <p:ph type="subTitle" idx="1"/>
          </p:nvPr>
        </p:nvSpPr>
        <p:spPr>
          <a:xfrm>
            <a:off x="107504" y="1196752"/>
            <a:ext cx="8569325" cy="5373687"/>
          </a:xfrm>
        </p:spPr>
        <p:txBody>
          <a:bodyPr rtlCol="0">
            <a:normAutofit/>
          </a:bodyPr>
          <a:lstStyle/>
          <a:p>
            <a:pPr eaLnBrk="1" fontAlgn="auto" hangingPunct="1">
              <a:spcAft>
                <a:spcPts val="0"/>
              </a:spcAft>
              <a:defRPr/>
            </a:pPr>
            <a:r>
              <a:rPr lang="en-GB" altLang="en-US" sz="4400" dirty="0">
                <a:solidFill>
                  <a:schemeClr val="tx1"/>
                </a:solidFill>
                <a:latin typeface="Felix Titling" panose="04060505060202020A04" pitchFamily="82" charset="0"/>
              </a:rPr>
              <a:t>HYBRIDITY &amp;VIOLENCE </a:t>
            </a:r>
          </a:p>
          <a:p>
            <a:pPr eaLnBrk="1" fontAlgn="auto" hangingPunct="1">
              <a:spcAft>
                <a:spcPts val="0"/>
              </a:spcAft>
              <a:defRPr/>
            </a:pPr>
            <a:r>
              <a:rPr lang="en-GB" altLang="en-US" i="1" dirty="0">
                <a:solidFill>
                  <a:schemeClr val="tx1"/>
                </a:solidFill>
                <a:latin typeface="Century Gothic" pitchFamily="34" charset="0"/>
              </a:rPr>
              <a:t>The Hiding Place</a:t>
            </a:r>
            <a:endParaRPr lang="en-GB" altLang="en-US" dirty="0">
              <a:solidFill>
                <a:schemeClr val="tx1"/>
              </a:solidFill>
              <a:latin typeface="Century Gothic" pitchFamily="34" charset="0"/>
            </a:endParaRPr>
          </a:p>
          <a:p>
            <a:pPr eaLnBrk="1" fontAlgn="auto" hangingPunct="1">
              <a:spcAft>
                <a:spcPts val="0"/>
              </a:spcAft>
              <a:defRPr/>
            </a:pPr>
            <a:r>
              <a:rPr lang="en-GB" altLang="en-US" sz="1800" dirty="0">
                <a:solidFill>
                  <a:schemeClr val="tx1"/>
                </a:solidFill>
                <a:latin typeface="Century Gothic" pitchFamily="34" charset="0"/>
              </a:rPr>
              <a:t> </a:t>
            </a:r>
          </a:p>
          <a:p>
            <a:pPr eaLnBrk="1" fontAlgn="auto" hangingPunct="1">
              <a:spcAft>
                <a:spcPts val="0"/>
              </a:spcAft>
              <a:defRPr/>
            </a:pPr>
            <a:endParaRPr lang="en-GB" altLang="en-US" sz="1100" dirty="0">
              <a:latin typeface="Century Gothic" pitchFamily="34" charset="0"/>
            </a:endParaRPr>
          </a:p>
          <a:p>
            <a:pPr eaLnBrk="1" fontAlgn="auto" hangingPunct="1">
              <a:spcAft>
                <a:spcPts val="0"/>
              </a:spcAft>
              <a:defRPr/>
            </a:pPr>
            <a:r>
              <a:rPr lang="en-GB" altLang="en-US" sz="2400" dirty="0">
                <a:solidFill>
                  <a:schemeClr val="tx1"/>
                </a:solidFill>
                <a:latin typeface="Century Gothic" pitchFamily="34" charset="0"/>
              </a:rPr>
              <a:t>	</a:t>
            </a:r>
            <a:r>
              <a:rPr lang="en-GB" altLang="en-US" sz="2400" dirty="0">
                <a:solidFill>
                  <a:srgbClr val="FFE593"/>
                </a:solidFill>
                <a:latin typeface="Century Gothic" pitchFamily="34" charset="0"/>
              </a:rPr>
              <a:t>'Geography is not a container but a condition</a:t>
            </a:r>
            <a:r>
              <a:rPr lang="en-GB" altLang="en-US" sz="2400" dirty="0">
                <a:solidFill>
                  <a:schemeClr val="accent5">
                    <a:lumMod val="75000"/>
                  </a:schemeClr>
                </a:solidFill>
                <a:latin typeface="Century Gothic" pitchFamily="34" charset="0"/>
              </a:rPr>
              <a:t>,’ </a:t>
            </a:r>
          </a:p>
          <a:p>
            <a:pPr eaLnBrk="1" fontAlgn="auto" hangingPunct="1">
              <a:spcAft>
                <a:spcPts val="0"/>
              </a:spcAft>
              <a:defRPr/>
            </a:pPr>
            <a:r>
              <a:rPr lang="en-GB" altLang="en-US" sz="1900" dirty="0">
                <a:solidFill>
                  <a:schemeClr val="tx1"/>
                </a:solidFill>
                <a:latin typeface="Century Gothic" pitchFamily="34" charset="0"/>
              </a:rPr>
              <a:t>Franco </a:t>
            </a:r>
            <a:r>
              <a:rPr lang="en-GB" altLang="en-US" sz="1900" dirty="0" err="1">
                <a:solidFill>
                  <a:schemeClr val="tx1"/>
                </a:solidFill>
                <a:latin typeface="Century Gothic" pitchFamily="34" charset="0"/>
              </a:rPr>
              <a:t>Moretti</a:t>
            </a:r>
            <a:r>
              <a:rPr lang="en-GB" altLang="en-US" sz="1900" dirty="0">
                <a:solidFill>
                  <a:schemeClr val="tx1"/>
                </a:solidFill>
                <a:latin typeface="Century Gothic" pitchFamily="34" charset="0"/>
              </a:rPr>
              <a:t>, </a:t>
            </a:r>
            <a:r>
              <a:rPr lang="en-GB" altLang="en-US" sz="1900" i="1" dirty="0">
                <a:solidFill>
                  <a:schemeClr val="tx1"/>
                </a:solidFill>
                <a:latin typeface="Century Gothic" pitchFamily="34" charset="0"/>
              </a:rPr>
              <a:t>Atlas of the European Novel, </a:t>
            </a:r>
          </a:p>
          <a:p>
            <a:pPr eaLnBrk="1" fontAlgn="auto" hangingPunct="1">
              <a:spcAft>
                <a:spcPts val="0"/>
              </a:spcAft>
              <a:defRPr/>
            </a:pPr>
            <a:r>
              <a:rPr lang="en-GB" altLang="en-US" sz="1900" i="1" dirty="0">
                <a:solidFill>
                  <a:schemeClr val="tx1"/>
                </a:solidFill>
                <a:latin typeface="Century Gothic" pitchFamily="34" charset="0"/>
              </a:rPr>
              <a:t>1800-1900,</a:t>
            </a:r>
            <a:r>
              <a:rPr lang="en-GB" altLang="en-US" sz="1900" dirty="0">
                <a:solidFill>
                  <a:schemeClr val="tx1"/>
                </a:solidFill>
                <a:latin typeface="Century Gothic" pitchFamily="34" charset="0"/>
              </a:rPr>
              <a:t> London: Verso, 1998</a:t>
            </a:r>
          </a:p>
          <a:p>
            <a:pPr algn="l" eaLnBrk="1" fontAlgn="auto" hangingPunct="1">
              <a:spcAft>
                <a:spcPts val="0"/>
              </a:spcAft>
              <a:defRPr/>
            </a:pPr>
            <a:endParaRPr lang="en-GB" altLang="en-US" sz="1100" dirty="0">
              <a:solidFill>
                <a:schemeClr val="tx1"/>
              </a:solidFill>
              <a:latin typeface="Century Gothic" pitchFamily="34" charset="0"/>
            </a:endParaRPr>
          </a:p>
          <a:p>
            <a:pPr eaLnBrk="1" fontAlgn="auto" hangingPunct="1">
              <a:spcAft>
                <a:spcPts val="0"/>
              </a:spcAft>
              <a:defRPr/>
            </a:pPr>
            <a:r>
              <a:rPr lang="en-GB" altLang="en-US" sz="2400" dirty="0">
                <a:solidFill>
                  <a:srgbClr val="FFE593"/>
                </a:solidFill>
                <a:latin typeface="Century Gothic" pitchFamily="34" charset="0"/>
              </a:rPr>
              <a:t>‘the whole history of monstrosity cannot be 	separated from the histories of disability and pain</a:t>
            </a:r>
            <a:r>
              <a:rPr lang="en-GB" altLang="en-US" sz="2400" dirty="0">
                <a:solidFill>
                  <a:schemeClr val="accent5">
                    <a:lumMod val="50000"/>
                  </a:schemeClr>
                </a:solidFill>
                <a:latin typeface="Century Gothic" pitchFamily="34" charset="0"/>
              </a:rPr>
              <a:t>’</a:t>
            </a:r>
            <a:r>
              <a:rPr lang="en-GB" altLang="en-US" sz="2000" dirty="0">
                <a:solidFill>
                  <a:schemeClr val="accent5">
                    <a:lumMod val="50000"/>
                  </a:schemeClr>
                </a:solidFill>
                <a:latin typeface="Century Gothic" pitchFamily="34" charset="0"/>
              </a:rPr>
              <a:t> </a:t>
            </a:r>
          </a:p>
          <a:p>
            <a:pPr eaLnBrk="1" fontAlgn="auto" hangingPunct="1">
              <a:spcAft>
                <a:spcPts val="0"/>
              </a:spcAft>
              <a:defRPr/>
            </a:pPr>
            <a:r>
              <a:rPr lang="en-GB" altLang="en-US" sz="1900" dirty="0">
                <a:solidFill>
                  <a:schemeClr val="tx1"/>
                </a:solidFill>
                <a:latin typeface="Century Gothic" pitchFamily="34" charset="0"/>
              </a:rPr>
              <a:t> 	David Punter, </a:t>
            </a:r>
            <a:r>
              <a:rPr lang="en-GB" altLang="en-US" sz="1900" i="1" dirty="0">
                <a:solidFill>
                  <a:schemeClr val="tx1"/>
                </a:solidFill>
                <a:latin typeface="Century Gothic" pitchFamily="34" charset="0"/>
              </a:rPr>
              <a:t>Postcolonial Imaginings: Fictions of a New 	World Order,</a:t>
            </a:r>
            <a:r>
              <a:rPr lang="en-GB" altLang="en-US" sz="1900" dirty="0">
                <a:solidFill>
                  <a:schemeClr val="tx1"/>
                </a:solidFill>
                <a:latin typeface="Century Gothic" pitchFamily="34" charset="0"/>
              </a:rPr>
              <a:t> Edinburgh: Edinburgh University Press, 2000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042A450-4735-4F4C-8321-B4BBC37FA3E6}"/>
              </a:ext>
            </a:extLst>
          </p:cNvPr>
          <p:cNvSpPr>
            <a:spLocks noGrp="1" noChangeArrowheads="1"/>
          </p:cNvSpPr>
          <p:nvPr>
            <p:ph type="title"/>
          </p:nvPr>
        </p:nvSpPr>
        <p:spPr>
          <a:xfrm>
            <a:off x="330200" y="1196975"/>
            <a:ext cx="8382000" cy="4608513"/>
          </a:xfrm>
        </p:spPr>
        <p:txBody>
          <a:bodyPr/>
          <a:lstStyle/>
          <a:p>
            <a:pPr algn="l" eaLnBrk="1" hangingPunct="1">
              <a:spcAft>
                <a:spcPts val="600"/>
              </a:spcAft>
            </a:pPr>
            <a:r>
              <a:rPr lang="en-GB" altLang="en-US" sz="2300" dirty="0">
                <a:latin typeface="Century Gothic" panose="020B0502020202020204" pitchFamily="34" charset="0"/>
              </a:rPr>
              <a:t>How do the concerns of </a:t>
            </a:r>
            <a:r>
              <a:rPr lang="en-GB" altLang="en-US" sz="2300" i="1" dirty="0">
                <a:latin typeface="Century Gothic" panose="020B0502020202020204" pitchFamily="34" charset="0"/>
              </a:rPr>
              <a:t>The Hiding Place </a:t>
            </a:r>
            <a:r>
              <a:rPr lang="en-GB" altLang="en-US" sz="2300" dirty="0">
                <a:latin typeface="Century Gothic" panose="020B0502020202020204" pitchFamily="34" charset="0"/>
              </a:rPr>
              <a:t>relate to the concerns we’ve addressed in the earlier texts? How do they differ? (if they do)</a:t>
            </a:r>
            <a:br>
              <a:rPr lang="en-GB" altLang="en-US" sz="2300" dirty="0">
                <a:latin typeface="Century Gothic" panose="020B0502020202020204" pitchFamily="34" charset="0"/>
              </a:rPr>
            </a:br>
            <a:br>
              <a:rPr lang="en-GB" altLang="en-US" sz="2400" dirty="0">
                <a:latin typeface="Century Gothic" panose="020B0502020202020204" pitchFamily="34" charset="0"/>
              </a:rPr>
            </a:br>
            <a:r>
              <a:rPr lang="en-GB" altLang="en-US" sz="2800" dirty="0">
                <a:latin typeface="Century Gothic" panose="020B0502020202020204" pitchFamily="34" charset="0"/>
              </a:rPr>
              <a:t>(</a:t>
            </a:r>
            <a:r>
              <a:rPr lang="en-GB" altLang="en-US" sz="2400" dirty="0" err="1">
                <a:latin typeface="Century Gothic" panose="020B0502020202020204" pitchFamily="34" charset="0"/>
              </a:rPr>
              <a:t>i</a:t>
            </a:r>
            <a:r>
              <a:rPr lang="en-GB" altLang="en-US" sz="2400" dirty="0">
                <a:latin typeface="Century Gothic" panose="020B0502020202020204" pitchFamily="34" charset="0"/>
              </a:rPr>
              <a:t>)  </a:t>
            </a:r>
            <a:r>
              <a:rPr lang="en-GB" altLang="en-US" sz="2300" dirty="0">
                <a:latin typeface="Century Gothic" panose="020B0502020202020204" pitchFamily="34" charset="0"/>
              </a:rPr>
              <a:t>masculine quest for a stable identity through work;   </a:t>
            </a:r>
            <a:br>
              <a:rPr lang="en-GB" altLang="en-US" sz="2300" dirty="0">
                <a:latin typeface="Century Gothic" panose="020B0502020202020204" pitchFamily="34" charset="0"/>
              </a:rPr>
            </a:br>
            <a:r>
              <a:rPr lang="en-GB" altLang="en-US" sz="2300" dirty="0">
                <a:latin typeface="Century Gothic" panose="020B0502020202020204" pitchFamily="34" charset="0"/>
              </a:rPr>
              <a:t>(ii)  The legacy of the past </a:t>
            </a:r>
            <a:br>
              <a:rPr lang="en-GB" altLang="en-US" sz="2300" dirty="0">
                <a:latin typeface="Century Gothic" panose="020B0502020202020204" pitchFamily="34" charset="0"/>
              </a:rPr>
            </a:br>
            <a:r>
              <a:rPr lang="en-GB" altLang="en-US" sz="2300" dirty="0">
                <a:latin typeface="Century Gothic" panose="020B0502020202020204" pitchFamily="34" charset="0"/>
              </a:rPr>
              <a:t>	(especially the heavy industries of Wales);   </a:t>
            </a:r>
            <a:br>
              <a:rPr lang="en-GB" altLang="en-US" sz="2300" dirty="0">
                <a:latin typeface="Century Gothic" panose="020B0502020202020204" pitchFamily="34" charset="0"/>
              </a:rPr>
            </a:br>
            <a:r>
              <a:rPr lang="en-GB" altLang="en-US" sz="2300" dirty="0">
                <a:latin typeface="Century Gothic" panose="020B0502020202020204" pitchFamily="34" charset="0"/>
              </a:rPr>
              <a:t>(iii) Questions of genre: personal and public histories;</a:t>
            </a:r>
            <a:br>
              <a:rPr lang="en-GB" altLang="en-US" sz="2300" dirty="0">
                <a:latin typeface="Century Gothic" panose="020B0502020202020204" pitchFamily="34" charset="0"/>
              </a:rPr>
            </a:br>
            <a:r>
              <a:rPr lang="en-GB" altLang="en-US" sz="2300" dirty="0">
                <a:latin typeface="Century Gothic" panose="020B0502020202020204" pitchFamily="34" charset="0"/>
              </a:rPr>
              <a:t>(iv) The ability to tell stories about the self;      </a:t>
            </a:r>
            <a:br>
              <a:rPr lang="en-GB" altLang="en-US" sz="2300" dirty="0">
                <a:latin typeface="Century Gothic" panose="020B0502020202020204" pitchFamily="34" charset="0"/>
              </a:rPr>
            </a:br>
            <a:r>
              <a:rPr lang="en-GB" altLang="en-US" sz="2300" dirty="0">
                <a:latin typeface="Century Gothic" panose="020B0502020202020204" pitchFamily="34" charset="0"/>
              </a:rPr>
              <a:t>(v)  </a:t>
            </a:r>
            <a:r>
              <a:rPr lang="en-GB" altLang="en-US" sz="2300" dirty="0"/>
              <a:t> </a:t>
            </a:r>
            <a:r>
              <a:rPr lang="en-GB" altLang="en-US" sz="2300" dirty="0">
                <a:latin typeface="Century Gothic" panose="020B0502020202020204" pitchFamily="34" charset="0"/>
              </a:rPr>
              <a:t>The spaces of the home;   </a:t>
            </a:r>
            <a:br>
              <a:rPr lang="en-GB" altLang="en-US" sz="2300" dirty="0">
                <a:latin typeface="Century Gothic" panose="020B0502020202020204" pitchFamily="34" charset="0"/>
              </a:rPr>
            </a:br>
            <a:r>
              <a:rPr lang="en-GB" altLang="en-US" sz="2300" dirty="0">
                <a:latin typeface="Century Gothic" panose="020B0502020202020204" pitchFamily="34" charset="0"/>
              </a:rPr>
              <a:t>(vi)  The mad mother      </a:t>
            </a:r>
            <a:br>
              <a:rPr lang="en-GB" altLang="en-US" sz="2300" dirty="0">
                <a:latin typeface="Century Gothic" panose="020B0502020202020204" pitchFamily="34" charset="0"/>
              </a:rPr>
            </a:br>
            <a:r>
              <a:rPr lang="en-GB" altLang="en-US" sz="2300" dirty="0">
                <a:latin typeface="Century Gothic" panose="020B0502020202020204" pitchFamily="34" charset="0"/>
              </a:rPr>
              <a:t>(vii)  Breeding monsters: legacies for the future</a:t>
            </a:r>
          </a:p>
        </p:txBody>
      </p:sp>
      <p:sp>
        <p:nvSpPr>
          <p:cNvPr id="4099" name="Rectangle 1">
            <a:extLst>
              <a:ext uri="{FF2B5EF4-FFF2-40B4-BE49-F238E27FC236}">
                <a16:creationId xmlns:a16="http://schemas.microsoft.com/office/drawing/2014/main" id="{F7C55D47-1FB8-4266-96BD-D3B3DF0C8194}"/>
              </a:ext>
            </a:extLst>
          </p:cNvPr>
          <p:cNvSpPr>
            <a:spLocks noChangeArrowheads="1"/>
          </p:cNvSpPr>
          <p:nvPr/>
        </p:nvSpPr>
        <p:spPr bwMode="auto">
          <a:xfrm>
            <a:off x="323850" y="188913"/>
            <a:ext cx="87122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3600" dirty="0">
                <a:solidFill>
                  <a:srgbClr val="FFE593"/>
                </a:solidFill>
                <a:latin typeface="Felix Titling" panose="04060505060202020A04" pitchFamily="82" charset="0"/>
              </a:rPr>
              <a:t>RELATION TO OTHER MODULE TEXTS</a:t>
            </a:r>
            <a:endParaRPr lang="en-GB" altLang="en-US" sz="2400" dirty="0">
              <a:solidFill>
                <a:srgbClr val="FFE593"/>
              </a:solidFill>
              <a:latin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980C1B09-6749-4DB8-89C2-6EC79C5DC583}"/>
              </a:ext>
            </a:extLst>
          </p:cNvPr>
          <p:cNvSpPr>
            <a:spLocks noGrp="1" noChangeArrowheads="1"/>
          </p:cNvSpPr>
          <p:nvPr>
            <p:ph idx="1"/>
          </p:nvPr>
        </p:nvSpPr>
        <p:spPr>
          <a:xfrm>
            <a:off x="381000" y="533400"/>
            <a:ext cx="8534400" cy="5943600"/>
          </a:xfrm>
        </p:spPr>
        <p:txBody>
          <a:bodyPr/>
          <a:lstStyle/>
          <a:p>
            <a:pPr marL="90488" indent="0" eaLnBrk="1" hangingPunct="1">
              <a:buFontTx/>
              <a:buNone/>
            </a:pPr>
            <a:r>
              <a:rPr lang="en-GB" altLang="en-US" sz="2400" u="sng" dirty="0">
                <a:solidFill>
                  <a:srgbClr val="FFE593"/>
                </a:solidFill>
                <a:latin typeface="Century Gothic" panose="020B0502020202020204" pitchFamily="34" charset="0"/>
              </a:rPr>
              <a:t>Questions of history</a:t>
            </a:r>
            <a:r>
              <a:rPr lang="en-GB" altLang="en-US" sz="2400" dirty="0">
                <a:solidFill>
                  <a:srgbClr val="FFE593"/>
                </a:solidFill>
                <a:latin typeface="Century Gothic" panose="020B0502020202020204" pitchFamily="34" charset="0"/>
              </a:rPr>
              <a:t> </a:t>
            </a:r>
          </a:p>
          <a:p>
            <a:pPr marL="90488" indent="0" eaLnBrk="1" hangingPunct="1">
              <a:spcBef>
                <a:spcPct val="0"/>
              </a:spcBef>
              <a:buFontTx/>
              <a:buNone/>
            </a:pPr>
            <a:r>
              <a:rPr lang="en-GB" altLang="en-US" sz="2200" dirty="0">
                <a:latin typeface="Century Gothic" panose="020B0502020202020204" pitchFamily="34" charset="0"/>
              </a:rPr>
              <a:t>–        whose history? (different kinds of silencing -  how do disempowered men relate to women? What happens to </a:t>
            </a:r>
          </a:p>
          <a:p>
            <a:pPr marL="90488" indent="0" eaLnBrk="1" hangingPunct="1">
              <a:spcBef>
                <a:spcPct val="0"/>
              </a:spcBef>
              <a:buFontTx/>
              <a:buNone/>
            </a:pPr>
            <a:r>
              <a:rPr lang="en-GB" altLang="en-US" sz="2200" dirty="0">
                <a:latin typeface="Century Gothic" panose="020B0502020202020204" pitchFamily="34" charset="0"/>
              </a:rPr>
              <a:t>happens to their respective experiences of the past)</a:t>
            </a:r>
          </a:p>
          <a:p>
            <a:pPr marL="90488" indent="0" eaLnBrk="1" hangingPunct="1">
              <a:buFontTx/>
              <a:buNone/>
            </a:pPr>
            <a:endParaRPr lang="en-GB" altLang="en-US" sz="1200" u="sng" dirty="0">
              <a:latin typeface="Century Gothic" panose="020B0502020202020204" pitchFamily="34" charset="0"/>
            </a:endParaRPr>
          </a:p>
          <a:p>
            <a:pPr marL="90488" indent="0" eaLnBrk="1" hangingPunct="1">
              <a:buFontTx/>
              <a:buNone/>
            </a:pPr>
            <a:r>
              <a:rPr lang="en-GB" altLang="en-US" sz="2400" u="sng" dirty="0">
                <a:solidFill>
                  <a:srgbClr val="FFE593"/>
                </a:solidFill>
                <a:latin typeface="Century Gothic" panose="020B0502020202020204" pitchFamily="34" charset="0"/>
              </a:rPr>
              <a:t>Questions of Representation</a:t>
            </a:r>
            <a:r>
              <a:rPr lang="en-GB" altLang="en-US" sz="2400" dirty="0">
                <a:solidFill>
                  <a:srgbClr val="FFE593"/>
                </a:solidFill>
                <a:latin typeface="Century Gothic" panose="020B0502020202020204" pitchFamily="34" charset="0"/>
              </a:rPr>
              <a:t> </a:t>
            </a:r>
          </a:p>
          <a:p>
            <a:pPr marL="90488" indent="0" eaLnBrk="1" hangingPunct="1">
              <a:buFontTx/>
              <a:buNone/>
            </a:pPr>
            <a:r>
              <a:rPr lang="en-GB" altLang="en-US" sz="2200" dirty="0">
                <a:latin typeface="Century Gothic" panose="020B0502020202020204" pitchFamily="34" charset="0"/>
              </a:rPr>
              <a:t>–        who is represented? (gender/nationality and relations between the two)</a:t>
            </a:r>
          </a:p>
          <a:p>
            <a:pPr marL="90488" indent="0" eaLnBrk="1" hangingPunct="1">
              <a:buFontTx/>
              <a:buNone/>
            </a:pPr>
            <a:endParaRPr lang="en-GB" altLang="en-US" sz="1200" dirty="0">
              <a:latin typeface="Century Gothic" panose="020B0502020202020204" pitchFamily="34" charset="0"/>
            </a:endParaRPr>
          </a:p>
          <a:p>
            <a:pPr marL="90488" indent="0" eaLnBrk="1" hangingPunct="1">
              <a:buFontTx/>
              <a:buNone/>
            </a:pPr>
            <a:r>
              <a:rPr lang="en-GB" altLang="en-US" sz="2400" u="sng" dirty="0">
                <a:solidFill>
                  <a:srgbClr val="FFE593"/>
                </a:solidFill>
                <a:latin typeface="Century Gothic" panose="020B0502020202020204" pitchFamily="34" charset="0"/>
              </a:rPr>
              <a:t>Questions of boundaries</a:t>
            </a:r>
            <a:r>
              <a:rPr lang="en-GB" altLang="en-US" sz="2400" dirty="0">
                <a:solidFill>
                  <a:srgbClr val="FFE593"/>
                </a:solidFill>
                <a:latin typeface="Century Gothic" panose="020B0502020202020204" pitchFamily="34" charset="0"/>
              </a:rPr>
              <a:t> </a:t>
            </a:r>
          </a:p>
          <a:p>
            <a:pPr marL="90488" indent="0" eaLnBrk="1" hangingPunct="1">
              <a:spcBef>
                <a:spcPct val="0"/>
              </a:spcBef>
              <a:buFontTx/>
              <a:buNone/>
            </a:pPr>
            <a:r>
              <a:rPr lang="en-GB" altLang="en-US" sz="2400" dirty="0">
                <a:latin typeface="Century Gothic" panose="020B0502020202020204" pitchFamily="34" charset="0"/>
              </a:rPr>
              <a:t>–        </a:t>
            </a:r>
            <a:r>
              <a:rPr lang="en-GB" altLang="en-US" sz="2200" dirty="0">
                <a:latin typeface="Century Gothic" panose="020B0502020202020204" pitchFamily="34" charset="0"/>
              </a:rPr>
              <a:t>hybridity and purity (what does these terms mean? In what way are they significant for this text? How do they relate to men and women?)</a:t>
            </a:r>
          </a:p>
          <a:p>
            <a:pPr marL="90488" indent="0" eaLnBrk="1" hangingPunct="1">
              <a:spcBef>
                <a:spcPct val="0"/>
              </a:spcBef>
              <a:buFontTx/>
              <a:buNone/>
            </a:pPr>
            <a:r>
              <a:rPr lang="en-GB" altLang="en-US" sz="2200" dirty="0">
                <a:latin typeface="Century Gothic" panose="020B0502020202020204" pitchFamily="34" charset="0"/>
              </a:rPr>
              <a:t>–        monstrosity, transgression and fertility  (men and women –Frankie and Fran) </a:t>
            </a:r>
          </a:p>
          <a:p>
            <a:pPr marL="90488" indent="0" eaLnBrk="1" hangingPunct="1">
              <a:spcBef>
                <a:spcPct val="0"/>
              </a:spcBef>
              <a:buFontTx/>
              <a:buNone/>
            </a:pPr>
            <a:r>
              <a:rPr lang="en-GB" altLang="en-US" sz="2200" dirty="0">
                <a:latin typeface="Century Gothic" panose="020B0502020202020204" pitchFamily="34" charset="0"/>
              </a:rPr>
              <a:t>–        the body; the home – scarring and burning; the absence of a nurturing centre – how does reader respond?  </a:t>
            </a:r>
          </a:p>
          <a:p>
            <a:pPr marL="90488" indent="0" eaLnBrk="1" hangingPunct="1">
              <a:buFontTx/>
              <a:buNone/>
            </a:pPr>
            <a:endParaRPr lang="en-GB" altLang="en-US" sz="800" u="sng" dirty="0">
              <a:latin typeface="Century Gothic" panose="020B0502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F2D663A-F64A-4E8E-9837-06464E69C383}"/>
              </a:ext>
            </a:extLst>
          </p:cNvPr>
          <p:cNvSpPr/>
          <p:nvPr/>
        </p:nvSpPr>
        <p:spPr>
          <a:xfrm>
            <a:off x="211138" y="620713"/>
            <a:ext cx="8712200" cy="6124575"/>
          </a:xfrm>
          <a:prstGeom prst="rect">
            <a:avLst/>
          </a:prstGeom>
        </p:spPr>
        <p:txBody>
          <a:bodyPr>
            <a:spAutoFit/>
          </a:bodyPr>
          <a:lstStyle/>
          <a:p>
            <a:pPr>
              <a:defRPr/>
            </a:pPr>
            <a:r>
              <a:rPr lang="en-GB" i="1" dirty="0"/>
              <a:t>Jane Austen’s Catherine </a:t>
            </a:r>
            <a:r>
              <a:rPr lang="en-GB" i="1" dirty="0" err="1"/>
              <a:t>Morland</a:t>
            </a:r>
            <a:r>
              <a:rPr lang="en-GB" i="1" dirty="0"/>
              <a:t> on History </a:t>
            </a:r>
            <a:r>
              <a:rPr lang="en-GB" dirty="0">
                <a:latin typeface="Century Gothic" pitchFamily="34" charset="0"/>
                <a:ea typeface="+mj-ea"/>
                <a:cs typeface="+mj-cs"/>
              </a:rPr>
              <a:t>(</a:t>
            </a:r>
            <a:r>
              <a:rPr lang="en-GB" i="1" dirty="0"/>
              <a:t>Northanger Abbey)</a:t>
            </a:r>
          </a:p>
          <a:p>
            <a:pPr>
              <a:defRPr/>
            </a:pPr>
            <a:r>
              <a:rPr lang="en-GB" sz="2300" dirty="0">
                <a:latin typeface="Century Gothic" pitchFamily="34" charset="0"/>
                <a:ea typeface="+mj-ea"/>
                <a:cs typeface="+mj-cs"/>
              </a:rPr>
              <a:t>You are fond of that kind of reading?"  </a:t>
            </a:r>
            <a:r>
              <a:rPr lang="en-GB" sz="2300" dirty="0">
                <a:solidFill>
                  <a:srgbClr val="FFE593"/>
                </a:solidFill>
                <a:latin typeface="Century Gothic" pitchFamily="34" charset="0"/>
                <a:ea typeface="+mj-ea"/>
                <a:cs typeface="+mj-cs"/>
              </a:rPr>
              <a:t>[=Gothic]</a:t>
            </a:r>
          </a:p>
          <a:p>
            <a:pPr>
              <a:defRPr/>
            </a:pPr>
            <a:r>
              <a:rPr lang="en-GB" sz="2300" dirty="0">
                <a:latin typeface="Century Gothic" pitchFamily="34" charset="0"/>
                <a:ea typeface="+mj-ea"/>
                <a:cs typeface="+mj-cs"/>
              </a:rPr>
              <a:t>"To say the truth, I do not much like any other." </a:t>
            </a:r>
          </a:p>
          <a:p>
            <a:pPr>
              <a:defRPr/>
            </a:pPr>
            <a:r>
              <a:rPr lang="en-GB" sz="2300" dirty="0">
                <a:latin typeface="Century Gothic" pitchFamily="34" charset="0"/>
                <a:ea typeface="+mj-ea"/>
                <a:cs typeface="+mj-cs"/>
              </a:rPr>
              <a:t>"Indeed!" </a:t>
            </a:r>
          </a:p>
          <a:p>
            <a:pPr>
              <a:defRPr/>
            </a:pPr>
            <a:r>
              <a:rPr lang="en-GB" sz="2300" dirty="0">
                <a:latin typeface="Century Gothic" pitchFamily="34" charset="0"/>
                <a:ea typeface="+mj-ea"/>
                <a:cs typeface="+mj-cs"/>
              </a:rPr>
              <a:t>"That is, I can read poetry and plays, and things of that sort, and do not dislike travels. But history, real solemn history, I cannot be interested in. Can you?" </a:t>
            </a:r>
          </a:p>
          <a:p>
            <a:pPr>
              <a:defRPr/>
            </a:pPr>
            <a:r>
              <a:rPr lang="en-GB" sz="2300" dirty="0">
                <a:latin typeface="Century Gothic" pitchFamily="34" charset="0"/>
                <a:ea typeface="+mj-ea"/>
                <a:cs typeface="+mj-cs"/>
              </a:rPr>
              <a:t>"Yes, I am fond of history." </a:t>
            </a:r>
          </a:p>
          <a:p>
            <a:pPr>
              <a:defRPr/>
            </a:pPr>
            <a:r>
              <a:rPr lang="en-GB" sz="2300" dirty="0">
                <a:latin typeface="Century Gothic" pitchFamily="34" charset="0"/>
                <a:ea typeface="+mj-ea"/>
                <a:cs typeface="+mj-cs"/>
              </a:rPr>
              <a:t>"I wish I were too. I read it a little as a duty, but it tells me nothing that does not either vex or weary me. </a:t>
            </a:r>
            <a:r>
              <a:rPr lang="en-GB" sz="2300" dirty="0">
                <a:solidFill>
                  <a:srgbClr val="FFE593"/>
                </a:solidFill>
                <a:latin typeface="Century Gothic" pitchFamily="34" charset="0"/>
                <a:ea typeface="+mj-ea"/>
                <a:cs typeface="+mj-cs"/>
              </a:rPr>
              <a:t>The quarrels of popes and kings, with wars or pestilences, in every page; the men all so good for nothing, and hardly any women at all—it is very tiresome: and yet I often think it odd that it should be so dull, for a great deal of it must be invention. </a:t>
            </a:r>
            <a:r>
              <a:rPr lang="en-GB" sz="2300" dirty="0">
                <a:latin typeface="Century Gothic" pitchFamily="34" charset="0"/>
                <a:ea typeface="+mj-ea"/>
                <a:cs typeface="+mj-cs"/>
              </a:rPr>
              <a:t>The speeches that are put into the heroes' mouths, their thoughts and designs—the chief of all this must be invention, and invention is what delights me in other books."</a:t>
            </a:r>
          </a:p>
        </p:txBody>
      </p:sp>
      <p:sp>
        <p:nvSpPr>
          <p:cNvPr id="6147" name="Rectangle 3">
            <a:extLst>
              <a:ext uri="{FF2B5EF4-FFF2-40B4-BE49-F238E27FC236}">
                <a16:creationId xmlns:a16="http://schemas.microsoft.com/office/drawing/2014/main" id="{AD3CE296-D52B-4F82-9E4F-53385EC693FD}"/>
              </a:ext>
            </a:extLst>
          </p:cNvPr>
          <p:cNvSpPr>
            <a:spLocks noChangeArrowheads="1"/>
          </p:cNvSpPr>
          <p:nvPr/>
        </p:nvSpPr>
        <p:spPr bwMode="auto">
          <a:xfrm>
            <a:off x="4333875" y="63500"/>
            <a:ext cx="48101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dirty="0">
                <a:solidFill>
                  <a:srgbClr val="FFE593"/>
                </a:solidFill>
                <a:latin typeface="Felix Titling" panose="04060505060202020A04" pitchFamily="82" charset="0"/>
              </a:rPr>
              <a:t>History and Gender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9DE7A-46FA-4EAE-1ECB-9DE7D144448F}"/>
              </a:ext>
            </a:extLst>
          </p:cNvPr>
          <p:cNvSpPr>
            <a:spLocks noGrp="1"/>
          </p:cNvSpPr>
          <p:nvPr>
            <p:ph type="title"/>
          </p:nvPr>
        </p:nvSpPr>
        <p:spPr/>
        <p:txBody>
          <a:bodyPr/>
          <a:lstStyle/>
          <a:p>
            <a:r>
              <a:rPr lang="en-GB" sz="3200" dirty="0">
                <a:solidFill>
                  <a:srgbClr val="FFE593"/>
                </a:solidFill>
                <a:latin typeface="Century Gothic"/>
                <a:ea typeface="Calibri"/>
                <a:cs typeface="Calibri"/>
              </a:rPr>
              <a:t>Questions of history: </a:t>
            </a:r>
            <a:r>
              <a:rPr lang="en-GB" sz="3200">
                <a:solidFill>
                  <a:srgbClr val="FFE593"/>
                </a:solidFill>
                <a:latin typeface="Century Gothic"/>
                <a:ea typeface="Calibri"/>
                <a:cs typeface="Calibri"/>
              </a:rPr>
              <a:t>Gender</a:t>
            </a:r>
          </a:p>
        </p:txBody>
      </p:sp>
      <p:sp>
        <p:nvSpPr>
          <p:cNvPr id="4" name="TextBox 3">
            <a:extLst>
              <a:ext uri="{FF2B5EF4-FFF2-40B4-BE49-F238E27FC236}">
                <a16:creationId xmlns:a16="http://schemas.microsoft.com/office/drawing/2014/main" id="{FAB6E154-BAC0-7948-F8DE-AED59D59EC2B}"/>
              </a:ext>
            </a:extLst>
          </p:cNvPr>
          <p:cNvSpPr txBox="1"/>
          <p:nvPr/>
        </p:nvSpPr>
        <p:spPr>
          <a:xfrm>
            <a:off x="1288296" y="1714500"/>
            <a:ext cx="7187339"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aseline="0" dirty="0">
                <a:latin typeface="Century Gothic"/>
                <a:ea typeface="Segoe UI"/>
                <a:cs typeface="Segoe UI"/>
              </a:rPr>
              <a:t>The men of </a:t>
            </a:r>
            <a:r>
              <a:rPr lang="en-GB" sz="2200" i="1" baseline="0" dirty="0">
                <a:latin typeface="Century Gothic"/>
                <a:ea typeface="Segoe UI"/>
                <a:cs typeface="Segoe UI"/>
              </a:rPr>
              <a:t>The Hiding Place</a:t>
            </a:r>
            <a:r>
              <a:rPr lang="en-GB" sz="2200" baseline="0" dirty="0">
                <a:latin typeface="Century Gothic"/>
                <a:ea typeface="Segoe UI"/>
                <a:cs typeface="Segoe UI"/>
              </a:rPr>
              <a:t>, even the minor male characters, are overwhelmingly immigrants </a:t>
            </a:r>
            <a:r>
              <a:rPr lang="en-GB" sz="2200" dirty="0">
                <a:latin typeface="Century Gothic"/>
                <a:ea typeface="Segoe UI"/>
                <a:cs typeface="Segoe UI"/>
              </a:rPr>
              <a:t>(</a:t>
            </a:r>
            <a:r>
              <a:rPr lang="en-GB" sz="2200" baseline="0" dirty="0">
                <a:latin typeface="Century Gothic"/>
                <a:ea typeface="Segoe UI"/>
                <a:cs typeface="Segoe UI"/>
              </a:rPr>
              <a:t>from </a:t>
            </a:r>
            <a:r>
              <a:rPr lang="en-GB" sz="2200" baseline="0">
                <a:latin typeface="Century Gothic"/>
                <a:ea typeface="Segoe UI"/>
                <a:cs typeface="Segoe UI"/>
              </a:rPr>
              <a:t>European underworlds</a:t>
            </a:r>
            <a:r>
              <a:rPr lang="en-GB" sz="2200">
                <a:latin typeface="Century Gothic"/>
                <a:ea typeface="Segoe UI"/>
                <a:cs typeface="Segoe UI"/>
              </a:rPr>
              <a:t>)</a:t>
            </a:r>
            <a:endParaRPr lang="en-GB" dirty="0">
              <a:ea typeface="Segoe UI"/>
            </a:endParaRPr>
          </a:p>
          <a:p>
            <a:endParaRPr lang="en-GB" sz="2200" dirty="0">
              <a:latin typeface="Century Gothic"/>
              <a:ea typeface="Segoe UI"/>
              <a:cs typeface="Segoe UI"/>
            </a:endParaRPr>
          </a:p>
          <a:p>
            <a:r>
              <a:rPr lang="en-GB" sz="2200">
                <a:latin typeface="Century Gothic"/>
                <a:ea typeface="Segoe UI"/>
                <a:cs typeface="Segoe UI"/>
              </a:rPr>
              <a:t>Every</a:t>
            </a:r>
            <a:r>
              <a:rPr lang="en-GB" sz="2200" baseline="0">
                <a:latin typeface="Century Gothic"/>
                <a:ea typeface="Segoe UI"/>
                <a:cs typeface="Segoe UI"/>
              </a:rPr>
              <a:t> victimised female character </a:t>
            </a:r>
            <a:r>
              <a:rPr lang="en-GB" sz="2200">
                <a:latin typeface="Century Gothic"/>
                <a:ea typeface="Segoe UI"/>
                <a:cs typeface="Segoe UI"/>
              </a:rPr>
              <a:t>is[?] Welsh</a:t>
            </a:r>
            <a:r>
              <a:rPr lang="en-GB" sz="2200" baseline="0" dirty="0">
                <a:solidFill>
                  <a:srgbClr val="006666"/>
                </a:solidFill>
                <a:latin typeface="Century Gothic"/>
                <a:ea typeface="Segoe UI"/>
                <a:cs typeface="Segoe UI"/>
              </a:rPr>
              <a:t>.</a:t>
            </a:r>
            <a:endParaRPr lang="en-GB" dirty="0"/>
          </a:p>
          <a:p>
            <a:pPr algn="ctr"/>
            <a:endParaRPr lang="en-GB"/>
          </a:p>
        </p:txBody>
      </p:sp>
    </p:spTree>
    <p:extLst>
      <p:ext uri="{BB962C8B-B14F-4D97-AF65-F5344CB8AC3E}">
        <p14:creationId xmlns:p14="http://schemas.microsoft.com/office/powerpoint/2010/main" val="3353723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67F4BE5-C6AB-4BBE-90BD-57C07FE2C47F}"/>
              </a:ext>
            </a:extLst>
          </p:cNvPr>
          <p:cNvSpPr>
            <a:spLocks noGrp="1"/>
          </p:cNvSpPr>
          <p:nvPr>
            <p:ph type="title"/>
          </p:nvPr>
        </p:nvSpPr>
        <p:spPr>
          <a:xfrm>
            <a:off x="333375" y="188913"/>
            <a:ext cx="8229600" cy="561975"/>
          </a:xfrm>
        </p:spPr>
        <p:txBody>
          <a:bodyPr/>
          <a:lstStyle/>
          <a:p>
            <a:pPr eaLnBrk="1" hangingPunct="1"/>
            <a:r>
              <a:rPr lang="en-GB" altLang="en-US" sz="3200" dirty="0">
                <a:solidFill>
                  <a:srgbClr val="FFE593"/>
                </a:solidFill>
                <a:latin typeface="Felix Titling" panose="04060505060202020A04" pitchFamily="82" charset="0"/>
              </a:rPr>
              <a:t>Theses on the Philosophy of History</a:t>
            </a:r>
          </a:p>
        </p:txBody>
      </p:sp>
      <p:sp>
        <p:nvSpPr>
          <p:cNvPr id="3" name="Rectangle 2">
            <a:extLst>
              <a:ext uri="{FF2B5EF4-FFF2-40B4-BE49-F238E27FC236}">
                <a16:creationId xmlns:a16="http://schemas.microsoft.com/office/drawing/2014/main" id="{16192650-E68E-4122-A2A0-E0A0C2AC5F7B}"/>
              </a:ext>
            </a:extLst>
          </p:cNvPr>
          <p:cNvSpPr/>
          <p:nvPr/>
        </p:nvSpPr>
        <p:spPr>
          <a:xfrm>
            <a:off x="354013" y="774700"/>
            <a:ext cx="8280400" cy="5862638"/>
          </a:xfrm>
          <a:prstGeom prst="rect">
            <a:avLst/>
          </a:prstGeom>
        </p:spPr>
        <p:txBody>
          <a:bodyPr>
            <a:spAutoFit/>
          </a:bodyPr>
          <a:lstStyle/>
          <a:p>
            <a:pPr>
              <a:defRPr/>
            </a:pPr>
            <a:r>
              <a:rPr lang="en-GB" sz="2200" dirty="0">
                <a:latin typeface="Century Gothic" pitchFamily="34" charset="0"/>
                <a:cs typeface="+mn-cs"/>
              </a:rPr>
              <a:t>A Klee painting named ‘Angelus Novus’ shows an angel looking as though he is about to move away from something he is fixedly contemplating. His eyes are staring, his mouth is open, his wings are spread. This is how one pictures the angel of history. His face is turned toward the past. Where we perceive a chain of events, he sees one single catastrophe which keeps piling wreckage upon wreckage and hurls it in front of his feet. The angel would like to stay, awaken the dead, and make whole what has been smashed. But a storm is blowing from Paradise; it has got caught in his wings with such violence that the angel can no longer close them. </a:t>
            </a:r>
            <a:r>
              <a:rPr lang="en-GB" sz="2200" dirty="0">
                <a:solidFill>
                  <a:srgbClr val="FFE593"/>
                </a:solidFill>
                <a:latin typeface="Century Gothic" pitchFamily="34" charset="0"/>
                <a:cs typeface="+mn-cs"/>
              </a:rPr>
              <a:t>The storm irresistibly propels him into the future to which his back is turned, while the pile of debris before him grows skyward. This storm is what we call progress. </a:t>
            </a:r>
          </a:p>
          <a:p>
            <a:pPr>
              <a:defRPr/>
            </a:pPr>
            <a:r>
              <a:rPr lang="en-GB" sz="2200" dirty="0">
                <a:latin typeface="Century Gothic" pitchFamily="34" charset="0"/>
                <a:cs typeface="+mn-cs"/>
              </a:rPr>
              <a:t>				Walter Benjamin ix 1940 </a:t>
            </a:r>
          </a:p>
          <a:p>
            <a:pPr>
              <a:defRPr/>
            </a:pPr>
            <a:endParaRPr lang="en-GB" sz="2300" dirty="0">
              <a:latin typeface="Century Gothic" pitchFamily="34" charset="0"/>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9213ACF-6047-418E-BA13-A53E76709AA2}"/>
              </a:ext>
            </a:extLst>
          </p:cNvPr>
          <p:cNvSpPr>
            <a:spLocks noGrp="1"/>
          </p:cNvSpPr>
          <p:nvPr>
            <p:ph type="title"/>
          </p:nvPr>
        </p:nvSpPr>
        <p:spPr>
          <a:xfrm>
            <a:off x="457200" y="274638"/>
            <a:ext cx="8507413" cy="706437"/>
          </a:xfrm>
        </p:spPr>
        <p:txBody>
          <a:bodyPr/>
          <a:lstStyle/>
          <a:p>
            <a:pPr eaLnBrk="1" hangingPunct="1"/>
            <a:r>
              <a:rPr lang="en-GB" altLang="en-US" sz="3200" i="1" dirty="0">
                <a:solidFill>
                  <a:srgbClr val="FFE593"/>
                </a:solidFill>
                <a:latin typeface="Felix Titling" panose="04060505060202020A04" pitchFamily="82" charset="0"/>
              </a:rPr>
              <a:t>The Hiding Place </a:t>
            </a:r>
            <a:r>
              <a:rPr lang="en-GB" altLang="en-US" sz="3200" dirty="0">
                <a:solidFill>
                  <a:srgbClr val="FFE593"/>
                </a:solidFill>
                <a:latin typeface="Felix Titling" panose="04060505060202020A04" pitchFamily="82" charset="0"/>
              </a:rPr>
              <a:t>as women’s History</a:t>
            </a:r>
            <a:endParaRPr lang="en-GB" altLang="en-US" sz="3200" dirty="0">
              <a:solidFill>
                <a:srgbClr val="FFE593"/>
              </a:solidFill>
            </a:endParaRPr>
          </a:p>
        </p:txBody>
      </p:sp>
      <p:sp>
        <p:nvSpPr>
          <p:cNvPr id="11267" name="Content Placeholder 2">
            <a:extLst>
              <a:ext uri="{FF2B5EF4-FFF2-40B4-BE49-F238E27FC236}">
                <a16:creationId xmlns:a16="http://schemas.microsoft.com/office/drawing/2014/main" id="{F41C8933-3670-43A5-9B64-5931F7A3997D}"/>
              </a:ext>
            </a:extLst>
          </p:cNvPr>
          <p:cNvSpPr>
            <a:spLocks noGrp="1"/>
          </p:cNvSpPr>
          <p:nvPr>
            <p:ph idx="1"/>
          </p:nvPr>
        </p:nvSpPr>
        <p:spPr>
          <a:xfrm>
            <a:off x="323850" y="981075"/>
            <a:ext cx="8424863" cy="5616575"/>
          </a:xfrm>
        </p:spPr>
        <p:txBody>
          <a:bodyPr/>
          <a:lstStyle/>
          <a:p>
            <a:pPr marL="0" indent="0" eaLnBrk="1" hangingPunct="1">
              <a:buFont typeface="Arial" charset="0"/>
              <a:buNone/>
              <a:defRPr/>
            </a:pPr>
            <a:r>
              <a:rPr lang="en-GB" altLang="en-US" sz="2200" u="sng" dirty="0">
                <a:solidFill>
                  <a:srgbClr val="FFE593"/>
                </a:solidFill>
                <a:latin typeface="Century Gothic" pitchFamily="34" charset="0"/>
              </a:rPr>
              <a:t>- To what extent is the telling of History determined by men? </a:t>
            </a:r>
          </a:p>
          <a:p>
            <a:pPr marL="0" indent="0" eaLnBrk="1" hangingPunct="1">
              <a:buFont typeface="Arial" charset="0"/>
              <a:buNone/>
              <a:defRPr/>
            </a:pPr>
            <a:r>
              <a:rPr lang="en-GB" altLang="en-US" sz="2200" dirty="0">
                <a:latin typeface="Century Gothic" pitchFamily="34" charset="0"/>
              </a:rPr>
              <a:t>Apart from </a:t>
            </a:r>
            <a:r>
              <a:rPr lang="en-GB" altLang="en-US" sz="2200" dirty="0" err="1">
                <a:latin typeface="Century Gothic" pitchFamily="34" charset="0"/>
              </a:rPr>
              <a:t>Dol</a:t>
            </a:r>
            <a:r>
              <a:rPr lang="en-GB" altLang="en-US" sz="2200" dirty="0">
                <a:latin typeface="Century Gothic" pitchFamily="34" charset="0"/>
              </a:rPr>
              <a:t> the remaining daughters do not speak of their past and are still in thrall to it. - Celesta – ‘I don’t do memory lane’  Fran is the most dreadfully affected. She is the </a:t>
            </a:r>
            <a:r>
              <a:rPr lang="en-GB" altLang="en-US" sz="2200" dirty="0">
                <a:solidFill>
                  <a:srgbClr val="FFE593"/>
                </a:solidFill>
                <a:latin typeface="Century Gothic" pitchFamily="34" charset="0"/>
              </a:rPr>
              <a:t>monstrous creation of the family turned inside out to become the threatening place rather than the place of safety. Her story is what is lost – for when we meet her she doesn’t speak – her story is inscribed on her body. </a:t>
            </a:r>
          </a:p>
          <a:p>
            <a:pPr marL="0" indent="0" eaLnBrk="1" hangingPunct="1">
              <a:buFont typeface="Arial" charset="0"/>
              <a:buNone/>
              <a:defRPr/>
            </a:pPr>
            <a:r>
              <a:rPr lang="en-GB" altLang="en-US" sz="2200" dirty="0">
                <a:latin typeface="Century Gothic" pitchFamily="34" charset="0"/>
              </a:rPr>
              <a:t>- </a:t>
            </a:r>
            <a:r>
              <a:rPr lang="en-GB" altLang="en-US" sz="2200" u="sng" dirty="0">
                <a:solidFill>
                  <a:srgbClr val="FFE593"/>
                </a:solidFill>
                <a:latin typeface="Century Gothic" pitchFamily="34" charset="0"/>
              </a:rPr>
              <a:t>Who tells the stories in the present? </a:t>
            </a:r>
            <a:r>
              <a:rPr lang="en-GB" altLang="en-US" sz="2200" dirty="0">
                <a:latin typeface="Century Gothic" pitchFamily="34" charset="0"/>
              </a:rPr>
              <a:t>Celesta’s two sons in the ‘present’ of the 1990s – but they don’t understand them. </a:t>
            </a:r>
          </a:p>
          <a:p>
            <a:pPr marL="0" indent="0" eaLnBrk="1" hangingPunct="1">
              <a:buFont typeface="Arial" charset="0"/>
              <a:buNone/>
              <a:defRPr/>
            </a:pPr>
            <a:r>
              <a:rPr lang="en-GB" altLang="en-US" sz="2200" dirty="0">
                <a:latin typeface="Century Gothic" pitchFamily="34" charset="0"/>
              </a:rPr>
              <a:t>why does Azzopardi (b.1969) work with these two periods? </a:t>
            </a:r>
          </a:p>
          <a:p>
            <a:pPr marL="0" indent="0" eaLnBrk="1" hangingPunct="1">
              <a:buFont typeface="Arial" charset="0"/>
              <a:buNone/>
              <a:defRPr/>
            </a:pPr>
            <a:r>
              <a:rPr lang="en-GB" altLang="en-US" sz="2200" dirty="0">
                <a:latin typeface="Century Gothic" pitchFamily="34" charset="0"/>
              </a:rPr>
              <a:t>• </a:t>
            </a:r>
            <a:r>
              <a:rPr lang="en-GB" altLang="en-US" sz="2000" dirty="0">
                <a:latin typeface="Century Gothic" pitchFamily="34" charset="0"/>
              </a:rPr>
              <a:t>1960s –the forgotten stories /under that of the Swinging 60s </a:t>
            </a:r>
          </a:p>
          <a:p>
            <a:pPr marL="0" indent="0" eaLnBrk="1" hangingPunct="1">
              <a:buFont typeface="Arial" charset="0"/>
              <a:buNone/>
              <a:defRPr/>
            </a:pPr>
            <a:r>
              <a:rPr lang="en-GB" altLang="en-US" sz="2000" dirty="0">
                <a:latin typeface="Century Gothic" pitchFamily="34" charset="0"/>
              </a:rPr>
              <a:t>• 1980s – (while she was at university) marked by debates over the nature of history </a:t>
            </a:r>
            <a:r>
              <a:rPr lang="en-GB" altLang="en-US" sz="2200" dirty="0">
                <a:latin typeface="Century Gothic" pitchFamily="34" charset="0"/>
              </a:rPr>
              <a:t>-  especially denial of society and espousal of heritage by the political right</a:t>
            </a:r>
          </a:p>
          <a:p>
            <a:pPr marL="0" indent="0" eaLnBrk="1" hangingPunct="1">
              <a:buFont typeface="Arial" charset="0"/>
              <a:buNone/>
              <a:defRPr/>
            </a:pPr>
            <a:r>
              <a:rPr lang="en-GB" altLang="en-US" sz="2200" dirty="0">
                <a:latin typeface="Century Gothic"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E378-5248-420F-8F09-AB8273C9574E}"/>
              </a:ext>
            </a:extLst>
          </p:cNvPr>
          <p:cNvSpPr>
            <a:spLocks noGrp="1"/>
          </p:cNvSpPr>
          <p:nvPr>
            <p:ph type="title"/>
          </p:nvPr>
        </p:nvSpPr>
        <p:spPr>
          <a:xfrm>
            <a:off x="395288" y="188913"/>
            <a:ext cx="8229600" cy="547687"/>
          </a:xfrm>
        </p:spPr>
        <p:txBody>
          <a:bodyPr rtlCol="0">
            <a:normAutofit fontScale="90000"/>
          </a:bodyPr>
          <a:lstStyle/>
          <a:p>
            <a:pPr eaLnBrk="1" fontAlgn="auto" hangingPunct="1">
              <a:spcAft>
                <a:spcPts val="0"/>
              </a:spcAft>
              <a:defRPr/>
            </a:pPr>
            <a:r>
              <a:rPr lang="en-GB" dirty="0">
                <a:solidFill>
                  <a:srgbClr val="FFE593"/>
                </a:solidFill>
                <a:latin typeface="Felix Titling" panose="04060505060202020A04" pitchFamily="82" charset="0"/>
              </a:rPr>
              <a:t>Historiography</a:t>
            </a:r>
          </a:p>
        </p:txBody>
      </p:sp>
      <p:sp>
        <p:nvSpPr>
          <p:cNvPr id="9219" name="Content Placeholder 2">
            <a:extLst>
              <a:ext uri="{FF2B5EF4-FFF2-40B4-BE49-F238E27FC236}">
                <a16:creationId xmlns:a16="http://schemas.microsoft.com/office/drawing/2014/main" id="{F628A67A-89CB-420A-A318-2CF49D5301C3}"/>
              </a:ext>
            </a:extLst>
          </p:cNvPr>
          <p:cNvSpPr>
            <a:spLocks noGrp="1"/>
          </p:cNvSpPr>
          <p:nvPr>
            <p:ph idx="1"/>
          </p:nvPr>
        </p:nvSpPr>
        <p:spPr>
          <a:xfrm>
            <a:off x="395288" y="836613"/>
            <a:ext cx="8424862" cy="5903912"/>
          </a:xfrm>
        </p:spPr>
        <p:txBody>
          <a:bodyPr/>
          <a:lstStyle/>
          <a:p>
            <a:pPr marL="0" indent="0" eaLnBrk="1" hangingPunct="1">
              <a:buFont typeface="Arial" charset="0"/>
              <a:buNone/>
              <a:defRPr/>
            </a:pPr>
            <a:r>
              <a:rPr lang="en-GB" altLang="en-US" sz="2300" dirty="0">
                <a:latin typeface="Century Gothic" pitchFamily="34" charset="0"/>
              </a:rPr>
              <a:t>Historiographic metafiction is one kind of postmodern novel which rejects projecting present beliefs and standards onto the past and asserts the specificity and particularity of the individual past event. It also </a:t>
            </a:r>
            <a:r>
              <a:rPr lang="en-GB" altLang="en-US" sz="2300" dirty="0">
                <a:solidFill>
                  <a:srgbClr val="FFE593"/>
                </a:solidFill>
                <a:latin typeface="Century Gothic" pitchFamily="34" charset="0"/>
              </a:rPr>
              <a:t>suggests a distinction between ‘events’ and ‘facts’ that is one shared by many historians.</a:t>
            </a:r>
            <a:r>
              <a:rPr lang="en-GB" altLang="en-US" sz="2300" dirty="0">
                <a:latin typeface="Century Gothic" pitchFamily="34" charset="0"/>
              </a:rPr>
              <a:t> Since the documents become signs of events, which the historian transmutes into facts, as in historiographic metafiction, the lesson here is that the past once existed, but that our historical knowledge of it is </a:t>
            </a:r>
            <a:r>
              <a:rPr lang="en-GB" altLang="en-US" sz="2300" dirty="0" err="1">
                <a:latin typeface="Century Gothic" pitchFamily="34" charset="0"/>
              </a:rPr>
              <a:t>semiotically</a:t>
            </a:r>
            <a:r>
              <a:rPr lang="en-GB" altLang="en-US" sz="2300" dirty="0">
                <a:latin typeface="Century Gothic" pitchFamily="34" charset="0"/>
              </a:rPr>
              <a:t> transmitted. Finally, </a:t>
            </a:r>
            <a:r>
              <a:rPr lang="en-GB" altLang="en-US" sz="2300" dirty="0">
                <a:solidFill>
                  <a:srgbClr val="FFE593"/>
                </a:solidFill>
                <a:latin typeface="Century Gothic" pitchFamily="34" charset="0"/>
              </a:rPr>
              <a:t>Historiographic metafiction often points to the fact by using the </a:t>
            </a:r>
            <a:r>
              <a:rPr lang="en-GB" altLang="en-US" sz="2300" dirty="0" err="1">
                <a:solidFill>
                  <a:srgbClr val="FFE593"/>
                </a:solidFill>
                <a:latin typeface="Century Gothic" pitchFamily="34" charset="0"/>
              </a:rPr>
              <a:t>paratextual</a:t>
            </a:r>
            <a:r>
              <a:rPr lang="en-GB" altLang="en-US" sz="2300" dirty="0">
                <a:solidFill>
                  <a:srgbClr val="FFE593"/>
                </a:solidFill>
                <a:latin typeface="Century Gothic" pitchFamily="34" charset="0"/>
              </a:rPr>
              <a:t> conventions of historiography to both inscribe and undermine the authority and objectivity of historical sources and explanations. </a:t>
            </a:r>
          </a:p>
          <a:p>
            <a:pPr marL="0" indent="0" eaLnBrk="1" hangingPunct="1">
              <a:buFont typeface="Arial" charset="0"/>
              <a:buNone/>
              <a:defRPr/>
            </a:pPr>
            <a:r>
              <a:rPr lang="en-GB" altLang="en-US" sz="2000" dirty="0">
                <a:latin typeface="Century Gothic" pitchFamily="34" charset="0"/>
              </a:rPr>
              <a:t>- Linda Hutcheon,  </a:t>
            </a:r>
            <a:r>
              <a:rPr lang="en-GB" altLang="en-US" sz="2000" i="1" dirty="0">
                <a:latin typeface="Century Gothic" pitchFamily="34" charset="0"/>
              </a:rPr>
              <a:t>A Poetics of Postmodernism: History, Theory, Fiction</a:t>
            </a:r>
            <a:r>
              <a:rPr lang="en-GB" altLang="en-US" sz="2000" dirty="0">
                <a:latin typeface="Century Gothic" pitchFamily="34" charset="0"/>
              </a:rPr>
              <a:t>. (London: Routledge, 1988), 122-123.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DEC7-3802-41B2-940C-4F8EC686D846}"/>
              </a:ext>
            </a:extLst>
          </p:cNvPr>
          <p:cNvSpPr>
            <a:spLocks noGrp="1"/>
          </p:cNvSpPr>
          <p:nvPr>
            <p:ph type="title"/>
          </p:nvPr>
        </p:nvSpPr>
        <p:spPr>
          <a:xfrm>
            <a:off x="179388" y="188913"/>
            <a:ext cx="8640762" cy="863600"/>
          </a:xfrm>
        </p:spPr>
        <p:txBody>
          <a:bodyPr rtlCol="0">
            <a:normAutofit fontScale="90000"/>
          </a:bodyPr>
          <a:lstStyle/>
          <a:p>
            <a:pPr eaLnBrk="1" fontAlgn="auto" hangingPunct="1">
              <a:spcAft>
                <a:spcPts val="0"/>
              </a:spcAft>
              <a:defRPr/>
            </a:pPr>
            <a:r>
              <a:rPr lang="en-GB" sz="3600" i="1" dirty="0">
                <a:solidFill>
                  <a:srgbClr val="FFE593"/>
                </a:solidFill>
                <a:latin typeface="Felix Titling" panose="04060505060202020A04" pitchFamily="82" charset="0"/>
              </a:rPr>
              <a:t>The Hiding Place </a:t>
            </a:r>
            <a:r>
              <a:rPr lang="en-GB" sz="3600" dirty="0">
                <a:solidFill>
                  <a:srgbClr val="FFE593"/>
                </a:solidFill>
                <a:latin typeface="Felix Titling" panose="04060505060202020A04" pitchFamily="82" charset="0"/>
              </a:rPr>
              <a:t>as Historiography</a:t>
            </a:r>
            <a:endParaRPr lang="en-GB" dirty="0">
              <a:solidFill>
                <a:srgbClr val="FFE593"/>
              </a:solidFill>
              <a:latin typeface="Felix Titling" panose="04060505060202020A04" pitchFamily="82" charset="0"/>
            </a:endParaRPr>
          </a:p>
        </p:txBody>
      </p:sp>
      <p:sp>
        <p:nvSpPr>
          <p:cNvPr id="10243" name="Content Placeholder 2">
            <a:extLst>
              <a:ext uri="{FF2B5EF4-FFF2-40B4-BE49-F238E27FC236}">
                <a16:creationId xmlns:a16="http://schemas.microsoft.com/office/drawing/2014/main" id="{097A607E-1F04-46B2-B952-A126D0C37E8C}"/>
              </a:ext>
            </a:extLst>
          </p:cNvPr>
          <p:cNvSpPr>
            <a:spLocks noGrp="1"/>
          </p:cNvSpPr>
          <p:nvPr>
            <p:ph idx="1"/>
          </p:nvPr>
        </p:nvSpPr>
        <p:spPr>
          <a:xfrm>
            <a:off x="323850" y="1125538"/>
            <a:ext cx="8640763" cy="5432425"/>
          </a:xfrm>
        </p:spPr>
        <p:txBody>
          <a:bodyPr/>
          <a:lstStyle/>
          <a:p>
            <a:pPr marL="0" indent="0" eaLnBrk="1" hangingPunct="1">
              <a:buFont typeface="Arial" charset="0"/>
              <a:buNone/>
              <a:defRPr/>
            </a:pPr>
            <a:r>
              <a:rPr lang="en-GB" altLang="en-US" sz="2300" u="sng" dirty="0">
                <a:solidFill>
                  <a:srgbClr val="FFE593"/>
                </a:solidFill>
                <a:latin typeface="Century Gothic" pitchFamily="34" charset="0"/>
              </a:rPr>
              <a:t>To what extent is this also a historical novel detailing forgotten aspects of a country’s past?  </a:t>
            </a:r>
          </a:p>
          <a:p>
            <a:pPr marL="0" indent="0" eaLnBrk="1" hangingPunct="1">
              <a:buFont typeface="Arial" charset="0"/>
              <a:buNone/>
              <a:defRPr/>
            </a:pPr>
            <a:endParaRPr lang="en-GB" altLang="en-US" sz="2300" u="sng" dirty="0">
              <a:solidFill>
                <a:srgbClr val="FFE593"/>
              </a:solidFill>
              <a:latin typeface="Century Gothic" pitchFamily="34" charset="0"/>
            </a:endParaRPr>
          </a:p>
          <a:p>
            <a:pPr marL="0" indent="0" eaLnBrk="1" hangingPunct="1">
              <a:buFont typeface="Arial" charset="0"/>
              <a:buNone/>
              <a:defRPr/>
            </a:pPr>
            <a:r>
              <a:rPr lang="en-GB" altLang="en-US" sz="2300" dirty="0">
                <a:latin typeface="Century Gothic" pitchFamily="34" charset="0"/>
              </a:rPr>
              <a:t>The novel details </a:t>
            </a:r>
            <a:r>
              <a:rPr lang="en-GB" altLang="en-US" sz="2300" dirty="0">
                <a:solidFill>
                  <a:srgbClr val="FFE593"/>
                </a:solidFill>
                <a:latin typeface="Century Gothic" pitchFamily="34" charset="0"/>
              </a:rPr>
              <a:t>the history of a place as well as of a family</a:t>
            </a:r>
            <a:r>
              <a:rPr lang="en-GB" altLang="en-US" sz="2300" dirty="0">
                <a:latin typeface="Century Gothic" pitchFamily="34" charset="0"/>
              </a:rPr>
              <a:t> just as the family is not an ordinary family but the result of wider histories that brought Frankie and Mary to Cardiff.  </a:t>
            </a:r>
          </a:p>
          <a:p>
            <a:pPr marL="0" indent="0" eaLnBrk="1" hangingPunct="1">
              <a:buFont typeface="Arial" charset="0"/>
              <a:buNone/>
              <a:defRPr/>
            </a:pPr>
            <a:r>
              <a:rPr lang="en-GB" altLang="en-US" sz="2300" u="sng" dirty="0">
                <a:solidFill>
                  <a:srgbClr val="FFE593"/>
                </a:solidFill>
                <a:latin typeface="Century Gothic" pitchFamily="34" charset="0"/>
              </a:rPr>
              <a:t>What is history? </a:t>
            </a:r>
            <a:r>
              <a:rPr lang="en-GB" altLang="en-US" sz="2300" dirty="0">
                <a:latin typeface="Century Gothic" pitchFamily="34" charset="0"/>
              </a:rPr>
              <a:t>Tracing cause and effect, actions that resonate outside the individual. Is THIS history? It turns things upside down and there’s a horrified movement thrust forward by the accumulating chaos in front of these figures who cannot turn round and sort them out</a:t>
            </a:r>
          </a:p>
          <a:p>
            <a:pPr marL="0" indent="0" eaLnBrk="1" hangingPunct="1">
              <a:buFont typeface="Arial" charset="0"/>
              <a:buNone/>
              <a:defRPr/>
            </a:pPr>
            <a:r>
              <a:rPr lang="en-GB" altLang="en-US" sz="2300" dirty="0">
                <a:latin typeface="Century Gothic" pitchFamily="34" charset="0"/>
              </a:rPr>
              <a:t>What do you remember – what does anyone remember? (Azzopardi’s second novel is called </a:t>
            </a:r>
            <a:r>
              <a:rPr lang="en-GB" altLang="en-US" sz="2300" i="1" dirty="0">
                <a:latin typeface="Century Gothic" pitchFamily="34" charset="0"/>
              </a:rPr>
              <a:t>Remember Me)</a:t>
            </a:r>
          </a:p>
          <a:p>
            <a:pPr marL="0" indent="0" eaLnBrk="1" hangingPunct="1">
              <a:buFont typeface="Arial" charset="0"/>
              <a:buNone/>
              <a:defRPr/>
            </a:pPr>
            <a:endParaRPr lang="en-GB" altLang="en-US" sz="2400" dirty="0">
              <a:latin typeface="Century Gothic"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C9A4E15-912C-4C17-9C83-576DDAE13E76}"/>
              </a:ext>
            </a:extLst>
          </p:cNvPr>
          <p:cNvSpPr>
            <a:spLocks noGrp="1" noChangeArrowheads="1"/>
          </p:cNvSpPr>
          <p:nvPr>
            <p:ph type="title"/>
          </p:nvPr>
        </p:nvSpPr>
        <p:spPr>
          <a:xfrm>
            <a:off x="468313" y="260350"/>
            <a:ext cx="8153400" cy="1143000"/>
          </a:xfrm>
        </p:spPr>
        <p:txBody>
          <a:bodyPr/>
          <a:lstStyle/>
          <a:p>
            <a:pPr eaLnBrk="1" hangingPunct="1"/>
            <a:r>
              <a:rPr lang="en-GB" altLang="en-US" sz="3600" dirty="0">
                <a:latin typeface="Century Gothic" panose="020B0502020202020204" pitchFamily="34" charset="0"/>
              </a:rPr>
              <a:t>    </a:t>
            </a:r>
            <a:r>
              <a:rPr lang="en-GB" altLang="en-US" sz="4000" dirty="0">
                <a:solidFill>
                  <a:srgbClr val="FFE593"/>
                </a:solidFill>
                <a:latin typeface="Felix Titling" panose="04060505060202020A04" pitchFamily="82" charset="0"/>
              </a:rPr>
              <a:t>MIXING PAST &amp; PRESENT</a:t>
            </a:r>
          </a:p>
        </p:txBody>
      </p:sp>
      <p:sp>
        <p:nvSpPr>
          <p:cNvPr id="15363" name="Rectangle 3">
            <a:extLst>
              <a:ext uri="{FF2B5EF4-FFF2-40B4-BE49-F238E27FC236}">
                <a16:creationId xmlns:a16="http://schemas.microsoft.com/office/drawing/2014/main" id="{21B47C01-DAC0-4844-8792-A7AE56665BD4}"/>
              </a:ext>
            </a:extLst>
          </p:cNvPr>
          <p:cNvSpPr>
            <a:spLocks noGrp="1" noChangeArrowheads="1"/>
          </p:cNvSpPr>
          <p:nvPr>
            <p:ph idx="1"/>
          </p:nvPr>
        </p:nvSpPr>
        <p:spPr/>
        <p:txBody>
          <a:bodyPr/>
          <a:lstStyle/>
          <a:p>
            <a:pPr marL="609600" indent="-609600" eaLnBrk="1" hangingPunct="1">
              <a:buFontTx/>
              <a:buAutoNum type="arabicPeriod"/>
              <a:defRPr/>
            </a:pPr>
            <a:r>
              <a:rPr lang="en-GB" altLang="en-US" sz="2400" dirty="0">
                <a:solidFill>
                  <a:srgbClr val="FFE593"/>
                </a:solidFill>
                <a:latin typeface="Century Gothic" pitchFamily="34" charset="0"/>
              </a:rPr>
              <a:t> Mobility</a:t>
            </a:r>
            <a:r>
              <a:rPr lang="en-GB" altLang="en-US" sz="2400" u="sng" dirty="0">
                <a:solidFill>
                  <a:srgbClr val="FFE593"/>
                </a:solidFill>
                <a:latin typeface="Century Gothic" pitchFamily="34" charset="0"/>
              </a:rPr>
              <a:t>:</a:t>
            </a:r>
            <a:r>
              <a:rPr lang="en-GB" altLang="en-US" sz="2400" dirty="0">
                <a:solidFill>
                  <a:srgbClr val="FFE593"/>
                </a:solidFill>
                <a:latin typeface="Century Gothic" pitchFamily="34" charset="0"/>
              </a:rPr>
              <a:t> </a:t>
            </a:r>
            <a:r>
              <a:rPr lang="en-GB" altLang="en-US" sz="2400" dirty="0">
                <a:latin typeface="Century Gothic" pitchFamily="34" charset="0"/>
              </a:rPr>
              <a:t>highlighting the relation of people to geography </a:t>
            </a:r>
          </a:p>
          <a:p>
            <a:pPr marL="609600" indent="-609600" eaLnBrk="1" hangingPunct="1">
              <a:buFontTx/>
              <a:buAutoNum type="arabicPeriod"/>
              <a:defRPr/>
            </a:pPr>
            <a:r>
              <a:rPr lang="en-GB" altLang="en-US" sz="2400" dirty="0">
                <a:latin typeface="Century Gothic" pitchFamily="34" charset="0"/>
              </a:rPr>
              <a:t> The construction of </a:t>
            </a:r>
            <a:r>
              <a:rPr lang="en-GB" altLang="en-US" sz="2400" dirty="0">
                <a:solidFill>
                  <a:srgbClr val="FFE593"/>
                </a:solidFill>
                <a:latin typeface="Century Gothic" pitchFamily="34" charset="0"/>
              </a:rPr>
              <a:t>self and community </a:t>
            </a:r>
          </a:p>
          <a:p>
            <a:pPr marL="609600" indent="-609600" eaLnBrk="1" hangingPunct="1">
              <a:buFontTx/>
              <a:buAutoNum type="arabicPeriod"/>
              <a:defRPr/>
            </a:pPr>
            <a:r>
              <a:rPr lang="en-GB" altLang="en-US" sz="2400" dirty="0">
                <a:latin typeface="Century Gothic" pitchFamily="34" charset="0"/>
              </a:rPr>
              <a:t> </a:t>
            </a:r>
            <a:r>
              <a:rPr lang="en-GB" altLang="en-US" sz="2400" dirty="0">
                <a:solidFill>
                  <a:srgbClr val="FFE593"/>
                </a:solidFill>
                <a:latin typeface="Century Gothic" pitchFamily="34" charset="0"/>
              </a:rPr>
              <a:t>Location: </a:t>
            </a:r>
            <a:r>
              <a:rPr lang="en-GB" altLang="en-US" sz="2400" dirty="0">
                <a:latin typeface="Century Gothic" pitchFamily="34" charset="0"/>
              </a:rPr>
              <a:t>(the house as a microcosm of the body and its surfaces and boundaries)</a:t>
            </a:r>
          </a:p>
          <a:p>
            <a:pPr marL="609600" indent="-609600" eaLnBrk="1" hangingPunct="1">
              <a:buFontTx/>
              <a:buAutoNum type="arabicPeriod"/>
              <a:defRPr/>
            </a:pPr>
            <a:r>
              <a:rPr lang="en-GB" altLang="en-US" sz="2400" dirty="0">
                <a:latin typeface="Century Gothic" pitchFamily="34" charset="0"/>
              </a:rPr>
              <a:t> </a:t>
            </a:r>
            <a:r>
              <a:rPr lang="en-GB" altLang="en-US" sz="2400" dirty="0">
                <a:solidFill>
                  <a:srgbClr val="FFE593"/>
                </a:solidFill>
                <a:latin typeface="Century Gothic" pitchFamily="34" charset="0"/>
              </a:rPr>
              <a:t>Histories: </a:t>
            </a:r>
            <a:r>
              <a:rPr lang="en-GB" altLang="en-US" sz="2400" dirty="0">
                <a:latin typeface="Century Gothic" pitchFamily="34" charset="0"/>
              </a:rPr>
              <a:t>the relation of </a:t>
            </a:r>
            <a:r>
              <a:rPr lang="en-GB" altLang="en-US" sz="2400" dirty="0">
                <a:solidFill>
                  <a:srgbClr val="FFE593"/>
                </a:solidFill>
                <a:latin typeface="Century Gothic" pitchFamily="34" charset="0"/>
              </a:rPr>
              <a:t>past to present </a:t>
            </a:r>
          </a:p>
          <a:p>
            <a:pPr marL="609600" indent="-609600" eaLnBrk="1" hangingPunct="1">
              <a:buFontTx/>
              <a:buAutoNum type="arabicPeriod"/>
              <a:defRPr/>
            </a:pPr>
            <a:r>
              <a:rPr lang="en-GB" altLang="en-US" sz="2400" dirty="0">
                <a:latin typeface="Century Gothic" pitchFamily="34" charset="0"/>
              </a:rPr>
              <a:t> The significance of the stories we tell ourselves – the significance of </a:t>
            </a:r>
            <a:r>
              <a:rPr lang="en-GB" altLang="en-US" sz="2400" u="sng" dirty="0">
                <a:solidFill>
                  <a:srgbClr val="FFE593"/>
                </a:solidFill>
                <a:latin typeface="Century Gothic" pitchFamily="34" charset="0"/>
              </a:rPr>
              <a:t>storytelling </a:t>
            </a:r>
            <a:r>
              <a:rPr lang="en-GB" altLang="en-US" sz="2400" dirty="0">
                <a:latin typeface="Century Gothic" pitchFamily="34" charset="0"/>
              </a:rPr>
              <a:t>to make sense of the present – both personally and culturally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F9D5DE7-3F6A-42E7-9877-02F6DA709F12}"/>
              </a:ext>
            </a:extLst>
          </p:cNvPr>
          <p:cNvSpPr>
            <a:spLocks noGrp="1" noChangeArrowheads="1"/>
          </p:cNvSpPr>
          <p:nvPr>
            <p:ph type="title"/>
          </p:nvPr>
        </p:nvSpPr>
        <p:spPr>
          <a:xfrm>
            <a:off x="3417888" y="2347913"/>
            <a:ext cx="5580062" cy="604837"/>
          </a:xfrm>
        </p:spPr>
        <p:txBody>
          <a:bodyPr rtlCol="0">
            <a:normAutofit fontScale="90000"/>
          </a:bodyPr>
          <a:lstStyle/>
          <a:p>
            <a:pPr eaLnBrk="1" fontAlgn="auto" hangingPunct="1">
              <a:spcAft>
                <a:spcPts val="0"/>
              </a:spcAft>
              <a:defRPr/>
            </a:pPr>
            <a:r>
              <a:rPr lang="en-GB" altLang="en-US" dirty="0">
                <a:latin typeface="Felix Titling" pitchFamily="82" charset="0"/>
              </a:rPr>
              <a:t>    </a:t>
            </a:r>
            <a:r>
              <a:rPr lang="en-GB" altLang="en-US" sz="3600" dirty="0">
                <a:solidFill>
                  <a:srgbClr val="FFE593"/>
                </a:solidFill>
                <a:latin typeface="Felix Titling" pitchFamily="82" charset="0"/>
              </a:rPr>
              <a:t>HISTORY &amp; GEOGRAPHY</a:t>
            </a:r>
          </a:p>
        </p:txBody>
      </p:sp>
      <p:sp>
        <p:nvSpPr>
          <p:cNvPr id="12291" name="Rectangle 3">
            <a:extLst>
              <a:ext uri="{FF2B5EF4-FFF2-40B4-BE49-F238E27FC236}">
                <a16:creationId xmlns:a16="http://schemas.microsoft.com/office/drawing/2014/main" id="{1EB68CF6-DA51-4622-8BBA-C6471E8AD104}"/>
              </a:ext>
            </a:extLst>
          </p:cNvPr>
          <p:cNvSpPr>
            <a:spLocks noGrp="1" noChangeArrowheads="1"/>
          </p:cNvSpPr>
          <p:nvPr>
            <p:ph idx="1"/>
          </p:nvPr>
        </p:nvSpPr>
        <p:spPr>
          <a:xfrm>
            <a:off x="0" y="3094038"/>
            <a:ext cx="8999538" cy="3763962"/>
          </a:xfrm>
        </p:spPr>
        <p:txBody>
          <a:bodyPr/>
          <a:lstStyle/>
          <a:p>
            <a:pPr eaLnBrk="1" hangingPunct="1">
              <a:buFontTx/>
              <a:buNone/>
              <a:defRPr/>
            </a:pPr>
            <a:r>
              <a:rPr lang="en-GB" altLang="en-US" sz="2800" dirty="0">
                <a:latin typeface="Century Gothic" pitchFamily="34" charset="0"/>
              </a:rPr>
              <a:t>	</a:t>
            </a:r>
            <a:r>
              <a:rPr lang="en-GB" altLang="en-US" sz="2200" dirty="0">
                <a:latin typeface="Century Gothic" pitchFamily="34" charset="0"/>
              </a:rPr>
              <a:t>Understanding how history is made has been a primary source of emancipatory insight and practical political consciousness, the great variable container for a critical interpretation of social life and practice. Today, however, </a:t>
            </a:r>
            <a:r>
              <a:rPr lang="en-GB" altLang="en-US" sz="2200" dirty="0">
                <a:solidFill>
                  <a:srgbClr val="FFE593"/>
                </a:solidFill>
                <a:latin typeface="Century Gothic" pitchFamily="34" charset="0"/>
              </a:rPr>
              <a:t>it may be space more than time that hides consequences from us, the ‘making of geography’ more than the ‘making of history’ </a:t>
            </a:r>
            <a:r>
              <a:rPr lang="en-GB" altLang="en-US" sz="2200" dirty="0">
                <a:latin typeface="Century Gothic" pitchFamily="34" charset="0"/>
              </a:rPr>
              <a:t>that provides the most revealing tactical and theoretical world</a:t>
            </a:r>
          </a:p>
          <a:p>
            <a:pPr lvl="1" eaLnBrk="1" hangingPunct="1">
              <a:spcBef>
                <a:spcPct val="0"/>
              </a:spcBef>
              <a:buFontTx/>
              <a:buNone/>
              <a:defRPr/>
            </a:pPr>
            <a:r>
              <a:rPr lang="en-GB" altLang="en-US" dirty="0">
                <a:latin typeface="Century Gothic" pitchFamily="34" charset="0"/>
              </a:rPr>
              <a:t>	</a:t>
            </a:r>
            <a:r>
              <a:rPr lang="en-GB" altLang="en-US" sz="2000" dirty="0">
                <a:latin typeface="Century Gothic" pitchFamily="34" charset="0"/>
              </a:rPr>
              <a:t>Edward de </a:t>
            </a:r>
            <a:r>
              <a:rPr lang="en-GB" altLang="en-US" sz="2000" dirty="0" err="1">
                <a:latin typeface="Century Gothic" pitchFamily="34" charset="0"/>
              </a:rPr>
              <a:t>Soja</a:t>
            </a:r>
            <a:r>
              <a:rPr lang="en-GB" altLang="en-US" sz="2000" dirty="0">
                <a:latin typeface="Century Gothic" pitchFamily="34" charset="0"/>
              </a:rPr>
              <a:t>, </a:t>
            </a:r>
            <a:r>
              <a:rPr lang="en-GB" altLang="en-US" sz="2000" i="1" dirty="0">
                <a:latin typeface="Century Gothic" pitchFamily="34" charset="0"/>
              </a:rPr>
              <a:t>Postmodern Geographies: the Reassertion of Space in Critical Social Theory,</a:t>
            </a:r>
            <a:r>
              <a:rPr lang="en-GB" altLang="en-US" sz="2000" dirty="0">
                <a:latin typeface="Century Gothic" pitchFamily="34" charset="0"/>
              </a:rPr>
              <a:t> London:  Verso, 1989</a:t>
            </a:r>
          </a:p>
        </p:txBody>
      </p:sp>
      <p:sp>
        <p:nvSpPr>
          <p:cNvPr id="2" name="Rectangle 1">
            <a:extLst>
              <a:ext uri="{FF2B5EF4-FFF2-40B4-BE49-F238E27FC236}">
                <a16:creationId xmlns:a16="http://schemas.microsoft.com/office/drawing/2014/main" id="{B386D057-4E59-4380-B373-5779E19464B4}"/>
              </a:ext>
            </a:extLst>
          </p:cNvPr>
          <p:cNvSpPr/>
          <p:nvPr/>
        </p:nvSpPr>
        <p:spPr>
          <a:xfrm>
            <a:off x="179388" y="188913"/>
            <a:ext cx="8820150" cy="2462212"/>
          </a:xfrm>
          <a:prstGeom prst="rect">
            <a:avLst/>
          </a:prstGeom>
        </p:spPr>
        <p:txBody>
          <a:bodyPr>
            <a:spAutoFit/>
          </a:bodyPr>
          <a:lstStyle/>
          <a:p>
            <a:pPr>
              <a:defRPr/>
            </a:pPr>
            <a:r>
              <a:rPr lang="en-GB" sz="2200" dirty="0">
                <a:latin typeface="Century Gothic" pitchFamily="34" charset="0"/>
                <a:cs typeface="+mn-cs"/>
              </a:rPr>
              <a:t>Also </a:t>
            </a:r>
            <a:r>
              <a:rPr lang="en-GB" sz="2200" dirty="0">
                <a:solidFill>
                  <a:schemeClr val="accent5">
                    <a:lumMod val="75000"/>
                  </a:schemeClr>
                </a:solidFill>
                <a:latin typeface="Century Gothic" pitchFamily="34" charset="0"/>
                <a:cs typeface="+mn-cs"/>
              </a:rPr>
              <a:t>academic interest in rediscovering the complexity of history </a:t>
            </a:r>
            <a:r>
              <a:rPr lang="en-GB" sz="2200" dirty="0">
                <a:latin typeface="Century Gothic" pitchFamily="34" charset="0"/>
                <a:cs typeface="+mn-cs"/>
              </a:rPr>
              <a:t>(New Historicism and Cultural Materialism, the growing influence of Walter Benjamin) and for novelists, historiography (</a:t>
            </a:r>
            <a:r>
              <a:rPr lang="en-GB" sz="2200" dirty="0" err="1">
                <a:latin typeface="Century Gothic" pitchFamily="34" charset="0"/>
                <a:cs typeface="+mn-cs"/>
              </a:rPr>
              <a:t>eg</a:t>
            </a:r>
            <a:r>
              <a:rPr lang="en-GB" sz="2200" dirty="0">
                <a:latin typeface="Century Gothic" pitchFamily="34" charset="0"/>
                <a:cs typeface="+mn-cs"/>
              </a:rPr>
              <a:t> Graham Swift </a:t>
            </a:r>
            <a:r>
              <a:rPr lang="en-GB" sz="2200" i="1" dirty="0" err="1">
                <a:latin typeface="Century Gothic" pitchFamily="34" charset="0"/>
                <a:cs typeface="+mn-cs"/>
              </a:rPr>
              <a:t>Waterland</a:t>
            </a:r>
            <a:r>
              <a:rPr lang="en-GB" sz="2200" dirty="0">
                <a:latin typeface="Century Gothic" pitchFamily="34" charset="0"/>
                <a:cs typeface="+mn-cs"/>
              </a:rPr>
              <a:t> (1983) Ian McEwan </a:t>
            </a:r>
            <a:r>
              <a:rPr lang="en-GB" sz="2200" i="1" dirty="0">
                <a:latin typeface="Century Gothic" pitchFamily="34" charset="0"/>
                <a:cs typeface="+mn-cs"/>
              </a:rPr>
              <a:t>The Child in Time</a:t>
            </a:r>
            <a:r>
              <a:rPr lang="en-GB" sz="2200" dirty="0">
                <a:latin typeface="Century Gothic" pitchFamily="34" charset="0"/>
                <a:cs typeface="+mn-cs"/>
              </a:rPr>
              <a:t> (1987), Julian Barnes </a:t>
            </a:r>
            <a:r>
              <a:rPr lang="en-GB" sz="2200" i="1" dirty="0">
                <a:latin typeface="Century Gothic" pitchFamily="34" charset="0"/>
                <a:cs typeface="+mn-cs"/>
              </a:rPr>
              <a:t>A History of the World in 10½ Chapters </a:t>
            </a:r>
            <a:r>
              <a:rPr lang="en-GB" sz="2200" dirty="0">
                <a:latin typeface="Century Gothic" pitchFamily="34" charset="0"/>
                <a:cs typeface="+mn-cs"/>
              </a:rPr>
              <a:t>1989) Kazuo Ishiguro, </a:t>
            </a:r>
            <a:r>
              <a:rPr lang="en-GB" sz="2200" i="1" dirty="0">
                <a:latin typeface="Century Gothic" pitchFamily="34" charset="0"/>
                <a:cs typeface="+mn-cs"/>
              </a:rPr>
              <a:t>The Remains of the Day</a:t>
            </a:r>
            <a:r>
              <a:rPr lang="en-GB" sz="2200" dirty="0">
                <a:latin typeface="Century Gothic" pitchFamily="34" charset="0"/>
                <a:cs typeface="+mn-cs"/>
              </a:rPr>
              <a:t> (1989), Antonia </a:t>
            </a:r>
            <a:r>
              <a:rPr lang="en-GB" sz="2200" dirty="0" err="1">
                <a:latin typeface="Century Gothic" pitchFamily="34" charset="0"/>
                <a:cs typeface="+mn-cs"/>
              </a:rPr>
              <a:t>Byatt</a:t>
            </a:r>
            <a:r>
              <a:rPr lang="en-GB" sz="2200" dirty="0">
                <a:latin typeface="Century Gothic" pitchFamily="34" charset="0"/>
                <a:cs typeface="+mn-cs"/>
              </a:rPr>
              <a:t>, </a:t>
            </a:r>
            <a:r>
              <a:rPr lang="en-GB" sz="2200" i="1" dirty="0">
                <a:latin typeface="Century Gothic" pitchFamily="34" charset="0"/>
                <a:cs typeface="+mn-cs"/>
              </a:rPr>
              <a:t>Possession</a:t>
            </a:r>
            <a:r>
              <a:rPr lang="en-GB" sz="2200" dirty="0">
                <a:latin typeface="Century Gothic" pitchFamily="34" charset="0"/>
                <a:cs typeface="+mn-cs"/>
              </a:rPr>
              <a:t>, 1990)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84B66DA-EB48-4787-AC6A-F8443A7896C5}"/>
              </a:ext>
            </a:extLst>
          </p:cNvPr>
          <p:cNvSpPr>
            <a:spLocks noGrp="1" noChangeArrowheads="1"/>
          </p:cNvSpPr>
          <p:nvPr>
            <p:ph type="title"/>
          </p:nvPr>
        </p:nvSpPr>
        <p:spPr>
          <a:xfrm>
            <a:off x="0" y="0"/>
            <a:ext cx="9144000" cy="908050"/>
          </a:xfrm>
        </p:spPr>
        <p:txBody>
          <a:bodyPr rtlCol="0">
            <a:normAutofit fontScale="90000"/>
          </a:bodyPr>
          <a:lstStyle/>
          <a:p>
            <a:pPr eaLnBrk="1" fontAlgn="auto" hangingPunct="1">
              <a:spcAft>
                <a:spcPts val="0"/>
              </a:spcAft>
              <a:defRPr/>
            </a:pPr>
            <a:r>
              <a:rPr lang="en-GB" altLang="en-US" sz="3600" dirty="0">
                <a:solidFill>
                  <a:srgbClr val="FFE593"/>
                </a:solidFill>
                <a:latin typeface="Felix Titling" pitchFamily="82" charset="0"/>
              </a:rPr>
              <a:t>THE (SMALL) MATTER OF REPRESENTATIO</a:t>
            </a:r>
            <a:r>
              <a:rPr lang="en-GB" altLang="en-US" sz="3600" dirty="0">
                <a:solidFill>
                  <a:srgbClr val="FFE593"/>
                </a:solidFill>
                <a:latin typeface="Century Gothic" pitchFamily="34" charset="0"/>
              </a:rPr>
              <a:t>N</a:t>
            </a:r>
            <a:r>
              <a:rPr lang="en-GB" altLang="en-US" sz="4800" dirty="0">
                <a:solidFill>
                  <a:srgbClr val="FFE593"/>
                </a:solidFill>
                <a:latin typeface="Century Gothic" pitchFamily="34" charset="0"/>
              </a:rPr>
              <a:t>  </a:t>
            </a:r>
          </a:p>
        </p:txBody>
      </p:sp>
      <p:sp>
        <p:nvSpPr>
          <p:cNvPr id="14339" name="Rectangle 3">
            <a:extLst>
              <a:ext uri="{FF2B5EF4-FFF2-40B4-BE49-F238E27FC236}">
                <a16:creationId xmlns:a16="http://schemas.microsoft.com/office/drawing/2014/main" id="{4FD88B27-2C89-4CD7-882D-79D837D6A5BA}"/>
              </a:ext>
            </a:extLst>
          </p:cNvPr>
          <p:cNvSpPr>
            <a:spLocks noGrp="1" noChangeArrowheads="1"/>
          </p:cNvSpPr>
          <p:nvPr>
            <p:ph idx="1"/>
          </p:nvPr>
        </p:nvSpPr>
        <p:spPr>
          <a:xfrm>
            <a:off x="250825" y="1125538"/>
            <a:ext cx="8534400" cy="5562600"/>
          </a:xfrm>
        </p:spPr>
        <p:txBody>
          <a:bodyPr/>
          <a:lstStyle/>
          <a:p>
            <a:pPr eaLnBrk="1" hangingPunct="1">
              <a:buFont typeface="Arial" charset="0"/>
              <a:buChar char="•"/>
              <a:defRPr/>
            </a:pPr>
            <a:r>
              <a:rPr lang="en-GB" altLang="en-US" sz="2200" dirty="0" err="1">
                <a:latin typeface="Century Gothic" pitchFamily="34" charset="0"/>
              </a:rPr>
              <a:t>Marotti</a:t>
            </a:r>
            <a:r>
              <a:rPr lang="en-GB" altLang="en-US" sz="2200" dirty="0">
                <a:latin typeface="Century Gothic" pitchFamily="34" charset="0"/>
              </a:rPr>
              <a:t> draws attention to the ‘geography’ of the novel as form and relates it to the authority of the national group whose lives it encodes</a:t>
            </a:r>
            <a:r>
              <a:rPr lang="en-GB" altLang="en-US" sz="2200" dirty="0">
                <a:solidFill>
                  <a:srgbClr val="FFE593"/>
                </a:solidFill>
                <a:latin typeface="Century Gothic" pitchFamily="34" charset="0"/>
              </a:rPr>
              <a:t>. representation has a different meaning for the disempowered individual</a:t>
            </a:r>
            <a:r>
              <a:rPr lang="en-GB" altLang="en-US" sz="2200" b="1" dirty="0">
                <a:solidFill>
                  <a:srgbClr val="FFE593"/>
                </a:solidFill>
                <a:latin typeface="Century Gothic" pitchFamily="34" charset="0"/>
              </a:rPr>
              <a:t> </a:t>
            </a:r>
            <a:r>
              <a:rPr lang="en-GB" altLang="en-US" sz="2200" dirty="0">
                <a:latin typeface="Century Gothic" pitchFamily="34" charset="0"/>
              </a:rPr>
              <a:t>In the recognition and validation of experience, a sense of solidarity with others </a:t>
            </a:r>
          </a:p>
          <a:p>
            <a:pPr eaLnBrk="1" hangingPunct="1">
              <a:buFont typeface="Arial" charset="0"/>
              <a:buChar char="•"/>
              <a:defRPr/>
            </a:pPr>
            <a:r>
              <a:rPr lang="en-GB" altLang="en-US" sz="2200" dirty="0">
                <a:latin typeface="Century Gothic" pitchFamily="34" charset="0"/>
              </a:rPr>
              <a:t>Important therefore for groups previously excluded from representation </a:t>
            </a:r>
          </a:p>
          <a:p>
            <a:pPr eaLnBrk="1" hangingPunct="1">
              <a:buFont typeface="Arial" charset="0"/>
              <a:buChar char="•"/>
              <a:defRPr/>
            </a:pPr>
            <a:r>
              <a:rPr lang="en-GB" altLang="en-US" sz="2200" dirty="0">
                <a:latin typeface="Century Gothic" pitchFamily="34" charset="0"/>
              </a:rPr>
              <a:t>Challenges the idea of homogeneity</a:t>
            </a:r>
          </a:p>
          <a:p>
            <a:pPr eaLnBrk="1" hangingPunct="1">
              <a:buFont typeface="Arial" charset="0"/>
              <a:buChar char="•"/>
              <a:defRPr/>
            </a:pPr>
            <a:r>
              <a:rPr lang="en-GB" altLang="en-US" sz="2200" dirty="0">
                <a:latin typeface="Century Gothic" pitchFamily="34" charset="0"/>
              </a:rPr>
              <a:t> So we examine</a:t>
            </a:r>
            <a:r>
              <a:rPr lang="en-GB" altLang="en-US" sz="2200" dirty="0">
                <a:solidFill>
                  <a:srgbClr val="FFE593"/>
                </a:solidFill>
                <a:latin typeface="Century Gothic" pitchFamily="34" charset="0"/>
              </a:rPr>
              <a:t> what a text is doing in what it chooses to represent.</a:t>
            </a:r>
            <a:r>
              <a:rPr lang="en-GB" altLang="en-US" sz="2200" dirty="0">
                <a:solidFill>
                  <a:schemeClr val="accent5">
                    <a:lumMod val="50000"/>
                  </a:schemeClr>
                </a:solidFill>
                <a:latin typeface="Century Gothic" pitchFamily="34" charset="0"/>
              </a:rPr>
              <a:t> </a:t>
            </a:r>
            <a:r>
              <a:rPr lang="en-GB" altLang="en-US" sz="2200" dirty="0">
                <a:latin typeface="Century Gothic" pitchFamily="34" charset="0"/>
              </a:rPr>
              <a:t>This focus is not merely about the text but the text’s project which satisfies some hunger within the </a:t>
            </a:r>
            <a:r>
              <a:rPr lang="en-GB" altLang="en-US" sz="2200" dirty="0">
                <a:solidFill>
                  <a:srgbClr val="FFE593"/>
                </a:solidFill>
                <a:latin typeface="Century Gothic" pitchFamily="34" charset="0"/>
              </a:rPr>
              <a:t>reader for a reflection and a mirror of their world and a desire especially to feel. </a:t>
            </a:r>
          </a:p>
          <a:p>
            <a:pPr eaLnBrk="1" hangingPunct="1">
              <a:buFont typeface="Arial" charset="0"/>
              <a:buChar char="•"/>
              <a:defRPr/>
            </a:pPr>
            <a:r>
              <a:rPr lang="en-GB" altLang="en-US" sz="2200" dirty="0">
                <a:latin typeface="Century Gothic" pitchFamily="34" charset="0"/>
              </a:rPr>
              <a:t>Relate to Jameson’s discussion of the decline of ‘affect’.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7A73ECE-96E4-4CBC-B93D-390561895288}"/>
              </a:ext>
            </a:extLst>
          </p:cNvPr>
          <p:cNvSpPr>
            <a:spLocks noGrp="1" noChangeArrowheads="1"/>
          </p:cNvSpPr>
          <p:nvPr>
            <p:ph type="title"/>
          </p:nvPr>
        </p:nvSpPr>
        <p:spPr>
          <a:xfrm>
            <a:off x="1115616" y="168226"/>
            <a:ext cx="6584950" cy="892175"/>
          </a:xfrm>
        </p:spPr>
        <p:txBody>
          <a:bodyPr/>
          <a:lstStyle/>
          <a:p>
            <a:pPr eaLnBrk="1" hangingPunct="1"/>
            <a:r>
              <a:rPr lang="en-GB" altLang="en-US" sz="3600" dirty="0">
                <a:latin typeface="Century Gothic" panose="020B0502020202020204" pitchFamily="34" charset="0"/>
              </a:rPr>
              <a:t>   </a:t>
            </a:r>
            <a:r>
              <a:rPr lang="en-GB" altLang="en-US" dirty="0">
                <a:solidFill>
                  <a:srgbClr val="FFE593"/>
                </a:solidFill>
                <a:latin typeface="Felix Titling" panose="04060505060202020A04" pitchFamily="82" charset="0"/>
              </a:rPr>
              <a:t>QUESTIONS OF FORM</a:t>
            </a:r>
            <a:endParaRPr lang="en-GB" altLang="en-US" sz="4000" dirty="0">
              <a:solidFill>
                <a:srgbClr val="FFE593"/>
              </a:solidFill>
              <a:latin typeface="Felix Titling" panose="04060505060202020A04" pitchFamily="82" charset="0"/>
            </a:endParaRPr>
          </a:p>
        </p:txBody>
      </p:sp>
      <p:sp>
        <p:nvSpPr>
          <p:cNvPr id="16387" name="Rectangle 3">
            <a:extLst>
              <a:ext uri="{FF2B5EF4-FFF2-40B4-BE49-F238E27FC236}">
                <a16:creationId xmlns:a16="http://schemas.microsoft.com/office/drawing/2014/main" id="{9FF019D2-7757-49AD-ACDA-ABE7FA749BF9}"/>
              </a:ext>
            </a:extLst>
          </p:cNvPr>
          <p:cNvSpPr>
            <a:spLocks noGrp="1" noChangeArrowheads="1"/>
          </p:cNvSpPr>
          <p:nvPr>
            <p:ph idx="1"/>
          </p:nvPr>
        </p:nvSpPr>
        <p:spPr/>
        <p:txBody>
          <a:bodyPr/>
          <a:lstStyle/>
          <a:p>
            <a:pPr eaLnBrk="1" hangingPunct="1">
              <a:buFontTx/>
              <a:buNone/>
            </a:pPr>
            <a:endParaRPr lang="en-GB" altLang="en-US" sz="2000">
              <a:latin typeface="Century Gothic" panose="020B0502020202020204" pitchFamily="34" charset="0"/>
            </a:endParaRPr>
          </a:p>
          <a:p>
            <a:pPr eaLnBrk="1" hangingPunct="1">
              <a:buFontTx/>
              <a:buNone/>
            </a:pPr>
            <a:endParaRPr lang="en-GB" altLang="en-US">
              <a:latin typeface="Century Gothic" panose="020B0502020202020204" pitchFamily="34" charset="0"/>
            </a:endParaRPr>
          </a:p>
        </p:txBody>
      </p:sp>
      <p:sp>
        <p:nvSpPr>
          <p:cNvPr id="16388" name="Rectangle 4">
            <a:extLst>
              <a:ext uri="{FF2B5EF4-FFF2-40B4-BE49-F238E27FC236}">
                <a16:creationId xmlns:a16="http://schemas.microsoft.com/office/drawing/2014/main" id="{E7C0AD25-B483-40E8-A46F-12AC37E611CB}"/>
              </a:ext>
            </a:extLst>
          </p:cNvPr>
          <p:cNvSpPr>
            <a:spLocks noChangeArrowheads="1"/>
          </p:cNvSpPr>
          <p:nvPr/>
        </p:nvSpPr>
        <p:spPr bwMode="auto">
          <a:xfrm>
            <a:off x="342900" y="1412776"/>
            <a:ext cx="8458200" cy="517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842963" indent="-45720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u="sng" dirty="0">
                <a:solidFill>
                  <a:srgbClr val="FFE593"/>
                </a:solidFill>
                <a:latin typeface="Century Gothic" panose="020B0502020202020204" pitchFamily="34" charset="0"/>
              </a:rPr>
              <a:t>Is this a ‘realist’ text?</a:t>
            </a:r>
            <a:r>
              <a:rPr lang="en-GB" altLang="en-US" sz="2400" b="1" dirty="0">
                <a:solidFill>
                  <a:srgbClr val="FFE593"/>
                </a:solidFill>
                <a:latin typeface="Century Gothic" panose="020B0502020202020204" pitchFamily="34" charset="0"/>
              </a:rPr>
              <a:t> </a:t>
            </a:r>
            <a:endParaRPr lang="en-GB" altLang="en-US" sz="2400" dirty="0">
              <a:solidFill>
                <a:srgbClr val="FFE593"/>
              </a:solidFill>
              <a:latin typeface="Century Gothic" panose="020B0502020202020204" pitchFamily="34" charset="0"/>
            </a:endParaRPr>
          </a:p>
          <a:p>
            <a:pPr lvl="1">
              <a:spcBef>
                <a:spcPct val="0"/>
              </a:spcBef>
              <a:buFontTx/>
              <a:buChar char="•"/>
            </a:pPr>
            <a:endParaRPr lang="en-GB" altLang="en-US" sz="2000" dirty="0">
              <a:latin typeface="Century Gothic" panose="020B0502020202020204" pitchFamily="34" charset="0"/>
            </a:endParaRPr>
          </a:p>
          <a:p>
            <a:pPr lvl="1">
              <a:spcBef>
                <a:spcPct val="0"/>
              </a:spcBef>
              <a:buFontTx/>
              <a:buChar char="•"/>
            </a:pPr>
            <a:r>
              <a:rPr lang="en-GB" altLang="en-US" sz="2200" dirty="0">
                <a:latin typeface="Century Gothic" panose="020B0502020202020204" pitchFamily="34" charset="0"/>
              </a:rPr>
              <a:t>How does it address the reader? On what terms? (compare texts on other modules </a:t>
            </a:r>
            <a:r>
              <a:rPr lang="en-GB" altLang="en-US" sz="2200" dirty="0" err="1">
                <a:latin typeface="Century Gothic" panose="020B0502020202020204" pitchFamily="34" charset="0"/>
              </a:rPr>
              <a:t>eg</a:t>
            </a:r>
            <a:r>
              <a:rPr lang="en-GB" altLang="en-US" sz="2200" dirty="0">
                <a:latin typeface="Century Gothic" panose="020B0502020202020204" pitchFamily="34" charset="0"/>
              </a:rPr>
              <a:t> Daniel Defoe, </a:t>
            </a:r>
            <a:r>
              <a:rPr lang="en-GB" altLang="en-US" sz="2200" i="1" dirty="0">
                <a:latin typeface="Century Gothic" panose="020B0502020202020204" pitchFamily="34" charset="0"/>
              </a:rPr>
              <a:t>Robinson Crusoe</a:t>
            </a:r>
            <a:r>
              <a:rPr lang="en-GB" altLang="en-US" sz="2200" dirty="0">
                <a:latin typeface="Century Gothic" panose="020B0502020202020204" pitchFamily="34" charset="0"/>
              </a:rPr>
              <a:t>, Jane Austen, </a:t>
            </a:r>
            <a:r>
              <a:rPr lang="en-GB" altLang="en-US" sz="2200" i="1" dirty="0">
                <a:latin typeface="Century Gothic" panose="020B0502020202020204" pitchFamily="34" charset="0"/>
              </a:rPr>
              <a:t>Pride &amp; Prejudice</a:t>
            </a:r>
            <a:r>
              <a:rPr lang="en-GB" altLang="en-US" sz="2200" dirty="0">
                <a:latin typeface="Century Gothic" panose="020B0502020202020204" pitchFamily="34" charset="0"/>
              </a:rPr>
              <a:t>, Ian McEwan, </a:t>
            </a:r>
            <a:r>
              <a:rPr lang="en-GB" altLang="en-US" sz="2200" i="1" dirty="0">
                <a:latin typeface="Century Gothic" panose="020B0502020202020204" pitchFamily="34" charset="0"/>
              </a:rPr>
              <a:t>Atonement</a:t>
            </a:r>
            <a:r>
              <a:rPr lang="en-GB" altLang="en-US" sz="2200" dirty="0">
                <a:latin typeface="Century Gothic" panose="020B0502020202020204" pitchFamily="34" charset="0"/>
              </a:rPr>
              <a:t> )</a:t>
            </a:r>
          </a:p>
          <a:p>
            <a:pPr lvl="1">
              <a:spcBef>
                <a:spcPct val="0"/>
              </a:spcBef>
              <a:buFontTx/>
              <a:buChar char="•"/>
            </a:pPr>
            <a:r>
              <a:rPr lang="en-GB" altLang="en-US" sz="2200" dirty="0">
                <a:latin typeface="Century Gothic" panose="020B0502020202020204" pitchFamily="34" charset="0"/>
              </a:rPr>
              <a:t>Is its form nostalgic? (</a:t>
            </a:r>
            <a:r>
              <a:rPr lang="en-GB" altLang="en-US" sz="2200" dirty="0" err="1">
                <a:latin typeface="Century Gothic" panose="020B0502020202020204" pitchFamily="34" charset="0"/>
              </a:rPr>
              <a:t>ie</a:t>
            </a:r>
            <a:r>
              <a:rPr lang="en-GB" altLang="en-US" sz="2200" dirty="0">
                <a:latin typeface="Century Gothic" panose="020B0502020202020204" pitchFamily="34" charset="0"/>
              </a:rPr>
              <a:t> is it a version of ‘misery lit’, a sentimental form that has been accused of not engaging in new ground, depending on triggers and stereotypes, encouraging laxness in its readers…. and thus dismissed as not ‘serious’ literature) </a:t>
            </a:r>
          </a:p>
          <a:p>
            <a:pPr lvl="1">
              <a:spcBef>
                <a:spcPct val="0"/>
              </a:spcBef>
              <a:buFontTx/>
              <a:buChar char="•"/>
            </a:pPr>
            <a:r>
              <a:rPr lang="en-GB" altLang="en-US" sz="2200" dirty="0">
                <a:latin typeface="Century Gothic" panose="020B0502020202020204" pitchFamily="34" charset="0"/>
              </a:rPr>
              <a:t>Does gender come into this?</a:t>
            </a:r>
          </a:p>
          <a:p>
            <a:pPr lvl="1">
              <a:spcBef>
                <a:spcPct val="0"/>
              </a:spcBef>
              <a:buFontTx/>
              <a:buChar char="•"/>
            </a:pPr>
            <a:endParaRPr lang="en-GB" altLang="en-US" sz="2000" dirty="0">
              <a:latin typeface="Century Gothic" panose="020B0502020202020204" pitchFamily="34" charset="0"/>
            </a:endParaRPr>
          </a:p>
          <a:p>
            <a:pPr lvl="1">
              <a:spcBef>
                <a:spcPct val="0"/>
              </a:spcBef>
              <a:buFontTx/>
              <a:buNone/>
            </a:pPr>
            <a:r>
              <a:rPr lang="en-GB" altLang="en-US" sz="2400" u="sng" dirty="0">
                <a:solidFill>
                  <a:srgbClr val="FFE593"/>
                </a:solidFill>
                <a:latin typeface="Century Gothic" panose="020B0502020202020204" pitchFamily="34" charset="0"/>
              </a:rPr>
              <a:t>Related question</a:t>
            </a:r>
            <a:r>
              <a:rPr lang="en-GB" altLang="en-US" sz="2400" dirty="0">
                <a:solidFill>
                  <a:srgbClr val="FFE593"/>
                </a:solidFill>
                <a:latin typeface="Century Gothic" panose="020B0502020202020204" pitchFamily="34" charset="0"/>
              </a:rPr>
              <a:t>: </a:t>
            </a:r>
          </a:p>
          <a:p>
            <a:pPr lvl="1">
              <a:spcBef>
                <a:spcPct val="0"/>
              </a:spcBef>
              <a:buFontTx/>
              <a:buChar char="•"/>
            </a:pPr>
            <a:r>
              <a:rPr lang="en-GB" altLang="en-US" sz="2200" dirty="0">
                <a:latin typeface="Century Gothic" panose="020B0502020202020204" pitchFamily="34" charset="0"/>
              </a:rPr>
              <a:t>does form change meaning as the context changes?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B6029C1-45CE-413E-94D3-6A3747753A85}"/>
              </a:ext>
            </a:extLst>
          </p:cNvPr>
          <p:cNvSpPr>
            <a:spLocks noGrp="1" noChangeArrowheads="1"/>
          </p:cNvSpPr>
          <p:nvPr>
            <p:ph type="title"/>
          </p:nvPr>
        </p:nvSpPr>
        <p:spPr>
          <a:xfrm>
            <a:off x="304800" y="228600"/>
            <a:ext cx="8610600" cy="838200"/>
          </a:xfrm>
        </p:spPr>
        <p:txBody>
          <a:bodyPr/>
          <a:lstStyle/>
          <a:p>
            <a:pPr eaLnBrk="1" hangingPunct="1"/>
            <a:r>
              <a:rPr lang="en-GB" altLang="en-US" sz="3200" dirty="0">
                <a:solidFill>
                  <a:srgbClr val="FFE593"/>
                </a:solidFill>
                <a:latin typeface="Felix Titling" panose="04060505060202020A04" pitchFamily="82" charset="0"/>
              </a:rPr>
              <a:t>THE SIGNIFICANCE OF THE HOME:</a:t>
            </a:r>
            <a:r>
              <a:rPr lang="en-GB" altLang="en-US" sz="2800" dirty="0">
                <a:solidFill>
                  <a:srgbClr val="FFE593"/>
                </a:solidFill>
                <a:latin typeface="Felix Titling" panose="04060505060202020A04" pitchFamily="82" charset="0"/>
              </a:rPr>
              <a:t> </a:t>
            </a:r>
            <a:br>
              <a:rPr lang="en-GB" altLang="en-US" sz="2800" dirty="0">
                <a:solidFill>
                  <a:srgbClr val="FFE593"/>
                </a:solidFill>
                <a:latin typeface="Felix Titling" panose="04060505060202020A04" pitchFamily="82" charset="0"/>
              </a:rPr>
            </a:br>
            <a:r>
              <a:rPr lang="en-GB" altLang="en-US" sz="2800" dirty="0">
                <a:solidFill>
                  <a:srgbClr val="FFE593"/>
                </a:solidFill>
                <a:latin typeface="Felix Titling" panose="04060505060202020A04" pitchFamily="82" charset="0"/>
              </a:rPr>
              <a:t>the location of security </a:t>
            </a:r>
          </a:p>
        </p:txBody>
      </p:sp>
      <p:sp>
        <p:nvSpPr>
          <p:cNvPr id="12291" name="Rectangle 3">
            <a:extLst>
              <a:ext uri="{FF2B5EF4-FFF2-40B4-BE49-F238E27FC236}">
                <a16:creationId xmlns:a16="http://schemas.microsoft.com/office/drawing/2014/main" id="{2D55D243-907F-4A6A-BCAE-0574216689BB}"/>
              </a:ext>
            </a:extLst>
          </p:cNvPr>
          <p:cNvSpPr>
            <a:spLocks noGrp="1" noChangeArrowheads="1"/>
          </p:cNvSpPr>
          <p:nvPr>
            <p:ph idx="1"/>
          </p:nvPr>
        </p:nvSpPr>
        <p:spPr>
          <a:xfrm>
            <a:off x="342900" y="1412776"/>
            <a:ext cx="8534400" cy="5732462"/>
          </a:xfrm>
        </p:spPr>
        <p:txBody>
          <a:bodyPr rtlCol="0">
            <a:normAutofit/>
          </a:bodyPr>
          <a:lstStyle/>
          <a:p>
            <a:pPr marL="96838" indent="0" eaLnBrk="1" fontAlgn="auto" hangingPunct="1">
              <a:spcAft>
                <a:spcPts val="0"/>
              </a:spcAft>
              <a:buClr>
                <a:schemeClr val="accent3"/>
              </a:buClr>
              <a:buFontTx/>
              <a:buNone/>
              <a:defRPr/>
            </a:pPr>
            <a:r>
              <a:rPr lang="en-GB" sz="2300" dirty="0">
                <a:latin typeface="Century Gothic" pitchFamily="34" charset="0"/>
              </a:rPr>
              <a:t>… the </a:t>
            </a:r>
            <a:r>
              <a:rPr lang="en-GB" sz="2300" dirty="0">
                <a:solidFill>
                  <a:srgbClr val="FFE593"/>
                </a:solidFill>
                <a:latin typeface="Century Gothic" pitchFamily="34" charset="0"/>
              </a:rPr>
              <a:t>room, the simplest form of shelter, </a:t>
            </a:r>
            <a:r>
              <a:rPr lang="en-GB" sz="2300" dirty="0">
                <a:latin typeface="Century Gothic" pitchFamily="34" charset="0"/>
              </a:rPr>
              <a:t>expresses the most benign potential of human life. It is, on the one hand, an enlargement of the body: it keeps warm and safe the individual it houses in the same way the body encloses and protects the individual within; like the body, its walls put boundaries around the self preventing undifferentiated contact with the world, yet in its windows and doors, crude versions of the senses, it enables the self to move out into the world and allows that world to enter	 </a:t>
            </a:r>
          </a:p>
          <a:p>
            <a:pPr marL="96838" indent="0" eaLnBrk="1" fontAlgn="auto" hangingPunct="1">
              <a:spcAft>
                <a:spcPts val="0"/>
              </a:spcAft>
              <a:buClr>
                <a:schemeClr val="accent3"/>
              </a:buClr>
              <a:buFontTx/>
              <a:buNone/>
              <a:defRPr/>
            </a:pPr>
            <a:endParaRPr lang="en-GB" sz="1200" dirty="0">
              <a:latin typeface="Century Gothic" pitchFamily="34" charset="0"/>
            </a:endParaRPr>
          </a:p>
          <a:p>
            <a:pPr marL="96838" indent="0" eaLnBrk="1" fontAlgn="auto" hangingPunct="1">
              <a:spcAft>
                <a:spcPts val="0"/>
              </a:spcAft>
              <a:buClr>
                <a:schemeClr val="accent3"/>
              </a:buClr>
              <a:buFontTx/>
              <a:buNone/>
              <a:defRPr/>
            </a:pPr>
            <a:r>
              <a:rPr lang="en-GB" sz="2300" dirty="0">
                <a:latin typeface="Century Gothic" pitchFamily="34" charset="0"/>
              </a:rPr>
              <a:t>the </a:t>
            </a:r>
            <a:r>
              <a:rPr lang="en-GB" sz="2300" dirty="0">
                <a:solidFill>
                  <a:srgbClr val="FFE593"/>
                </a:solidFill>
                <a:latin typeface="Century Gothic" pitchFamily="34" charset="0"/>
              </a:rPr>
              <a:t>central overwhelming characteristic of the domestic, that is its protective, narrowing act is its location of the human being’s most expansive potential</a:t>
            </a:r>
            <a:r>
              <a:rPr lang="en-GB" sz="2300" dirty="0">
                <a:solidFill>
                  <a:srgbClr val="006666"/>
                </a:solidFill>
                <a:latin typeface="Century Gothic" pitchFamily="34" charset="0"/>
              </a:rPr>
              <a:t>. </a:t>
            </a:r>
          </a:p>
          <a:p>
            <a:pPr marL="96838" indent="0" eaLnBrk="1" fontAlgn="auto" hangingPunct="1">
              <a:spcAft>
                <a:spcPts val="0"/>
              </a:spcAft>
              <a:buClr>
                <a:schemeClr val="accent3"/>
              </a:buClr>
              <a:buFontTx/>
              <a:buNone/>
              <a:defRPr/>
            </a:pPr>
            <a:r>
              <a:rPr lang="en-GB" sz="1800" dirty="0">
                <a:latin typeface="Century Gothic" pitchFamily="34" charset="0"/>
              </a:rPr>
              <a:t>	Elaine </a:t>
            </a:r>
            <a:r>
              <a:rPr lang="en-GB" sz="1800" dirty="0" err="1">
                <a:latin typeface="Century Gothic" pitchFamily="34" charset="0"/>
              </a:rPr>
              <a:t>Scarry</a:t>
            </a:r>
            <a:r>
              <a:rPr lang="en-GB" sz="1800" dirty="0">
                <a:latin typeface="Century Gothic" pitchFamily="34" charset="0"/>
              </a:rPr>
              <a:t>, </a:t>
            </a:r>
            <a:r>
              <a:rPr lang="en-GB" sz="1800" i="1" dirty="0">
                <a:latin typeface="Century Gothic" pitchFamily="34" charset="0"/>
              </a:rPr>
              <a:t>The Body in Pain: the Making and Unmaking of the 	World</a:t>
            </a:r>
            <a:r>
              <a:rPr lang="en-GB" sz="1800" dirty="0">
                <a:latin typeface="Century Gothic" pitchFamily="34" charset="0"/>
              </a:rPr>
              <a:t>, (Oxford: Oxford University Press, 1985) pp. 38; 40</a:t>
            </a:r>
            <a:r>
              <a:rPr lang="en-GB" sz="2000" dirty="0">
                <a:latin typeface="Century Gothic" pitchFamily="34" charset="0"/>
              </a:rPr>
              <a:t> </a:t>
            </a:r>
          </a:p>
          <a:p>
            <a:pPr marL="96838" indent="0" eaLnBrk="1" fontAlgn="auto" hangingPunct="1">
              <a:spcAft>
                <a:spcPts val="0"/>
              </a:spcAft>
              <a:buClr>
                <a:schemeClr val="accent3"/>
              </a:buClr>
              <a:buFontTx/>
              <a:buNone/>
              <a:defRPr/>
            </a:pPr>
            <a:endParaRPr lang="en-GB" sz="1000" dirty="0">
              <a:latin typeface="Century Gothic"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3">
            <a:extLst>
              <a:ext uri="{FF2B5EF4-FFF2-40B4-BE49-F238E27FC236}">
                <a16:creationId xmlns:a16="http://schemas.microsoft.com/office/drawing/2014/main" id="{2B244BEE-7E39-430B-807E-F7E520C256F0}"/>
              </a:ext>
            </a:extLst>
          </p:cNvPr>
          <p:cNvSpPr>
            <a:spLocks noGrp="1" noChangeArrowheads="1"/>
          </p:cNvSpPr>
          <p:nvPr>
            <p:ph idx="1"/>
          </p:nvPr>
        </p:nvSpPr>
        <p:spPr>
          <a:xfrm>
            <a:off x="179388" y="1268413"/>
            <a:ext cx="8545512" cy="5473700"/>
          </a:xfrm>
        </p:spPr>
        <p:txBody>
          <a:bodyPr/>
          <a:lstStyle/>
          <a:p>
            <a:pPr marL="96838" indent="0" eaLnBrk="1" hangingPunct="1">
              <a:lnSpc>
                <a:spcPct val="90000"/>
              </a:lnSpc>
              <a:buFontTx/>
              <a:buNone/>
            </a:pPr>
            <a:r>
              <a:rPr lang="en-GB" altLang="en-US" sz="2400" dirty="0">
                <a:solidFill>
                  <a:srgbClr val="FFE593"/>
                </a:solidFill>
                <a:latin typeface="Century Gothic" panose="020B0502020202020204" pitchFamily="34" charset="0"/>
              </a:rPr>
              <a:t>while the room is a magnification of the body, it is simultaneously a miniaturisation of the world of civilisation</a:t>
            </a:r>
            <a:r>
              <a:rPr lang="en-GB" altLang="en-US" sz="2400" u="sng" dirty="0">
                <a:solidFill>
                  <a:srgbClr val="FFE593"/>
                </a:solidFill>
                <a:latin typeface="Century Gothic" panose="020B0502020202020204" pitchFamily="34" charset="0"/>
              </a:rPr>
              <a:t>.</a:t>
            </a:r>
            <a:r>
              <a:rPr lang="en-GB" altLang="en-US" sz="2400" dirty="0">
                <a:solidFill>
                  <a:srgbClr val="FFE593"/>
                </a:solidFill>
                <a:latin typeface="Century Gothic" panose="020B0502020202020204" pitchFamily="34" charset="0"/>
              </a:rPr>
              <a:t> </a:t>
            </a:r>
            <a:r>
              <a:rPr lang="en-GB" altLang="en-US" sz="2400" dirty="0">
                <a:latin typeface="Century Gothic" panose="020B0502020202020204" pitchFamily="34" charset="0"/>
              </a:rPr>
              <a:t>Although its // walls, for example, mimic the body’s attempt to secure for the individual a stable internal space - stabilizing the temperature so that the body spends less time in this act; stabilizing the nearness of others so that the body can suspend its rigid and watchful postures; acting in these and other ways like the body so that the body can act less like a wall - the walls are also, throughout all this, independent objects, objects which stand apart from and free of the body, objects which realize the human being’s impulse to project himself out into a space beyond the boundaries of the body in acts of making, either physical or verbal, that once multiplied, collected, and shared are called civilisation    […] 		(pp.38-39)</a:t>
            </a:r>
          </a:p>
        </p:txBody>
      </p:sp>
      <p:sp>
        <p:nvSpPr>
          <p:cNvPr id="20483" name="Text Box 4">
            <a:extLst>
              <a:ext uri="{FF2B5EF4-FFF2-40B4-BE49-F238E27FC236}">
                <a16:creationId xmlns:a16="http://schemas.microsoft.com/office/drawing/2014/main" id="{B1A3108F-D80E-4134-9111-9C5BC5CA7CF7}"/>
              </a:ext>
            </a:extLst>
          </p:cNvPr>
          <p:cNvSpPr txBox="1">
            <a:spLocks noChangeArrowheads="1"/>
          </p:cNvSpPr>
          <p:nvPr/>
        </p:nvSpPr>
        <p:spPr bwMode="auto">
          <a:xfrm>
            <a:off x="8534400" y="0"/>
            <a:ext cx="381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a:latin typeface="Century Gothic" panose="020B0502020202020204" pitchFamily="34" charset="0"/>
              </a:rPr>
              <a:t>2</a:t>
            </a:r>
          </a:p>
        </p:txBody>
      </p:sp>
      <p:sp>
        <p:nvSpPr>
          <p:cNvPr id="20484" name="Rectangle 2">
            <a:extLst>
              <a:ext uri="{FF2B5EF4-FFF2-40B4-BE49-F238E27FC236}">
                <a16:creationId xmlns:a16="http://schemas.microsoft.com/office/drawing/2014/main" id="{A2F8D6EE-FAC9-4857-8B2F-60198FF6017E}"/>
              </a:ext>
            </a:extLst>
          </p:cNvPr>
          <p:cNvSpPr>
            <a:spLocks noGrp="1" noChangeArrowheads="1"/>
          </p:cNvSpPr>
          <p:nvPr>
            <p:ph type="title"/>
          </p:nvPr>
        </p:nvSpPr>
        <p:spPr>
          <a:xfrm>
            <a:off x="304800" y="228600"/>
            <a:ext cx="8610600" cy="838200"/>
          </a:xfrm>
        </p:spPr>
        <p:txBody>
          <a:bodyPr/>
          <a:lstStyle/>
          <a:p>
            <a:pPr eaLnBrk="1" hangingPunct="1"/>
            <a:r>
              <a:rPr lang="en-GB" altLang="en-US" sz="3200" dirty="0">
                <a:solidFill>
                  <a:srgbClr val="FFE593"/>
                </a:solidFill>
                <a:latin typeface="Felix Titling" panose="04060505060202020A04" pitchFamily="82" charset="0"/>
              </a:rPr>
              <a:t>THE SIGNIFICANCE OF THE HOME:</a:t>
            </a:r>
            <a:r>
              <a:rPr lang="en-GB" altLang="en-US" sz="2800" dirty="0">
                <a:solidFill>
                  <a:srgbClr val="FFE593"/>
                </a:solidFill>
                <a:latin typeface="Felix Titling" panose="04060505060202020A04" pitchFamily="82" charset="0"/>
              </a:rPr>
              <a:t> </a:t>
            </a:r>
            <a:br>
              <a:rPr lang="en-GB" altLang="en-US" sz="2800" dirty="0">
                <a:solidFill>
                  <a:srgbClr val="FFE593"/>
                </a:solidFill>
                <a:latin typeface="Felix Titling" panose="04060505060202020A04" pitchFamily="82" charset="0"/>
              </a:rPr>
            </a:br>
            <a:r>
              <a:rPr lang="en-GB" altLang="en-US" sz="2800" dirty="0">
                <a:solidFill>
                  <a:srgbClr val="FFE593"/>
                </a:solidFill>
                <a:latin typeface="Felix Titling" panose="04060505060202020A04" pitchFamily="82" charset="0"/>
              </a:rPr>
              <a:t>the location of civilisation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BAB4-3D6B-4BCF-92A3-7F3D5B93045A}"/>
              </a:ext>
            </a:extLst>
          </p:cNvPr>
          <p:cNvSpPr>
            <a:spLocks noGrp="1"/>
          </p:cNvSpPr>
          <p:nvPr>
            <p:ph type="title"/>
          </p:nvPr>
        </p:nvSpPr>
        <p:spPr>
          <a:xfrm>
            <a:off x="468313" y="188913"/>
            <a:ext cx="8229600" cy="633412"/>
          </a:xfrm>
        </p:spPr>
        <p:txBody>
          <a:bodyPr rtlCol="0">
            <a:normAutofit/>
          </a:bodyPr>
          <a:lstStyle/>
          <a:p>
            <a:pPr eaLnBrk="1" fontAlgn="auto" hangingPunct="1">
              <a:spcAft>
                <a:spcPts val="0"/>
              </a:spcAft>
              <a:defRPr/>
            </a:pPr>
            <a:r>
              <a:rPr lang="en-GB" sz="3200" dirty="0">
                <a:solidFill>
                  <a:srgbClr val="FFE593"/>
                </a:solidFill>
                <a:latin typeface="Felix Titling" pitchFamily="82" charset="0"/>
              </a:rPr>
              <a:t>The body as reflection of society</a:t>
            </a:r>
          </a:p>
        </p:txBody>
      </p:sp>
      <p:sp>
        <p:nvSpPr>
          <p:cNvPr id="3" name="Content Placeholder 2">
            <a:extLst>
              <a:ext uri="{FF2B5EF4-FFF2-40B4-BE49-F238E27FC236}">
                <a16:creationId xmlns:a16="http://schemas.microsoft.com/office/drawing/2014/main" id="{EC65C4CE-E62A-4EE3-9234-99B727D0992F}"/>
              </a:ext>
            </a:extLst>
          </p:cNvPr>
          <p:cNvSpPr>
            <a:spLocks noGrp="1"/>
          </p:cNvSpPr>
          <p:nvPr>
            <p:ph idx="1"/>
          </p:nvPr>
        </p:nvSpPr>
        <p:spPr>
          <a:xfrm>
            <a:off x="179388" y="771525"/>
            <a:ext cx="8642350" cy="5826125"/>
          </a:xfrm>
        </p:spPr>
        <p:txBody>
          <a:bodyPr rtlCol="0">
            <a:normAutofit fontScale="62500" lnSpcReduction="20000"/>
          </a:bodyPr>
          <a:lstStyle/>
          <a:p>
            <a:pPr marL="0" indent="0" eaLnBrk="1" fontAlgn="auto" hangingPunct="1">
              <a:lnSpc>
                <a:spcPct val="120000"/>
              </a:lnSpc>
              <a:spcAft>
                <a:spcPts val="0"/>
              </a:spcAft>
              <a:buFont typeface="Arial" charset="0"/>
              <a:buNone/>
              <a:defRPr/>
            </a:pPr>
            <a:r>
              <a:rPr lang="en-GB" dirty="0">
                <a:solidFill>
                  <a:srgbClr val="FFE593"/>
                </a:solidFill>
              </a:rPr>
              <a:t>– </a:t>
            </a:r>
            <a:r>
              <a:rPr lang="en-GB" sz="3500" dirty="0">
                <a:solidFill>
                  <a:srgbClr val="FFE593"/>
                </a:solidFill>
                <a:latin typeface="Century Gothic" pitchFamily="34" charset="0"/>
              </a:rPr>
              <a:t>if society creates a distorted mirror </a:t>
            </a:r>
            <a:r>
              <a:rPr lang="en-GB" sz="3500" dirty="0">
                <a:latin typeface="Century Gothic" pitchFamily="34" charset="0"/>
              </a:rPr>
              <a:t>then that is what the individual recognises as the self </a:t>
            </a:r>
            <a:br>
              <a:rPr lang="en-GB" sz="3500" dirty="0">
                <a:latin typeface="Century Gothic" pitchFamily="34" charset="0"/>
              </a:rPr>
            </a:br>
            <a:r>
              <a:rPr lang="en-GB" sz="3500" dirty="0">
                <a:solidFill>
                  <a:srgbClr val="FFE593"/>
                </a:solidFill>
                <a:latin typeface="Century Gothic" pitchFamily="34" charset="0"/>
              </a:rPr>
              <a:t>– self punishment </a:t>
            </a:r>
            <a:r>
              <a:rPr lang="en-GB" sz="3500" dirty="0">
                <a:latin typeface="Century Gothic" pitchFamily="34" charset="0"/>
              </a:rPr>
              <a:t>(Victorian paralysis contemporary self harm – starving, burning, cutting – most frequently (but not always) women; also gay men</a:t>
            </a:r>
            <a:br>
              <a:rPr lang="en-GB" sz="3500" dirty="0">
                <a:latin typeface="Century Gothic" pitchFamily="34" charset="0"/>
              </a:rPr>
            </a:br>
            <a:r>
              <a:rPr lang="en-GB" sz="3500" dirty="0">
                <a:solidFill>
                  <a:srgbClr val="FFE593"/>
                </a:solidFill>
                <a:latin typeface="Century Gothic" pitchFamily="34" charset="0"/>
              </a:rPr>
              <a:t>- </a:t>
            </a:r>
            <a:r>
              <a:rPr lang="en-GB" sz="3500" dirty="0">
                <a:latin typeface="Century Gothic" pitchFamily="34" charset="0"/>
              </a:rPr>
              <a:t>clearly seen in the opening pages where </a:t>
            </a:r>
            <a:r>
              <a:rPr lang="en-GB" sz="3500" dirty="0">
                <a:solidFill>
                  <a:srgbClr val="FFE593"/>
                </a:solidFill>
                <a:latin typeface="Century Gothic" pitchFamily="34" charset="0"/>
              </a:rPr>
              <a:t>the home is NOT a place of safety</a:t>
            </a:r>
            <a:r>
              <a:rPr lang="en-GB" sz="3500" dirty="0">
                <a:solidFill>
                  <a:schemeClr val="accent5">
                    <a:lumMod val="50000"/>
                  </a:schemeClr>
                </a:solidFill>
                <a:latin typeface="Century Gothic" pitchFamily="34" charset="0"/>
              </a:rPr>
              <a:t> </a:t>
            </a:r>
            <a:r>
              <a:rPr lang="en-GB" sz="3500" dirty="0">
                <a:latin typeface="Century Gothic" pitchFamily="34" charset="0"/>
              </a:rPr>
              <a:t>etc.</a:t>
            </a:r>
          </a:p>
          <a:p>
            <a:pPr marL="400050" lvl="1" indent="0" eaLnBrk="1" fontAlgn="auto" hangingPunct="1">
              <a:lnSpc>
                <a:spcPct val="120000"/>
              </a:lnSpc>
              <a:spcAft>
                <a:spcPts val="0"/>
              </a:spcAft>
              <a:buFont typeface="Arial" charset="0"/>
              <a:buNone/>
              <a:defRPr/>
            </a:pPr>
            <a:r>
              <a:rPr lang="en-GB" sz="3500" dirty="0">
                <a:latin typeface="Century Gothic" pitchFamily="34" charset="0"/>
              </a:rPr>
              <a:t>Other examples: the home that is not a home and the HOME that is not a home </a:t>
            </a:r>
            <a:br>
              <a:rPr lang="en-GB" sz="3500" dirty="0">
                <a:latin typeface="Century Gothic" pitchFamily="34" charset="0"/>
              </a:rPr>
            </a:br>
            <a:r>
              <a:rPr lang="en-GB" sz="3500" dirty="0">
                <a:latin typeface="Century Gothic" pitchFamily="34" charset="0"/>
              </a:rPr>
              <a:t>self  who emerges from the house that is a prison/ or a cell – becomes a madhouse cell.</a:t>
            </a:r>
            <a:br>
              <a:rPr lang="en-GB" sz="3500" dirty="0">
                <a:latin typeface="Century Gothic" pitchFamily="34" charset="0"/>
              </a:rPr>
            </a:br>
            <a:r>
              <a:rPr lang="en-GB" sz="3500" dirty="0">
                <a:latin typeface="Century Gothic" pitchFamily="34" charset="0"/>
              </a:rPr>
              <a:t>The norms of behaviour: Mary steps over Fran’s body</a:t>
            </a:r>
            <a:br>
              <a:rPr lang="en-GB" sz="3500" dirty="0">
                <a:latin typeface="Century Gothic" pitchFamily="34" charset="0"/>
              </a:rPr>
            </a:br>
            <a:r>
              <a:rPr lang="en-GB" sz="3500" dirty="0">
                <a:latin typeface="Century Gothic" pitchFamily="34" charset="0"/>
              </a:rPr>
              <a:t>Frankie’s ‘play’ with the children’s toes.</a:t>
            </a:r>
            <a:br>
              <a:rPr lang="en-GB" sz="3500" dirty="0">
                <a:latin typeface="Century Gothic" pitchFamily="34" charset="0"/>
              </a:rPr>
            </a:br>
            <a:br>
              <a:rPr lang="en-GB" sz="1900" dirty="0">
                <a:latin typeface="Century Gothic" pitchFamily="34" charset="0"/>
              </a:rPr>
            </a:br>
            <a:r>
              <a:rPr lang="en-GB" sz="3500" dirty="0">
                <a:latin typeface="Century Gothic" pitchFamily="34" charset="0"/>
              </a:rPr>
              <a:t>Hysteria - manifestation in the space of the body of an absence of agency and self-worth </a:t>
            </a:r>
            <a:br>
              <a:rPr lang="en-GB" sz="3500" dirty="0">
                <a:latin typeface="Century Gothic" pitchFamily="34" charset="0"/>
              </a:rPr>
            </a:br>
            <a:r>
              <a:rPr lang="en-GB" sz="3500" dirty="0">
                <a:latin typeface="Century Gothic" pitchFamily="34" charset="0"/>
              </a:rPr>
              <a:t>– lack of paternal order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4539BD-D2E7-4510-B0FF-B7A8844FFAFE}"/>
              </a:ext>
            </a:extLst>
          </p:cNvPr>
          <p:cNvSpPr>
            <a:spLocks noGrp="1"/>
          </p:cNvSpPr>
          <p:nvPr>
            <p:ph idx="1"/>
          </p:nvPr>
        </p:nvSpPr>
        <p:spPr>
          <a:xfrm>
            <a:off x="395288" y="1268413"/>
            <a:ext cx="8229600" cy="5400675"/>
          </a:xfrm>
        </p:spPr>
        <p:txBody>
          <a:bodyPr rtlCol="0">
            <a:noAutofit/>
          </a:bodyPr>
          <a:lstStyle/>
          <a:p>
            <a:pPr marL="0" indent="0" eaLnBrk="1" fontAlgn="auto" hangingPunct="1">
              <a:spcAft>
                <a:spcPts val="0"/>
              </a:spcAft>
              <a:buFont typeface="Arial" panose="020B0604020202020204" pitchFamily="34" charset="0"/>
              <a:buNone/>
              <a:defRPr/>
            </a:pPr>
            <a:r>
              <a:rPr lang="en-GB" altLang="en-US" sz="2300" dirty="0">
                <a:latin typeface="Century Gothic" pitchFamily="34" charset="0"/>
              </a:rPr>
              <a:t>Both in the details of its outer structure and in its furniture … the room accommodates and thereby eliminates from human attention the human body</a:t>
            </a:r>
            <a:r>
              <a:rPr lang="en-GB" altLang="en-US" sz="2300" dirty="0">
                <a:solidFill>
                  <a:srgbClr val="FFE593"/>
                </a:solidFill>
                <a:latin typeface="Century Gothic" pitchFamily="34" charset="0"/>
              </a:rPr>
              <a:t>: the simple triad of floor, chair, and bed (or simpler still, floor, stool, and mat) </a:t>
            </a:r>
            <a:r>
              <a:rPr lang="en-GB" altLang="en-US" sz="2300" dirty="0">
                <a:latin typeface="Century Gothic" pitchFamily="34" charset="0"/>
              </a:rPr>
              <a:t>makes spatially and therefore steadily visible the collection of postures and positions the body moves in and out of</a:t>
            </a:r>
            <a:r>
              <a:rPr lang="en-GB" altLang="en-US" sz="2300" dirty="0">
                <a:solidFill>
                  <a:srgbClr val="006666"/>
                </a:solidFill>
                <a:latin typeface="Century Gothic" pitchFamily="34" charset="0"/>
              </a:rPr>
              <a:t>, </a:t>
            </a:r>
            <a:r>
              <a:rPr lang="en-GB" altLang="en-US" sz="2300" dirty="0">
                <a:solidFill>
                  <a:srgbClr val="FFE593"/>
                </a:solidFill>
                <a:latin typeface="Century Gothic" pitchFamily="34" charset="0"/>
              </a:rPr>
              <a:t>objectifies the three locations within the body that most frequently hold the body’s weight, objectifies its need continually to shift within itself the locus of its weight, to move weightlessly into a larger mindfulness. </a:t>
            </a:r>
            <a:r>
              <a:rPr lang="en-GB" altLang="en-US" sz="2300" dirty="0">
                <a:latin typeface="Century Gothic" pitchFamily="34" charset="0"/>
              </a:rPr>
              <a:t>As the elemental room is multiplied into a house of rooms and the house into a city of houses, the body is carried forward with each successive intensification of civilisation.           (p. 39)</a:t>
            </a:r>
          </a:p>
          <a:p>
            <a:pPr eaLnBrk="1" fontAlgn="auto" hangingPunct="1">
              <a:spcAft>
                <a:spcPts val="0"/>
              </a:spcAft>
              <a:defRPr/>
            </a:pPr>
            <a:endParaRPr lang="en-GB" sz="2300" dirty="0"/>
          </a:p>
        </p:txBody>
      </p:sp>
      <p:sp>
        <p:nvSpPr>
          <p:cNvPr id="21507" name="Rectangle 2">
            <a:extLst>
              <a:ext uri="{FF2B5EF4-FFF2-40B4-BE49-F238E27FC236}">
                <a16:creationId xmlns:a16="http://schemas.microsoft.com/office/drawing/2014/main" id="{17F1F8AF-2352-45AD-AD64-37090A35E8FB}"/>
              </a:ext>
            </a:extLst>
          </p:cNvPr>
          <p:cNvSpPr>
            <a:spLocks noGrp="1" noChangeArrowheads="1"/>
          </p:cNvSpPr>
          <p:nvPr>
            <p:ph type="title"/>
          </p:nvPr>
        </p:nvSpPr>
        <p:spPr>
          <a:xfrm>
            <a:off x="395288" y="188640"/>
            <a:ext cx="8229600" cy="850900"/>
          </a:xfrm>
        </p:spPr>
        <p:txBody>
          <a:bodyPr/>
          <a:lstStyle/>
          <a:p>
            <a:pPr eaLnBrk="1" hangingPunct="1"/>
            <a:r>
              <a:rPr lang="en-GB" altLang="en-US" sz="3200" dirty="0">
                <a:solidFill>
                  <a:srgbClr val="FFE593"/>
                </a:solidFill>
                <a:latin typeface="Felix Titling" panose="04060505060202020A04" pitchFamily="82" charset="0"/>
              </a:rPr>
              <a:t>THE SIGNIFICANCE OF THE HOME:</a:t>
            </a:r>
            <a:r>
              <a:rPr lang="en-GB" altLang="en-US" sz="2800" dirty="0">
                <a:solidFill>
                  <a:srgbClr val="FFE593"/>
                </a:solidFill>
                <a:latin typeface="Felix Titling" panose="04060505060202020A04" pitchFamily="82" charset="0"/>
              </a:rPr>
              <a:t> </a:t>
            </a:r>
            <a:br>
              <a:rPr lang="en-GB" altLang="en-US" sz="2800" dirty="0">
                <a:solidFill>
                  <a:srgbClr val="FFE593"/>
                </a:solidFill>
                <a:latin typeface="Felix Titling" panose="04060505060202020A04" pitchFamily="82" charset="0"/>
              </a:rPr>
            </a:br>
            <a:r>
              <a:rPr lang="en-GB" altLang="en-US" sz="2800" dirty="0">
                <a:solidFill>
                  <a:srgbClr val="FFE593"/>
                </a:solidFill>
                <a:latin typeface="Felix Titling" panose="04060505060202020A04" pitchFamily="82" charset="0"/>
              </a:rPr>
              <a:t>enabling the human body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320F5BB-70FE-401D-BC03-370109DCFCBD}"/>
              </a:ext>
            </a:extLst>
          </p:cNvPr>
          <p:cNvSpPr>
            <a:spLocks noGrp="1" noChangeArrowheads="1"/>
          </p:cNvSpPr>
          <p:nvPr>
            <p:ph type="title"/>
          </p:nvPr>
        </p:nvSpPr>
        <p:spPr>
          <a:xfrm>
            <a:off x="304800" y="38100"/>
            <a:ext cx="8458200" cy="1143000"/>
          </a:xfrm>
        </p:spPr>
        <p:txBody>
          <a:bodyPr rtlCol="0">
            <a:noAutofit/>
          </a:bodyPr>
          <a:lstStyle/>
          <a:p>
            <a:pPr eaLnBrk="1" fontAlgn="auto" hangingPunct="1">
              <a:spcAft>
                <a:spcPts val="0"/>
              </a:spcAft>
              <a:defRPr/>
            </a:pPr>
            <a:r>
              <a:rPr lang="en-GB" sz="3200" dirty="0">
                <a:solidFill>
                  <a:srgbClr val="FFE593"/>
                </a:solidFill>
                <a:latin typeface="Felix Titling" pitchFamily="82" charset="0"/>
              </a:rPr>
              <a:t>THE VIOLATION OF TRUST &amp; SAFETY:</a:t>
            </a:r>
            <a:r>
              <a:rPr lang="en-GB" dirty="0">
                <a:solidFill>
                  <a:srgbClr val="FFE593"/>
                </a:solidFill>
                <a:latin typeface="Felix Titling" pitchFamily="82" charset="0"/>
              </a:rPr>
              <a:t> </a:t>
            </a:r>
            <a:r>
              <a:rPr lang="en-GB" sz="2800" dirty="0">
                <a:solidFill>
                  <a:srgbClr val="FFE593"/>
                </a:solidFill>
                <a:latin typeface="Felix Titling" pitchFamily="82" charset="0"/>
              </a:rPr>
              <a:t>DOMESTIC ABUSE AS TORTURE</a:t>
            </a:r>
          </a:p>
        </p:txBody>
      </p:sp>
      <p:sp>
        <p:nvSpPr>
          <p:cNvPr id="22531" name="Rectangle 3">
            <a:extLst>
              <a:ext uri="{FF2B5EF4-FFF2-40B4-BE49-F238E27FC236}">
                <a16:creationId xmlns:a16="http://schemas.microsoft.com/office/drawing/2014/main" id="{FB8E3A16-9FB2-4A25-AD84-96A41673A1B2}"/>
              </a:ext>
            </a:extLst>
          </p:cNvPr>
          <p:cNvSpPr>
            <a:spLocks noGrp="1" noChangeArrowheads="1"/>
          </p:cNvSpPr>
          <p:nvPr>
            <p:ph idx="1"/>
          </p:nvPr>
        </p:nvSpPr>
        <p:spPr>
          <a:xfrm>
            <a:off x="152400" y="1484313"/>
            <a:ext cx="8839200" cy="4992687"/>
          </a:xfrm>
        </p:spPr>
        <p:txBody>
          <a:bodyPr/>
          <a:lstStyle/>
          <a:p>
            <a:pPr marL="96838" indent="0" eaLnBrk="1" hangingPunct="1">
              <a:lnSpc>
                <a:spcPct val="90000"/>
              </a:lnSpc>
              <a:buFontTx/>
              <a:buNone/>
            </a:pPr>
            <a:r>
              <a:rPr lang="en-GB" altLang="en-US" sz="2200" dirty="0">
                <a:latin typeface="Century Gothic" panose="020B0502020202020204" pitchFamily="34" charset="0"/>
              </a:rPr>
              <a:t>[in torture] the room, both in its structure and its content, is converted into a weapon, </a:t>
            </a:r>
            <a:r>
              <a:rPr lang="en-GB" altLang="en-US" sz="2200" dirty="0" err="1">
                <a:latin typeface="Century Gothic" panose="020B0502020202020204" pitchFamily="34" charset="0"/>
              </a:rPr>
              <a:t>deconverted</a:t>
            </a:r>
            <a:r>
              <a:rPr lang="en-GB" altLang="en-US" sz="2200" dirty="0">
                <a:latin typeface="Century Gothic" panose="020B0502020202020204" pitchFamily="34" charset="0"/>
              </a:rPr>
              <a:t>, undone. </a:t>
            </a:r>
            <a:r>
              <a:rPr lang="en-GB" altLang="en-US" sz="2200" dirty="0">
                <a:solidFill>
                  <a:srgbClr val="FFE593"/>
                </a:solidFill>
                <a:latin typeface="Century Gothic" panose="020B0502020202020204" pitchFamily="34" charset="0"/>
              </a:rPr>
              <a:t>Made to participate in the annihilation of the prisoners, made to demonstrate that everything is a weapon, the objects themselves, and with them the fact of civilisation, are annihilated: </a:t>
            </a:r>
            <a:r>
              <a:rPr lang="en-GB" altLang="en-US" sz="2200" dirty="0">
                <a:latin typeface="Century Gothic" panose="020B0502020202020204" pitchFamily="34" charset="0"/>
              </a:rPr>
              <a:t>there is no wall, no window, no door, no bathtub, no refrigerator, no chair, no bed.</a:t>
            </a:r>
          </a:p>
          <a:p>
            <a:pPr marL="96838" indent="0" eaLnBrk="1" hangingPunct="1">
              <a:lnSpc>
                <a:spcPct val="90000"/>
              </a:lnSpc>
              <a:buFontTx/>
              <a:buNone/>
            </a:pPr>
            <a:r>
              <a:rPr lang="en-GB" altLang="en-US" sz="1200" dirty="0">
                <a:latin typeface="Century Gothic" panose="020B0502020202020204" pitchFamily="34" charset="0"/>
              </a:rPr>
              <a:t> </a:t>
            </a:r>
          </a:p>
          <a:p>
            <a:pPr marL="96838" indent="0" eaLnBrk="1" hangingPunct="1">
              <a:lnSpc>
                <a:spcPct val="90000"/>
              </a:lnSpc>
              <a:buFontTx/>
              <a:buNone/>
            </a:pPr>
            <a:r>
              <a:rPr lang="en-GB" altLang="en-US" sz="2200" dirty="0">
                <a:solidFill>
                  <a:srgbClr val="FFE593"/>
                </a:solidFill>
                <a:latin typeface="Century Gothic" panose="020B0502020202020204" pitchFamily="34" charset="0"/>
              </a:rPr>
              <a:t>…. The domestic act of protecting becomes an act of hurting and in hurting, the object becomes what it is not, an expression of individual contraction </a:t>
            </a:r>
            <a:r>
              <a:rPr lang="en-GB" altLang="en-US" sz="2200" dirty="0">
                <a:latin typeface="Century Gothic" panose="020B0502020202020204" pitchFamily="34" charset="0"/>
              </a:rPr>
              <a:t>… when it is the very essence of these objects to express the most expansive potential of the human being, his ability to project himself out of his private, isolating needs into a concrete, objectified, and therefore shareable world. (p.173)</a:t>
            </a:r>
          </a:p>
        </p:txBody>
      </p:sp>
      <p:sp>
        <p:nvSpPr>
          <p:cNvPr id="22532" name="Rectangle 4">
            <a:extLst>
              <a:ext uri="{FF2B5EF4-FFF2-40B4-BE49-F238E27FC236}">
                <a16:creationId xmlns:a16="http://schemas.microsoft.com/office/drawing/2014/main" id="{452D5BB2-BFBE-451E-8F18-BB5D6A60C23D}"/>
              </a:ext>
            </a:extLst>
          </p:cNvPr>
          <p:cNvSpPr>
            <a:spLocks noChangeArrowheads="1"/>
          </p:cNvSpPr>
          <p:nvPr/>
        </p:nvSpPr>
        <p:spPr bwMode="auto">
          <a:xfrm>
            <a:off x="8534400" y="152400"/>
            <a:ext cx="45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a:latin typeface="Century Gothic" panose="020B0502020202020204" pitchFamily="34" charset="0"/>
              </a:rPr>
              <a:t>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E5700BD-C390-4271-91E9-3A4D0604ED76}"/>
              </a:ext>
            </a:extLst>
          </p:cNvPr>
          <p:cNvSpPr>
            <a:spLocks noGrp="1" noChangeArrowheads="1"/>
          </p:cNvSpPr>
          <p:nvPr>
            <p:ph type="title"/>
          </p:nvPr>
        </p:nvSpPr>
        <p:spPr>
          <a:xfrm>
            <a:off x="539750" y="188913"/>
            <a:ext cx="8153400" cy="838200"/>
          </a:xfrm>
        </p:spPr>
        <p:txBody>
          <a:bodyPr/>
          <a:lstStyle/>
          <a:p>
            <a:pPr eaLnBrk="1" hangingPunct="1"/>
            <a:r>
              <a:rPr lang="en-GB" altLang="en-US" sz="3600" dirty="0">
                <a:solidFill>
                  <a:srgbClr val="FFE593"/>
                </a:solidFill>
                <a:latin typeface="Felix Titling" panose="04060505060202020A04" pitchFamily="82" charset="0"/>
              </a:rPr>
              <a:t>HYBRIDITY &amp; REPRESENTATION</a:t>
            </a:r>
            <a:r>
              <a:rPr lang="en-GB" altLang="en-US" sz="4000" dirty="0">
                <a:solidFill>
                  <a:srgbClr val="FFE593"/>
                </a:solidFill>
                <a:latin typeface="Felix Titling" panose="04060505060202020A04" pitchFamily="82" charset="0"/>
              </a:rPr>
              <a:t> </a:t>
            </a:r>
          </a:p>
        </p:txBody>
      </p:sp>
      <p:sp>
        <p:nvSpPr>
          <p:cNvPr id="17411" name="Rectangle 3">
            <a:extLst>
              <a:ext uri="{FF2B5EF4-FFF2-40B4-BE49-F238E27FC236}">
                <a16:creationId xmlns:a16="http://schemas.microsoft.com/office/drawing/2014/main" id="{40872F2A-2D2C-42C8-AB11-AC6CD8E812AE}"/>
              </a:ext>
            </a:extLst>
          </p:cNvPr>
          <p:cNvSpPr>
            <a:spLocks noGrp="1" noChangeArrowheads="1"/>
          </p:cNvSpPr>
          <p:nvPr>
            <p:ph idx="1"/>
          </p:nvPr>
        </p:nvSpPr>
        <p:spPr>
          <a:xfrm>
            <a:off x="381000" y="1196975"/>
            <a:ext cx="8382000" cy="2765425"/>
          </a:xfrm>
        </p:spPr>
        <p:txBody>
          <a:bodyPr/>
          <a:lstStyle/>
          <a:p>
            <a:pPr marL="0" indent="0" eaLnBrk="1" hangingPunct="1">
              <a:buFontTx/>
              <a:buNone/>
              <a:defRPr/>
            </a:pPr>
            <a:r>
              <a:rPr lang="en-GB" altLang="en-US" sz="2300" dirty="0">
                <a:latin typeface="Century Gothic" pitchFamily="34" charset="0"/>
              </a:rPr>
              <a:t>Postcolonial novelists do not have </a:t>
            </a:r>
            <a:r>
              <a:rPr lang="en-GB" altLang="en-US" sz="2300" dirty="0">
                <a:solidFill>
                  <a:srgbClr val="FFE593"/>
                </a:solidFill>
                <a:latin typeface="Century Gothic" pitchFamily="34" charset="0"/>
              </a:rPr>
              <a:t>an organised subjectivity which instantiates a type and permits the tones and authority </a:t>
            </a:r>
            <a:r>
              <a:rPr lang="en-GB" altLang="en-US" sz="2300" dirty="0">
                <a:latin typeface="Century Gothic" pitchFamily="34" charset="0"/>
              </a:rPr>
              <a:t>of the old narrative voice … [but] the project of imagination goes on. It remains important for them to </a:t>
            </a:r>
            <a:r>
              <a:rPr lang="en-GB" altLang="en-US" sz="2300" i="1" dirty="0">
                <a:latin typeface="Century Gothic" pitchFamily="34" charset="0"/>
              </a:rPr>
              <a:t>witness</a:t>
            </a:r>
            <a:r>
              <a:rPr lang="en-GB" altLang="en-US" sz="2300" dirty="0">
                <a:latin typeface="Century Gothic" pitchFamily="34" charset="0"/>
              </a:rPr>
              <a:t> their society. </a:t>
            </a:r>
          </a:p>
          <a:p>
            <a:pPr marL="0" indent="0" eaLnBrk="1" hangingPunct="1">
              <a:spcBef>
                <a:spcPct val="0"/>
              </a:spcBef>
              <a:buFontTx/>
              <a:buNone/>
              <a:defRPr/>
            </a:pPr>
            <a:r>
              <a:rPr lang="en-GB" altLang="en-US" sz="1800" dirty="0">
                <a:latin typeface="Century Gothic" pitchFamily="34" charset="0"/>
              </a:rPr>
              <a:t>      During, 'Literature - Nationalism’s other: The case for revision’, in </a:t>
            </a:r>
          </a:p>
          <a:p>
            <a:pPr marL="0" indent="0" eaLnBrk="1" hangingPunct="1">
              <a:spcBef>
                <a:spcPct val="0"/>
              </a:spcBef>
              <a:buFontTx/>
              <a:buNone/>
              <a:defRPr/>
            </a:pPr>
            <a:r>
              <a:rPr lang="en-GB" altLang="en-US" sz="1800" dirty="0">
                <a:latin typeface="Century Gothic" pitchFamily="34" charset="0"/>
              </a:rPr>
              <a:t>      </a:t>
            </a:r>
            <a:r>
              <a:rPr lang="en-GB" altLang="en-US" sz="1800" dirty="0" err="1">
                <a:latin typeface="Century Gothic" pitchFamily="34" charset="0"/>
              </a:rPr>
              <a:t>Homi</a:t>
            </a:r>
            <a:r>
              <a:rPr lang="en-GB" altLang="en-US" sz="1800" dirty="0">
                <a:latin typeface="Century Gothic" pitchFamily="34" charset="0"/>
              </a:rPr>
              <a:t> </a:t>
            </a:r>
            <a:r>
              <a:rPr lang="en-GB" altLang="en-US" sz="1800" dirty="0" err="1">
                <a:latin typeface="Century Gothic" pitchFamily="34" charset="0"/>
              </a:rPr>
              <a:t>K.Bhabha</a:t>
            </a:r>
            <a:r>
              <a:rPr lang="en-GB" altLang="en-US" sz="1800" dirty="0">
                <a:latin typeface="Century Gothic" pitchFamily="34" charset="0"/>
              </a:rPr>
              <a:t> (ed.) </a:t>
            </a:r>
            <a:r>
              <a:rPr lang="en-GB" altLang="en-US" sz="1800" i="1" dirty="0">
                <a:latin typeface="Century Gothic" pitchFamily="34" charset="0"/>
              </a:rPr>
              <a:t>Nation and Narration</a:t>
            </a:r>
            <a:r>
              <a:rPr lang="en-GB" altLang="en-US" sz="1800" dirty="0">
                <a:latin typeface="Century Gothic" pitchFamily="34" charset="0"/>
              </a:rPr>
              <a:t>, (London: Routledge,</a:t>
            </a:r>
          </a:p>
          <a:p>
            <a:pPr marL="0" indent="0" eaLnBrk="1" hangingPunct="1">
              <a:spcBef>
                <a:spcPct val="0"/>
              </a:spcBef>
              <a:buFontTx/>
              <a:buNone/>
              <a:defRPr/>
            </a:pPr>
            <a:r>
              <a:rPr lang="en-GB" altLang="en-US" sz="1800" dirty="0">
                <a:latin typeface="Century Gothic" pitchFamily="34" charset="0"/>
              </a:rPr>
              <a:t>      1990),  p.152 </a:t>
            </a:r>
          </a:p>
        </p:txBody>
      </p:sp>
      <p:sp>
        <p:nvSpPr>
          <p:cNvPr id="17412" name="Rectangle 5">
            <a:extLst>
              <a:ext uri="{FF2B5EF4-FFF2-40B4-BE49-F238E27FC236}">
                <a16:creationId xmlns:a16="http://schemas.microsoft.com/office/drawing/2014/main" id="{348B91E2-B216-423F-827E-EAEFE6E3D6D8}"/>
              </a:ext>
            </a:extLst>
          </p:cNvPr>
          <p:cNvSpPr>
            <a:spLocks noChangeArrowheads="1"/>
          </p:cNvSpPr>
          <p:nvPr/>
        </p:nvSpPr>
        <p:spPr bwMode="auto">
          <a:xfrm>
            <a:off x="381000" y="4005263"/>
            <a:ext cx="8382000" cy="225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fontAlgn="base">
              <a:spcBef>
                <a:spcPct val="20000"/>
              </a:spcBef>
              <a:spcAft>
                <a:spcPct val="0"/>
              </a:spcAft>
              <a:buFont typeface="Arial" charset="0"/>
              <a:buChar char="»"/>
              <a:defRPr sz="2000">
                <a:solidFill>
                  <a:schemeClr val="tx1"/>
                </a:solidFill>
                <a:latin typeface="Calibri" pitchFamily="34" charset="0"/>
              </a:defRPr>
            </a:lvl6pPr>
            <a:lvl7pPr marL="2971800" indent="-228600" fontAlgn="base">
              <a:spcBef>
                <a:spcPct val="20000"/>
              </a:spcBef>
              <a:spcAft>
                <a:spcPct val="0"/>
              </a:spcAft>
              <a:buFont typeface="Arial" charset="0"/>
              <a:buChar char="»"/>
              <a:defRPr sz="2000">
                <a:solidFill>
                  <a:schemeClr val="tx1"/>
                </a:solidFill>
                <a:latin typeface="Calibri" pitchFamily="34" charset="0"/>
              </a:defRPr>
            </a:lvl7pPr>
            <a:lvl8pPr marL="3429000" indent="-228600" fontAlgn="base">
              <a:spcBef>
                <a:spcPct val="20000"/>
              </a:spcBef>
              <a:spcAft>
                <a:spcPct val="0"/>
              </a:spcAft>
              <a:buFont typeface="Arial" charset="0"/>
              <a:buChar char="»"/>
              <a:defRPr sz="2000">
                <a:solidFill>
                  <a:schemeClr val="tx1"/>
                </a:solidFill>
                <a:latin typeface="Calibri" pitchFamily="34" charset="0"/>
              </a:defRPr>
            </a:lvl8pPr>
            <a:lvl9pPr marL="3886200" indent="-228600" fontAlgn="base">
              <a:spcBef>
                <a:spcPct val="20000"/>
              </a:spcBef>
              <a:spcAft>
                <a:spcPct val="0"/>
              </a:spcAft>
              <a:buFont typeface="Arial" charset="0"/>
              <a:buChar char="»"/>
              <a:defRPr sz="2000">
                <a:solidFill>
                  <a:schemeClr val="tx1"/>
                </a:solidFill>
                <a:latin typeface="Calibri" pitchFamily="34" charset="0"/>
              </a:defRPr>
            </a:lvl9pPr>
          </a:lstStyle>
          <a:p>
            <a:pPr>
              <a:lnSpc>
                <a:spcPct val="90000"/>
              </a:lnSpc>
              <a:spcBef>
                <a:spcPct val="50000"/>
              </a:spcBef>
              <a:buFontTx/>
              <a:buNone/>
              <a:defRPr/>
            </a:pPr>
            <a:r>
              <a:rPr lang="en-GB" altLang="en-US" sz="2300" dirty="0">
                <a:latin typeface="Century Gothic" pitchFamily="34" charset="0"/>
              </a:rPr>
              <a:t>According to Ashcroft </a:t>
            </a:r>
            <a:r>
              <a:rPr lang="en-GB" altLang="en-US" sz="2300" dirty="0">
                <a:solidFill>
                  <a:srgbClr val="FFE593"/>
                </a:solidFill>
                <a:latin typeface="Century Gothic" pitchFamily="34" charset="0"/>
              </a:rPr>
              <a:t>most postcolonial writing has focused on the hybridised nature of postcolonial culture as a strength rather than a weakness. </a:t>
            </a:r>
            <a:r>
              <a:rPr lang="en-GB" altLang="en-US" sz="2300" dirty="0">
                <a:latin typeface="Century Gothic" pitchFamily="34" charset="0"/>
              </a:rPr>
              <a:t>It is not a case of the oppressor obliterating the oppressed or the coloniser silencing the colonised.</a:t>
            </a:r>
          </a:p>
          <a:p>
            <a:pPr algn="r">
              <a:lnSpc>
                <a:spcPct val="90000"/>
              </a:lnSpc>
              <a:spcBef>
                <a:spcPct val="50000"/>
              </a:spcBef>
              <a:buFontTx/>
              <a:buNone/>
              <a:defRPr/>
            </a:pPr>
            <a:r>
              <a:rPr lang="en-GB" altLang="en-US" sz="1600" dirty="0">
                <a:latin typeface="Century Gothic" pitchFamily="34" charset="0"/>
              </a:rPr>
              <a:t> http://www.qub.ac.uk/schools/SchoolofEnglish/imperial/key-concepts/Hybridity.htm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41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CE0BB92-4A94-4677-A71A-F26260F70CFE}"/>
              </a:ext>
            </a:extLst>
          </p:cNvPr>
          <p:cNvSpPr>
            <a:spLocks noGrp="1" noChangeArrowheads="1"/>
          </p:cNvSpPr>
          <p:nvPr>
            <p:ph type="title"/>
          </p:nvPr>
        </p:nvSpPr>
        <p:spPr>
          <a:xfrm>
            <a:off x="468313" y="188913"/>
            <a:ext cx="8424862" cy="1201737"/>
          </a:xfrm>
        </p:spPr>
        <p:txBody>
          <a:bodyPr/>
          <a:lstStyle/>
          <a:p>
            <a:pPr eaLnBrk="1" hangingPunct="1"/>
            <a:r>
              <a:rPr lang="en-GB" altLang="en-US" sz="3600" dirty="0">
                <a:solidFill>
                  <a:srgbClr val="FFE593"/>
                </a:solidFill>
                <a:latin typeface="Felix Titling" panose="04060505060202020A04" pitchFamily="82" charset="0"/>
              </a:rPr>
              <a:t>Breaking boundaries</a:t>
            </a:r>
            <a:br>
              <a:rPr lang="en-GB" altLang="en-US" sz="3600" dirty="0">
                <a:solidFill>
                  <a:srgbClr val="FFE593"/>
                </a:solidFill>
                <a:latin typeface="Felix Titling" panose="04060505060202020A04" pitchFamily="82" charset="0"/>
              </a:rPr>
            </a:br>
            <a:r>
              <a:rPr lang="en-GB" altLang="en-US" sz="3200" dirty="0">
                <a:solidFill>
                  <a:srgbClr val="FFE593"/>
                </a:solidFill>
                <a:latin typeface="Felix Titling" panose="04060505060202020A04" pitchFamily="82" charset="0"/>
              </a:rPr>
              <a:t>the formation of monsters</a:t>
            </a:r>
          </a:p>
        </p:txBody>
      </p:sp>
      <p:sp>
        <p:nvSpPr>
          <p:cNvPr id="7171" name="Rectangle 3">
            <a:extLst>
              <a:ext uri="{FF2B5EF4-FFF2-40B4-BE49-F238E27FC236}">
                <a16:creationId xmlns:a16="http://schemas.microsoft.com/office/drawing/2014/main" id="{B01E3165-9536-4A1F-965D-66142F79B4F1}"/>
              </a:ext>
            </a:extLst>
          </p:cNvPr>
          <p:cNvSpPr>
            <a:spLocks noGrp="1" noChangeArrowheads="1"/>
          </p:cNvSpPr>
          <p:nvPr>
            <p:ph idx="1"/>
          </p:nvPr>
        </p:nvSpPr>
        <p:spPr>
          <a:xfrm>
            <a:off x="323850" y="1628801"/>
            <a:ext cx="8458200" cy="4968850"/>
          </a:xfrm>
        </p:spPr>
        <p:txBody>
          <a:bodyPr rtlCol="0">
            <a:normAutofit lnSpcReduction="10000"/>
          </a:bodyPr>
          <a:lstStyle/>
          <a:p>
            <a:pPr marL="274320" indent="-274320" eaLnBrk="1" fontAlgn="auto" hangingPunct="1">
              <a:lnSpc>
                <a:spcPct val="90000"/>
              </a:lnSpc>
              <a:spcAft>
                <a:spcPts val="0"/>
              </a:spcAft>
              <a:buClr>
                <a:schemeClr val="accent3"/>
              </a:buClr>
              <a:buFontTx/>
              <a:buNone/>
              <a:defRPr/>
            </a:pPr>
            <a:r>
              <a:rPr lang="en-GB" sz="2200" dirty="0">
                <a:latin typeface="Century Gothic" pitchFamily="34" charset="0"/>
              </a:rPr>
              <a:t>	[</a:t>
            </a:r>
            <a:r>
              <a:rPr lang="en-GB" sz="2300" dirty="0">
                <a:latin typeface="Century Gothic" pitchFamily="34" charset="0"/>
              </a:rPr>
              <a:t>postcolonial imaginings of the world after an older era of imperial colonialism has broken down as] </a:t>
            </a:r>
            <a:r>
              <a:rPr lang="en-GB" sz="2300" dirty="0">
                <a:solidFill>
                  <a:srgbClr val="FFE593"/>
                </a:solidFill>
                <a:latin typeface="Century Gothic" pitchFamily="34" charset="0"/>
              </a:rPr>
              <a:t>the endless formation of monsters [rooted in] a refusal to acknowledge shame, inequality, injustice</a:t>
            </a:r>
            <a:r>
              <a:rPr lang="en-GB" sz="2300" dirty="0">
                <a:solidFill>
                  <a:schemeClr val="accent5">
                    <a:lumMod val="50000"/>
                  </a:schemeClr>
                </a:solidFill>
                <a:latin typeface="Century Gothic" pitchFamily="34" charset="0"/>
              </a:rPr>
              <a:t>. </a:t>
            </a:r>
          </a:p>
          <a:p>
            <a:pPr marL="274320" indent="-274320" eaLnBrk="1" fontAlgn="auto" hangingPunct="1">
              <a:lnSpc>
                <a:spcPct val="90000"/>
              </a:lnSpc>
              <a:spcAft>
                <a:spcPts val="0"/>
              </a:spcAft>
              <a:buClr>
                <a:schemeClr val="accent3"/>
              </a:buClr>
              <a:buFontTx/>
              <a:buNone/>
              <a:defRPr/>
            </a:pPr>
            <a:r>
              <a:rPr lang="en-GB" sz="2300" dirty="0">
                <a:latin typeface="Century Gothic" pitchFamily="34" charset="0"/>
              </a:rPr>
              <a:t>	</a:t>
            </a:r>
            <a:r>
              <a:rPr lang="en-GB" sz="2300" u="sng" dirty="0">
                <a:latin typeface="Century Gothic" pitchFamily="34" charset="0"/>
              </a:rPr>
              <a:t>the whole history of monstrosity cannot be separated from the histories of disability and pain</a:t>
            </a:r>
          </a:p>
          <a:p>
            <a:pPr marL="274320" indent="-274320" eaLnBrk="1" fontAlgn="auto" hangingPunct="1">
              <a:lnSpc>
                <a:spcPct val="90000"/>
              </a:lnSpc>
              <a:spcAft>
                <a:spcPts val="0"/>
              </a:spcAft>
              <a:buClr>
                <a:schemeClr val="accent3"/>
              </a:buClr>
              <a:buFontTx/>
              <a:buNone/>
              <a:defRPr/>
            </a:pPr>
            <a:r>
              <a:rPr lang="en-GB" sz="2000" dirty="0">
                <a:latin typeface="Century Gothic" pitchFamily="34" charset="0"/>
              </a:rPr>
              <a:t>	     David Punter, </a:t>
            </a:r>
            <a:r>
              <a:rPr lang="en-GB" sz="2000" i="1" dirty="0">
                <a:latin typeface="Century Gothic" pitchFamily="34" charset="0"/>
              </a:rPr>
              <a:t>Postcolonial Imaginings: Fictions of a New World </a:t>
            </a:r>
          </a:p>
          <a:p>
            <a:pPr marL="274320" indent="-274320" eaLnBrk="1" fontAlgn="auto" hangingPunct="1">
              <a:lnSpc>
                <a:spcPct val="90000"/>
              </a:lnSpc>
              <a:spcAft>
                <a:spcPts val="0"/>
              </a:spcAft>
              <a:buClr>
                <a:schemeClr val="accent3"/>
              </a:buClr>
              <a:buFontTx/>
              <a:buNone/>
              <a:defRPr/>
            </a:pPr>
            <a:r>
              <a:rPr lang="en-GB" sz="2000" i="1" dirty="0">
                <a:latin typeface="Century Gothic" pitchFamily="34" charset="0"/>
              </a:rPr>
              <a:t>         Order,</a:t>
            </a:r>
            <a:r>
              <a:rPr lang="en-GB" sz="2000" dirty="0">
                <a:latin typeface="Century Gothic" pitchFamily="34" charset="0"/>
              </a:rPr>
              <a:t> Edinburgh: Edinburgh University Press, 2000</a:t>
            </a:r>
          </a:p>
          <a:p>
            <a:pPr marL="274320" indent="-274320" eaLnBrk="1" fontAlgn="auto" hangingPunct="1">
              <a:lnSpc>
                <a:spcPct val="90000"/>
              </a:lnSpc>
              <a:spcAft>
                <a:spcPts val="0"/>
              </a:spcAft>
              <a:buClr>
                <a:schemeClr val="accent3"/>
              </a:buClr>
              <a:buFontTx/>
              <a:buNone/>
              <a:defRPr/>
            </a:pPr>
            <a:endParaRPr lang="en-GB" sz="1600" dirty="0">
              <a:latin typeface="Century Gothic" pitchFamily="34" charset="0"/>
            </a:endParaRPr>
          </a:p>
          <a:p>
            <a:pPr marL="274320" indent="-274320" algn="ctr" eaLnBrk="1" fontAlgn="auto" hangingPunct="1">
              <a:lnSpc>
                <a:spcPct val="90000"/>
              </a:lnSpc>
              <a:spcAft>
                <a:spcPts val="0"/>
              </a:spcAft>
              <a:buClr>
                <a:schemeClr val="accent3"/>
              </a:buClr>
              <a:buFontTx/>
              <a:buNone/>
              <a:defRPr/>
            </a:pPr>
            <a:r>
              <a:rPr lang="en-GB" sz="1600" dirty="0">
                <a:latin typeface="Century Gothic" pitchFamily="34" charset="0"/>
              </a:rPr>
              <a:t>----------------</a:t>
            </a:r>
          </a:p>
          <a:p>
            <a:pPr marL="274320" indent="-274320" eaLnBrk="1" fontAlgn="auto" hangingPunct="1">
              <a:lnSpc>
                <a:spcPct val="90000"/>
              </a:lnSpc>
              <a:spcAft>
                <a:spcPts val="0"/>
              </a:spcAft>
              <a:buClr>
                <a:schemeClr val="accent3"/>
              </a:buClr>
              <a:buFontTx/>
              <a:buNone/>
              <a:defRPr/>
            </a:pPr>
            <a:endParaRPr lang="en-GB" sz="1600" dirty="0">
              <a:latin typeface="Century Gothic" pitchFamily="34" charset="0"/>
            </a:endParaRPr>
          </a:p>
          <a:p>
            <a:pPr marL="274320" indent="-274320" eaLnBrk="1" fontAlgn="auto" hangingPunct="1">
              <a:lnSpc>
                <a:spcPct val="90000"/>
              </a:lnSpc>
              <a:spcAft>
                <a:spcPts val="0"/>
              </a:spcAft>
              <a:buClr>
                <a:schemeClr val="accent3"/>
              </a:buClr>
              <a:buFontTx/>
              <a:buNone/>
              <a:defRPr/>
            </a:pPr>
            <a:r>
              <a:rPr lang="en-GB" sz="2400" dirty="0">
                <a:latin typeface="Century Gothic" pitchFamily="34" charset="0"/>
              </a:rPr>
              <a:t>	</a:t>
            </a:r>
            <a:r>
              <a:rPr lang="en-GB" sz="2300" dirty="0">
                <a:solidFill>
                  <a:srgbClr val="FFE593"/>
                </a:solidFill>
                <a:latin typeface="Century Gothic" pitchFamily="34" charset="0"/>
              </a:rPr>
              <a:t>Pain and imagination mark the limits of the human: one contracts inwards; the other reaches outwards.</a:t>
            </a:r>
          </a:p>
          <a:p>
            <a:pPr marL="274320" indent="-274320" eaLnBrk="1" fontAlgn="auto" hangingPunct="1">
              <a:lnSpc>
                <a:spcPct val="90000"/>
              </a:lnSpc>
              <a:spcAft>
                <a:spcPts val="0"/>
              </a:spcAft>
              <a:buClr>
                <a:schemeClr val="accent3"/>
              </a:buClr>
              <a:buFontTx/>
              <a:buNone/>
              <a:defRPr/>
            </a:pPr>
            <a:r>
              <a:rPr lang="en-GB" sz="1400" dirty="0">
                <a:solidFill>
                  <a:srgbClr val="FFE593"/>
                </a:solidFill>
                <a:latin typeface="Century Gothic" pitchFamily="34" charset="0"/>
              </a:rPr>
              <a:t> </a:t>
            </a:r>
          </a:p>
          <a:p>
            <a:pPr marL="274320" indent="-274320" eaLnBrk="1" fontAlgn="auto" hangingPunct="1">
              <a:lnSpc>
                <a:spcPct val="90000"/>
              </a:lnSpc>
              <a:spcAft>
                <a:spcPts val="0"/>
              </a:spcAft>
              <a:buClr>
                <a:schemeClr val="accent3"/>
              </a:buClr>
              <a:buFontTx/>
              <a:buNone/>
              <a:defRPr/>
            </a:pPr>
            <a:r>
              <a:rPr lang="en-GB" sz="2300" dirty="0">
                <a:solidFill>
                  <a:srgbClr val="FFE593"/>
                </a:solidFill>
                <a:latin typeface="Century Gothic" pitchFamily="34" charset="0"/>
              </a:rPr>
              <a:t>	One loses/is entirely subjected to the world;  the other modifies/recreates it.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D790921-66B0-46AA-8AFE-CFFD7F104052}"/>
              </a:ext>
            </a:extLst>
          </p:cNvPr>
          <p:cNvSpPr>
            <a:spLocks noGrp="1" noChangeArrowheads="1"/>
          </p:cNvSpPr>
          <p:nvPr>
            <p:ph type="title"/>
          </p:nvPr>
        </p:nvSpPr>
        <p:spPr>
          <a:xfrm>
            <a:off x="0" y="304800"/>
            <a:ext cx="8964613" cy="762000"/>
          </a:xfrm>
        </p:spPr>
        <p:txBody>
          <a:bodyPr rtlCol="0">
            <a:normAutofit fontScale="90000"/>
          </a:bodyPr>
          <a:lstStyle/>
          <a:p>
            <a:pPr eaLnBrk="1" fontAlgn="auto" hangingPunct="1">
              <a:spcAft>
                <a:spcPts val="0"/>
              </a:spcAft>
              <a:defRPr/>
            </a:pPr>
            <a:r>
              <a:rPr lang="en-GB" altLang="en-US" sz="3500" dirty="0">
                <a:solidFill>
                  <a:srgbClr val="FFE593"/>
                </a:solidFill>
                <a:latin typeface="Felix Titling" pitchFamily="82" charset="0"/>
              </a:rPr>
              <a:t>INVERTING &amp; CONTRACTING THE HOME </a:t>
            </a:r>
          </a:p>
        </p:txBody>
      </p:sp>
      <p:sp>
        <p:nvSpPr>
          <p:cNvPr id="23555" name="Rectangle 3">
            <a:extLst>
              <a:ext uri="{FF2B5EF4-FFF2-40B4-BE49-F238E27FC236}">
                <a16:creationId xmlns:a16="http://schemas.microsoft.com/office/drawing/2014/main" id="{0AD2209D-20AC-424D-8859-41B3745066AA}"/>
              </a:ext>
            </a:extLst>
          </p:cNvPr>
          <p:cNvSpPr>
            <a:spLocks noGrp="1" noChangeArrowheads="1"/>
          </p:cNvSpPr>
          <p:nvPr>
            <p:ph idx="1"/>
          </p:nvPr>
        </p:nvSpPr>
        <p:spPr>
          <a:xfrm>
            <a:off x="228600" y="1066800"/>
            <a:ext cx="8458200" cy="5562600"/>
          </a:xfrm>
        </p:spPr>
        <p:txBody>
          <a:bodyPr/>
          <a:lstStyle/>
          <a:p>
            <a:pPr marL="96838" indent="0" eaLnBrk="1" hangingPunct="1">
              <a:lnSpc>
                <a:spcPct val="90000"/>
              </a:lnSpc>
              <a:buFontTx/>
              <a:buNone/>
              <a:defRPr/>
            </a:pPr>
            <a:r>
              <a:rPr lang="en-GB" altLang="en-US" sz="2200" dirty="0">
                <a:latin typeface="Century Gothic" pitchFamily="34" charset="0"/>
              </a:rPr>
              <a:t>The disintegration of the contents of consciousness, the contraction and ultimate dissolution of the prisoner’s world, acknowledged and objectified in confession, is also objectified in the physical objects the torturer uses as weapons, in the torturer’s actions, and in the torturer’s language. … </a:t>
            </a:r>
            <a:r>
              <a:rPr lang="en-GB" altLang="en-US" sz="2200" dirty="0">
                <a:solidFill>
                  <a:srgbClr val="FFE593"/>
                </a:solidFill>
                <a:latin typeface="Century Gothic" pitchFamily="34" charset="0"/>
              </a:rPr>
              <a:t>As physical objects, the weapons occupy the basic unit of shelter, the room, and so represent the world in its most contracted and distilled form. …</a:t>
            </a:r>
          </a:p>
          <a:p>
            <a:pPr marL="96838" indent="0" eaLnBrk="1" hangingPunct="1">
              <a:lnSpc>
                <a:spcPct val="90000"/>
              </a:lnSpc>
              <a:buFontTx/>
              <a:buNone/>
              <a:defRPr/>
            </a:pPr>
            <a:endParaRPr lang="en-GB" altLang="en-US" sz="1200" dirty="0">
              <a:latin typeface="Century Gothic" pitchFamily="34" charset="0"/>
            </a:endParaRPr>
          </a:p>
          <a:p>
            <a:pPr marL="96838" indent="0" eaLnBrk="1" hangingPunct="1">
              <a:lnSpc>
                <a:spcPct val="90000"/>
              </a:lnSpc>
              <a:buFontTx/>
              <a:buNone/>
              <a:defRPr/>
            </a:pPr>
            <a:r>
              <a:rPr lang="en-GB" altLang="en-US" sz="2200" dirty="0">
                <a:latin typeface="Century Gothic" pitchFamily="34" charset="0"/>
              </a:rPr>
              <a:t>[The diff between a tool and a weapon:] </a:t>
            </a:r>
            <a:r>
              <a:rPr lang="en-GB" altLang="en-US" sz="2200" dirty="0">
                <a:solidFill>
                  <a:srgbClr val="FFE593"/>
                </a:solidFill>
                <a:latin typeface="Century Gothic" pitchFamily="34" charset="0"/>
              </a:rPr>
              <a:t>what differentiates them is not the object itself but the surface on which they fall. </a:t>
            </a:r>
            <a:r>
              <a:rPr lang="en-GB" altLang="en-US" sz="2200" dirty="0">
                <a:latin typeface="Century Gothic" pitchFamily="34" charset="0"/>
              </a:rPr>
              <a:t>What we call a ‘weapon’ when it acts on a sentient surface we call a ‘tool’ when it acts on a </a:t>
            </a:r>
            <a:r>
              <a:rPr lang="en-GB" altLang="en-US" sz="2200" dirty="0" err="1">
                <a:latin typeface="Century Gothic" pitchFamily="34" charset="0"/>
              </a:rPr>
              <a:t>nonsentient</a:t>
            </a:r>
            <a:r>
              <a:rPr lang="en-GB" altLang="en-US" sz="2200" dirty="0">
                <a:latin typeface="Century Gothic" pitchFamily="34" charset="0"/>
              </a:rPr>
              <a:t> surface. … </a:t>
            </a:r>
            <a:r>
              <a:rPr lang="en-GB" altLang="en-US" sz="2200" u="sng" dirty="0">
                <a:latin typeface="Century Gothic" pitchFamily="34" charset="0"/>
              </a:rPr>
              <a:t>The knife that enters the cow or the horse is a weapon and the knife that cuts through the no longer alive meat at dinner is a tool</a:t>
            </a:r>
            <a:r>
              <a:rPr lang="en-GB" altLang="en-US" sz="2200" dirty="0">
                <a:latin typeface="Century Gothic" pitchFamily="34" charset="0"/>
              </a:rPr>
              <a:t>.  The </a:t>
            </a:r>
            <a:r>
              <a:rPr lang="en-GB" altLang="en-US" sz="2200" dirty="0" err="1">
                <a:latin typeface="Century Gothic" pitchFamily="34" charset="0"/>
              </a:rPr>
              <a:t>ax</a:t>
            </a:r>
            <a:r>
              <a:rPr lang="en-GB" altLang="en-US" sz="2200" dirty="0">
                <a:latin typeface="Century Gothic" pitchFamily="34" charset="0"/>
              </a:rPr>
              <a:t> [sic] that cuts through the back of a wolf is a weapon and the </a:t>
            </a:r>
            <a:r>
              <a:rPr lang="en-GB" altLang="en-US" sz="2200" dirty="0" err="1">
                <a:latin typeface="Century Gothic" pitchFamily="34" charset="0"/>
              </a:rPr>
              <a:t>ax</a:t>
            </a:r>
            <a:r>
              <a:rPr lang="en-GB" altLang="en-US" sz="2200" dirty="0">
                <a:latin typeface="Century Gothic" pitchFamily="34" charset="0"/>
              </a:rPr>
              <a:t> that cuts through the tree is a tool. (p.173)</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BEAACBF9-F526-49BC-8D43-74371135FD16}"/>
              </a:ext>
            </a:extLst>
          </p:cNvPr>
          <p:cNvSpPr>
            <a:spLocks noGrp="1" noChangeArrowheads="1"/>
          </p:cNvSpPr>
          <p:nvPr>
            <p:ph idx="1"/>
          </p:nvPr>
        </p:nvSpPr>
        <p:spPr>
          <a:xfrm>
            <a:off x="611188" y="692150"/>
            <a:ext cx="7772400" cy="5638800"/>
          </a:xfrm>
        </p:spPr>
        <p:txBody>
          <a:bodyPr rtlCol="0">
            <a:normAutofit lnSpcReduction="10000"/>
          </a:bodyPr>
          <a:lstStyle/>
          <a:p>
            <a:pPr marL="274320" indent="-274320" eaLnBrk="1" fontAlgn="auto" hangingPunct="1">
              <a:spcAft>
                <a:spcPts val="0"/>
              </a:spcAft>
              <a:buClr>
                <a:schemeClr val="accent3"/>
              </a:buClr>
              <a:buNone/>
              <a:defRPr/>
            </a:pPr>
            <a:r>
              <a:rPr lang="en-GB" sz="4000" dirty="0">
                <a:solidFill>
                  <a:srgbClr val="FFE593"/>
                </a:solidFill>
                <a:latin typeface="Felix Titling"/>
              </a:rPr>
              <a:t>FINAL DISCUSSION (More </a:t>
            </a:r>
            <a:r>
              <a:rPr lang="en-GB" sz="4000">
                <a:solidFill>
                  <a:srgbClr val="FFE593"/>
                </a:solidFill>
                <a:latin typeface="Felix Titling"/>
              </a:rPr>
              <a:t>Widely in novel)</a:t>
            </a:r>
            <a:endParaRPr lang="en-GB" sz="4000" dirty="0">
              <a:solidFill>
                <a:srgbClr val="FFE593"/>
              </a:solidFill>
              <a:latin typeface="Felix Titling" pitchFamily="82" charset="0"/>
            </a:endParaRPr>
          </a:p>
          <a:p>
            <a:pPr marL="274320" indent="-274320" eaLnBrk="1" fontAlgn="auto" hangingPunct="1">
              <a:spcAft>
                <a:spcPts val="0"/>
              </a:spcAft>
              <a:buClr>
                <a:schemeClr val="accent3"/>
              </a:buClr>
              <a:buFontTx/>
              <a:buNone/>
              <a:defRPr/>
            </a:pPr>
            <a:endParaRPr lang="en-GB" sz="2000" dirty="0">
              <a:latin typeface="Century Gothic" pitchFamily="34" charset="0"/>
            </a:endParaRP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Consider the home/the HOME </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who protects who? </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the patchwork Frankenstein who haunts the pages of text after modern text. </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hands, fire, storytelling, memories and ‘reality’ the kitchen the knife</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Rabbits and the rabbit hutch</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the real Cardiff… what is the ‘real’ Wales? </a:t>
            </a:r>
          </a:p>
          <a:p>
            <a:pPr marL="274320" indent="-274320" eaLnBrk="1" fontAlgn="auto" hangingPunct="1">
              <a:spcBef>
                <a:spcPts val="600"/>
              </a:spcBef>
              <a:spcAft>
                <a:spcPts val="0"/>
              </a:spcAft>
              <a:buClr>
                <a:schemeClr val="accent3"/>
              </a:buClr>
              <a:buFont typeface="Wingdings 2"/>
              <a:buChar char=""/>
              <a:defRPr/>
            </a:pPr>
            <a:r>
              <a:rPr lang="en-GB" sz="2400" dirty="0" err="1">
                <a:latin typeface="Century Gothic" pitchFamily="34" charset="0"/>
              </a:rPr>
              <a:t>Dol</a:t>
            </a:r>
            <a:r>
              <a:rPr lang="en-GB" sz="2400" dirty="0">
                <a:latin typeface="Century Gothic" pitchFamily="34" charset="0"/>
              </a:rPr>
              <a:t> and the librarians</a:t>
            </a:r>
          </a:p>
          <a:p>
            <a:pPr marL="274320" indent="-274320" eaLnBrk="1" fontAlgn="auto" hangingPunct="1">
              <a:spcBef>
                <a:spcPts val="600"/>
              </a:spcBef>
              <a:spcAft>
                <a:spcPts val="0"/>
              </a:spcAft>
              <a:buClr>
                <a:schemeClr val="accent3"/>
              </a:buClr>
              <a:buFont typeface="Wingdings 2"/>
              <a:buChar char=""/>
              <a:defRPr/>
            </a:pPr>
            <a:r>
              <a:rPr lang="en-GB" sz="2400" dirty="0">
                <a:latin typeface="Century Gothic" pitchFamily="34" charset="0"/>
              </a:rPr>
              <a:t>Who do we trust?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3283</Words>
  <Application>Microsoft Office PowerPoint</Application>
  <PresentationFormat>On-screen Show (4:3)</PresentationFormat>
  <Paragraphs>127</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How do the concerns of The Hiding Place relate to the concerns we’ve addressed in the earlier texts? How do they differ? (if they do)  (i)  masculine quest for a stable identity through work;    (ii)  The legacy of the past   (especially the heavy industries of Wales);    (iii) Questions of genre: personal and public histories; (iv) The ability to tell stories about the self;       (v)   The spaces of the home;    (vi)  The mad mother       (vii)  Breeding monsters: legacies for the future</vt:lpstr>
      <vt:lpstr>PowerPoint Presentation</vt:lpstr>
      <vt:lpstr>PowerPoint Presentation</vt:lpstr>
      <vt:lpstr>Questions of history: Gender</vt:lpstr>
      <vt:lpstr>Theses on the Philosophy of History</vt:lpstr>
      <vt:lpstr>The Hiding Place as women’s History</vt:lpstr>
      <vt:lpstr>Historiography</vt:lpstr>
      <vt:lpstr>The Hiding Place as Historiography</vt:lpstr>
      <vt:lpstr>    MIXING PAST &amp; PRESENT</vt:lpstr>
      <vt:lpstr>    HISTORY &amp; GEOGRAPHY</vt:lpstr>
      <vt:lpstr>THE (SMALL) MATTER OF REPRESENTATION  </vt:lpstr>
      <vt:lpstr>   QUESTIONS OF FORM</vt:lpstr>
      <vt:lpstr>THE SIGNIFICANCE OF THE HOME:  the location of security </vt:lpstr>
      <vt:lpstr>THE SIGNIFICANCE OF THE HOME:  the location of civilisation</vt:lpstr>
      <vt:lpstr>The body as reflection of society</vt:lpstr>
      <vt:lpstr>THE SIGNIFICANCE OF THE HOME:  enabling the human body</vt:lpstr>
      <vt:lpstr>THE VIOLATION OF TRUST &amp; SAFETY: DOMESTIC ABUSE AS TORTURE</vt:lpstr>
      <vt:lpstr>HYBRIDITY &amp; REPRESENTATION </vt:lpstr>
      <vt:lpstr>Breaking boundaries the formation of monsters</vt:lpstr>
      <vt:lpstr>INVERTING &amp; CONTRACTING THE HOME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640: THE WELSH WRITING WALES</dc:title>
  <dc:creator>Williams</dc:creator>
  <cp:lastModifiedBy>Paul Wright</cp:lastModifiedBy>
  <cp:revision>57</cp:revision>
  <dcterms:created xsi:type="dcterms:W3CDTF">2009-03-08T18:05:33Z</dcterms:created>
  <dcterms:modified xsi:type="dcterms:W3CDTF">2026-04-28T09:41:47Z</dcterms:modified>
</cp:coreProperties>
</file>