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0" r:id="rId5"/>
    <p:sldId id="322" r:id="rId6"/>
    <p:sldId id="321" r:id="rId7"/>
    <p:sldId id="331" r:id="rId8"/>
    <p:sldId id="345" r:id="rId9"/>
    <p:sldId id="290" r:id="rId10"/>
    <p:sldId id="291" r:id="rId11"/>
    <p:sldId id="299" r:id="rId12"/>
    <p:sldId id="268" r:id="rId13"/>
    <p:sldId id="306" r:id="rId14"/>
    <p:sldId id="289" r:id="rId15"/>
    <p:sldId id="343" r:id="rId16"/>
    <p:sldId id="333" r:id="rId17"/>
    <p:sldId id="344" r:id="rId18"/>
    <p:sldId id="346" r:id="rId1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22"/>
            <p14:sldId id="321"/>
            <p14:sldId id="331"/>
            <p14:sldId id="345"/>
            <p14:sldId id="290"/>
            <p14:sldId id="291"/>
            <p14:sldId id="299"/>
            <p14:sldId id="268"/>
            <p14:sldId id="306"/>
            <p14:sldId id="289"/>
            <p14:sldId id="343"/>
            <p14:sldId id="333"/>
            <p14:sldId id="344"/>
            <p14:sldId id="34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218716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13</a:t>
            </a:fld>
            <a:endParaRPr lang="en-GB"/>
          </a:p>
        </p:txBody>
      </p:sp>
    </p:spTree>
    <p:extLst>
      <p:ext uri="{BB962C8B-B14F-4D97-AF65-F5344CB8AC3E}">
        <p14:creationId xmlns:p14="http://schemas.microsoft.com/office/powerpoint/2010/main" val="518985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14</a:t>
            </a:fld>
            <a:endParaRPr lang="en-GB"/>
          </a:p>
        </p:txBody>
      </p:sp>
    </p:spTree>
    <p:extLst>
      <p:ext uri="{BB962C8B-B14F-4D97-AF65-F5344CB8AC3E}">
        <p14:creationId xmlns:p14="http://schemas.microsoft.com/office/powerpoint/2010/main" val="2039729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2/28/2021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maxpixel.net/Geometric-Spirograph-Pattern-Spiral-Shape-Circle-1984082"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uwtsd.ac.uk/library/student-essentials/refworks/" TargetMode="External"/><Relationship Id="rId7" Type="http://schemas.openxmlformats.org/officeDocument/2006/relationships/hyperlink" Target="mailto:emily.hywel@uwtsd.ac.uk" TargetMode="External"/><Relationship Id="rId2" Type="http://schemas.openxmlformats.org/officeDocument/2006/relationships/hyperlink" Target="https://www.youtube.com/watch?v=J5905oxj02U" TargetMode="External"/><Relationship Id="rId1" Type="http://schemas.openxmlformats.org/officeDocument/2006/relationships/slideLayout" Target="../slideLayouts/slideLayout2.xml"/><Relationship Id="rId6" Type="http://schemas.openxmlformats.org/officeDocument/2006/relationships/hyperlink" Target="https://www.uwtsd.ac.uk/library/help-and-support/llr-staff/emily-hywel/" TargetMode="External"/><Relationship Id="rId5" Type="http://schemas.openxmlformats.org/officeDocument/2006/relationships/hyperlink" Target="https://www.youtube.com/channel/UCzmTj_AGeY59VoNv-0SvcCg" TargetMode="External"/><Relationship Id="rId4" Type="http://schemas.openxmlformats.org/officeDocument/2006/relationships/hyperlink" Target="https://uwtsd.ac.uk/library/infoskills/managing-your-research-with-refworks/" TargetMode="External"/><Relationship Id="rId9" Type="http://schemas.openxmlformats.org/officeDocument/2006/relationships/hyperlink" Target="https://pixabay.com/en/curly-flourish-spiral-swirl-15867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hyperlink" Target="https://pixabay.com/fr/hypnose-spirale-tour-circulaire-154466/" TargetMode="Externa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tree-leaves-branches-isolated-3321160/"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plants.swtexture.com/2014/01/cassia-surattensis.html" TargetMode="External"/><Relationship Id="rId3" Type="http://schemas.openxmlformats.org/officeDocument/2006/relationships/hyperlink" Target="http://www.pngall.com/tree-png" TargetMode="External"/><Relationship Id="rId7"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creativecommons.org/licenses/by-nc/3.0/" TargetMode="External"/><Relationship Id="rId9"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4183960" cy="1208141"/>
          </a:xfrm>
        </p:spPr>
        <p:txBody>
          <a:bodyPr vert="horz" lIns="91440" tIns="45720" rIns="91440" bIns="45720" rtlCol="0">
            <a:normAutofit/>
          </a:bodyPr>
          <a:lstStyle/>
          <a:p>
            <a:pPr marL="0" indent="0">
              <a:buNone/>
            </a:pPr>
            <a:r>
              <a:rPr lang="en-GB" sz="2000" dirty="0">
                <a:latin typeface="Arial" panose="020B0604020202020204" pitchFamily="34" charset="0"/>
                <a:ea typeface="Arial" panose="020B0604020202020204" pitchFamily="34" charset="0"/>
                <a:cs typeface="Times New Roman" panose="02020603050405020304" pitchFamily="18" charset="0"/>
              </a:rPr>
              <a:t>Support Tutorial 6. </a:t>
            </a:r>
            <a:br>
              <a:rPr lang="en-GB" sz="2000" dirty="0">
                <a:latin typeface="Arial" panose="020B0604020202020204" pitchFamily="34" charset="0"/>
                <a:ea typeface="Arial" panose="020B0604020202020204" pitchFamily="34" charset="0"/>
                <a:cs typeface="Times New Roman" panose="02020603050405020304" pitchFamily="18" charset="0"/>
              </a:rPr>
            </a:br>
            <a:r>
              <a:rPr lang="en-GB" sz="2000" dirty="0">
                <a:latin typeface="Arial" panose="020B0604020202020204" pitchFamily="34" charset="0"/>
                <a:ea typeface="Arial" panose="020B0604020202020204" pitchFamily="34" charset="0"/>
                <a:cs typeface="Times New Roman" panose="02020603050405020304" pitchFamily="18" charset="0"/>
              </a:rPr>
              <a:t>Assignment 1, Task 4</a:t>
            </a:r>
            <a:r>
              <a:rPr lang="en-GB" sz="1900" dirty="0">
                <a:latin typeface="Arial" panose="020B0604020202020204" pitchFamily="34" charset="0"/>
                <a:ea typeface="Arial" panose="020B0604020202020204" pitchFamily="34" charset="0"/>
                <a:cs typeface="Times New Roman" panose="02020603050405020304" pitchFamily="18" charset="0"/>
              </a:rPr>
              <a:t>.</a:t>
            </a:r>
          </a:p>
          <a:p>
            <a:pPr marL="0" indent="0">
              <a:buNone/>
            </a:pP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br>
              <a:rPr lang="en-GB" sz="2000" dirty="0"/>
            </a:br>
            <a:r>
              <a:rPr lang="en-US" sz="2000" dirty="0"/>
              <a:t>The foundations for success.</a:t>
            </a:r>
            <a:endParaRPr lang="en-GB"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0A94532-C3AB-4116-A6BA-1777D0E5A7F8}"/>
              </a:ext>
            </a:extLst>
          </p:cNvPr>
          <p:cNvPicPr>
            <a:picLocks noChangeAspect="1"/>
          </p:cNvPicPr>
          <p:nvPr/>
        </p:nvPicPr>
        <p:blipFill>
          <a:blip r:embed="rId2">
            <a:biLevel thresh="25000"/>
            <a:alphaModFix amt="34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36738" y="601650"/>
            <a:ext cx="6096000" cy="6010275"/>
          </a:xfrm>
          <a:prstGeom prst="rect">
            <a:avLst/>
          </a:prstGeom>
          <a:noFill/>
        </p:spPr>
      </p:pic>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01548" y="88474"/>
            <a:ext cx="10522411" cy="1454051"/>
          </a:xfrm>
        </p:spPr>
        <p:txBody>
          <a:bodyPr>
            <a:noAutofit/>
          </a:bodyPr>
          <a:lstStyle/>
          <a:p>
            <a:r>
              <a:rPr lang="en-US" b="1" u="sng" dirty="0"/>
              <a:t>Last week: Assignment Task 3 -</a:t>
            </a:r>
            <a:br>
              <a:rPr lang="en-US" b="1" u="sng" dirty="0"/>
            </a:br>
            <a:r>
              <a:rPr lang="en-GB" b="1" u="sng" dirty="0"/>
              <a:t>Automatic Referencing Manager.</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01548" y="1559239"/>
            <a:ext cx="10884148" cy="5052686"/>
          </a:xfrm>
        </p:spPr>
        <p:txBody>
          <a:bodyPr anchor="t">
            <a:noAutofit/>
          </a:bodyPr>
          <a:lstStyle/>
          <a:p>
            <a:pPr marL="0" indent="0">
              <a:lnSpc>
                <a:spcPct val="115000"/>
              </a:lnSpc>
              <a:buNone/>
            </a:pPr>
            <a:r>
              <a:rPr lang="en-GB" b="1" dirty="0"/>
              <a:t>Task 3 = Automatic Referencing tool: </a:t>
            </a:r>
          </a:p>
          <a:p>
            <a:pPr>
              <a:lnSpc>
                <a:spcPct val="115000"/>
              </a:lnSpc>
            </a:pPr>
            <a:r>
              <a:rPr lang="en-GB" dirty="0"/>
              <a:t>Document the use of an </a:t>
            </a:r>
            <a:r>
              <a:rPr lang="en-GB" b="1" dirty="0"/>
              <a:t>Automatic Referencing tool </a:t>
            </a:r>
            <a:r>
              <a:rPr lang="en-GB" dirty="0"/>
              <a:t>(such as </a:t>
            </a:r>
            <a:r>
              <a:rPr lang="en-GB" dirty="0" err="1"/>
              <a:t>Refworks</a:t>
            </a:r>
            <a:r>
              <a:rPr lang="en-GB" dirty="0"/>
              <a:t>, EndNote, Mendeley or Zotero) using screenshots with brief accompanying narration.</a:t>
            </a:r>
          </a:p>
          <a:p>
            <a:pPr>
              <a:lnSpc>
                <a:spcPct val="115000"/>
              </a:lnSpc>
            </a:pPr>
            <a:r>
              <a:rPr lang="en-GB" dirty="0"/>
              <a:t>No more than 200 words. </a:t>
            </a:r>
          </a:p>
          <a:p>
            <a:pPr>
              <a:lnSpc>
                <a:spcPct val="115000"/>
              </a:lnSpc>
            </a:pPr>
            <a:r>
              <a:rPr lang="en-GB" dirty="0"/>
              <a:t>Reference 4 sources.</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817874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01548" y="88474"/>
            <a:ext cx="10522411" cy="1454051"/>
          </a:xfrm>
        </p:spPr>
        <p:txBody>
          <a:bodyPr>
            <a:noAutofit/>
          </a:bodyPr>
          <a:lstStyle/>
          <a:p>
            <a:r>
              <a:rPr lang="en-GB" sz="4800" b="1" u="sng" dirty="0"/>
              <a:t>RefWorks in 3 easy steps:</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26722" y="1257712"/>
            <a:ext cx="10884148" cy="5052686"/>
          </a:xfrm>
        </p:spPr>
        <p:txBody>
          <a:bodyPr anchor="t">
            <a:noAutofit/>
          </a:bodyPr>
          <a:lstStyle/>
          <a:p>
            <a:pPr marL="742950" indent="-514350">
              <a:lnSpc>
                <a:spcPct val="100000"/>
              </a:lnSpc>
              <a:spcBef>
                <a:spcPts val="600"/>
              </a:spcBef>
              <a:buFont typeface="+mj-lt"/>
              <a:buAutoNum type="arabicPeriod"/>
            </a:pPr>
            <a:r>
              <a:rPr lang="en-GB" dirty="0">
                <a:effectLst/>
                <a:ea typeface="Times New Roman" panose="02020603050405020304" pitchFamily="18" charset="0"/>
                <a:cs typeface="Times New Roman" panose="02020603050405020304" pitchFamily="18" charset="0"/>
              </a:rPr>
              <a:t>For a brief overview of RefWorks </a:t>
            </a:r>
            <a:r>
              <a:rPr lang="en-GB" dirty="0">
                <a:effectLst/>
                <a:ea typeface="Times New Roman" panose="02020603050405020304" pitchFamily="18" charset="0"/>
                <a:cs typeface="Times New Roman" panose="02020603050405020304" pitchFamily="18" charset="0"/>
                <a:hlinkClick r:id="rId2"/>
              </a:rPr>
              <a:t>click-here</a:t>
            </a:r>
            <a:r>
              <a:rPr lang="en-GB" dirty="0">
                <a:effectLst/>
                <a:ea typeface="Times New Roman" panose="02020603050405020304" pitchFamily="18" charset="0"/>
                <a:cs typeface="Times New Roman" panose="02020603050405020304" pitchFamily="18" charset="0"/>
              </a:rPr>
              <a:t>.</a:t>
            </a:r>
          </a:p>
          <a:p>
            <a:pPr marL="742950" indent="-514350">
              <a:lnSpc>
                <a:spcPct val="100000"/>
              </a:lnSpc>
              <a:spcBef>
                <a:spcPts val="600"/>
              </a:spcBef>
              <a:buFont typeface="+mj-lt"/>
              <a:buAutoNum type="arabicPeriod"/>
            </a:pPr>
            <a:r>
              <a:rPr lang="en-GB" dirty="0">
                <a:ea typeface="Times New Roman" panose="02020603050405020304" pitchFamily="18" charset="0"/>
                <a:cs typeface="Times New Roman" panose="02020603050405020304" pitchFamily="18" charset="0"/>
              </a:rPr>
              <a:t>To r</a:t>
            </a:r>
            <a:r>
              <a:rPr lang="en-GB" dirty="0">
                <a:effectLst/>
                <a:ea typeface="Times New Roman" panose="02020603050405020304" pitchFamily="18" charset="0"/>
                <a:cs typeface="Times New Roman" panose="02020603050405020304" pitchFamily="18" charset="0"/>
              </a:rPr>
              <a:t>egister to use RefWorks click here: </a:t>
            </a:r>
          </a:p>
          <a:p>
            <a:pPr marL="1028700" lvl="1" indent="-342900">
              <a:lnSpc>
                <a:spcPct val="100000"/>
              </a:lnSpc>
              <a:spcBef>
                <a:spcPts val="600"/>
              </a:spcBef>
            </a:pPr>
            <a:r>
              <a:rPr lang="en-GB" sz="2800" dirty="0">
                <a:effectLst/>
                <a:ea typeface="Times New Roman" panose="02020603050405020304" pitchFamily="18" charset="0"/>
                <a:cs typeface="Times New Roman" panose="02020603050405020304" pitchFamily="18" charset="0"/>
                <a:hlinkClick r:id="rId3"/>
              </a:rPr>
              <a:t>https://uwtsd.ac.uk/library/student-essentials/refworks/</a:t>
            </a:r>
            <a:r>
              <a:rPr lang="en-GB" sz="2800" dirty="0">
                <a:effectLst/>
                <a:ea typeface="Times New Roman" panose="02020603050405020304" pitchFamily="18" charset="0"/>
                <a:cs typeface="Times New Roman" panose="02020603050405020304" pitchFamily="18" charset="0"/>
              </a:rPr>
              <a:t> </a:t>
            </a:r>
          </a:p>
          <a:p>
            <a:pPr marL="742950" indent="-514350">
              <a:lnSpc>
                <a:spcPct val="100000"/>
              </a:lnSpc>
              <a:spcBef>
                <a:spcPts val="600"/>
              </a:spcBef>
              <a:buFont typeface="+mj-lt"/>
              <a:buAutoNum type="arabicPeriod"/>
            </a:pPr>
            <a:r>
              <a:rPr lang="en-GB" dirty="0">
                <a:ea typeface="Times New Roman" panose="02020603050405020304" pitchFamily="18" charset="0"/>
                <a:cs typeface="Times New Roman" panose="02020603050405020304" pitchFamily="18" charset="0"/>
              </a:rPr>
              <a:t>To view the UWTSD Library </a:t>
            </a:r>
            <a:r>
              <a:rPr lang="en-GB" dirty="0">
                <a:effectLst/>
                <a:ea typeface="Times New Roman" panose="02020603050405020304" pitchFamily="18" charset="0"/>
                <a:cs typeface="Times New Roman" panose="02020603050405020304" pitchFamily="18" charset="0"/>
              </a:rPr>
              <a:t>Tutorial on using RefWorks click here:  </a:t>
            </a:r>
            <a:r>
              <a:rPr lang="en-GB" dirty="0">
                <a:effectLst/>
                <a:ea typeface="Times New Roman" panose="02020603050405020304" pitchFamily="18" charset="0"/>
                <a:cs typeface="Times New Roman" panose="02020603050405020304" pitchFamily="18" charset="0"/>
                <a:hlinkClick r:id="rId4"/>
              </a:rPr>
              <a:t>https://uwtsd.ac.uk/library/infoskills/managing-your-research-with-refworks/</a:t>
            </a:r>
            <a:endParaRPr lang="en-GB" dirty="0">
              <a:effectLst/>
              <a:ea typeface="Times New Roman" panose="02020603050405020304" pitchFamily="18" charset="0"/>
              <a:cs typeface="Times New Roman" panose="02020603050405020304" pitchFamily="18" charset="0"/>
            </a:endParaRPr>
          </a:p>
          <a:p>
            <a:pPr marL="914400" lvl="1">
              <a:lnSpc>
                <a:spcPct val="100000"/>
              </a:lnSpc>
              <a:spcBef>
                <a:spcPts val="600"/>
              </a:spcBef>
            </a:pPr>
            <a:r>
              <a:rPr lang="en-GB" dirty="0">
                <a:ea typeface="Times New Roman" panose="02020603050405020304" pitchFamily="18" charset="0"/>
                <a:cs typeface="Times New Roman" panose="02020603050405020304" pitchFamily="18" charset="0"/>
              </a:rPr>
              <a:t>Or: to view RefWorks YouTube tutorial videos </a:t>
            </a:r>
            <a:r>
              <a:rPr lang="en-GB" dirty="0">
                <a:ea typeface="Times New Roman" panose="02020603050405020304" pitchFamily="18" charset="0"/>
                <a:cs typeface="Times New Roman" panose="02020603050405020304" pitchFamily="18" charset="0"/>
                <a:hlinkClick r:id="rId5"/>
              </a:rPr>
              <a:t>click-here</a:t>
            </a:r>
            <a:r>
              <a:rPr lang="en-GB" dirty="0">
                <a:ea typeface="Times New Roman" panose="02020603050405020304" pitchFamily="18" charset="0"/>
                <a:cs typeface="Times New Roman" panose="02020603050405020304" pitchFamily="18" charset="0"/>
              </a:rPr>
              <a:t>. These are used in the UWTSD tutorial.</a:t>
            </a:r>
          </a:p>
          <a:p>
            <a:pPr marL="457200">
              <a:lnSpc>
                <a:spcPct val="100000"/>
              </a:lnSpc>
              <a:spcBef>
                <a:spcPts val="600"/>
              </a:spcBef>
              <a:spcAft>
                <a:spcPts val="0"/>
              </a:spcAft>
            </a:pPr>
            <a:r>
              <a:rPr lang="en-GB" dirty="0">
                <a:effectLst/>
                <a:ea typeface="Times New Roman" panose="02020603050405020304" pitchFamily="18" charset="0"/>
                <a:cs typeface="Times New Roman" panose="02020603050405020304" pitchFamily="18" charset="0"/>
              </a:rPr>
              <a:t>For additional help and support you can contact your Library support rep. </a:t>
            </a:r>
            <a:r>
              <a:rPr lang="en-GB" dirty="0">
                <a:effectLst/>
                <a:ea typeface="Times New Roman" panose="02020603050405020304" pitchFamily="18" charset="0"/>
                <a:cs typeface="Times New Roman" panose="02020603050405020304" pitchFamily="18" charset="0"/>
                <a:hlinkClick r:id="rId6"/>
              </a:rPr>
              <a:t>Emily Hywel</a:t>
            </a:r>
            <a:r>
              <a:rPr lang="en-GB" dirty="0">
                <a:effectLst/>
                <a:ea typeface="Times New Roman" panose="02020603050405020304" pitchFamily="18" charset="0"/>
                <a:cs typeface="Times New Roman" panose="02020603050405020304" pitchFamily="18" charset="0"/>
              </a:rPr>
              <a:t> (</a:t>
            </a:r>
            <a:r>
              <a:rPr lang="en-GB" b="0" i="0" u="sng" dirty="0">
                <a:solidFill>
                  <a:srgbClr val="2E2EFF"/>
                </a:solidFill>
                <a:effectLst/>
                <a:hlinkClick r:id="rId7"/>
              </a:rPr>
              <a:t>emily.hywel@uwtsd.ac.uk</a:t>
            </a:r>
            <a:r>
              <a:rPr lang="en-GB" dirty="0">
                <a:effectLst/>
                <a:ea typeface="Times New Roman" panose="02020603050405020304" pitchFamily="18" charset="0"/>
                <a:cs typeface="Times New Roman" panose="02020603050405020304" pitchFamily="18" charset="0"/>
              </a:rPr>
              <a:t>).</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35" name="Picture 34">
            <a:extLst>
              <a:ext uri="{FF2B5EF4-FFF2-40B4-BE49-F238E27FC236}">
                <a16:creationId xmlns:a16="http://schemas.microsoft.com/office/drawing/2014/main" id="{485DF185-4108-444C-8858-8F9669DE76CD}"/>
              </a:ext>
            </a:extLst>
          </p:cNvPr>
          <p:cNvPicPr>
            <a:picLocks noChangeAspect="1"/>
          </p:cNvPicPr>
          <p:nvPr/>
        </p:nvPicPr>
        <p:blipFill>
          <a:blip r:embed="rId8">
            <a:lum bright="70000" contrast="-70000"/>
            <a:alphaModFix amt="29000"/>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332866" y="0"/>
            <a:ext cx="5600700" cy="6858000"/>
          </a:xfrm>
          <a:prstGeom prst="rect">
            <a:avLst/>
          </a:prstGeom>
        </p:spPr>
      </p:pic>
    </p:spTree>
    <p:extLst>
      <p:ext uri="{BB962C8B-B14F-4D97-AF65-F5344CB8AC3E}">
        <p14:creationId xmlns:p14="http://schemas.microsoft.com/office/powerpoint/2010/main" val="2750841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u="sng" dirty="0">
                <a:latin typeface="+mj-lt"/>
                <a:ea typeface="+mj-ea"/>
                <a:cs typeface="+mj-cs"/>
              </a:rPr>
              <a:t>This</a:t>
            </a:r>
            <a:r>
              <a:rPr lang="en-US" sz="4800" b="1" u="sng" kern="1200" dirty="0">
                <a:solidFill>
                  <a:schemeClr val="tx1"/>
                </a:solidFill>
                <a:latin typeface="+mj-lt"/>
                <a:ea typeface="+mj-ea"/>
                <a:cs typeface="+mj-cs"/>
              </a:rPr>
              <a:t> week’s Activities:</a:t>
            </a:r>
            <a:endParaRPr lang="en-US" sz="48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r>
              <a:rPr lang="en-US" sz="3200" b="1" u="sng" dirty="0"/>
              <a:t>Unit 4 on Moodle: </a:t>
            </a:r>
            <a:r>
              <a:rPr lang="en-GB" sz="3200" b="1" u="sng" dirty="0"/>
              <a:t>Becoming a Team Player </a:t>
            </a:r>
          </a:p>
          <a:p>
            <a:pPr marL="514350" indent="-514350">
              <a:buFont typeface="+mj-lt"/>
              <a:buAutoNum type="arabicPeriod"/>
            </a:pPr>
            <a:r>
              <a:rPr lang="en-GB" sz="3200" b="1" dirty="0"/>
              <a:t>Topic 1 </a:t>
            </a:r>
            <a:r>
              <a:rPr lang="en-GB" sz="3200" dirty="0"/>
              <a:t>- Identity and Sense of Place</a:t>
            </a:r>
          </a:p>
          <a:p>
            <a:pPr marL="514350" indent="-514350">
              <a:buFont typeface="+mj-lt"/>
              <a:buAutoNum type="arabicPeriod"/>
            </a:pPr>
            <a:r>
              <a:rPr lang="en-GB" sz="3200" b="1" dirty="0"/>
              <a:t>Topic 2 </a:t>
            </a:r>
            <a:r>
              <a:rPr lang="en-GB" sz="3200" dirty="0"/>
              <a:t>- Beliefs and Values</a:t>
            </a:r>
            <a:r>
              <a:rPr lang="en-US" sz="3200" dirty="0"/>
              <a:t>.</a:t>
            </a:r>
            <a:endParaRPr lang="en-GB" sz="3200" dirty="0"/>
          </a:p>
        </p:txBody>
      </p:sp>
      <p:pic>
        <p:nvPicPr>
          <p:cNvPr id="8" name="Picture 7">
            <a:extLst>
              <a:ext uri="{FF2B5EF4-FFF2-40B4-BE49-F238E27FC236}">
                <a16:creationId xmlns:a16="http://schemas.microsoft.com/office/drawing/2014/main" id="{68C99EAD-3710-4043-BBB7-6268571E8B91}"/>
              </a:ext>
            </a:extLst>
          </p:cNvPr>
          <p:cNvPicPr>
            <a:picLocks noChangeAspect="1"/>
          </p:cNvPicPr>
          <p:nvPr/>
        </p:nvPicPr>
        <p:blipFill>
          <a:blip r:embed="rId3">
            <a:lum bright="70000" contrast="-70000"/>
            <a:alphaModFix amt="29000"/>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36075" y="1005840"/>
            <a:ext cx="5248956" cy="5248956"/>
          </a:xfrm>
          <a:prstGeom prst="rect">
            <a:avLst/>
          </a:prstGeom>
        </p:spPr>
      </p:pic>
    </p:spTree>
    <p:extLst>
      <p:ext uri="{BB962C8B-B14F-4D97-AF65-F5344CB8AC3E}">
        <p14:creationId xmlns:p14="http://schemas.microsoft.com/office/powerpoint/2010/main" val="3408720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BCBF9-3887-4A70-BD36-E7FA298C84F5}"/>
              </a:ext>
            </a:extLst>
          </p:cNvPr>
          <p:cNvSpPr>
            <a:spLocks noGrp="1"/>
          </p:cNvSpPr>
          <p:nvPr>
            <p:ph type="title"/>
          </p:nvPr>
        </p:nvSpPr>
        <p:spPr/>
        <p:txBody>
          <a:bodyPr/>
          <a:lstStyle/>
          <a:p>
            <a:r>
              <a:rPr lang="en-GB" b="1" u="sng" dirty="0"/>
              <a:t>This week and next week.</a:t>
            </a:r>
          </a:p>
        </p:txBody>
      </p:sp>
      <p:sp>
        <p:nvSpPr>
          <p:cNvPr id="3" name="Content Placeholder 2">
            <a:extLst>
              <a:ext uri="{FF2B5EF4-FFF2-40B4-BE49-F238E27FC236}">
                <a16:creationId xmlns:a16="http://schemas.microsoft.com/office/drawing/2014/main" id="{84D975D0-497E-4C51-A372-8CC8208CC308}"/>
              </a:ext>
            </a:extLst>
          </p:cNvPr>
          <p:cNvSpPr>
            <a:spLocks noGrp="1"/>
          </p:cNvSpPr>
          <p:nvPr>
            <p:ph idx="1"/>
          </p:nvPr>
        </p:nvSpPr>
        <p:spPr>
          <a:xfrm>
            <a:off x="688299" y="1690688"/>
            <a:ext cx="7181537" cy="4351338"/>
          </a:xfrm>
        </p:spPr>
        <p:txBody>
          <a:bodyPr>
            <a:normAutofit/>
          </a:bodyPr>
          <a:lstStyle/>
          <a:p>
            <a:r>
              <a:rPr lang="en-GB" sz="3200" b="1" dirty="0"/>
              <a:t>This week </a:t>
            </a:r>
            <a:r>
              <a:rPr lang="en-GB" sz="3200" dirty="0"/>
              <a:t>simply focus on going through </a:t>
            </a:r>
            <a:r>
              <a:rPr lang="en-GB" sz="3200" b="1" dirty="0">
                <a:solidFill>
                  <a:srgbClr val="FF0000"/>
                </a:solidFill>
                <a:highlight>
                  <a:srgbClr val="FFFF00"/>
                </a:highlight>
              </a:rPr>
              <a:t>Topic 1 &amp; Topic 2 of Unit 4 on Moodle</a:t>
            </a:r>
            <a:r>
              <a:rPr lang="en-GB" sz="3200" dirty="0"/>
              <a:t>.</a:t>
            </a:r>
          </a:p>
          <a:p>
            <a:r>
              <a:rPr lang="en-GB" sz="3200" b="1" dirty="0"/>
              <a:t>Next week </a:t>
            </a:r>
            <a:r>
              <a:rPr lang="en-GB" sz="3200" dirty="0"/>
              <a:t>we will look at:</a:t>
            </a:r>
          </a:p>
          <a:p>
            <a:pPr lvl="1"/>
            <a:r>
              <a:rPr lang="en-GB" sz="2800" dirty="0"/>
              <a:t>Unit 4: Topics 3 &amp; 4;</a:t>
            </a:r>
          </a:p>
          <a:p>
            <a:pPr lvl="1"/>
            <a:r>
              <a:rPr lang="en-GB" sz="2800" dirty="0"/>
              <a:t>Assigning and working in teams to prepare to complete Task 4 of the Assignment.</a:t>
            </a:r>
          </a:p>
          <a:p>
            <a:pPr lvl="1"/>
            <a:r>
              <a:rPr lang="en-GB" sz="2800" dirty="0"/>
              <a:t>Academic Poster creation guidelines.</a:t>
            </a:r>
          </a:p>
        </p:txBody>
      </p:sp>
      <p:cxnSp>
        <p:nvCxnSpPr>
          <p:cNvPr id="4" name="Straight Connector 3">
            <a:extLst>
              <a:ext uri="{FF2B5EF4-FFF2-40B4-BE49-F238E27FC236}">
                <a16:creationId xmlns:a16="http://schemas.microsoft.com/office/drawing/2014/main" id="{2E49B9C1-A797-4B27-8D92-27950DE8BFCF}"/>
              </a:ext>
            </a:extLst>
          </p:cNvPr>
          <p:cNvCxnSpPr/>
          <p:nvPr/>
        </p:nvCxnSpPr>
        <p:spPr>
          <a:xfrm>
            <a:off x="569626" y="544012"/>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5" name="Picture 4" descr="A tree with green leaves&#10;&#10;Description automatically generated">
            <a:extLst>
              <a:ext uri="{FF2B5EF4-FFF2-40B4-BE49-F238E27FC236}">
                <a16:creationId xmlns:a16="http://schemas.microsoft.com/office/drawing/2014/main" id="{6DCE990E-B229-43D5-A6E9-BD8D6F3E5274}"/>
              </a:ext>
            </a:extLst>
          </p:cNvPr>
          <p:cNvPicPr>
            <a:picLocks noChangeAspect="1"/>
          </p:cNvPicPr>
          <p:nvPr/>
        </p:nvPicPr>
        <p:blipFill>
          <a:blip r:embed="rId2">
            <a:lum bright="70000" contrast="-70000"/>
            <a:alphaModFix amt="46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93305" y="116833"/>
            <a:ext cx="5727636" cy="6858000"/>
          </a:xfrm>
          <a:prstGeom prst="rect">
            <a:avLst/>
          </a:prstGeom>
        </p:spPr>
      </p:pic>
    </p:spTree>
    <p:extLst>
      <p:ext uri="{BB962C8B-B14F-4D97-AF65-F5344CB8AC3E}">
        <p14:creationId xmlns:p14="http://schemas.microsoft.com/office/powerpoint/2010/main" val="1443452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5350350" cy="2658955"/>
          </a:xfrm>
        </p:spPr>
        <p:txBody>
          <a:bodyPr vert="horz" lIns="91440" tIns="45720" rIns="91440" bIns="45720" rtlCol="0" anchor="t">
            <a:normAutofit/>
          </a:bodyPr>
          <a:lstStyle/>
          <a:p>
            <a:pPr marL="57150" indent="-228600">
              <a:buFont typeface="Arial" panose="020B0604020202020204" pitchFamily="34" charset="0"/>
              <a:buChar char="•"/>
            </a:pPr>
            <a:r>
              <a:rPr lang="en-US" sz="3200" dirty="0"/>
              <a:t>THE KEY TO SUCCESS FOR THIS MODULE IS TO MAKE </a:t>
            </a:r>
            <a:r>
              <a:rPr lang="en-US" sz="3200" b="1" dirty="0"/>
              <a:t>WEEKLY PROGRESS. </a:t>
            </a:r>
          </a:p>
          <a:p>
            <a:pPr marL="57150" indent="-228600">
              <a:buFont typeface="Arial" panose="020B0604020202020204" pitchFamily="34" charset="0"/>
              <a:buChar char="•"/>
            </a:pPr>
            <a:r>
              <a:rPr lang="en-US" sz="3200" dirty="0"/>
              <a:t>Do not leave it until the end.</a:t>
            </a:r>
          </a:p>
        </p:txBody>
      </p:sp>
    </p:spTree>
    <p:extLst>
      <p:ext uri="{BB962C8B-B14F-4D97-AF65-F5344CB8AC3E}">
        <p14:creationId xmlns:p14="http://schemas.microsoft.com/office/powerpoint/2010/main" val="4112912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82445"/>
            <a:ext cx="9260759" cy="2560351"/>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u="sng" dirty="0"/>
              <a:t>Unit 4: </a:t>
            </a:r>
            <a:r>
              <a:rPr lang="en-GB" sz="3600" b="1" u="sng" dirty="0"/>
              <a:t>Becoming a Team Player </a:t>
            </a:r>
          </a:p>
          <a:p>
            <a:pPr marL="514350" indent="-514350">
              <a:buFont typeface="+mj-lt"/>
              <a:buAutoNum type="arabicPeriod"/>
            </a:pPr>
            <a:r>
              <a:rPr lang="en-GB" sz="3600" b="1" dirty="0"/>
              <a:t>Topic 1 </a:t>
            </a:r>
            <a:r>
              <a:rPr lang="en-GB" sz="3600" dirty="0"/>
              <a:t>- Identity and Sense of Place</a:t>
            </a:r>
          </a:p>
          <a:p>
            <a:pPr marL="514350" indent="-514350">
              <a:buFont typeface="+mj-lt"/>
              <a:buAutoNum type="arabicPeriod"/>
            </a:pPr>
            <a:r>
              <a:rPr lang="en-GB" sz="3600" b="1" dirty="0"/>
              <a:t>Topic 2 </a:t>
            </a:r>
            <a:r>
              <a:rPr lang="en-GB" sz="3600" dirty="0"/>
              <a:t>- Beliefs and Values.</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07886"/>
          </a:xfrm>
          <a:prstGeom prst="rect">
            <a:avLst/>
          </a:prstGeom>
          <a:noFill/>
        </p:spPr>
        <p:txBody>
          <a:bodyPr wrap="square" rtlCol="0">
            <a:spAutoFit/>
          </a:bodyPr>
          <a:lstStyle/>
          <a:p>
            <a:r>
              <a:rPr lang="en-GB" sz="4000" dirty="0"/>
              <a:t>Next: </a:t>
            </a:r>
            <a:r>
              <a:rPr lang="en-US" sz="4000" b="1" kern="1200" dirty="0">
                <a:solidFill>
                  <a:schemeClr val="bg1"/>
                </a:solidFill>
                <a:highlight>
                  <a:srgbClr val="FFFF00"/>
                </a:highlight>
                <a:latin typeface="+mj-lt"/>
                <a:ea typeface="+mj-ea"/>
                <a:cs typeface="+mj-cs"/>
              </a:rPr>
              <a:t>Go to Moodle &amp; Complete</a:t>
            </a:r>
            <a:endParaRPr lang="en-GB" sz="4000" dirty="0"/>
          </a:p>
        </p:txBody>
      </p:sp>
    </p:spTree>
    <p:extLst>
      <p:ext uri="{BB962C8B-B14F-4D97-AF65-F5344CB8AC3E}">
        <p14:creationId xmlns:p14="http://schemas.microsoft.com/office/powerpoint/2010/main" val="2110399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995" r="11993"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1" name="Freeform: Shape 2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800" b="1" dirty="0">
                <a:latin typeface="+mn-lt"/>
              </a:rPr>
              <a:t>Student Social Support:</a:t>
            </a:r>
            <a:br>
              <a:rPr lang="en-US" sz="2400" dirty="0"/>
            </a:br>
            <a:r>
              <a:rPr lang="en-US" sz="2400" dirty="0">
                <a:latin typeface="+mn-lt"/>
              </a:rPr>
              <a:t>* Exchange ideas and tips on how you're completing the assignment tasks. </a:t>
            </a:r>
            <a:br>
              <a:rPr lang="en-US" sz="2400" dirty="0">
                <a:latin typeface="+mn-lt"/>
              </a:rPr>
            </a:br>
            <a:r>
              <a:rPr lang="en-US" sz="2400" dirty="0">
                <a:latin typeface="+mn-lt"/>
              </a:rPr>
              <a:t>* Chat about what you've been doing during lockdown e.g. what Movies, Series, Apps or Games you've been enjoying.</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6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5797-328B-4901-B8E3-D1235A4B583D}"/>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11967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4.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4 – A3 Academic poster:</a:t>
            </a:r>
            <a:r>
              <a:rPr lang="en-GB" sz="1800" dirty="0">
                <a:effectLst/>
                <a:latin typeface="Arial" panose="020B0604020202020204" pitchFamily="34" charset="0"/>
                <a:ea typeface="Times New Roman" panose="02020603050405020304" pitchFamily="18" charset="0"/>
                <a:cs typeface="Arial" panose="020B0604020202020204" pitchFamily="34" charset="0"/>
              </a:rPr>
              <a:t> In teams of up to 4 members*, come up with ideas for an academic poster highlighting why the topics covered in Unit Four of the module are important for academic and career success. * See Teams list doc in the ‘Additional Resources’ section on Moodle titled ‘L4 Teams for Unit 4 Assignment 1 Task 4’.</a:t>
            </a:r>
          </a:p>
          <a:p>
            <a:pPr marL="457200">
              <a:lnSpc>
                <a:spcPct val="115000"/>
              </a:lnSpc>
            </a:pPr>
            <a:r>
              <a:rPr lang="en-GB" sz="1800" dirty="0">
                <a:effectLst/>
                <a:latin typeface="Arial" panose="020B0604020202020204" pitchFamily="34" charset="0"/>
                <a:ea typeface="Times New Roman" panose="02020603050405020304" pitchFamily="18" charset="0"/>
              </a:rPr>
              <a:t>This task is linked to the team working activity you will undertake whilst completing the ‘Life is a Team Sport’ session in Topic 4.</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Communicate with your Team members and set up a forum to meet, you could use MS Teams, or another platform you are familiar with (e.g. WhatsApp). You should try and meet at least twice as a team. The output of the meetings should be a document containing text, images and ideas for creating your poster.</a:t>
            </a:r>
          </a:p>
          <a:p>
            <a:pPr marL="457200">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Each Team member will create an individual A3 Academic poster. Your poster should include a </a:t>
            </a:r>
            <a:r>
              <a:rPr lang="en-GB" sz="1800" dirty="0">
                <a:latin typeface="Arial" panose="020B0604020202020204" pitchFamily="34" charset="0"/>
                <a:ea typeface="Times New Roman" panose="02020603050405020304" pitchFamily="18" charset="0"/>
                <a:cs typeface="Arial" panose="020B0604020202020204" pitchFamily="34" charset="0"/>
              </a:rPr>
              <a:t>list of </a:t>
            </a:r>
            <a:r>
              <a:rPr lang="en-GB" sz="1800" dirty="0">
                <a:effectLst/>
                <a:latin typeface="Arial" panose="020B0604020202020204" pitchFamily="34" charset="0"/>
                <a:ea typeface="Times New Roman" panose="02020603050405020304" pitchFamily="18" charset="0"/>
                <a:cs typeface="Arial" panose="020B0604020202020204" pitchFamily="34" charset="0"/>
              </a:rPr>
              <a:t>your team members and state how you collaborated.</a:t>
            </a:r>
          </a:p>
          <a:p>
            <a:pPr marL="457200">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It is expected there will be some similarity in the work produced but please ensure there are individual elements to the poster. A list of references should be included in the poster.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resources covered in Unit Four of the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533967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342900" lvl="0" indent="-342900">
              <a:lnSpc>
                <a:spcPct val="115000"/>
              </a:lnSpc>
              <a:spcAft>
                <a:spcPts val="0"/>
              </a:spcAft>
              <a:buFont typeface="+mj-lt"/>
              <a:buAutoNum type="arabicParenR" startAt="4"/>
            </a:pPr>
            <a:r>
              <a:rPr lang="en-GB" sz="1800" b="1" dirty="0">
                <a:effectLst/>
                <a:latin typeface="Arial" panose="020B0604020202020204" pitchFamily="34" charset="0"/>
                <a:ea typeface="Times New Roman" panose="02020603050405020304" pitchFamily="18" charset="0"/>
                <a:cs typeface="Arial" panose="020B0604020202020204" pitchFamily="34" charset="0"/>
              </a:rPr>
              <a:t>Unit 4 on Moodle and Academic poster: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Go through the </a:t>
            </a:r>
          </a:p>
          <a:p>
            <a:pPr>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Create an A3 academic poster highlighting why the topics covered in Unit Four of the module are important for academic and career success in your chosen discipline. This task is linked to the team working activity you will undertake whilst completing the ‘Life is a Team Sport’ session in the unit (outlined below). Please follow the ‘Academic Poster Guidelines’ on Moodle to complete this task.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R</a:t>
            </a:r>
            <a:r>
              <a:rPr lang="en-GB" sz="1800" dirty="0">
                <a:effectLst/>
                <a:latin typeface="Arial" panose="020B0604020202020204" pitchFamily="34" charset="0"/>
                <a:ea typeface="Times New Roman" panose="02020603050405020304" pitchFamily="18" charset="0"/>
                <a:cs typeface="Arial" panose="020B0604020202020204" pitchFamily="34" charset="0"/>
              </a:rPr>
              <a:t>eference at least four information sources. To receive marks for this task you must ensure your tutor is able to view the Academic Poster online. E.g. if using </a:t>
            </a:r>
            <a:r>
              <a:rPr lang="en-GB" sz="1800" dirty="0" err="1">
                <a:effectLst/>
                <a:latin typeface="Arial" panose="020B0604020202020204" pitchFamily="34" charset="0"/>
                <a:ea typeface="Times New Roman" panose="02020603050405020304" pitchFamily="18" charset="0"/>
                <a:cs typeface="Arial" panose="020B0604020202020204" pitchFamily="34" charset="0"/>
              </a:rPr>
              <a:t>Onedrive</a:t>
            </a:r>
            <a:r>
              <a:rPr lang="en-GB" sz="1800" dirty="0">
                <a:effectLst/>
                <a:latin typeface="Arial" panose="020B0604020202020204" pitchFamily="34" charset="0"/>
                <a:ea typeface="Times New Roman" panose="02020603050405020304" pitchFamily="18" charset="0"/>
                <a:cs typeface="Arial" panose="020B0604020202020204" pitchFamily="34" charset="0"/>
              </a:rPr>
              <a:t>/</a:t>
            </a:r>
            <a:r>
              <a:rPr lang="en-GB" sz="1800" dirty="0" err="1">
                <a:effectLst/>
                <a:latin typeface="Arial" panose="020B0604020202020204" pitchFamily="34" charset="0"/>
                <a:ea typeface="Times New Roman" panose="02020603050405020304" pitchFamily="18" charset="0"/>
                <a:cs typeface="Arial" panose="020B0604020202020204" pitchFamily="34" charset="0"/>
              </a:rPr>
              <a:t>GDrive</a:t>
            </a:r>
            <a:r>
              <a:rPr lang="en-GB" sz="1800" dirty="0">
                <a:effectLst/>
                <a:latin typeface="Arial" panose="020B0604020202020204" pitchFamily="34" charset="0"/>
                <a:ea typeface="Times New Roman" panose="02020603050405020304" pitchFamily="18" charset="0"/>
                <a:cs typeface="Arial" panose="020B0604020202020204" pitchFamily="34" charset="0"/>
              </a:rPr>
              <a:t> to store your poster file, make sure the files permissions to the document enable anyone/ with the link to view the file.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After creating your e-portfolio in task 2 above, include your answer to Task 3 on a page in your e-portfolio.</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b="1" u="sng" dirty="0">
                <a:effectLst/>
                <a:latin typeface="Arial" panose="020B0604020202020204" pitchFamily="34" charset="0"/>
                <a:ea typeface="Times New Roman" panose="02020603050405020304" pitchFamily="18" charset="0"/>
                <a:cs typeface="Arial" panose="020B0604020202020204" pitchFamily="34" charset="0"/>
              </a:rPr>
              <a:t>‘Life is a Team Sport’ activity: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Team Activity: In a team of up to 4 members you should work together to come up with ideas for an academic poster that highlights why the topics covered in the Unit ‘Becoming an effective Team Member’ are important for academic and career success.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To do this you will need to choose some team members you would like to work with and set up a forum for you to meet, you could use MS Teams, or another platform you are familiar with. You can also use other channels to aid communication, such as WhatsApp. The output of this should be a document containing text, images and ideas for formatting your poster (this will then feed the assessment Task for the unit).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Your poster should make reference to this activity and the team members you worked with. In this instance it is expected there may be some similarity in the work produced (in terms of format and subject matter selected) but please ensure that the content is different. A list of references should be included with the poster.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resources covered in Unit Four of this module will help you to complete this task.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98342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A17F8-5297-4F35-9122-C44F8FF5C2D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A1E8EEE-AEDF-445A-BBED-9B27E47B5B6F}"/>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03813" y="1825625"/>
            <a:ext cx="2784374" cy="4351338"/>
          </a:xfrm>
        </p:spPr>
      </p:pic>
      <p:sp>
        <p:nvSpPr>
          <p:cNvPr id="6" name="TextBox 5">
            <a:extLst>
              <a:ext uri="{FF2B5EF4-FFF2-40B4-BE49-F238E27FC236}">
                <a16:creationId xmlns:a16="http://schemas.microsoft.com/office/drawing/2014/main" id="{C2FB1F94-B4CD-45C5-AC50-AA1EA59BDF14}"/>
              </a:ext>
            </a:extLst>
          </p:cNvPr>
          <p:cNvSpPr txBox="1"/>
          <p:nvPr/>
        </p:nvSpPr>
        <p:spPr>
          <a:xfrm>
            <a:off x="4703813" y="6176963"/>
            <a:ext cx="2784374" cy="369332"/>
          </a:xfrm>
          <a:prstGeom prst="rect">
            <a:avLst/>
          </a:prstGeom>
          <a:noFill/>
        </p:spPr>
        <p:txBody>
          <a:bodyPr wrap="square" rtlCol="0">
            <a:spAutoFit/>
          </a:bodyPr>
          <a:lstStyle/>
          <a:p>
            <a:r>
              <a:rPr lang="en-GB" sz="900">
                <a:hlinkClick r:id="rId3" tooltip="http://www.pngall.com/tree-png"/>
              </a:rPr>
              <a:t>This Photo</a:t>
            </a:r>
            <a:r>
              <a:rPr lang="en-GB" sz="900"/>
              <a:t> by Unknown Author is licensed under </a:t>
            </a:r>
            <a:r>
              <a:rPr lang="en-GB" sz="900">
                <a:hlinkClick r:id="rId4" tooltip="https://creativecommons.org/licenses/by-nc/3.0/"/>
              </a:rPr>
              <a:t>CC BY-NC</a:t>
            </a:r>
            <a:endParaRPr lang="en-GB" sz="900"/>
          </a:p>
        </p:txBody>
      </p:sp>
      <p:pic>
        <p:nvPicPr>
          <p:cNvPr id="8" name="Picture 7">
            <a:extLst>
              <a:ext uri="{FF2B5EF4-FFF2-40B4-BE49-F238E27FC236}">
                <a16:creationId xmlns:a16="http://schemas.microsoft.com/office/drawing/2014/main" id="{FF48A244-91A1-408C-AD5A-6A681926C2E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50322" y="150000"/>
            <a:ext cx="3991356" cy="6858000"/>
          </a:xfrm>
          <a:prstGeom prst="rect">
            <a:avLst/>
          </a:prstGeom>
        </p:spPr>
      </p:pic>
      <p:sp>
        <p:nvSpPr>
          <p:cNvPr id="9" name="TextBox 8">
            <a:extLst>
              <a:ext uri="{FF2B5EF4-FFF2-40B4-BE49-F238E27FC236}">
                <a16:creationId xmlns:a16="http://schemas.microsoft.com/office/drawing/2014/main" id="{2E435957-8701-4D7E-B29F-838D2764F662}"/>
              </a:ext>
            </a:extLst>
          </p:cNvPr>
          <p:cNvSpPr txBox="1"/>
          <p:nvPr/>
        </p:nvSpPr>
        <p:spPr>
          <a:xfrm>
            <a:off x="4250322" y="7008000"/>
            <a:ext cx="3991356" cy="230832"/>
          </a:xfrm>
          <a:prstGeom prst="rect">
            <a:avLst/>
          </a:prstGeom>
          <a:noFill/>
        </p:spPr>
        <p:txBody>
          <a:bodyPr wrap="square" rtlCol="0">
            <a:spAutoFit/>
          </a:bodyPr>
          <a:lstStyle/>
          <a:p>
            <a:r>
              <a:rPr lang="en-GB" sz="900">
                <a:hlinkClick r:id="rId3" tooltip="http://www.pngall.com/tree-png"/>
              </a:rPr>
              <a:t>This Photo</a:t>
            </a:r>
            <a:r>
              <a:rPr lang="en-GB" sz="900"/>
              <a:t> by Unknown Author is licensed under </a:t>
            </a:r>
            <a:r>
              <a:rPr lang="en-GB" sz="900">
                <a:hlinkClick r:id="rId4" tooltip="https://creativecommons.org/licenses/by-nc/3.0/"/>
              </a:rPr>
              <a:t>CC BY-NC</a:t>
            </a:r>
            <a:endParaRPr lang="en-GB" sz="900"/>
          </a:p>
        </p:txBody>
      </p:sp>
      <p:pic>
        <p:nvPicPr>
          <p:cNvPr id="11" name="Picture 10">
            <a:extLst>
              <a:ext uri="{FF2B5EF4-FFF2-40B4-BE49-F238E27FC236}">
                <a16:creationId xmlns:a16="http://schemas.microsoft.com/office/drawing/2014/main" id="{DA965A35-BFD5-46FC-9D13-94ADD939539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40782" y="300000"/>
            <a:ext cx="3910436" cy="6858000"/>
          </a:xfrm>
          <a:prstGeom prst="rect">
            <a:avLst/>
          </a:prstGeom>
        </p:spPr>
      </p:pic>
      <p:sp>
        <p:nvSpPr>
          <p:cNvPr id="12" name="TextBox 11">
            <a:extLst>
              <a:ext uri="{FF2B5EF4-FFF2-40B4-BE49-F238E27FC236}">
                <a16:creationId xmlns:a16="http://schemas.microsoft.com/office/drawing/2014/main" id="{CD83AEF1-4E13-402D-A5BE-8983601A4432}"/>
              </a:ext>
            </a:extLst>
          </p:cNvPr>
          <p:cNvSpPr txBox="1"/>
          <p:nvPr/>
        </p:nvSpPr>
        <p:spPr>
          <a:xfrm>
            <a:off x="4440782" y="7158000"/>
            <a:ext cx="3910436" cy="230832"/>
          </a:xfrm>
          <a:prstGeom prst="rect">
            <a:avLst/>
          </a:prstGeom>
          <a:noFill/>
        </p:spPr>
        <p:txBody>
          <a:bodyPr wrap="square" rtlCol="0">
            <a:spAutoFit/>
          </a:bodyPr>
          <a:lstStyle/>
          <a:p>
            <a:r>
              <a:rPr lang="en-GB" sz="900">
                <a:hlinkClick r:id="rId3" tooltip="http://www.pngall.com/tree-png"/>
              </a:rPr>
              <a:t>This Photo</a:t>
            </a:r>
            <a:r>
              <a:rPr lang="en-GB" sz="900"/>
              <a:t> by Unknown Author is licensed under </a:t>
            </a:r>
            <a:r>
              <a:rPr lang="en-GB" sz="900">
                <a:hlinkClick r:id="rId4" tooltip="https://creativecommons.org/licenses/by-nc/3.0/"/>
              </a:rPr>
              <a:t>CC BY-NC</a:t>
            </a:r>
            <a:endParaRPr lang="en-GB" sz="900"/>
          </a:p>
        </p:txBody>
      </p:sp>
      <p:pic>
        <p:nvPicPr>
          <p:cNvPr id="18" name="Picture 17">
            <a:extLst>
              <a:ext uri="{FF2B5EF4-FFF2-40B4-BE49-F238E27FC236}">
                <a16:creationId xmlns:a16="http://schemas.microsoft.com/office/drawing/2014/main" id="{69AE8B67-971D-4BE9-ADE8-9DA502AAEA1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580947" y="-530832"/>
            <a:ext cx="8173233" cy="6858000"/>
          </a:xfrm>
          <a:prstGeom prst="rect">
            <a:avLst/>
          </a:prstGeom>
        </p:spPr>
      </p:pic>
      <p:sp>
        <p:nvSpPr>
          <p:cNvPr id="19" name="TextBox 18">
            <a:extLst>
              <a:ext uri="{FF2B5EF4-FFF2-40B4-BE49-F238E27FC236}">
                <a16:creationId xmlns:a16="http://schemas.microsoft.com/office/drawing/2014/main" id="{665BD0D8-0BE0-48E3-8D3B-EA551D32AD02}"/>
              </a:ext>
            </a:extLst>
          </p:cNvPr>
          <p:cNvSpPr txBox="1"/>
          <p:nvPr/>
        </p:nvSpPr>
        <p:spPr>
          <a:xfrm>
            <a:off x="7995890" y="7008000"/>
            <a:ext cx="8173233" cy="230832"/>
          </a:xfrm>
          <a:prstGeom prst="rect">
            <a:avLst/>
          </a:prstGeom>
          <a:noFill/>
        </p:spPr>
        <p:txBody>
          <a:bodyPr wrap="square" rtlCol="0">
            <a:spAutoFit/>
          </a:bodyPr>
          <a:lstStyle/>
          <a:p>
            <a:r>
              <a:rPr lang="en-GB" sz="900">
                <a:hlinkClick r:id="rId8" tooltip="https://plants.swtexture.com/2014/01/cassia-surattensis.html"/>
              </a:rPr>
              <a:t>This Photo</a:t>
            </a:r>
            <a:r>
              <a:rPr lang="en-GB" sz="900"/>
              <a:t> by Unknown Author is licensed under </a:t>
            </a:r>
            <a:r>
              <a:rPr lang="en-GB" sz="900">
                <a:hlinkClick r:id="rId9" tooltip="https://creativecommons.org/licenses/by/3.0/"/>
              </a:rPr>
              <a:t>CC BY</a:t>
            </a:r>
            <a:endParaRPr lang="en-GB" sz="900"/>
          </a:p>
        </p:txBody>
      </p:sp>
    </p:spTree>
    <p:extLst>
      <p:ext uri="{BB962C8B-B14F-4D97-AF65-F5344CB8AC3E}">
        <p14:creationId xmlns:p14="http://schemas.microsoft.com/office/powerpoint/2010/main" val="2805254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123</TotalTime>
  <Words>1079</Words>
  <Application>Microsoft Office PowerPoint</Application>
  <PresentationFormat>Widescreen</PresentationFormat>
  <Paragraphs>64</Paragraphs>
  <Slides>15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L4: Learning in the Digital Era</vt:lpstr>
      <vt:lpstr>Last week: Assignment Task 3 - Automatic Referencing Manager.</vt:lpstr>
      <vt:lpstr>RefWorks in 3 easy steps:</vt:lpstr>
      <vt:lpstr>PowerPoint Presentation</vt:lpstr>
      <vt:lpstr>This week and next week.</vt:lpstr>
      <vt:lpstr>The Key to Success</vt:lpstr>
      <vt:lpstr>PowerPoint Presentation</vt:lpstr>
      <vt:lpstr>Register.</vt:lpstr>
      <vt:lpstr> Questions.</vt:lpstr>
      <vt:lpstr>Student Social Support: * Exchange ideas and tips on how you're completing the assignment tasks.  * Chat about what you've been doing during lockdown e.g. what Movies, Series, Apps or Games you've been enjoying.</vt:lpstr>
      <vt:lpstr>The End.</vt:lpstr>
      <vt:lpstr>Archive.</vt:lpstr>
      <vt:lpstr>Assignment 1 Task: 4 </vt:lpstr>
      <vt:lpstr>Assignment 1, Task 4.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22</cp:revision>
  <dcterms:created xsi:type="dcterms:W3CDTF">2020-11-05T16:30:01Z</dcterms:created>
  <dcterms:modified xsi:type="dcterms:W3CDTF">2021-02-28T18:40:02Z</dcterms:modified>
</cp:coreProperties>
</file>