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80" r:id="rId5"/>
    <p:sldMasterId id="2147483648" r:id="rId6"/>
  </p:sldMasterIdLst>
  <p:notesMasterIdLst>
    <p:notesMasterId r:id="rId42"/>
  </p:notesMasterIdLst>
  <p:sldIdLst>
    <p:sldId id="257" r:id="rId7"/>
    <p:sldId id="259" r:id="rId8"/>
    <p:sldId id="262" r:id="rId9"/>
    <p:sldId id="263" r:id="rId10"/>
    <p:sldId id="260" r:id="rId11"/>
    <p:sldId id="274" r:id="rId12"/>
    <p:sldId id="285" r:id="rId13"/>
    <p:sldId id="275" r:id="rId14"/>
    <p:sldId id="287" r:id="rId15"/>
    <p:sldId id="276" r:id="rId16"/>
    <p:sldId id="289" r:id="rId17"/>
    <p:sldId id="277" r:id="rId18"/>
    <p:sldId id="295" r:id="rId19"/>
    <p:sldId id="264" r:id="rId20"/>
    <p:sldId id="280" r:id="rId21"/>
    <p:sldId id="265" r:id="rId22"/>
    <p:sldId id="266" r:id="rId23"/>
    <p:sldId id="290" r:id="rId24"/>
    <p:sldId id="267" r:id="rId25"/>
    <p:sldId id="291" r:id="rId26"/>
    <p:sldId id="268" r:id="rId27"/>
    <p:sldId id="292" r:id="rId28"/>
    <p:sldId id="293" r:id="rId29"/>
    <p:sldId id="281" r:id="rId30"/>
    <p:sldId id="278" r:id="rId31"/>
    <p:sldId id="294" r:id="rId32"/>
    <p:sldId id="269" r:id="rId33"/>
    <p:sldId id="270" r:id="rId34"/>
    <p:sldId id="271" r:id="rId35"/>
    <p:sldId id="272" r:id="rId36"/>
    <p:sldId id="282" r:id="rId37"/>
    <p:sldId id="283" r:id="rId38"/>
    <p:sldId id="284" r:id="rId39"/>
    <p:sldId id="288" r:id="rId40"/>
    <p:sldId id="273"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CB06F-C253-81EE-AEE8-FBCF9B389E17}" v="14" dt="2025-03-06T09:29:57.545"/>
    <p1510:client id="{D65CEE24-67D2-497D-45A0-A1907CBFBBCF}" v="477" dt="2025-03-05T22:18:18.955"/>
    <p1510:client id="{E4FFC68B-EBC7-2E00-A4A8-83E3E95262D4}" v="30" dt="2025-03-04T19:27:53.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811"/>
  </p:normalViewPr>
  <p:slideViewPr>
    <p:cSldViewPr snapToGrid="0" snapToObjects="1">
      <p:cViewPr varScale="1">
        <p:scale>
          <a:sx n="99" d="100"/>
          <a:sy n="99" d="100"/>
        </p:scale>
        <p:origin x="924"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875F4A-73D3-41CE-A197-7B876B2316E6}">
      <dgm:prSet/>
      <dgm:spPr/>
      <dgm:t>
        <a:bodyPr/>
        <a:lstStyle/>
        <a:p>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60ED0879-2933-445B-A68F-BE1A3019F1DC}" type="pres">
      <dgm:prSet presAssocID="{970685BB-F3B7-494C-AEE2-C743E15A2637}" presName="root" presStyleCnt="0">
        <dgm:presLayoutVars>
          <dgm:dir/>
          <dgm:resizeHandles val="exact"/>
        </dgm:presLayoutVars>
      </dgm:prSet>
      <dgm:spPr/>
    </dgm:pt>
    <dgm:pt modelId="{5890EF8D-1466-4767-8A67-737D823CE6A1}" type="pres">
      <dgm:prSet presAssocID="{BA875F4A-73D3-41CE-A197-7B876B2316E6}" presName="compNode" presStyleCnt="0"/>
      <dgm:spPr/>
    </dgm:pt>
    <dgm:pt modelId="{0C96B524-C4AD-4782-A04B-6CACBDBDC790}" type="pres">
      <dgm:prSet presAssocID="{BA875F4A-73D3-41CE-A197-7B876B2316E6}" presName="bgRect" presStyleLbl="bgShp" presStyleIdx="0" presStyleCnt="5"/>
      <dgm:spPr/>
    </dgm:pt>
    <dgm:pt modelId="{9B6003C3-5973-4669-A81B-4AC6279C8C89}"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F66D786-91B5-441C-BCB4-10E2046C84BA}" type="pres">
      <dgm:prSet presAssocID="{BA875F4A-73D3-41CE-A197-7B876B2316E6}" presName="spaceRect" presStyleCnt="0"/>
      <dgm:spPr/>
    </dgm:pt>
    <dgm:pt modelId="{BA1FDEF9-6676-4822-A9EB-FA60A06FB19F}" type="pres">
      <dgm:prSet presAssocID="{BA875F4A-73D3-41CE-A197-7B876B2316E6}" presName="parTx" presStyleLbl="revTx" presStyleIdx="0" presStyleCnt="5">
        <dgm:presLayoutVars>
          <dgm:chMax val="0"/>
          <dgm:chPref val="0"/>
        </dgm:presLayoutVars>
      </dgm:prSet>
      <dgm:spPr/>
    </dgm:pt>
    <dgm:pt modelId="{FC7759D8-B3B9-4A60-80FE-5E85DE0B384C}" type="pres">
      <dgm:prSet presAssocID="{56A8E40E-BC57-4526-8CB0-CB28B4431DD3}" presName="sibTrans" presStyleCnt="0"/>
      <dgm:spPr/>
    </dgm:pt>
    <dgm:pt modelId="{B3353C63-DF1A-4461-85D4-A42CD864371B}" type="pres">
      <dgm:prSet presAssocID="{53D3CA33-471D-4B08-80B0-8E7977C6B254}" presName="compNode" presStyleCnt="0"/>
      <dgm:spPr/>
    </dgm:pt>
    <dgm:pt modelId="{C614AF8B-6B63-49EE-B301-BDA942827D20}" type="pres">
      <dgm:prSet presAssocID="{53D3CA33-471D-4B08-80B0-8E7977C6B254}" presName="bgRect" presStyleLbl="bgShp" presStyleIdx="1" presStyleCnt="5"/>
      <dgm:spPr/>
    </dgm:pt>
    <dgm:pt modelId="{14F6421A-7F2B-4004-B616-8EFD5935A47E}"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E070BFB-2CA7-4254-A810-F55030819C74}" type="pres">
      <dgm:prSet presAssocID="{53D3CA33-471D-4B08-80B0-8E7977C6B254}" presName="spaceRect" presStyleCnt="0"/>
      <dgm:spPr/>
    </dgm:pt>
    <dgm:pt modelId="{F7324F66-AAE0-48EF-82A7-886F3B91E8A1}" type="pres">
      <dgm:prSet presAssocID="{53D3CA33-471D-4B08-80B0-8E7977C6B254}" presName="parTx" presStyleLbl="revTx" presStyleIdx="1" presStyleCnt="5">
        <dgm:presLayoutVars>
          <dgm:chMax val="0"/>
          <dgm:chPref val="0"/>
        </dgm:presLayoutVars>
      </dgm:prSet>
      <dgm:spPr/>
    </dgm:pt>
    <dgm:pt modelId="{C179659A-640A-474D-B437-5CF492D3DEA3}" type="pres">
      <dgm:prSet presAssocID="{929C064A-D17D-4CEE-8D28-0425AB275A16}" presName="sibTrans" presStyleCnt="0"/>
      <dgm:spPr/>
    </dgm:pt>
    <dgm:pt modelId="{9B91239A-8811-43FE-A2FF-8CB25C65EAE0}" type="pres">
      <dgm:prSet presAssocID="{4AA7C8B1-7DC3-4D6F-BF6A-200F0A2B976E}" presName="compNode" presStyleCnt="0"/>
      <dgm:spPr/>
    </dgm:pt>
    <dgm:pt modelId="{53E1C89D-7D39-411A-AC45-1F52C75383B7}" type="pres">
      <dgm:prSet presAssocID="{4AA7C8B1-7DC3-4D6F-BF6A-200F0A2B976E}" presName="bgRect" presStyleLbl="bgShp" presStyleIdx="2" presStyleCnt="5"/>
      <dgm:spPr/>
    </dgm:pt>
    <dgm:pt modelId="{43A7F3E0-2920-4D54-A3C5-18092171D833}"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9299BBD8-F771-4A7E-9BEA-4FA2F9BA17F9}" type="pres">
      <dgm:prSet presAssocID="{4AA7C8B1-7DC3-4D6F-BF6A-200F0A2B976E}" presName="spaceRect" presStyleCnt="0"/>
      <dgm:spPr/>
    </dgm:pt>
    <dgm:pt modelId="{22BEEFC8-16EB-4F00-853A-766A1CAD1541}" type="pres">
      <dgm:prSet presAssocID="{4AA7C8B1-7DC3-4D6F-BF6A-200F0A2B976E}" presName="parTx" presStyleLbl="revTx" presStyleIdx="2" presStyleCnt="5">
        <dgm:presLayoutVars>
          <dgm:chMax val="0"/>
          <dgm:chPref val="0"/>
        </dgm:presLayoutVars>
      </dgm:prSet>
      <dgm:spPr/>
    </dgm:pt>
    <dgm:pt modelId="{CE22BAAC-0C3F-4E9E-B6BE-2401AD79A751}" type="pres">
      <dgm:prSet presAssocID="{2C900958-50FE-4947-A381-61A51FA5E47F}" presName="sibTrans" presStyleCnt="0"/>
      <dgm:spPr/>
    </dgm:pt>
    <dgm:pt modelId="{8140D797-0B48-4B70-9950-81F91092F4D3}" type="pres">
      <dgm:prSet presAssocID="{8495927D-BF5A-4731-A559-3BC8016F3CA6}" presName="compNode" presStyleCnt="0"/>
      <dgm:spPr/>
    </dgm:pt>
    <dgm:pt modelId="{117487FD-2B17-4841-AD14-3A70F52B1BFB}" type="pres">
      <dgm:prSet presAssocID="{8495927D-BF5A-4731-A559-3BC8016F3CA6}" presName="bgRect" presStyleLbl="bgShp" presStyleIdx="3" presStyleCnt="5"/>
      <dgm:spPr/>
    </dgm:pt>
    <dgm:pt modelId="{98CD7A8A-ABA3-4A0F-B868-22AD033F084C}"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6C50A887-CB8E-4D0F-9FFE-A1F4F927CE89}" type="pres">
      <dgm:prSet presAssocID="{8495927D-BF5A-4731-A559-3BC8016F3CA6}" presName="spaceRect" presStyleCnt="0"/>
      <dgm:spPr/>
    </dgm:pt>
    <dgm:pt modelId="{717792B4-9D37-4FEE-8B45-FFFF3287FEC5}" type="pres">
      <dgm:prSet presAssocID="{8495927D-BF5A-4731-A559-3BC8016F3CA6}" presName="parTx" presStyleLbl="revTx" presStyleIdx="3" presStyleCnt="5">
        <dgm:presLayoutVars>
          <dgm:chMax val="0"/>
          <dgm:chPref val="0"/>
        </dgm:presLayoutVars>
      </dgm:prSet>
      <dgm:spPr/>
    </dgm:pt>
    <dgm:pt modelId="{FE0B354A-6D35-46D0-B98D-77C4FB5E91D0}" type="pres">
      <dgm:prSet presAssocID="{D951CB82-1B9B-4005-B905-C305E5EA0C11}" presName="sibTrans" presStyleCnt="0"/>
      <dgm:spPr/>
    </dgm:pt>
    <dgm:pt modelId="{357B1678-3AD0-42F4-B46C-37208780E21A}" type="pres">
      <dgm:prSet presAssocID="{64D5124A-73C7-49CF-989B-2E983EFD4218}" presName="compNode" presStyleCnt="0"/>
      <dgm:spPr/>
    </dgm:pt>
    <dgm:pt modelId="{A7FDA160-6CBC-4AD7-9142-3B4A35481ECD}" type="pres">
      <dgm:prSet presAssocID="{64D5124A-73C7-49CF-989B-2E983EFD4218}" presName="bgRect" presStyleLbl="bgShp" presStyleIdx="4" presStyleCnt="5"/>
      <dgm:spPr/>
    </dgm:pt>
    <dgm:pt modelId="{56EC4BD6-3E49-43A5-A914-5748F29F0CD7}"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EFD6C11D-4906-418F-B6D2-9CF8834BE5A3}" type="pres">
      <dgm:prSet presAssocID="{64D5124A-73C7-49CF-989B-2E983EFD4218}" presName="spaceRect" presStyleCnt="0"/>
      <dgm:spPr/>
    </dgm:pt>
    <dgm:pt modelId="{7E6EC67F-E095-47DE-A51D-F9A4C944A749}" type="pres">
      <dgm:prSet presAssocID="{64D5124A-73C7-49CF-989B-2E983EFD4218}" presName="parTx" presStyleLbl="revTx" presStyleIdx="4" presStyleCnt="5">
        <dgm:presLayoutVars>
          <dgm:chMax val="0"/>
          <dgm:chPref val="0"/>
        </dgm:presLayoutVars>
      </dgm:prSet>
      <dgm:spPr/>
    </dgm:pt>
  </dgm:ptLst>
  <dgm:cxnLst>
    <dgm:cxn modelId="{B7E23C03-74B2-4FDC-8E29-48A0CF6EAEA4}" type="presOf" srcId="{53D3CA33-471D-4B08-80B0-8E7977C6B254}" destId="{F7324F66-AAE0-48EF-82A7-886F3B91E8A1}" srcOrd="0" destOrd="0" presId="urn:microsoft.com/office/officeart/2018/2/layout/IconVerticalSolidList"/>
    <dgm:cxn modelId="{C9996006-2B34-4DD5-A3D1-9A197030C1ED}" type="presOf" srcId="{8495927D-BF5A-4731-A559-3BC8016F3CA6}" destId="{717792B4-9D37-4FEE-8B45-FFFF3287FEC5}" srcOrd="0" destOrd="0" presId="urn:microsoft.com/office/officeart/2018/2/layout/IconVerticalSolidList"/>
    <dgm:cxn modelId="{D455C027-2B5F-4C40-BBCB-91C3068AFB3D}" srcId="{970685BB-F3B7-494C-AEE2-C743E15A2637}" destId="{8495927D-BF5A-4731-A559-3BC8016F3CA6}" srcOrd="3" destOrd="0" parTransId="{B7CA85CC-5E0B-4DFF-8B06-130C77215FEA}" sibTransId="{D951CB82-1B9B-4005-B905-C305E5EA0C11}"/>
    <dgm:cxn modelId="{6B29DF29-3F96-4DE5-97B6-40EB5857678A}" type="presOf" srcId="{BA875F4A-73D3-41CE-A197-7B876B2316E6}" destId="{BA1FDEF9-6676-4822-A9EB-FA60A06FB19F}" srcOrd="0" destOrd="0" presId="urn:microsoft.com/office/officeart/2018/2/layout/IconVerticalSolidList"/>
    <dgm:cxn modelId="{D45A362B-3D79-4728-B029-C7A498EC2E19}" type="presOf" srcId="{4AA7C8B1-7DC3-4D6F-BF6A-200F0A2B976E}" destId="{22BEEFC8-16EB-4F00-853A-766A1CAD1541}" srcOrd="0" destOrd="0" presId="urn:microsoft.com/office/officeart/2018/2/layout/IconVerticalSolidList"/>
    <dgm:cxn modelId="{BCA2CD73-0A32-432D-A7D1-D0071C68AB80}" srcId="{970685BB-F3B7-494C-AEE2-C743E15A2637}" destId="{BA875F4A-73D3-41CE-A197-7B876B2316E6}" srcOrd="0" destOrd="0" parTransId="{C17FEB53-29E5-438B-917B-39A5F03229B1}" sibTransId="{56A8E40E-BC57-4526-8CB0-CB28B4431DD3}"/>
    <dgm:cxn modelId="{FFA41358-A7A2-41BF-8479-0D3B6F4F61B0}" type="presOf" srcId="{970685BB-F3B7-494C-AEE2-C743E15A2637}" destId="{60ED0879-2933-445B-A68F-BE1A3019F1DC}" srcOrd="0" destOrd="0" presId="urn:microsoft.com/office/officeart/2018/2/layout/IconVerticalSolidList"/>
    <dgm:cxn modelId="{E74D19A7-38E9-4173-A2A4-65E42C453920}" srcId="{970685BB-F3B7-494C-AEE2-C743E15A2637}" destId="{53D3CA33-471D-4B08-80B0-8E7977C6B254}" srcOrd="1" destOrd="0" parTransId="{0D1CBF2D-CC3C-49F6-A82E-AEB67A05280C}" sibTransId="{929C064A-D17D-4CEE-8D28-0425AB275A16}"/>
    <dgm:cxn modelId="{7A4759C6-9860-4D0E-9D63-A01B46B34AB8}" srcId="{970685BB-F3B7-494C-AEE2-C743E15A2637}" destId="{4AA7C8B1-7DC3-4D6F-BF6A-200F0A2B976E}" srcOrd="2" destOrd="0" parTransId="{57DE65C3-A399-44FF-B65A-AE1C8859B81B}" sibTransId="{2C900958-50FE-4947-A381-61A51FA5E47F}"/>
    <dgm:cxn modelId="{7672D7D3-4FF9-4F74-8DA2-1B6E8949DD39}" srcId="{970685BB-F3B7-494C-AEE2-C743E15A2637}" destId="{64D5124A-73C7-49CF-989B-2E983EFD4218}" srcOrd="4" destOrd="0" parTransId="{B622D91A-3AFA-4C5F-BA08-680AB6554392}" sibTransId="{3C6A5E31-775B-4910-B23D-399FCBE9B3D0}"/>
    <dgm:cxn modelId="{7FDBBCD9-3421-401D-BC7A-F0A132F45A5D}" type="presOf" srcId="{64D5124A-73C7-49CF-989B-2E983EFD4218}" destId="{7E6EC67F-E095-47DE-A51D-F9A4C944A749}" srcOrd="0" destOrd="0" presId="urn:microsoft.com/office/officeart/2018/2/layout/IconVerticalSolidList"/>
    <dgm:cxn modelId="{26F7C210-F045-497E-B1B9-E51AC8EE2F99}" type="presParOf" srcId="{60ED0879-2933-445B-A68F-BE1A3019F1DC}" destId="{5890EF8D-1466-4767-8A67-737D823CE6A1}" srcOrd="0" destOrd="0" presId="urn:microsoft.com/office/officeart/2018/2/layout/IconVerticalSolidList"/>
    <dgm:cxn modelId="{13FEF3CA-2DE7-4E3D-804D-8AF778490A70}" type="presParOf" srcId="{5890EF8D-1466-4767-8A67-737D823CE6A1}" destId="{0C96B524-C4AD-4782-A04B-6CACBDBDC790}" srcOrd="0" destOrd="0" presId="urn:microsoft.com/office/officeart/2018/2/layout/IconVerticalSolidList"/>
    <dgm:cxn modelId="{504DA1A9-EFDD-4367-8A04-6D0DD6BB799B}" type="presParOf" srcId="{5890EF8D-1466-4767-8A67-737D823CE6A1}" destId="{9B6003C3-5973-4669-A81B-4AC6279C8C89}" srcOrd="1" destOrd="0" presId="urn:microsoft.com/office/officeart/2018/2/layout/IconVerticalSolidList"/>
    <dgm:cxn modelId="{22B1E096-68FF-4623-B894-11BB93953EF0}" type="presParOf" srcId="{5890EF8D-1466-4767-8A67-737D823CE6A1}" destId="{4F66D786-91B5-441C-BCB4-10E2046C84BA}" srcOrd="2" destOrd="0" presId="urn:microsoft.com/office/officeart/2018/2/layout/IconVerticalSolidList"/>
    <dgm:cxn modelId="{95140A63-E8C0-45F3-8165-32668F7A4F96}" type="presParOf" srcId="{5890EF8D-1466-4767-8A67-737D823CE6A1}" destId="{BA1FDEF9-6676-4822-A9EB-FA60A06FB19F}" srcOrd="3" destOrd="0" presId="urn:microsoft.com/office/officeart/2018/2/layout/IconVerticalSolidList"/>
    <dgm:cxn modelId="{09744439-7331-4AD0-B7CE-67E6F1486755}" type="presParOf" srcId="{60ED0879-2933-445B-A68F-BE1A3019F1DC}" destId="{FC7759D8-B3B9-4A60-80FE-5E85DE0B384C}" srcOrd="1" destOrd="0" presId="urn:microsoft.com/office/officeart/2018/2/layout/IconVerticalSolidList"/>
    <dgm:cxn modelId="{544ADA93-0FCA-4437-803D-1EEE9B48308D}" type="presParOf" srcId="{60ED0879-2933-445B-A68F-BE1A3019F1DC}" destId="{B3353C63-DF1A-4461-85D4-A42CD864371B}" srcOrd="2" destOrd="0" presId="urn:microsoft.com/office/officeart/2018/2/layout/IconVerticalSolidList"/>
    <dgm:cxn modelId="{F9232C78-120B-4D34-8032-810BF387442F}" type="presParOf" srcId="{B3353C63-DF1A-4461-85D4-A42CD864371B}" destId="{C614AF8B-6B63-49EE-B301-BDA942827D20}" srcOrd="0" destOrd="0" presId="urn:microsoft.com/office/officeart/2018/2/layout/IconVerticalSolidList"/>
    <dgm:cxn modelId="{152123F5-F30D-46BA-BA43-EE96105C8D73}" type="presParOf" srcId="{B3353C63-DF1A-4461-85D4-A42CD864371B}" destId="{14F6421A-7F2B-4004-B616-8EFD5935A47E}" srcOrd="1" destOrd="0" presId="urn:microsoft.com/office/officeart/2018/2/layout/IconVerticalSolidList"/>
    <dgm:cxn modelId="{AF9D7E88-DD81-4CCE-96E6-AD2A81ADE336}" type="presParOf" srcId="{B3353C63-DF1A-4461-85D4-A42CD864371B}" destId="{6E070BFB-2CA7-4254-A810-F55030819C74}" srcOrd="2" destOrd="0" presId="urn:microsoft.com/office/officeart/2018/2/layout/IconVerticalSolidList"/>
    <dgm:cxn modelId="{E46929C0-9A30-471B-8EDA-045FBCD85528}" type="presParOf" srcId="{B3353C63-DF1A-4461-85D4-A42CD864371B}" destId="{F7324F66-AAE0-48EF-82A7-886F3B91E8A1}" srcOrd="3" destOrd="0" presId="urn:microsoft.com/office/officeart/2018/2/layout/IconVerticalSolidList"/>
    <dgm:cxn modelId="{DECF26FD-5665-4210-9415-026F5681805D}" type="presParOf" srcId="{60ED0879-2933-445B-A68F-BE1A3019F1DC}" destId="{C179659A-640A-474D-B437-5CF492D3DEA3}" srcOrd="3" destOrd="0" presId="urn:microsoft.com/office/officeart/2018/2/layout/IconVerticalSolidList"/>
    <dgm:cxn modelId="{4B74CDA8-D0D0-44D4-B5E0-EFEA7BD1FC45}" type="presParOf" srcId="{60ED0879-2933-445B-A68F-BE1A3019F1DC}" destId="{9B91239A-8811-43FE-A2FF-8CB25C65EAE0}" srcOrd="4" destOrd="0" presId="urn:microsoft.com/office/officeart/2018/2/layout/IconVerticalSolidList"/>
    <dgm:cxn modelId="{367ACED3-B7F3-40F6-8BF5-8EC55EC3C5E5}" type="presParOf" srcId="{9B91239A-8811-43FE-A2FF-8CB25C65EAE0}" destId="{53E1C89D-7D39-411A-AC45-1F52C75383B7}" srcOrd="0" destOrd="0" presId="urn:microsoft.com/office/officeart/2018/2/layout/IconVerticalSolidList"/>
    <dgm:cxn modelId="{86B8E635-C029-43B2-909F-74AFE5A360DB}" type="presParOf" srcId="{9B91239A-8811-43FE-A2FF-8CB25C65EAE0}" destId="{43A7F3E0-2920-4D54-A3C5-18092171D833}" srcOrd="1" destOrd="0" presId="urn:microsoft.com/office/officeart/2018/2/layout/IconVerticalSolidList"/>
    <dgm:cxn modelId="{CF98FF7C-37A1-48D1-9052-3A9F8B71B88E}" type="presParOf" srcId="{9B91239A-8811-43FE-A2FF-8CB25C65EAE0}" destId="{9299BBD8-F771-4A7E-9BEA-4FA2F9BA17F9}" srcOrd="2" destOrd="0" presId="urn:microsoft.com/office/officeart/2018/2/layout/IconVerticalSolidList"/>
    <dgm:cxn modelId="{ED9299C1-0C35-4126-AE10-F5D492770A17}" type="presParOf" srcId="{9B91239A-8811-43FE-A2FF-8CB25C65EAE0}" destId="{22BEEFC8-16EB-4F00-853A-766A1CAD1541}" srcOrd="3" destOrd="0" presId="urn:microsoft.com/office/officeart/2018/2/layout/IconVerticalSolidList"/>
    <dgm:cxn modelId="{8A25689D-6240-41CD-BD57-8A08531509DF}" type="presParOf" srcId="{60ED0879-2933-445B-A68F-BE1A3019F1DC}" destId="{CE22BAAC-0C3F-4E9E-B6BE-2401AD79A751}" srcOrd="5" destOrd="0" presId="urn:microsoft.com/office/officeart/2018/2/layout/IconVerticalSolidList"/>
    <dgm:cxn modelId="{67D076B0-0BE5-42EF-A6E8-70C190AC3449}" type="presParOf" srcId="{60ED0879-2933-445B-A68F-BE1A3019F1DC}" destId="{8140D797-0B48-4B70-9950-81F91092F4D3}" srcOrd="6" destOrd="0" presId="urn:microsoft.com/office/officeart/2018/2/layout/IconVerticalSolidList"/>
    <dgm:cxn modelId="{5DC84ABA-C138-45FE-AA82-08734EDE8BCB}" type="presParOf" srcId="{8140D797-0B48-4B70-9950-81F91092F4D3}" destId="{117487FD-2B17-4841-AD14-3A70F52B1BFB}" srcOrd="0" destOrd="0" presId="urn:microsoft.com/office/officeart/2018/2/layout/IconVerticalSolidList"/>
    <dgm:cxn modelId="{BC81CA4F-FDAE-4E52-AE6B-A43D9F185801}" type="presParOf" srcId="{8140D797-0B48-4B70-9950-81F91092F4D3}" destId="{98CD7A8A-ABA3-4A0F-B868-22AD033F084C}" srcOrd="1" destOrd="0" presId="urn:microsoft.com/office/officeart/2018/2/layout/IconVerticalSolidList"/>
    <dgm:cxn modelId="{DAE3C4FA-C375-437B-92E3-5318BC058D71}" type="presParOf" srcId="{8140D797-0B48-4B70-9950-81F91092F4D3}" destId="{6C50A887-CB8E-4D0F-9FFE-A1F4F927CE89}" srcOrd="2" destOrd="0" presId="urn:microsoft.com/office/officeart/2018/2/layout/IconVerticalSolidList"/>
    <dgm:cxn modelId="{B1E10D30-6379-433C-B14C-1F336205B716}" type="presParOf" srcId="{8140D797-0B48-4B70-9950-81F91092F4D3}" destId="{717792B4-9D37-4FEE-8B45-FFFF3287FEC5}" srcOrd="3" destOrd="0" presId="urn:microsoft.com/office/officeart/2018/2/layout/IconVerticalSolidList"/>
    <dgm:cxn modelId="{AC71FBEB-04AA-43A7-90C8-4A2ABCFD7924}" type="presParOf" srcId="{60ED0879-2933-445B-A68F-BE1A3019F1DC}" destId="{FE0B354A-6D35-46D0-B98D-77C4FB5E91D0}" srcOrd="7" destOrd="0" presId="urn:microsoft.com/office/officeart/2018/2/layout/IconVerticalSolidList"/>
    <dgm:cxn modelId="{B552799D-A421-499A-BE88-F12277200EB3}" type="presParOf" srcId="{60ED0879-2933-445B-A68F-BE1A3019F1DC}" destId="{357B1678-3AD0-42F4-B46C-37208780E21A}" srcOrd="8" destOrd="0" presId="urn:microsoft.com/office/officeart/2018/2/layout/IconVerticalSolidList"/>
    <dgm:cxn modelId="{E19B4A94-21E3-4FF3-846C-0EA06DBF6ED9}" type="presParOf" srcId="{357B1678-3AD0-42F4-B46C-37208780E21A}" destId="{A7FDA160-6CBC-4AD7-9142-3B4A35481ECD}" srcOrd="0" destOrd="0" presId="urn:microsoft.com/office/officeart/2018/2/layout/IconVerticalSolidList"/>
    <dgm:cxn modelId="{0D82A6A4-D2CA-4DD0-8B0A-EB6A0B6FC413}" type="presParOf" srcId="{357B1678-3AD0-42F4-B46C-37208780E21A}" destId="{56EC4BD6-3E49-43A5-A914-5748F29F0CD7}" srcOrd="1" destOrd="0" presId="urn:microsoft.com/office/officeart/2018/2/layout/IconVerticalSolidList"/>
    <dgm:cxn modelId="{B7DDF163-4EE3-491F-9215-898DFECB4936}" type="presParOf" srcId="{357B1678-3AD0-42F4-B46C-37208780E21A}" destId="{EFD6C11D-4906-418F-B6D2-9CF8834BE5A3}" srcOrd="2" destOrd="0" presId="urn:microsoft.com/office/officeart/2018/2/layout/IconVerticalSolidList"/>
    <dgm:cxn modelId="{0C3460C6-899F-4EAB-BEA7-AAFDCD639FDA}" type="presParOf" srcId="{357B1678-3AD0-42F4-B46C-37208780E21A}" destId="{7E6EC67F-E095-47DE-A51D-F9A4C944A7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B524-C4AD-4782-A04B-6CACBDBDC790}">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003C3-5973-4669-A81B-4AC6279C8C89}">
      <dsp:nvSpPr>
        <dsp:cNvPr id="0" name=""/>
        <dsp:cNvSpPr/>
      </dsp:nvSpPr>
      <dsp:spPr>
        <a:xfrm>
          <a:off x="286760" y="217743"/>
          <a:ext cx="521382" cy="52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FDEF9-6676-4822-A9EB-FA60A06FB19F}">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change is sustainable</a:t>
          </a:r>
          <a:endParaRPr lang="en-US" sz="1900" kern="1200"/>
        </a:p>
      </dsp:txBody>
      <dsp:txXfrm>
        <a:off x="1094903" y="4450"/>
        <a:ext cx="3493098" cy="947968"/>
      </dsp:txXfrm>
    </dsp:sp>
    <dsp:sp modelId="{C614AF8B-6B63-49EE-B301-BDA942827D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6421A-7F2B-4004-B616-8EFD5935A47E}">
      <dsp:nvSpPr>
        <dsp:cNvPr id="0" name=""/>
        <dsp:cNvSpPr/>
      </dsp:nvSpPr>
      <dsp:spPr>
        <a:xfrm>
          <a:off x="286760" y="1402704"/>
          <a:ext cx="521382" cy="52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4F66-AAE0-48EF-82A7-886F3B91E8A1}">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change is necessary</a:t>
          </a:r>
          <a:endParaRPr lang="en-US" sz="1900" kern="1200"/>
        </a:p>
      </dsp:txBody>
      <dsp:txXfrm>
        <a:off x="1094903" y="1189411"/>
        <a:ext cx="3493098" cy="947968"/>
      </dsp:txXfrm>
    </dsp:sp>
    <dsp:sp modelId="{53E1C89D-7D39-411A-AC45-1F52C75383B7}">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F3E0-2920-4D54-A3C5-18092171D833}">
      <dsp:nvSpPr>
        <dsp:cNvPr id="0" name=""/>
        <dsp:cNvSpPr/>
      </dsp:nvSpPr>
      <dsp:spPr>
        <a:xfrm>
          <a:off x="286760" y="2587664"/>
          <a:ext cx="521382" cy="52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EEFC8-16EB-4F00-853A-766A1CAD1541}">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Reduces resistance/reluctance</a:t>
          </a:r>
          <a:endParaRPr lang="en-US" sz="1900" kern="1200"/>
        </a:p>
      </dsp:txBody>
      <dsp:txXfrm>
        <a:off x="1094903" y="2374371"/>
        <a:ext cx="3493098" cy="947968"/>
      </dsp:txXfrm>
    </dsp:sp>
    <dsp:sp modelId="{117487FD-2B17-4841-AD14-3A70F52B1BFB}">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7A8A-ABA3-4A0F-B868-22AD033F084C}">
      <dsp:nvSpPr>
        <dsp:cNvPr id="0" name=""/>
        <dsp:cNvSpPr/>
      </dsp:nvSpPr>
      <dsp:spPr>
        <a:xfrm>
          <a:off x="286760" y="3772625"/>
          <a:ext cx="521382" cy="521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792B4-9D37-4FEE-8B45-FFFF3287FEC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it is managed in a SMART way</a:t>
          </a:r>
          <a:endParaRPr lang="en-US" sz="1900" kern="1200"/>
        </a:p>
      </dsp:txBody>
      <dsp:txXfrm>
        <a:off x="1094903" y="3559332"/>
        <a:ext cx="3493098" cy="947968"/>
      </dsp:txXfrm>
    </dsp:sp>
    <dsp:sp modelId="{A7FDA160-6CBC-4AD7-9142-3B4A35481ECD}">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C4BD6-3E49-43A5-A914-5748F29F0CD7}">
      <dsp:nvSpPr>
        <dsp:cNvPr id="0" name=""/>
        <dsp:cNvSpPr/>
      </dsp:nvSpPr>
      <dsp:spPr>
        <a:xfrm>
          <a:off x="286760" y="4957585"/>
          <a:ext cx="521382" cy="521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EC67F-E095-47DE-A51D-F9A4C944A749}">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benefits are realised</a:t>
          </a:r>
          <a:endParaRPr lang="en-US" sz="1900" kern="1200"/>
        </a:p>
      </dsp:txBody>
      <dsp:txXfrm>
        <a:off x="1094903" y="4744292"/>
        <a:ext cx="3493098" cy="9479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3/6/2025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Mentimetre</a:t>
            </a:r>
            <a:r>
              <a:rPr lang="en-GB" dirty="0"/>
              <a:t> Quiz to recap over consulting</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70462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1C5E9-F192-6FEE-582E-09103B7800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3C24A5-FB4A-45E7-F64F-4F985B37B6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7E91CD-1592-1749-E293-054B45727C66}"/>
              </a:ext>
            </a:extLst>
          </p:cNvPr>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a:extLst>
              <a:ext uri="{FF2B5EF4-FFF2-40B4-BE49-F238E27FC236}">
                <a16:creationId xmlns:a16="http://schemas.microsoft.com/office/drawing/2014/main" id="{FAAA176D-E800-B583-291D-2FCC8D767C10}"/>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448659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14</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23</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24</a:t>
            </a:fld>
            <a:endParaRPr lang="en-GB"/>
          </a:p>
        </p:txBody>
      </p:sp>
    </p:spTree>
    <p:extLst>
      <p:ext uri="{BB962C8B-B14F-4D97-AF65-F5344CB8AC3E}">
        <p14:creationId xmlns:p14="http://schemas.microsoft.com/office/powerpoint/2010/main" val="360406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3/6/2025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3/6/2025</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3/6/2025</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sz="4400" b="1" dirty="0">
                <a:latin typeface="Calibri" panose="020F0502020204030204" pitchFamily="34" charset="0"/>
                <a:cs typeface="Calibri" panose="020F0502020204030204" pitchFamily="34" charset="0"/>
              </a:rPr>
              <a:t>Week 8 - Managing Change in Health and Care Organisations</a:t>
            </a: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br>
              <a:rPr lang="en-GB" sz="4400" b="1" dirty="0">
                <a:latin typeface="Calibri" panose="020F0502020204030204" pitchFamily="34" charset="0"/>
                <a:cs typeface="Calibri" panose="020F0502020204030204" pitchFamily="34" charset="0"/>
              </a:rPr>
            </a:br>
            <a:endParaRPr lang="en-GB" sz="4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ABBB46-D1AC-2C7F-E7A2-911C0E98B427}"/>
              </a:ext>
            </a:extLst>
          </p:cNvPr>
          <p:cNvSpPr>
            <a:spLocks noGrp="1"/>
          </p:cNvSpPr>
          <p:nvPr>
            <p:ph type="title"/>
          </p:nvPr>
        </p:nvSpPr>
        <p:spPr/>
        <p:txBody>
          <a:bodyPr/>
          <a:lstStyle/>
          <a:p>
            <a:r>
              <a:rPr lang="en-GB" b="1" dirty="0">
                <a:latin typeface="+mn-lt"/>
              </a:rPr>
              <a:t>Learning Objectives</a:t>
            </a:r>
          </a:p>
        </p:txBody>
      </p:sp>
      <p:sp>
        <p:nvSpPr>
          <p:cNvPr id="5" name="Content Placeholder 4">
            <a:extLst>
              <a:ext uri="{FF2B5EF4-FFF2-40B4-BE49-F238E27FC236}">
                <a16:creationId xmlns:a16="http://schemas.microsoft.com/office/drawing/2014/main" id="{59157AF3-69A2-C5F0-F5A8-A80020367F5F}"/>
              </a:ext>
            </a:extLst>
          </p:cNvPr>
          <p:cNvSpPr>
            <a:spLocks noGrp="1"/>
          </p:cNvSpPr>
          <p:nvPr>
            <p:ph idx="1"/>
          </p:nvPr>
        </p:nvSpPr>
        <p:spPr>
          <a:xfrm>
            <a:off x="628650" y="1479396"/>
            <a:ext cx="7886700" cy="4351338"/>
          </a:xfrm>
        </p:spPr>
        <p:txBody>
          <a:bodyPr/>
          <a:lstStyle/>
          <a:p>
            <a:r>
              <a:rPr lang="en-GB" dirty="0"/>
              <a:t>Define what change management is</a:t>
            </a:r>
          </a:p>
          <a:p>
            <a:r>
              <a:rPr lang="en-GB" dirty="0"/>
              <a:t>Understand selected change management models</a:t>
            </a:r>
          </a:p>
          <a:p>
            <a:r>
              <a:rPr lang="en-GB" dirty="0"/>
              <a:t>To describe drivers for change in the health and care system</a:t>
            </a:r>
          </a:p>
          <a:p>
            <a:r>
              <a:rPr lang="en-GB" dirty="0"/>
              <a:t>Understand barriers to change</a:t>
            </a:r>
          </a:p>
          <a:p>
            <a:r>
              <a:rPr lang="en-GB" dirty="0"/>
              <a:t>Apply the concepts covered to practically manage change</a:t>
            </a:r>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CF8AEC00-AA70-4B44-A393-88C0CE27BFC2}"/>
              </a:ext>
            </a:extLst>
          </p:cNvPr>
          <p:cNvPicPr>
            <a:picLocks noChangeAspect="1"/>
          </p:cNvPicPr>
          <p:nvPr/>
        </p:nvPicPr>
        <p:blipFill rotWithShape="1">
          <a:blip r:embed="rId3"/>
          <a:srcRect r="2" b="2"/>
          <a:stretch/>
        </p:blipFill>
        <p:spPr>
          <a:xfrm>
            <a:off x="600319" y="175364"/>
            <a:ext cx="7943361" cy="5699342"/>
          </a:xfrm>
          <a:prstGeom prst="rect">
            <a:avLst/>
          </a:prstGeom>
          <a:noFill/>
        </p:spPr>
      </p:pic>
    </p:spTree>
    <p:extLst>
      <p:ext uri="{BB962C8B-B14F-4D97-AF65-F5344CB8AC3E}">
        <p14:creationId xmlns:p14="http://schemas.microsoft.com/office/powerpoint/2010/main" val="25841506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3724072" y="629268"/>
            <a:ext cx="4939868" cy="1286160"/>
          </a:xfrm>
        </p:spPr>
        <p:txBody>
          <a:bodyPr anchor="b">
            <a:normAutofit/>
          </a:bodyPr>
          <a:lstStyle/>
          <a:p>
            <a:r>
              <a:rPr lang="en-US" sz="4100" b="1" dirty="0">
                <a:latin typeface="+mn-lt"/>
              </a:rPr>
              <a:t>Change Management Definitions </a:t>
            </a:r>
            <a:endParaRPr lang="en-GB" sz="4100" b="1" dirty="0">
              <a:latin typeface="+mn-lt"/>
            </a:endParaRPr>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3724073" y="2438400"/>
            <a:ext cx="4939867" cy="3785419"/>
          </a:xfrm>
        </p:spPr>
        <p:txBody>
          <a:bodyPr>
            <a:normAutofit/>
          </a:bodyPr>
          <a:lstStyle/>
          <a:p>
            <a:pPr marL="0" indent="0">
              <a:buNone/>
            </a:pPr>
            <a:r>
              <a:rPr lang="en-US" sz="1700" i="0" dirty="0">
                <a:effectLst/>
              </a:rPr>
              <a:t>“Change management, which is the term most everyone uses, refers to a set of basic tools or structures intended to keep any change effort under control. The goal is often to minimize the distractions and impacts of the change.” </a:t>
            </a:r>
            <a:r>
              <a:rPr lang="en-US" sz="1200" i="0" dirty="0">
                <a:effectLst/>
              </a:rPr>
              <a:t>(Kotter, 2011)</a:t>
            </a:r>
          </a:p>
          <a:p>
            <a:pPr marL="0" indent="0">
              <a:buNone/>
            </a:pPr>
            <a:endParaRPr lang="en-GB" sz="1700" dirty="0"/>
          </a:p>
          <a:p>
            <a:pPr marL="0" indent="0">
              <a:buNone/>
            </a:pPr>
            <a:r>
              <a:rPr lang="en-US" sz="1700" dirty="0"/>
              <a:t>The change management process is the sequence of steps or activities that a change management team or project leader would follow to apply change management to a project or change. </a:t>
            </a:r>
            <a:r>
              <a:rPr lang="en-US" sz="1200" dirty="0"/>
              <a:t>(</a:t>
            </a:r>
            <a:r>
              <a:rPr lang="en-US" sz="1200" dirty="0" err="1"/>
              <a:t>Prosci</a:t>
            </a:r>
            <a:r>
              <a:rPr lang="en-US" sz="1200" dirty="0"/>
              <a:t>, 2022)</a:t>
            </a:r>
          </a:p>
          <a:p>
            <a:pPr marL="0" indent="0">
              <a:buNone/>
            </a:pPr>
            <a:endParaRPr lang="en-US" sz="1700" b="1" dirty="0"/>
          </a:p>
          <a:p>
            <a:pPr marL="0" indent="0">
              <a:buNone/>
            </a:pPr>
            <a:endParaRPr lang="en-US" sz="1700" b="1" dirty="0"/>
          </a:p>
          <a:p>
            <a:pPr marL="0" indent="0">
              <a:buNone/>
            </a:pPr>
            <a:endParaRPr lang="en-GB" sz="1700" b="1" dirty="0"/>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13217" r="52944"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EF8A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357096" y="1025177"/>
            <a:ext cx="3275176" cy="4064925"/>
          </a:xfrm>
        </p:spPr>
        <p:txBody>
          <a:bodyPr anchor="ctr">
            <a:normAutofit/>
          </a:bodyPr>
          <a:lstStyle/>
          <a:p>
            <a:r>
              <a:rPr lang="en-GB" sz="4100" b="1" dirty="0">
                <a:latin typeface="+mn-lt"/>
              </a:rPr>
              <a:t>Why is Change Management Important?</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extLst>
              <p:ext uri="{D42A27DB-BD31-4B8C-83A1-F6EECF244321}">
                <p14:modId xmlns:p14="http://schemas.microsoft.com/office/powerpoint/2010/main" val="4180113899"/>
              </p:ext>
            </p:extLst>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88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p:txBody>
          <a:bodyPr/>
          <a:lstStyle/>
          <a:p>
            <a:r>
              <a:rPr lang="en-GB" b="1" dirty="0">
                <a:latin typeface="+mn-lt"/>
              </a:rPr>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p:txBody>
          <a:bodyPr/>
          <a:lstStyle/>
          <a:p>
            <a:r>
              <a:rPr lang="en-GB" dirty="0"/>
              <a:t>Cost saving</a:t>
            </a:r>
          </a:p>
          <a:p>
            <a:r>
              <a:rPr lang="en-GB" dirty="0"/>
              <a:t>Shift in strategic objectives</a:t>
            </a:r>
          </a:p>
          <a:p>
            <a:r>
              <a:rPr lang="en-GB" dirty="0"/>
              <a:t>Improvement for service/care to the patient or service user</a:t>
            </a:r>
          </a:p>
          <a:p>
            <a:r>
              <a:rPr lang="en-GB" dirty="0"/>
              <a:t>Health and Safety</a:t>
            </a:r>
          </a:p>
          <a:p>
            <a:r>
              <a:rPr lang="en-GB" dirty="0"/>
              <a:t>Legislative changes/Initiatives</a:t>
            </a:r>
          </a:p>
          <a:p>
            <a:r>
              <a:rPr lang="en-GB" dirty="0"/>
              <a:t>Technological developments</a:t>
            </a:r>
          </a:p>
          <a:p>
            <a:endParaRPr lang="en-GB" dirty="0"/>
          </a:p>
        </p:txBody>
      </p:sp>
    </p:spTree>
    <p:extLst>
      <p:ext uri="{BB962C8B-B14F-4D97-AF65-F5344CB8AC3E}">
        <p14:creationId xmlns:p14="http://schemas.microsoft.com/office/powerpoint/2010/main" val="2555453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20910-AF01-A57A-F2E2-D677061CF2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9ACA58-0A37-8B44-5AF0-F6B4D51A6B36}"/>
              </a:ext>
            </a:extLst>
          </p:cNvPr>
          <p:cNvSpPr>
            <a:spLocks noGrp="1"/>
          </p:cNvSpPr>
          <p:nvPr>
            <p:ph type="title"/>
          </p:nvPr>
        </p:nvSpPr>
        <p:spPr/>
        <p:txBody>
          <a:bodyPr/>
          <a:lstStyle/>
          <a:p>
            <a:r>
              <a:rPr lang="en-GB" b="1" dirty="0">
                <a:latin typeface="+mn-lt"/>
              </a:rPr>
              <a:t>Examples of Changes in UK Health and Social Care</a:t>
            </a:r>
          </a:p>
        </p:txBody>
      </p:sp>
      <p:sp>
        <p:nvSpPr>
          <p:cNvPr id="3" name="Content Placeholder 2">
            <a:extLst>
              <a:ext uri="{FF2B5EF4-FFF2-40B4-BE49-F238E27FC236}">
                <a16:creationId xmlns:a16="http://schemas.microsoft.com/office/drawing/2014/main" id="{97BD68E9-74FD-0242-7A31-254D5737656A}"/>
              </a:ext>
            </a:extLst>
          </p:cNvPr>
          <p:cNvSpPr>
            <a:spLocks noGrp="1"/>
          </p:cNvSpPr>
          <p:nvPr>
            <p:ph idx="1"/>
          </p:nvPr>
        </p:nvSpPr>
        <p:spPr>
          <a:xfrm>
            <a:off x="628650" y="1825625"/>
            <a:ext cx="8236808" cy="4351338"/>
          </a:xfrm>
        </p:spPr>
        <p:txBody>
          <a:bodyPr lIns="91440" tIns="45720" rIns="91440" bIns="45720" anchor="t"/>
          <a:lstStyle/>
          <a:p>
            <a:r>
              <a:rPr lang="en-GB" sz="2000" b="1" dirty="0">
                <a:ea typeface="+mn-lt"/>
                <a:cs typeface="+mn-lt"/>
              </a:rPr>
              <a:t>NHS Digital Transformation</a:t>
            </a:r>
            <a:r>
              <a:rPr lang="en-GB" sz="2000" dirty="0">
                <a:ea typeface="+mn-lt"/>
                <a:cs typeface="+mn-lt"/>
              </a:rPr>
              <a:t>: Introduction of </a:t>
            </a:r>
            <a:r>
              <a:rPr lang="en-GB" sz="2000" b="1" dirty="0">
                <a:ea typeface="+mn-lt"/>
                <a:cs typeface="+mn-lt"/>
              </a:rPr>
              <a:t>Electronic Health Records (EHRs)</a:t>
            </a:r>
            <a:r>
              <a:rPr lang="en-GB" sz="2000" dirty="0">
                <a:ea typeface="+mn-lt"/>
                <a:cs typeface="+mn-lt"/>
              </a:rPr>
              <a:t>, allowing doctors and nurses to access patient information quickly and securely online.</a:t>
            </a:r>
          </a:p>
          <a:p>
            <a:r>
              <a:rPr lang="en-GB" sz="2000" b="1">
                <a:ea typeface="+mn-lt"/>
                <a:cs typeface="+mn-lt"/>
              </a:rPr>
              <a:t>NHS App</a:t>
            </a:r>
            <a:r>
              <a:rPr lang="en-GB" sz="2000">
                <a:ea typeface="+mn-lt"/>
                <a:cs typeface="+mn-lt"/>
              </a:rPr>
              <a:t>: The </a:t>
            </a:r>
            <a:r>
              <a:rPr lang="en-GB" sz="2000" b="1">
                <a:ea typeface="+mn-lt"/>
                <a:cs typeface="+mn-lt"/>
              </a:rPr>
              <a:t>NHS App</a:t>
            </a:r>
            <a:r>
              <a:rPr lang="en-GB" sz="2000">
                <a:ea typeface="+mn-lt"/>
                <a:cs typeface="+mn-lt"/>
              </a:rPr>
              <a:t> allows people to book appointments, order repeat prescriptions, and check their health records from their phones.</a:t>
            </a:r>
            <a:endParaRPr lang="en-GB" sz="2000" dirty="0">
              <a:ea typeface="+mn-lt"/>
              <a:cs typeface="+mn-lt"/>
            </a:endParaRPr>
          </a:p>
          <a:p>
            <a:r>
              <a:rPr lang="en-GB" sz="2000" b="1">
                <a:ea typeface="+mn-lt"/>
                <a:cs typeface="+mn-lt"/>
              </a:rPr>
              <a:t>The Care Act 2014</a:t>
            </a:r>
            <a:r>
              <a:rPr lang="en-GB" sz="2000">
                <a:ea typeface="+mn-lt"/>
                <a:cs typeface="+mn-lt"/>
              </a:rPr>
              <a:t>: This law ensures that elderly and vulnerable people receive better care and support, including help with daily tasks like dressing or bathing.</a:t>
            </a:r>
            <a:endParaRPr lang="en-GB" sz="2000" dirty="0">
              <a:ea typeface="+mn-lt"/>
              <a:cs typeface="+mn-lt"/>
            </a:endParaRPr>
          </a:p>
          <a:p>
            <a:r>
              <a:rPr lang="en-GB" sz="2000" b="1" dirty="0">
                <a:ea typeface="+mn-lt"/>
                <a:cs typeface="+mn-lt"/>
              </a:rPr>
              <a:t>NHS 111 Online</a:t>
            </a:r>
            <a:r>
              <a:rPr lang="en-GB" sz="2000" dirty="0">
                <a:ea typeface="+mn-lt"/>
                <a:cs typeface="+mn-lt"/>
              </a:rPr>
              <a:t>: A service that allows people to get medical advice online or through a phone call without needing to visit the hospital or GP.</a:t>
            </a:r>
          </a:p>
          <a:p>
            <a:r>
              <a:rPr lang="en-GB" sz="2000" b="1" dirty="0">
                <a:ea typeface="+mn-lt"/>
                <a:cs typeface="+mn-lt"/>
              </a:rPr>
              <a:t>Robotic Surgery</a:t>
            </a:r>
            <a:r>
              <a:rPr lang="en-GB" sz="2000" dirty="0">
                <a:ea typeface="+mn-lt"/>
                <a:cs typeface="+mn-lt"/>
              </a:rPr>
              <a:t>: Use of the </a:t>
            </a:r>
            <a:r>
              <a:rPr lang="en-GB" sz="2000" b="1" dirty="0">
                <a:ea typeface="+mn-lt"/>
                <a:cs typeface="+mn-lt"/>
              </a:rPr>
              <a:t>Da Vinci Surgical System</a:t>
            </a:r>
            <a:r>
              <a:rPr lang="en-GB" sz="2000" dirty="0">
                <a:ea typeface="+mn-lt"/>
                <a:cs typeface="+mn-lt"/>
              </a:rPr>
              <a:t> in hospitals to help doctors perform more precise and less invasive surgeries.</a:t>
            </a:r>
          </a:p>
          <a:p>
            <a:endParaRPr lang="en-GB" sz="2000" dirty="0">
              <a:ea typeface="Calibri"/>
              <a:cs typeface="Calibri"/>
            </a:endParaRPr>
          </a:p>
          <a:p>
            <a:endParaRPr lang="en-GB" dirty="0"/>
          </a:p>
        </p:txBody>
      </p:sp>
    </p:spTree>
    <p:extLst>
      <p:ext uri="{BB962C8B-B14F-4D97-AF65-F5344CB8AC3E}">
        <p14:creationId xmlns:p14="http://schemas.microsoft.com/office/powerpoint/2010/main" val="1126432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40699" y="687480"/>
            <a:ext cx="5605629" cy="994172"/>
          </a:xfrm>
        </p:spPr>
        <p:txBody>
          <a:bodyPr>
            <a:normAutofit/>
          </a:bodyPr>
          <a:lstStyle/>
          <a:p>
            <a:r>
              <a:rPr lang="en-GB" b="1" dirty="0">
                <a:latin typeface="+mn-lt"/>
              </a:rPr>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241702" y="1184566"/>
            <a:ext cx="5605629" cy="3788227"/>
          </a:xfrm>
        </p:spPr>
        <p:txBody>
          <a:bodyPr lIns="91440" tIns="45720" rIns="91440" bIns="45720" anchor="ctr">
            <a:normAutofit/>
          </a:bodyPr>
          <a:lstStyle/>
          <a:p>
            <a:pPr marL="0" indent="0">
              <a:buNone/>
            </a:pPr>
            <a:r>
              <a:rPr lang="en-GB" dirty="0"/>
              <a:t>Today we will focus on:</a:t>
            </a:r>
          </a:p>
          <a:p>
            <a:pPr marL="0" indent="0">
              <a:buNone/>
            </a:pPr>
            <a:endParaRPr lang="en-GB" dirty="0"/>
          </a:p>
          <a:p>
            <a:r>
              <a:rPr lang="en-GB" dirty="0"/>
              <a:t>Lewin’s Change Model (1951)</a:t>
            </a:r>
          </a:p>
          <a:p>
            <a:endParaRPr lang="en-GB" dirty="0">
              <a:ea typeface="Calibri"/>
              <a:cs typeface="Calibri"/>
            </a:endParaRPr>
          </a:p>
          <a:p>
            <a:r>
              <a:rPr lang="en-GB" dirty="0"/>
              <a:t>Kotter’s eight step change model (1995)</a:t>
            </a:r>
            <a:endParaRPr lang="en-GB" dirty="0">
              <a:ea typeface="Calibri"/>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CE7A8-D97B-F057-67F9-1EFDFAEE84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423085-AACE-6FAD-6858-B15A69A1A6A5}"/>
              </a:ext>
            </a:extLst>
          </p:cNvPr>
          <p:cNvSpPr>
            <a:spLocks noGrp="1"/>
          </p:cNvSpPr>
          <p:nvPr>
            <p:ph type="title"/>
          </p:nvPr>
        </p:nvSpPr>
        <p:spPr>
          <a:xfrm>
            <a:off x="628650" y="365125"/>
            <a:ext cx="7886700" cy="1325563"/>
          </a:xfrm>
        </p:spPr>
        <p:txBody>
          <a:bodyPr>
            <a:normAutofit/>
          </a:bodyPr>
          <a:lstStyle/>
          <a:p>
            <a:r>
              <a:rPr lang="en-GB" b="1"/>
              <a:t>What are Change Models?</a:t>
            </a:r>
          </a:p>
        </p:txBody>
      </p:sp>
      <p:sp>
        <p:nvSpPr>
          <p:cNvPr id="3" name="Content Placeholder 2">
            <a:extLst>
              <a:ext uri="{FF2B5EF4-FFF2-40B4-BE49-F238E27FC236}">
                <a16:creationId xmlns:a16="http://schemas.microsoft.com/office/drawing/2014/main" id="{799E57CD-91B2-DCF2-8711-2B24B26E94CB}"/>
              </a:ext>
            </a:extLst>
          </p:cNvPr>
          <p:cNvSpPr>
            <a:spLocks noGrp="1"/>
          </p:cNvSpPr>
          <p:nvPr>
            <p:ph sz="half" idx="1"/>
          </p:nvPr>
        </p:nvSpPr>
        <p:spPr>
          <a:xfrm>
            <a:off x="628650" y="1825625"/>
            <a:ext cx="4881910" cy="4351338"/>
          </a:xfrm>
        </p:spPr>
        <p:txBody>
          <a:bodyPr lIns="91440" tIns="45720" rIns="91440" bIns="45720" anchor="t">
            <a:normAutofit/>
          </a:bodyPr>
          <a:lstStyle/>
          <a:p>
            <a:pPr marL="0" indent="0">
              <a:buNone/>
            </a:pPr>
            <a:r>
              <a:rPr lang="en-GB" sz="2000" b="1" dirty="0"/>
              <a:t>Change models</a:t>
            </a:r>
            <a:r>
              <a:rPr lang="en-GB" sz="2000" dirty="0"/>
              <a:t> are frameworks or approaches that guide organisations through the process of change. They provide structured methods for managing and understanding the dynamics of change within an organisation. </a:t>
            </a:r>
            <a:endParaRPr lang="en-US" sz="2000" dirty="0"/>
          </a:p>
          <a:p>
            <a:pPr marL="0" indent="0">
              <a:buNone/>
            </a:pPr>
            <a:r>
              <a:rPr lang="en-GB" sz="2000" dirty="0"/>
              <a:t>These models help leaders, managers, and teams understand how to implement change successfully, deal with resistance, and ensure smooth transitions.</a:t>
            </a:r>
            <a:endParaRPr lang="en-US" sz="2000" dirty="0"/>
          </a:p>
        </p:txBody>
      </p:sp>
      <p:pic>
        <p:nvPicPr>
          <p:cNvPr id="4" name="Picture 3" descr="Confused Vector Art, Icons, and Graphics for Free Download">
            <a:extLst>
              <a:ext uri="{FF2B5EF4-FFF2-40B4-BE49-F238E27FC236}">
                <a16:creationId xmlns:a16="http://schemas.microsoft.com/office/drawing/2014/main" id="{E8DF7A85-76FE-E91A-FA7C-96AF023B7CA0}"/>
              </a:ext>
            </a:extLst>
          </p:cNvPr>
          <p:cNvPicPr>
            <a:picLocks noChangeAspect="1"/>
          </p:cNvPicPr>
          <p:nvPr/>
        </p:nvPicPr>
        <p:blipFill>
          <a:blip r:embed="rId2"/>
          <a:stretch>
            <a:fillRect/>
          </a:stretch>
        </p:blipFill>
        <p:spPr>
          <a:xfrm>
            <a:off x="5596054" y="2045416"/>
            <a:ext cx="3008506" cy="2941599"/>
          </a:xfrm>
          <a:prstGeom prst="rect">
            <a:avLst/>
          </a:prstGeom>
          <a:noFill/>
        </p:spPr>
      </p:pic>
    </p:spTree>
    <p:extLst>
      <p:ext uri="{BB962C8B-B14F-4D97-AF65-F5344CB8AC3E}">
        <p14:creationId xmlns:p14="http://schemas.microsoft.com/office/powerpoint/2010/main" val="526788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C8EE1-F36E-213F-007B-EF46101AB7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CD8A0D-155C-BDA7-3967-4DF946B7D1E7}"/>
              </a:ext>
            </a:extLst>
          </p:cNvPr>
          <p:cNvSpPr>
            <a:spLocks noGrp="1"/>
          </p:cNvSpPr>
          <p:nvPr>
            <p:ph type="title"/>
          </p:nvPr>
        </p:nvSpPr>
        <p:spPr>
          <a:xfrm>
            <a:off x="628650" y="365125"/>
            <a:ext cx="7886700" cy="1325563"/>
          </a:xfrm>
        </p:spPr>
        <p:txBody>
          <a:bodyPr lIns="91440" tIns="45720" rIns="91440" bIns="45720" anchor="t">
            <a:normAutofit/>
          </a:bodyPr>
          <a:lstStyle/>
          <a:p>
            <a:r>
              <a:rPr lang="en-GB" sz="4000" dirty="0">
                <a:latin typeface="Calibri"/>
                <a:ea typeface="Calibri"/>
                <a:cs typeface="Calibri"/>
              </a:rPr>
              <a:t>NHS 111 and Lewin's Change Model</a:t>
            </a:r>
            <a:endParaRPr lang="en-US" sz="36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A17749B-B387-7EDD-5508-A61017DC82F4}"/>
              </a:ext>
            </a:extLst>
          </p:cNvPr>
          <p:cNvSpPr>
            <a:spLocks noGrp="1"/>
          </p:cNvSpPr>
          <p:nvPr>
            <p:ph sz="half" idx="1"/>
          </p:nvPr>
        </p:nvSpPr>
        <p:spPr>
          <a:xfrm>
            <a:off x="628650" y="1825625"/>
            <a:ext cx="4881910" cy="4351338"/>
          </a:xfrm>
        </p:spPr>
        <p:txBody>
          <a:bodyPr lIns="91440" tIns="45720" rIns="91440" bIns="45720" anchor="t">
            <a:normAutofit/>
          </a:bodyPr>
          <a:lstStyle/>
          <a:p>
            <a:pPr>
              <a:buNone/>
            </a:pPr>
            <a:endParaRPr lang="en-GB" sz="2000" b="1" dirty="0">
              <a:ea typeface="Calibri"/>
              <a:cs typeface="Calibri"/>
            </a:endParaRPr>
          </a:p>
          <a:p>
            <a:pPr>
              <a:buFont typeface="Arial"/>
              <a:buChar char="•"/>
            </a:pPr>
            <a:r>
              <a:rPr lang="en-GB" sz="2000" b="1" dirty="0">
                <a:ea typeface="+mn-lt"/>
                <a:cs typeface="+mn-lt"/>
              </a:rPr>
              <a:t>Unfreeze</a:t>
            </a:r>
            <a:r>
              <a:rPr lang="en-GB" sz="2000" dirty="0">
                <a:ea typeface="+mn-lt"/>
                <a:cs typeface="+mn-lt"/>
              </a:rPr>
              <a:t>: Raised awareness of the need for a non-emergency helpline to reduce pressure on A&amp;E and GP services.</a:t>
            </a:r>
            <a:endParaRPr lang="en-GB" dirty="0"/>
          </a:p>
          <a:p>
            <a:pPr>
              <a:buFont typeface="Arial"/>
              <a:buChar char="•"/>
            </a:pPr>
            <a:r>
              <a:rPr lang="en-GB" sz="2000" b="1" dirty="0">
                <a:ea typeface="+mn-lt"/>
                <a:cs typeface="+mn-lt"/>
              </a:rPr>
              <a:t>Change</a:t>
            </a:r>
            <a:r>
              <a:rPr lang="en-GB" sz="2000" dirty="0">
                <a:ea typeface="+mn-lt"/>
                <a:cs typeface="+mn-lt"/>
              </a:rPr>
              <a:t>: NHS 111 introduced as a 24/7 helpline, providing medical advice and directing patients to the right care.</a:t>
            </a:r>
            <a:endParaRPr lang="en-GB" dirty="0"/>
          </a:p>
          <a:p>
            <a:pPr>
              <a:buFont typeface="Arial"/>
              <a:buChar char="•"/>
            </a:pPr>
            <a:r>
              <a:rPr lang="en-GB" sz="2000" b="1" dirty="0">
                <a:ea typeface="+mn-lt"/>
                <a:cs typeface="+mn-lt"/>
              </a:rPr>
              <a:t>Refreeze</a:t>
            </a:r>
            <a:r>
              <a:rPr lang="en-GB" sz="2000" dirty="0">
                <a:ea typeface="+mn-lt"/>
                <a:cs typeface="+mn-lt"/>
              </a:rPr>
              <a:t>: NHS 111 became integrated into the healthcare system, with ongoing promotion and feedback to improve the service.</a:t>
            </a:r>
            <a:endParaRPr lang="en-GB" dirty="0"/>
          </a:p>
          <a:p>
            <a:pPr marL="0" indent="0">
              <a:buNone/>
            </a:pPr>
            <a:endParaRPr lang="en-GB" sz="2000" b="1" dirty="0">
              <a:ea typeface="Calibri"/>
              <a:cs typeface="Calibri"/>
            </a:endParaRPr>
          </a:p>
        </p:txBody>
      </p:sp>
      <p:pic>
        <p:nvPicPr>
          <p:cNvPr id="5" name="Picture 4" descr="NHS 111 | Service Provider | HUC">
            <a:extLst>
              <a:ext uri="{FF2B5EF4-FFF2-40B4-BE49-F238E27FC236}">
                <a16:creationId xmlns:a16="http://schemas.microsoft.com/office/drawing/2014/main" id="{816C0A0D-A055-80F7-44ED-67952E50C7A7}"/>
              </a:ext>
            </a:extLst>
          </p:cNvPr>
          <p:cNvPicPr>
            <a:picLocks noChangeAspect="1"/>
          </p:cNvPicPr>
          <p:nvPr/>
        </p:nvPicPr>
        <p:blipFill>
          <a:blip r:embed="rId2"/>
          <a:stretch>
            <a:fillRect/>
          </a:stretch>
        </p:blipFill>
        <p:spPr>
          <a:xfrm>
            <a:off x="5508702" y="2336180"/>
            <a:ext cx="2743200" cy="2743200"/>
          </a:xfrm>
          <a:prstGeom prst="rect">
            <a:avLst/>
          </a:prstGeom>
        </p:spPr>
      </p:pic>
    </p:spTree>
    <p:extLst>
      <p:ext uri="{BB962C8B-B14F-4D97-AF65-F5344CB8AC3E}">
        <p14:creationId xmlns:p14="http://schemas.microsoft.com/office/powerpoint/2010/main" val="2371831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dirty="0">
                <a:solidFill>
                  <a:srgbClr val="FFFFFF"/>
                </a:solidFill>
                <a:latin typeface="+mn-lt"/>
              </a:rPr>
              <a:t>Kotter’s Eight Step Change Model (1995)</a:t>
            </a:r>
            <a:endParaRPr lang="en-GB" sz="4000" b="1" dirty="0">
              <a:solidFill>
                <a:srgbClr val="FFFFFF"/>
              </a:solidFill>
              <a:latin typeface="+mn-lt"/>
            </a:endParaRPr>
          </a:p>
        </p:txBody>
      </p:sp>
      <p:pic>
        <p:nvPicPr>
          <p:cNvPr id="5" name="Content Placeholder 4" descr="Applying Kotter 8 Steps Model for change management">
            <a:extLst>
              <a:ext uri="{FF2B5EF4-FFF2-40B4-BE49-F238E27FC236}">
                <a16:creationId xmlns:a16="http://schemas.microsoft.com/office/drawing/2014/main" id="{6C1BE23F-DFC3-2F20-0493-B279506A0143}"/>
              </a:ext>
            </a:extLst>
          </p:cNvPr>
          <p:cNvPicPr>
            <a:picLocks noGrp="1" noChangeAspect="1"/>
          </p:cNvPicPr>
          <p:nvPr>
            <p:ph idx="1"/>
          </p:nvPr>
        </p:nvPicPr>
        <p:blipFill>
          <a:blip r:embed="rId3"/>
          <a:stretch>
            <a:fillRect/>
          </a:stretch>
        </p:blipFill>
        <p:spPr>
          <a:xfrm>
            <a:off x="963996" y="1916339"/>
            <a:ext cx="6717078" cy="4079196"/>
          </a:xfrm>
        </p:spPr>
      </p:pic>
    </p:spTree>
    <p:extLst>
      <p:ext uri="{BB962C8B-B14F-4D97-AF65-F5344CB8AC3E}">
        <p14:creationId xmlns:p14="http://schemas.microsoft.com/office/powerpoint/2010/main" val="459518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B94333-DFE2-4A34-A490-1977ED250019}"/>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ADA54CF-B56D-0039-AC1B-6CE84C6D4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A6F9E-6D27-E755-F519-4C1FF26A3C8C}"/>
              </a:ext>
            </a:extLst>
          </p:cNvPr>
          <p:cNvSpPr>
            <a:spLocks noGrp="1"/>
          </p:cNvSpPr>
          <p:nvPr>
            <p:ph type="title"/>
          </p:nvPr>
        </p:nvSpPr>
        <p:spPr>
          <a:xfrm>
            <a:off x="628650" y="365125"/>
            <a:ext cx="7886700" cy="1325563"/>
          </a:xfrm>
        </p:spPr>
        <p:txBody>
          <a:bodyPr>
            <a:normAutofit/>
          </a:bodyPr>
          <a:lstStyle/>
          <a:p>
            <a:r>
              <a:rPr lang="en-US" sz="4000" b="1" dirty="0">
                <a:solidFill>
                  <a:srgbClr val="FFFFFF"/>
                </a:solidFill>
                <a:latin typeface="+mn-lt"/>
              </a:rPr>
              <a:t>Kotter’s Eight Step Change Model (1995)</a:t>
            </a:r>
            <a:endParaRPr lang="en-GB" sz="4000" b="1" dirty="0">
              <a:solidFill>
                <a:srgbClr val="FFFFFF"/>
              </a:solidFill>
              <a:latin typeface="+mn-lt"/>
            </a:endParaRPr>
          </a:p>
        </p:txBody>
      </p:sp>
      <p:sp>
        <p:nvSpPr>
          <p:cNvPr id="9" name="Content Placeholder 2">
            <a:extLst>
              <a:ext uri="{FF2B5EF4-FFF2-40B4-BE49-F238E27FC236}">
                <a16:creationId xmlns:a16="http://schemas.microsoft.com/office/drawing/2014/main" id="{C81F9394-16A2-C483-EFEB-BC78DCCDFBE5}"/>
              </a:ext>
            </a:extLst>
          </p:cNvPr>
          <p:cNvSpPr>
            <a:spLocks noGrp="1"/>
          </p:cNvSpPr>
          <p:nvPr>
            <p:ph idx="1"/>
          </p:nvPr>
        </p:nvSpPr>
        <p:spPr>
          <a:xfrm>
            <a:off x="390525" y="2127250"/>
            <a:ext cx="8124825" cy="3738562"/>
          </a:xfrm>
        </p:spPr>
        <p:txBody>
          <a:bodyPr lIns="91440" tIns="45720" rIns="91440" bIns="45720" anchor="t">
            <a:normAutofit fontScale="92500" lnSpcReduction="20000"/>
          </a:bodyPr>
          <a:lstStyle/>
          <a:p>
            <a:pPr marL="457200" indent="-457200">
              <a:buFont typeface="+mj-lt"/>
              <a:buAutoNum type="arabicPeriod"/>
            </a:pPr>
            <a:r>
              <a:rPr lang="en-US" sz="2100" dirty="0">
                <a:solidFill>
                  <a:srgbClr val="0070C0"/>
                </a:solidFill>
              </a:rPr>
              <a:t>Establishing a sense of urgency – why is it needed?</a:t>
            </a:r>
          </a:p>
          <a:p>
            <a:pPr marL="457200" indent="-457200">
              <a:buFont typeface="+mj-lt"/>
              <a:buAutoNum type="arabicPeriod"/>
            </a:pPr>
            <a:r>
              <a:rPr lang="en-US" sz="2100" dirty="0">
                <a:solidFill>
                  <a:srgbClr val="0070C0"/>
                </a:solidFill>
              </a:rPr>
              <a:t>Forming a powerful guiding coalition – Build a team with correct skills</a:t>
            </a:r>
            <a:endParaRPr lang="en-US" sz="2100" dirty="0">
              <a:solidFill>
                <a:srgbClr val="0070C0"/>
              </a:solidFill>
              <a:ea typeface="Calibri"/>
              <a:cs typeface="Calibri"/>
            </a:endParaRPr>
          </a:p>
          <a:p>
            <a:pPr marL="457200" indent="-457200">
              <a:buFont typeface="+mj-lt"/>
              <a:buAutoNum type="arabicPeriod"/>
            </a:pPr>
            <a:r>
              <a:rPr lang="en-US" sz="2100" dirty="0">
                <a:solidFill>
                  <a:srgbClr val="0070C0"/>
                </a:solidFill>
              </a:rPr>
              <a:t>Creating a vision – Allow other to see/understand what you are trying to achieve with the change</a:t>
            </a:r>
            <a:endParaRPr lang="en-US" sz="2100" dirty="0">
              <a:solidFill>
                <a:srgbClr val="0070C0"/>
              </a:solidFill>
              <a:ea typeface="Calibri" panose="020F0502020204030204"/>
              <a:cs typeface="Calibri" panose="020F0502020204030204"/>
            </a:endParaRPr>
          </a:p>
          <a:p>
            <a:pPr marL="457200" indent="-457200">
              <a:buFont typeface="+mj-lt"/>
              <a:buAutoNum type="arabicPeriod"/>
            </a:pPr>
            <a:r>
              <a:rPr lang="en-US" sz="2100" dirty="0">
                <a:solidFill>
                  <a:srgbClr val="0070C0"/>
                </a:solidFill>
              </a:rPr>
              <a:t>Communicating the vision  - talk about it often </a:t>
            </a:r>
            <a:endParaRPr lang="en-US" sz="2100" dirty="0">
              <a:solidFill>
                <a:srgbClr val="0070C0"/>
              </a:solidFill>
              <a:ea typeface="Calibri" panose="020F0502020204030204"/>
              <a:cs typeface="Calibri" panose="020F0502020204030204"/>
            </a:endParaRPr>
          </a:p>
          <a:p>
            <a:pPr marL="457200" indent="-457200">
              <a:buFont typeface="+mj-lt"/>
              <a:buAutoNum type="arabicPeriod"/>
            </a:pPr>
            <a:r>
              <a:rPr lang="en-US" sz="2100" dirty="0">
                <a:solidFill>
                  <a:srgbClr val="7030A0"/>
                </a:solidFill>
              </a:rPr>
              <a:t>Empowering others to act on the vision</a:t>
            </a:r>
          </a:p>
          <a:p>
            <a:pPr marL="457200" indent="-457200">
              <a:buFont typeface="+mj-lt"/>
              <a:buAutoNum type="arabicPeriod"/>
            </a:pPr>
            <a:r>
              <a:rPr lang="en-US" sz="2100" dirty="0">
                <a:solidFill>
                  <a:srgbClr val="7030A0"/>
                </a:solidFill>
              </a:rPr>
              <a:t>Planning for and creating short-term wins – give a taste of success for motivation to stay on track/stop negative thinking</a:t>
            </a:r>
            <a:endParaRPr lang="en-US" sz="2100" dirty="0">
              <a:solidFill>
                <a:srgbClr val="7030A0"/>
              </a:solidFill>
              <a:ea typeface="Calibri"/>
              <a:cs typeface="Calibri"/>
            </a:endParaRPr>
          </a:p>
          <a:p>
            <a:pPr marL="457200" indent="-457200">
              <a:buFont typeface="+mj-lt"/>
              <a:buAutoNum type="arabicPeriod"/>
            </a:pPr>
            <a:r>
              <a:rPr lang="en-US" sz="2100" dirty="0">
                <a:solidFill>
                  <a:srgbClr val="7030A0"/>
                </a:solidFill>
              </a:rPr>
              <a:t>Consolidating improvements and producing still more change – build on the small wins and continue building on change</a:t>
            </a:r>
            <a:endParaRPr lang="en-US" sz="2100" dirty="0">
              <a:solidFill>
                <a:srgbClr val="7030A0"/>
              </a:solidFill>
              <a:ea typeface="Calibri" panose="020F0502020204030204"/>
              <a:cs typeface="Calibri" panose="020F0502020204030204"/>
            </a:endParaRPr>
          </a:p>
          <a:p>
            <a:pPr marL="457200" indent="-457200">
              <a:buFont typeface="+mj-lt"/>
              <a:buAutoNum type="arabicPeriod"/>
            </a:pPr>
            <a:r>
              <a:rPr lang="en-US" sz="2100" dirty="0" err="1">
                <a:solidFill>
                  <a:srgbClr val="C00000"/>
                </a:solidFill>
              </a:rPr>
              <a:t>Institutionalising</a:t>
            </a:r>
            <a:r>
              <a:rPr lang="en-US" sz="2100" dirty="0">
                <a:solidFill>
                  <a:srgbClr val="C00000"/>
                </a:solidFill>
              </a:rPr>
              <a:t> new approaches   - continuous efforts to see it being used enough to replace old habits</a:t>
            </a:r>
            <a:endParaRPr lang="en-GB" sz="2100" dirty="0">
              <a:solidFill>
                <a:srgbClr val="C00000"/>
              </a:solidFill>
            </a:endParaRPr>
          </a:p>
        </p:txBody>
      </p:sp>
    </p:spTree>
    <p:extLst>
      <p:ext uri="{BB962C8B-B14F-4D97-AF65-F5344CB8AC3E}">
        <p14:creationId xmlns:p14="http://schemas.microsoft.com/office/powerpoint/2010/main" val="3612681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latin typeface="+mn-lt"/>
              </a:rPr>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699" y="1253331"/>
            <a:ext cx="8232775" cy="4351338"/>
          </a:xfrm>
        </p:spPr>
        <p:txBody>
          <a:bodyPr/>
          <a:lstStyle/>
          <a:p>
            <a:pPr marL="0" indent="0">
              <a:buNone/>
            </a:pPr>
            <a:r>
              <a:rPr lang="en-GB" sz="3600" dirty="0"/>
              <a:t>In your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0" y="390525"/>
            <a:ext cx="9144000" cy="6115050"/>
          </a:xfrm>
          <a:prstGeom prst="rect">
            <a:avLst/>
          </a:prstGeom>
          <a:ln>
            <a:solidFill>
              <a:srgbClr val="0070C0"/>
            </a:solidFill>
          </a:ln>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a:xfrm>
            <a:off x="452437" y="493712"/>
            <a:ext cx="8239125" cy="1325563"/>
          </a:xfrm>
        </p:spPr>
        <p:txBody>
          <a:bodyPr/>
          <a:lstStyle/>
          <a:p>
            <a:r>
              <a:rPr lang="en-GB" b="1" dirty="0">
                <a:latin typeface="+mn-lt"/>
              </a:rPr>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noGrp="1"/>
          </p:cNvSpPr>
          <p:nvPr>
            <p:ph idx="1"/>
          </p:nvPr>
        </p:nvSpPr>
        <p:spPr>
          <a:xfrm>
            <a:off x="628650" y="1819275"/>
            <a:ext cx="7886700" cy="3857623"/>
          </a:xfrm>
        </p:spPr>
        <p:txBody>
          <a:bodyPr/>
          <a:lstStyle/>
          <a:p>
            <a:r>
              <a:rPr lang="en-GB" dirty="0"/>
              <a:t>Existing power structures</a:t>
            </a:r>
          </a:p>
          <a:p>
            <a:r>
              <a:rPr lang="en-GB" dirty="0"/>
              <a:t>Resistance from groups/teams/departments</a:t>
            </a:r>
          </a:p>
          <a:p>
            <a:r>
              <a:rPr lang="en-GB" dirty="0"/>
              <a:t>Failure of previous change initiatives</a:t>
            </a:r>
          </a:p>
          <a:p>
            <a:r>
              <a:rPr lang="en-GB" dirty="0"/>
              <a:t>Political landscape</a:t>
            </a:r>
          </a:p>
          <a:p>
            <a:r>
              <a:rPr lang="en-GB" dirty="0"/>
              <a:t>Strategic</a:t>
            </a:r>
          </a:p>
          <a:p>
            <a:r>
              <a:rPr lang="en-GB"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2514600" y="2622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11" b="8942"/>
          <a:stretch/>
        </p:blipFill>
        <p:spPr bwMode="auto">
          <a:xfrm>
            <a:off x="0" y="0"/>
            <a:ext cx="9144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4E302-2B78-285D-D71D-57D0012F74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BFD1F0-F47D-45CF-14A9-C72AB9240F7F}"/>
              </a:ext>
            </a:extLst>
          </p:cNvPr>
          <p:cNvSpPr>
            <a:spLocks noGrp="1"/>
          </p:cNvSpPr>
          <p:nvPr>
            <p:ph type="title"/>
          </p:nvPr>
        </p:nvSpPr>
        <p:spPr>
          <a:xfrm>
            <a:off x="628650" y="365125"/>
            <a:ext cx="7886700" cy="1006475"/>
          </a:xfrm>
        </p:spPr>
        <p:txBody>
          <a:bodyPr lIns="91440" tIns="45720" rIns="91440" bIns="45720" anchor="t"/>
          <a:lstStyle/>
          <a:p>
            <a:r>
              <a:rPr lang="en-US" b="1" dirty="0">
                <a:latin typeface="+mn-lt"/>
                <a:ea typeface="Calibri"/>
                <a:cs typeface="Calibri"/>
              </a:rPr>
              <a:t>Kübler</a:t>
            </a:r>
            <a:r>
              <a:rPr lang="en-GB" b="1" dirty="0">
                <a:latin typeface="+mn-lt"/>
                <a:ea typeface="Calibri"/>
                <a:cs typeface="Calibri"/>
              </a:rPr>
              <a:t>-Ross Change Model</a:t>
            </a:r>
            <a:endParaRPr lang="en-US" dirty="0"/>
          </a:p>
        </p:txBody>
      </p:sp>
      <p:sp>
        <p:nvSpPr>
          <p:cNvPr id="4" name="Content Placeholder 3">
            <a:extLst>
              <a:ext uri="{FF2B5EF4-FFF2-40B4-BE49-F238E27FC236}">
                <a16:creationId xmlns:a16="http://schemas.microsoft.com/office/drawing/2014/main" id="{EDB1384B-DF4E-E494-D51F-DA3A80471A0D}"/>
              </a:ext>
            </a:extLst>
          </p:cNvPr>
          <p:cNvSpPr>
            <a:spLocks noGrp="1"/>
          </p:cNvSpPr>
          <p:nvPr>
            <p:ph idx="1"/>
          </p:nvPr>
        </p:nvSpPr>
        <p:spPr>
          <a:xfrm>
            <a:off x="628650" y="1535693"/>
            <a:ext cx="7886700" cy="4351338"/>
          </a:xfrm>
        </p:spPr>
        <p:txBody>
          <a:bodyPr lIns="91440" tIns="45720" rIns="91440" bIns="45720" anchor="t"/>
          <a:lstStyle/>
          <a:p>
            <a:r>
              <a:rPr lang="en-US" sz="2400" dirty="0">
                <a:ea typeface="+mn-lt"/>
                <a:cs typeface="+mn-lt"/>
              </a:rPr>
              <a:t>The </a:t>
            </a:r>
            <a:r>
              <a:rPr lang="en-US" sz="2400" b="1" dirty="0">
                <a:ea typeface="+mn-lt"/>
                <a:cs typeface="+mn-lt"/>
              </a:rPr>
              <a:t>Kubler-Ross Change Model</a:t>
            </a:r>
            <a:r>
              <a:rPr lang="en-US" sz="2400" dirty="0">
                <a:ea typeface="+mn-lt"/>
                <a:cs typeface="+mn-lt"/>
              </a:rPr>
              <a:t> is a framework that was originally developed by psychiatrist </a:t>
            </a:r>
            <a:r>
              <a:rPr lang="en-US" sz="2400" b="1" dirty="0">
                <a:ea typeface="+mn-lt"/>
                <a:cs typeface="+mn-lt"/>
              </a:rPr>
              <a:t>Elisabeth Kübler-Ross</a:t>
            </a:r>
            <a:r>
              <a:rPr lang="en-US" sz="2400" dirty="0">
                <a:ea typeface="+mn-lt"/>
                <a:cs typeface="+mn-lt"/>
              </a:rPr>
              <a:t> in 1969</a:t>
            </a:r>
          </a:p>
          <a:p>
            <a:r>
              <a:rPr lang="en-US" sz="2400" dirty="0">
                <a:ea typeface="+mn-lt"/>
                <a:cs typeface="+mn-lt"/>
              </a:rPr>
              <a:t>It was first introduced in her book </a:t>
            </a:r>
            <a:r>
              <a:rPr lang="en-US" sz="2400" i="1" dirty="0">
                <a:ea typeface="+mn-lt"/>
                <a:cs typeface="+mn-lt"/>
              </a:rPr>
              <a:t>"On Death and Dying,"</a:t>
            </a:r>
            <a:r>
              <a:rPr lang="en-US" sz="2400" dirty="0">
                <a:ea typeface="+mn-lt"/>
                <a:cs typeface="+mn-lt"/>
              </a:rPr>
              <a:t> where she identified five stages of grief that individuals typically experience when facing terminal illness. Over time, this model was adapted to understand how people react to any form of change or loss, not just death</a:t>
            </a:r>
          </a:p>
          <a:p>
            <a:r>
              <a:rPr lang="en-US" sz="2400" dirty="0">
                <a:ea typeface="+mn-lt"/>
                <a:cs typeface="+mn-lt"/>
              </a:rPr>
              <a:t>The model has since been widely applied to various forms of personal or </a:t>
            </a:r>
            <a:r>
              <a:rPr lang="en-US" sz="2400" dirty="0" err="1">
                <a:ea typeface="+mn-lt"/>
                <a:cs typeface="+mn-lt"/>
              </a:rPr>
              <a:t>organisational</a:t>
            </a:r>
            <a:r>
              <a:rPr lang="en-US" sz="2400" dirty="0">
                <a:ea typeface="+mn-lt"/>
                <a:cs typeface="+mn-lt"/>
              </a:rPr>
              <a:t> change, including work transitions, major life changes, and even </a:t>
            </a:r>
            <a:r>
              <a:rPr lang="en-US" sz="2400" dirty="0" err="1">
                <a:ea typeface="+mn-lt"/>
                <a:cs typeface="+mn-lt"/>
              </a:rPr>
              <a:t>organisational</a:t>
            </a:r>
            <a:r>
              <a:rPr lang="en-US" sz="2400" dirty="0">
                <a:ea typeface="+mn-lt"/>
                <a:cs typeface="+mn-lt"/>
              </a:rPr>
              <a:t> restructuring</a:t>
            </a:r>
            <a:endParaRPr lang="en-US" sz="2400" dirty="0">
              <a:ea typeface="Calibri"/>
              <a:cs typeface="Calibri"/>
            </a:endParaRPr>
          </a:p>
        </p:txBody>
      </p:sp>
    </p:spTree>
    <p:extLst>
      <p:ext uri="{BB962C8B-B14F-4D97-AF65-F5344CB8AC3E}">
        <p14:creationId xmlns:p14="http://schemas.microsoft.com/office/powerpoint/2010/main" val="1929259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628650" y="365125"/>
            <a:ext cx="7886700" cy="1006475"/>
          </a:xfrm>
        </p:spPr>
        <p:txBody>
          <a:bodyPr/>
          <a:lstStyle/>
          <a:p>
            <a:r>
              <a:rPr lang="en-GB" b="1" dirty="0">
                <a:latin typeface="+mn-lt"/>
              </a:rPr>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9560" y="1095374"/>
            <a:ext cx="7084879" cy="4816475"/>
          </a:xfrm>
          <a:prstGeom prst="rect">
            <a:avLst/>
          </a:prstGeom>
          <a:noFill/>
          <a:ln>
            <a:solidFill>
              <a:srgbClr val="0070C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7BBD0-5FBC-0771-AC92-4DAF4A1E15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FCA3EB-EC17-A213-644B-5EBAD5F5E051}"/>
              </a:ext>
            </a:extLst>
          </p:cNvPr>
          <p:cNvSpPr>
            <a:spLocks noGrp="1"/>
          </p:cNvSpPr>
          <p:nvPr>
            <p:ph type="title"/>
          </p:nvPr>
        </p:nvSpPr>
        <p:spPr>
          <a:xfrm>
            <a:off x="784768" y="253613"/>
            <a:ext cx="7964758" cy="1006475"/>
          </a:xfrm>
        </p:spPr>
        <p:txBody>
          <a:bodyPr lIns="91440" tIns="45720" rIns="91440" bIns="45720" anchor="t"/>
          <a:lstStyle/>
          <a:p>
            <a:r>
              <a:rPr lang="en-US" sz="2800" b="1" dirty="0">
                <a:latin typeface="+mn-lt"/>
                <a:ea typeface="Calibri"/>
                <a:cs typeface="Calibri"/>
              </a:rPr>
              <a:t>Kubler-Ross Model in Domiciliary Care - Electronic System Introduction</a:t>
            </a:r>
            <a:endParaRPr lang="en-US" sz="4800" dirty="0"/>
          </a:p>
        </p:txBody>
      </p:sp>
      <p:sp>
        <p:nvSpPr>
          <p:cNvPr id="4" name="Content Placeholder 3">
            <a:extLst>
              <a:ext uri="{FF2B5EF4-FFF2-40B4-BE49-F238E27FC236}">
                <a16:creationId xmlns:a16="http://schemas.microsoft.com/office/drawing/2014/main" id="{0534D771-3C5E-FA16-70FD-D7ED12C917F4}"/>
              </a:ext>
            </a:extLst>
          </p:cNvPr>
          <p:cNvSpPr>
            <a:spLocks noGrp="1"/>
          </p:cNvSpPr>
          <p:nvPr>
            <p:ph idx="1"/>
          </p:nvPr>
        </p:nvSpPr>
        <p:spPr>
          <a:xfrm>
            <a:off x="383324" y="755107"/>
            <a:ext cx="8600377" cy="4351338"/>
          </a:xfrm>
        </p:spPr>
        <p:txBody>
          <a:bodyPr lIns="91440" tIns="45720" rIns="91440" bIns="45720" anchor="t"/>
          <a:lstStyle/>
          <a:p>
            <a:endParaRPr lang="en-US" sz="2400">
              <a:ea typeface="+mn-lt"/>
              <a:cs typeface="+mn-lt"/>
            </a:endParaRPr>
          </a:p>
          <a:p>
            <a:r>
              <a:rPr lang="en-US" sz="2400" i="1" dirty="0">
                <a:ea typeface="+mn-lt"/>
                <a:cs typeface="+mn-lt"/>
              </a:rPr>
              <a:t>Denial</a:t>
            </a:r>
            <a:br>
              <a:rPr lang="en-US" sz="2400" dirty="0">
                <a:ea typeface="+mn-lt"/>
                <a:cs typeface="+mn-lt"/>
              </a:rPr>
            </a:br>
            <a:r>
              <a:rPr lang="en-US" sz="2400" dirty="0">
                <a:ea typeface="+mn-lt"/>
                <a:cs typeface="+mn-lt"/>
              </a:rPr>
              <a:t>Care workers resist change, preferring the old paper-based system.</a:t>
            </a:r>
            <a:endParaRPr lang="en-US" sz="2400" dirty="0">
              <a:ea typeface="Calibri"/>
              <a:cs typeface="Calibri"/>
            </a:endParaRPr>
          </a:p>
          <a:p>
            <a:r>
              <a:rPr lang="en-US" sz="2400" i="1" dirty="0">
                <a:ea typeface="+mn-lt"/>
                <a:cs typeface="+mn-lt"/>
              </a:rPr>
              <a:t>Anger</a:t>
            </a:r>
            <a:br>
              <a:rPr lang="en-US" sz="2400" dirty="0">
                <a:ea typeface="+mn-lt"/>
                <a:cs typeface="+mn-lt"/>
              </a:rPr>
            </a:br>
            <a:r>
              <a:rPr lang="en-US" sz="2400" dirty="0">
                <a:ea typeface="+mn-lt"/>
                <a:cs typeface="+mn-lt"/>
              </a:rPr>
              <a:t>Frustration with learning new technology and added workload.</a:t>
            </a:r>
            <a:endParaRPr lang="en-US" dirty="0"/>
          </a:p>
          <a:p>
            <a:r>
              <a:rPr lang="en-US" sz="2400" i="1" dirty="0">
                <a:ea typeface="+mn-lt"/>
                <a:cs typeface="+mn-lt"/>
              </a:rPr>
              <a:t>Experiment</a:t>
            </a:r>
            <a:br>
              <a:rPr lang="en-US" sz="2400" dirty="0">
                <a:ea typeface="+mn-lt"/>
                <a:cs typeface="+mn-lt"/>
              </a:rPr>
            </a:br>
            <a:r>
              <a:rPr lang="en-US" sz="2400" dirty="0">
                <a:ea typeface="+mn-lt"/>
                <a:cs typeface="+mn-lt"/>
              </a:rPr>
              <a:t>Workers try the system, learning through trial and error.</a:t>
            </a:r>
            <a:endParaRPr lang="en-US" dirty="0"/>
          </a:p>
          <a:p>
            <a:r>
              <a:rPr lang="en-US" sz="2400" i="1" dirty="0">
                <a:ea typeface="+mn-lt"/>
                <a:cs typeface="+mn-lt"/>
              </a:rPr>
              <a:t>Decision</a:t>
            </a:r>
            <a:br>
              <a:rPr lang="en-US" sz="2400" dirty="0">
                <a:ea typeface="+mn-lt"/>
                <a:cs typeface="+mn-lt"/>
              </a:rPr>
            </a:br>
            <a:r>
              <a:rPr lang="en-US" sz="2400" dirty="0">
                <a:ea typeface="+mn-lt"/>
                <a:cs typeface="+mn-lt"/>
              </a:rPr>
              <a:t>Workers assess the system’s benefits and decide whether to fully adopt it.</a:t>
            </a:r>
            <a:endParaRPr lang="en-US" dirty="0"/>
          </a:p>
          <a:p>
            <a:r>
              <a:rPr lang="en-US" sz="2400" i="1" dirty="0">
                <a:ea typeface="+mn-lt"/>
                <a:cs typeface="+mn-lt"/>
              </a:rPr>
              <a:t>Integration</a:t>
            </a:r>
            <a:br>
              <a:rPr lang="en-US" sz="2400" dirty="0">
                <a:ea typeface="+mn-lt"/>
                <a:cs typeface="+mn-lt"/>
              </a:rPr>
            </a:br>
            <a:r>
              <a:rPr lang="en-US" sz="2400" dirty="0">
                <a:ea typeface="+mn-lt"/>
                <a:cs typeface="+mn-lt"/>
              </a:rPr>
              <a:t>The system becomes part of daily routines, and staff embrace it.</a:t>
            </a:r>
            <a:endParaRPr lang="en-US" dirty="0"/>
          </a:p>
          <a:p>
            <a:endParaRPr lang="en-US" sz="2400" dirty="0">
              <a:ea typeface="Calibri"/>
              <a:cs typeface="Calibri"/>
            </a:endParaRPr>
          </a:p>
          <a:p>
            <a:endParaRPr lang="en-US" sz="2400" dirty="0">
              <a:ea typeface="Calibri"/>
              <a:cs typeface="Calibri"/>
            </a:endParaRPr>
          </a:p>
        </p:txBody>
      </p:sp>
    </p:spTree>
    <p:extLst>
      <p:ext uri="{BB962C8B-B14F-4D97-AF65-F5344CB8AC3E}">
        <p14:creationId xmlns:p14="http://schemas.microsoft.com/office/powerpoint/2010/main" val="3339202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a:xfrm>
            <a:off x="495300" y="526255"/>
            <a:ext cx="7886700" cy="1325563"/>
          </a:xfrm>
        </p:spPr>
        <p:txBody>
          <a:bodyPr/>
          <a:lstStyle/>
          <a:p>
            <a:r>
              <a:rPr lang="en-GB" b="1" dirty="0">
                <a:latin typeface="+mn-lt"/>
              </a:rPr>
              <a:t>How do we Overcome this?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4D6C2-D1DE-C45B-66F4-43D571EFE6C0}"/>
            </a:ext>
          </a:extLst>
        </p:cNvPr>
        <p:cNvGrpSpPr/>
        <p:nvPr/>
      </p:nvGrpSpPr>
      <p:grpSpPr>
        <a:xfrm>
          <a:off x="0" y="0"/>
          <a:ext cx="0" cy="0"/>
          <a:chOff x="0" y="0"/>
          <a:chExt cx="0" cy="0"/>
        </a:xfrm>
      </p:grpSpPr>
      <p:pic>
        <p:nvPicPr>
          <p:cNvPr id="7" name="Picture 6" descr="68,100+ Road Map Stock Photos, Pictures ...">
            <a:extLst>
              <a:ext uri="{FF2B5EF4-FFF2-40B4-BE49-F238E27FC236}">
                <a16:creationId xmlns:a16="http://schemas.microsoft.com/office/drawing/2014/main" id="{6C363413-C88A-14C2-B720-3BB95711B4D0}"/>
              </a:ext>
            </a:extLst>
          </p:cNvPr>
          <p:cNvPicPr>
            <a:picLocks noChangeAspect="1"/>
          </p:cNvPicPr>
          <p:nvPr/>
        </p:nvPicPr>
        <p:blipFill>
          <a:blip r:embed="rId2"/>
          <a:stretch>
            <a:fillRect/>
          </a:stretch>
        </p:blipFill>
        <p:spPr>
          <a:xfrm>
            <a:off x="6467592" y="85028"/>
            <a:ext cx="2676525" cy="1714500"/>
          </a:xfrm>
          <a:prstGeom prst="rect">
            <a:avLst/>
          </a:prstGeom>
        </p:spPr>
      </p:pic>
      <p:sp>
        <p:nvSpPr>
          <p:cNvPr id="2" name="Title 1">
            <a:extLst>
              <a:ext uri="{FF2B5EF4-FFF2-40B4-BE49-F238E27FC236}">
                <a16:creationId xmlns:a16="http://schemas.microsoft.com/office/drawing/2014/main" id="{651FB33F-FA49-0754-B0A2-B9E7DBBAA635}"/>
              </a:ext>
            </a:extLst>
          </p:cNvPr>
          <p:cNvSpPr>
            <a:spLocks noGrp="1"/>
          </p:cNvSpPr>
          <p:nvPr>
            <p:ph type="title"/>
          </p:nvPr>
        </p:nvSpPr>
        <p:spPr>
          <a:xfrm>
            <a:off x="495300" y="526255"/>
            <a:ext cx="7886700" cy="1325563"/>
          </a:xfrm>
        </p:spPr>
        <p:txBody>
          <a:bodyPr/>
          <a:lstStyle/>
          <a:p>
            <a:r>
              <a:rPr lang="en-GB" b="1" dirty="0">
                <a:latin typeface="+mn-lt"/>
              </a:rPr>
              <a:t>How do we Overcome this?</a:t>
            </a:r>
          </a:p>
        </p:txBody>
      </p:sp>
      <p:sp>
        <p:nvSpPr>
          <p:cNvPr id="5" name="Content Placeholder 4">
            <a:extLst>
              <a:ext uri="{FF2B5EF4-FFF2-40B4-BE49-F238E27FC236}">
                <a16:creationId xmlns:a16="http://schemas.microsoft.com/office/drawing/2014/main" id="{8A380E16-6383-A5B4-C329-8BB0F115BDB9}"/>
              </a:ext>
            </a:extLst>
          </p:cNvPr>
          <p:cNvSpPr>
            <a:spLocks noGrp="1"/>
          </p:cNvSpPr>
          <p:nvPr>
            <p:ph idx="1"/>
          </p:nvPr>
        </p:nvSpPr>
        <p:spPr>
          <a:xfrm>
            <a:off x="628650" y="1317625"/>
            <a:ext cx="7886700" cy="4351338"/>
          </a:xfrm>
        </p:spPr>
        <p:txBody>
          <a:bodyPr lIns="91440" tIns="45720" rIns="91440" bIns="45720" anchor="t"/>
          <a:lstStyle/>
          <a:p>
            <a:pPr marL="0" indent="0">
              <a:buNone/>
            </a:pPr>
            <a:endParaRPr lang="en-GB" dirty="0"/>
          </a:p>
          <a:p>
            <a:endParaRPr lang="en-GB" dirty="0"/>
          </a:p>
          <a:p>
            <a:pPr marL="0" indent="0">
              <a:buNone/>
            </a:pPr>
            <a:endParaRPr lang="en-GB" dirty="0"/>
          </a:p>
        </p:txBody>
      </p:sp>
      <p:sp>
        <p:nvSpPr>
          <p:cNvPr id="6" name="Content Placeholder 4">
            <a:extLst>
              <a:ext uri="{FF2B5EF4-FFF2-40B4-BE49-F238E27FC236}">
                <a16:creationId xmlns:a16="http://schemas.microsoft.com/office/drawing/2014/main" id="{9F0D76CE-D47E-76F3-A075-338C7ABD42DB}"/>
              </a:ext>
            </a:extLst>
          </p:cNvPr>
          <p:cNvSpPr txBox="1">
            <a:spLocks/>
          </p:cNvSpPr>
          <p:nvPr/>
        </p:nvSpPr>
        <p:spPr>
          <a:xfrm>
            <a:off x="502270" y="934766"/>
            <a:ext cx="7886700" cy="4351338"/>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000" dirty="0">
              <a:ea typeface="Calibri"/>
              <a:cs typeface="Calibri"/>
            </a:endParaRPr>
          </a:p>
          <a:p>
            <a:pPr>
              <a:buFont typeface="Arial"/>
              <a:buChar char="•"/>
            </a:pPr>
            <a:r>
              <a:rPr lang="en-GB" sz="2000" b="1" dirty="0">
                <a:ea typeface="+mn-lt"/>
                <a:cs typeface="+mn-lt"/>
              </a:rPr>
              <a:t>Communicate Clearly</a:t>
            </a:r>
            <a:r>
              <a:rPr lang="en-GB" sz="2000" dirty="0">
                <a:ea typeface="+mn-lt"/>
                <a:cs typeface="+mn-lt"/>
              </a:rPr>
              <a:t>:</a:t>
            </a:r>
            <a:endParaRPr lang="en-GB" sz="2000" dirty="0">
              <a:ea typeface="Calibri"/>
              <a:cs typeface="Calibri"/>
            </a:endParaRPr>
          </a:p>
          <a:p>
            <a:pPr>
              <a:buFont typeface="Arial"/>
              <a:buChar char="•"/>
            </a:pPr>
            <a:r>
              <a:rPr lang="en-GB" sz="2000" dirty="0">
                <a:ea typeface="+mn-lt"/>
                <a:cs typeface="+mn-lt"/>
              </a:rPr>
              <a:t>Hold meetings or send clear emails to explain the reason for the change, how it will affect the team, and the expected benefits.</a:t>
            </a:r>
            <a:endParaRPr lang="en-GB" sz="2000" dirty="0">
              <a:ea typeface="Calibri"/>
              <a:cs typeface="Calibri"/>
            </a:endParaRPr>
          </a:p>
          <a:p>
            <a:pPr>
              <a:buFont typeface="Arial"/>
              <a:buChar char="•"/>
            </a:pPr>
            <a:r>
              <a:rPr lang="en-GB" sz="2000" b="1" dirty="0">
                <a:ea typeface="+mn-lt"/>
                <a:cs typeface="+mn-lt"/>
              </a:rPr>
              <a:t>Involve Employees</a:t>
            </a:r>
            <a:r>
              <a:rPr lang="en-GB" sz="2000" dirty="0">
                <a:ea typeface="+mn-lt"/>
                <a:cs typeface="+mn-lt"/>
              </a:rPr>
              <a:t>:</a:t>
            </a:r>
            <a:endParaRPr lang="en-GB" sz="2000" dirty="0">
              <a:ea typeface="Calibri"/>
              <a:cs typeface="Calibri"/>
            </a:endParaRPr>
          </a:p>
          <a:p>
            <a:pPr>
              <a:buFont typeface="Arial"/>
              <a:buChar char="•"/>
            </a:pPr>
            <a:r>
              <a:rPr lang="en-GB" sz="2000" dirty="0">
                <a:ea typeface="+mn-lt"/>
                <a:cs typeface="+mn-lt"/>
              </a:rPr>
              <a:t>Create focus groups or surveys to gather employee opinions and feedback. Involve them in decision-making or pilot testing the change.</a:t>
            </a:r>
            <a:endParaRPr lang="en-GB" sz="2000" dirty="0">
              <a:ea typeface="Calibri"/>
              <a:cs typeface="Calibri"/>
            </a:endParaRPr>
          </a:p>
          <a:p>
            <a:pPr>
              <a:buFont typeface="Arial"/>
              <a:buChar char="•"/>
            </a:pPr>
            <a:r>
              <a:rPr lang="en-GB" sz="2000" b="1" dirty="0">
                <a:ea typeface="+mn-lt"/>
                <a:cs typeface="+mn-lt"/>
              </a:rPr>
              <a:t>Provide Training</a:t>
            </a:r>
            <a:r>
              <a:rPr lang="en-GB" sz="2000" dirty="0">
                <a:ea typeface="+mn-lt"/>
                <a:cs typeface="+mn-lt"/>
              </a:rPr>
              <a:t>:</a:t>
            </a:r>
            <a:endParaRPr lang="en-GB" sz="2000" dirty="0">
              <a:ea typeface="Calibri"/>
              <a:cs typeface="Calibri"/>
            </a:endParaRPr>
          </a:p>
          <a:p>
            <a:pPr>
              <a:buFont typeface="Arial"/>
              <a:buChar char="•"/>
            </a:pPr>
            <a:r>
              <a:rPr lang="en-GB" sz="2000" dirty="0">
                <a:ea typeface="+mn-lt"/>
                <a:cs typeface="+mn-lt"/>
              </a:rPr>
              <a:t>Offer hands-on workshops, online tutorials, or one-on-one sessions to help employees learn new systems or processes before full implementation.</a:t>
            </a:r>
            <a:endParaRPr lang="en-GB" sz="2000" dirty="0">
              <a:ea typeface="Calibri"/>
              <a:cs typeface="Calibri"/>
            </a:endParaRPr>
          </a:p>
          <a:p>
            <a:pPr>
              <a:buFont typeface="Arial"/>
              <a:buChar char="•"/>
            </a:pPr>
            <a:r>
              <a:rPr lang="en-GB" sz="2000" b="1" dirty="0">
                <a:ea typeface="+mn-lt"/>
                <a:cs typeface="+mn-lt"/>
              </a:rPr>
              <a:t>Create a Roadmap</a:t>
            </a:r>
            <a:r>
              <a:rPr lang="en-GB" sz="2000" dirty="0">
                <a:ea typeface="+mn-lt"/>
                <a:cs typeface="+mn-lt"/>
              </a:rPr>
              <a:t>:</a:t>
            </a:r>
            <a:endParaRPr lang="en-GB" sz="2000" dirty="0">
              <a:ea typeface="Calibri"/>
              <a:cs typeface="Calibri"/>
            </a:endParaRPr>
          </a:p>
          <a:p>
            <a:pPr>
              <a:buFont typeface="Arial"/>
              <a:buChar char="•"/>
            </a:pPr>
            <a:r>
              <a:rPr lang="en-GB" sz="2000" dirty="0">
                <a:ea typeface="+mn-lt"/>
                <a:cs typeface="+mn-lt"/>
              </a:rPr>
              <a:t>Develop a step-by-step plan that outlines when key milestones will be achieved and communicate this timeline to everyone involved.</a:t>
            </a:r>
            <a:endParaRPr lang="en-GB" sz="2000" dirty="0"/>
          </a:p>
          <a:p>
            <a:pPr marL="0" indent="0">
              <a:buFont typeface="Arial" panose="020B0604020202020204" pitchFamily="34" charset="0"/>
              <a:buNone/>
            </a:pPr>
            <a:endParaRPr lang="en-GB" sz="2000" dirty="0">
              <a:ea typeface="Calibri"/>
              <a:cs typeface="Calibri"/>
            </a:endParaRP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067207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C011F-DCC9-675B-C37A-40B67A5D6EC7}"/>
            </a:ext>
          </a:extLst>
        </p:cNvPr>
        <p:cNvGrpSpPr/>
        <p:nvPr/>
      </p:nvGrpSpPr>
      <p:grpSpPr>
        <a:xfrm>
          <a:off x="0" y="0"/>
          <a:ext cx="0" cy="0"/>
          <a:chOff x="0" y="0"/>
          <a:chExt cx="0" cy="0"/>
        </a:xfrm>
      </p:grpSpPr>
      <p:pic>
        <p:nvPicPr>
          <p:cNvPr id="4" name="Picture 3" descr="Follow the Leader! — DWG">
            <a:extLst>
              <a:ext uri="{FF2B5EF4-FFF2-40B4-BE49-F238E27FC236}">
                <a16:creationId xmlns:a16="http://schemas.microsoft.com/office/drawing/2014/main" id="{80710E49-CD9F-9BB6-F698-A442480DE930}"/>
              </a:ext>
            </a:extLst>
          </p:cNvPr>
          <p:cNvPicPr>
            <a:picLocks noChangeAspect="1"/>
          </p:cNvPicPr>
          <p:nvPr/>
        </p:nvPicPr>
        <p:blipFill>
          <a:blip r:embed="rId2"/>
          <a:stretch>
            <a:fillRect/>
          </a:stretch>
        </p:blipFill>
        <p:spPr>
          <a:xfrm>
            <a:off x="6349690" y="4222130"/>
            <a:ext cx="2667000" cy="1714500"/>
          </a:xfrm>
          <a:prstGeom prst="rect">
            <a:avLst/>
          </a:prstGeom>
        </p:spPr>
      </p:pic>
      <p:sp>
        <p:nvSpPr>
          <p:cNvPr id="2" name="Title 1">
            <a:extLst>
              <a:ext uri="{FF2B5EF4-FFF2-40B4-BE49-F238E27FC236}">
                <a16:creationId xmlns:a16="http://schemas.microsoft.com/office/drawing/2014/main" id="{2E4D1C44-4F15-029F-3CA6-98EFEB8890FB}"/>
              </a:ext>
            </a:extLst>
          </p:cNvPr>
          <p:cNvSpPr>
            <a:spLocks noGrp="1"/>
          </p:cNvSpPr>
          <p:nvPr>
            <p:ph type="title"/>
          </p:nvPr>
        </p:nvSpPr>
        <p:spPr>
          <a:xfrm>
            <a:off x="495300" y="526255"/>
            <a:ext cx="7886700" cy="1325563"/>
          </a:xfrm>
        </p:spPr>
        <p:txBody>
          <a:bodyPr/>
          <a:lstStyle/>
          <a:p>
            <a:r>
              <a:rPr lang="en-GB" b="1" dirty="0">
                <a:latin typeface="+mn-lt"/>
              </a:rPr>
              <a:t>How do we Overcome this?</a:t>
            </a:r>
          </a:p>
        </p:txBody>
      </p:sp>
      <p:sp>
        <p:nvSpPr>
          <p:cNvPr id="5" name="Content Placeholder 4">
            <a:extLst>
              <a:ext uri="{FF2B5EF4-FFF2-40B4-BE49-F238E27FC236}">
                <a16:creationId xmlns:a16="http://schemas.microsoft.com/office/drawing/2014/main" id="{55D87C99-0333-3486-A55A-BF496AEF7165}"/>
              </a:ext>
            </a:extLst>
          </p:cNvPr>
          <p:cNvSpPr>
            <a:spLocks noGrp="1"/>
          </p:cNvSpPr>
          <p:nvPr>
            <p:ph idx="1"/>
          </p:nvPr>
        </p:nvSpPr>
        <p:spPr>
          <a:xfrm>
            <a:off x="628650" y="1317625"/>
            <a:ext cx="7886700" cy="4351338"/>
          </a:xfrm>
        </p:spPr>
        <p:txBody>
          <a:bodyPr lIns="91440" tIns="45720" rIns="91440" bIns="45720" anchor="t"/>
          <a:lstStyle/>
          <a:p>
            <a:pPr marL="0" indent="0">
              <a:buNone/>
            </a:pPr>
            <a:endParaRPr lang="en-GB" dirty="0"/>
          </a:p>
          <a:p>
            <a:endParaRPr lang="en-GB" dirty="0"/>
          </a:p>
          <a:p>
            <a:pPr marL="0" indent="0">
              <a:buNone/>
            </a:pPr>
            <a:endParaRPr lang="en-GB" dirty="0"/>
          </a:p>
        </p:txBody>
      </p:sp>
      <p:sp>
        <p:nvSpPr>
          <p:cNvPr id="6" name="Content Placeholder 4">
            <a:extLst>
              <a:ext uri="{FF2B5EF4-FFF2-40B4-BE49-F238E27FC236}">
                <a16:creationId xmlns:a16="http://schemas.microsoft.com/office/drawing/2014/main" id="{56F1B410-E760-3450-23DA-8A565E777EB6}"/>
              </a:ext>
            </a:extLst>
          </p:cNvPr>
          <p:cNvSpPr txBox="1">
            <a:spLocks/>
          </p:cNvSpPr>
          <p:nvPr/>
        </p:nvSpPr>
        <p:spPr>
          <a:xfrm>
            <a:off x="502270" y="934766"/>
            <a:ext cx="7886700" cy="4351338"/>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000" dirty="0">
              <a:ea typeface="Calibri"/>
              <a:cs typeface="Calibri"/>
            </a:endParaRPr>
          </a:p>
          <a:p>
            <a:pPr>
              <a:buFont typeface="Arial"/>
              <a:buChar char="•"/>
            </a:pPr>
            <a:r>
              <a:rPr lang="en-GB" sz="2000" b="1" dirty="0">
                <a:ea typeface="+mn-lt"/>
                <a:cs typeface="+mn-lt"/>
              </a:rPr>
              <a:t>Address Concerns</a:t>
            </a:r>
            <a:r>
              <a:rPr lang="en-GB" sz="2000" dirty="0">
                <a:ea typeface="+mn-lt"/>
                <a:cs typeface="+mn-lt"/>
              </a:rPr>
              <a:t>:</a:t>
            </a:r>
            <a:endParaRPr lang="en-GB" sz="2000" dirty="0">
              <a:ea typeface="Calibri"/>
              <a:cs typeface="Calibri"/>
            </a:endParaRPr>
          </a:p>
          <a:p>
            <a:pPr>
              <a:buFont typeface="Arial"/>
              <a:buChar char="•"/>
            </a:pPr>
            <a:r>
              <a:rPr lang="en-GB" sz="2000" dirty="0">
                <a:ea typeface="+mn-lt"/>
                <a:cs typeface="+mn-lt"/>
              </a:rPr>
              <a:t>Set up regular check-ins or an open-door policy for employees to voice concerns. Provide reassurance and clarification to reduce anxiety.</a:t>
            </a:r>
            <a:endParaRPr lang="en-GB" dirty="0"/>
          </a:p>
          <a:p>
            <a:pPr>
              <a:buFont typeface="Arial"/>
              <a:buChar char="•"/>
            </a:pPr>
            <a:r>
              <a:rPr lang="en-GB" sz="2000" b="1" dirty="0">
                <a:ea typeface="+mn-lt"/>
                <a:cs typeface="+mn-lt"/>
              </a:rPr>
              <a:t>Lead by Example</a:t>
            </a:r>
            <a:r>
              <a:rPr lang="en-GB" sz="2000" dirty="0">
                <a:ea typeface="+mn-lt"/>
                <a:cs typeface="+mn-lt"/>
              </a:rPr>
              <a:t>:</a:t>
            </a:r>
            <a:endParaRPr lang="en-GB" dirty="0"/>
          </a:p>
          <a:p>
            <a:pPr>
              <a:buFont typeface="Arial"/>
              <a:buChar char="•"/>
            </a:pPr>
            <a:r>
              <a:rPr lang="en-GB" sz="2000" dirty="0">
                <a:ea typeface="+mn-lt"/>
                <a:cs typeface="+mn-lt"/>
              </a:rPr>
              <a:t>As a manager, actively use the new system or process yourself. Show enthusiasm for the change and demonstrate how to adapt to it.</a:t>
            </a:r>
            <a:endParaRPr lang="en-GB" dirty="0"/>
          </a:p>
          <a:p>
            <a:pPr>
              <a:buFont typeface="Arial"/>
              <a:buChar char="•"/>
            </a:pPr>
            <a:r>
              <a:rPr lang="en-GB" sz="2000" b="1" dirty="0">
                <a:ea typeface="+mn-lt"/>
                <a:cs typeface="+mn-lt"/>
              </a:rPr>
              <a:t>Encourage Positive Culture</a:t>
            </a:r>
            <a:r>
              <a:rPr lang="en-GB" sz="2000" dirty="0">
                <a:ea typeface="+mn-lt"/>
                <a:cs typeface="+mn-lt"/>
              </a:rPr>
              <a:t>:</a:t>
            </a:r>
            <a:endParaRPr lang="en-GB" dirty="0"/>
          </a:p>
          <a:p>
            <a:pPr>
              <a:buFont typeface="Arial"/>
              <a:buChar char="•"/>
            </a:pPr>
            <a:r>
              <a:rPr lang="en-GB" sz="2000" dirty="0">
                <a:ea typeface="+mn-lt"/>
                <a:cs typeface="+mn-lt"/>
              </a:rPr>
              <a:t>Recognize and reward employees who embrace the change. Celebrate small successes and acknowledge progress to build momentum.</a:t>
            </a:r>
            <a:endParaRPr lang="en-GB" dirty="0"/>
          </a:p>
          <a:p>
            <a:pPr>
              <a:buFont typeface="Arial"/>
              <a:buChar char="•"/>
            </a:pPr>
            <a:endParaRPr lang="en-GB" sz="2000" dirty="0">
              <a:ea typeface="Calibri"/>
              <a:cs typeface="Calibri"/>
            </a:endParaRPr>
          </a:p>
          <a:p>
            <a:pPr marL="0" indent="0">
              <a:buFont typeface="Arial" panose="020B0604020202020204" pitchFamily="34" charset="0"/>
              <a:buNone/>
            </a:pPr>
            <a:endParaRPr lang="en-GB" sz="2000" dirty="0">
              <a:ea typeface="Calibri"/>
              <a:cs typeface="Calibri"/>
            </a:endParaRP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666781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342097" y="589367"/>
            <a:ext cx="8801903" cy="440721"/>
          </a:xfrm>
          <a:prstGeom prst="rect">
            <a:avLst/>
          </a:prstGeom>
        </p:spPr>
        <p:txBody>
          <a:bodyPr>
            <a:noAutofit/>
          </a:bodyPr>
          <a:lstStyle>
            <a:lvl1pPr eaLnBrk="1" hangingPunct="1">
              <a:defRPr>
                <a:latin typeface="+mj-lt"/>
                <a:ea typeface="+mj-ea"/>
                <a:cs typeface="+mj-cs"/>
              </a:defRPr>
            </a:lvl1pPr>
          </a:lstStyle>
          <a:p>
            <a:pPr algn="ctr"/>
            <a:r>
              <a:rPr lang="en-GB" sz="2100" b="1" kern="0" dirty="0">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997617" y="6268633"/>
            <a:ext cx="3067796" cy="253916"/>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1648571" y="1349921"/>
            <a:ext cx="6172200" cy="4393654"/>
            <a:chOff x="4319675" y="4355641"/>
            <a:chExt cx="6480000" cy="3600000"/>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57945" y="6747870"/>
              <a:ext cx="3047767" cy="835726"/>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latin typeface="+mn-lt"/>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dirty="0"/>
          </a:p>
          <a:p>
            <a:endParaRPr lang="en-US" sz="1400" dirty="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232095" y="190500"/>
            <a:ext cx="5769029" cy="4733926"/>
          </a:xfrm>
          <a:prstGeom prst="rect">
            <a:avLst/>
          </a:prstGeom>
          <a:ln>
            <a:solidFill>
              <a:srgbClr val="0070C0"/>
            </a:solidFill>
          </a:ln>
        </p:spPr>
      </p:pic>
      <p:sp>
        <p:nvSpPr>
          <p:cNvPr id="3" name="TextBox 2">
            <a:extLst>
              <a:ext uri="{FF2B5EF4-FFF2-40B4-BE49-F238E27FC236}">
                <a16:creationId xmlns:a16="http://schemas.microsoft.com/office/drawing/2014/main" id="{894026C1-4E8E-4A8A-AB6C-7A1E4708E45E}"/>
              </a:ext>
            </a:extLst>
          </p:cNvPr>
          <p:cNvSpPr txBox="1"/>
          <p:nvPr/>
        </p:nvSpPr>
        <p:spPr>
          <a:xfrm>
            <a:off x="3232095" y="5290779"/>
            <a:ext cx="5769029" cy="652821"/>
          </a:xfrm>
          <a:prstGeom prst="rect">
            <a:avLst/>
          </a:prstGeom>
          <a:solidFill>
            <a:srgbClr val="000000">
              <a:alpha val="50000"/>
            </a:srgbClr>
          </a:solidFill>
          <a:ln>
            <a:noFill/>
          </a:ln>
        </p:spPr>
        <p:txBody>
          <a:bodyPr wrap="square" rtlCol="0">
            <a:noAutofit/>
          </a:bodyPr>
          <a:lstStyle/>
          <a:p>
            <a:pPr algn="ctr">
              <a:spcAft>
                <a:spcPts val="600"/>
              </a:spcAft>
            </a:pPr>
            <a:r>
              <a:rPr lang="en-GB" sz="1400" dirty="0">
                <a:solidFill>
                  <a:srgbClr val="FFFFFF"/>
                </a:solidFill>
              </a:rPr>
              <a:t>What Kurt Lewin proposes is that whenever </a:t>
            </a:r>
            <a:r>
              <a:rPr lang="en-GB" sz="1400" b="1" dirty="0">
                <a:solidFill>
                  <a:srgbClr val="FFFFFF"/>
                </a:solidFill>
              </a:rPr>
              <a:t>driving forces</a:t>
            </a:r>
            <a:r>
              <a:rPr lang="en-GB" sz="1400" dirty="0">
                <a:solidFill>
                  <a:srgbClr val="FFFFFF"/>
                </a:solidFill>
              </a:rPr>
              <a:t> are stronger than </a:t>
            </a:r>
            <a:r>
              <a:rPr lang="en-GB" sz="1400" b="1" dirty="0">
                <a:solidFill>
                  <a:srgbClr val="FFFFFF"/>
                </a:solidFill>
              </a:rPr>
              <a:t>restraining forces</a:t>
            </a:r>
            <a:r>
              <a:rPr lang="en-GB" sz="1400" dirty="0">
                <a:solidFill>
                  <a:srgbClr val="FFFFFF"/>
                </a:solidFill>
              </a:rPr>
              <a:t>, the status quo or equilibrium will change.</a:t>
            </a:r>
            <a:endParaRPr lang="en-US" sz="1400" dirty="0">
              <a:solidFill>
                <a:srgbClr val="FFFFFF"/>
              </a:solidFill>
            </a:endParaRPr>
          </a:p>
          <a:p>
            <a:pPr algn="ctr">
              <a:spcAft>
                <a:spcPts val="600"/>
              </a:spcAft>
            </a:pPr>
            <a:endParaRPr lang="en-GB" sz="950" dirty="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76536-26E7-5818-A47E-06E4009B34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8DD13E-CC11-78FE-1ED7-07B9C8CF935E}"/>
              </a:ext>
            </a:extLst>
          </p:cNvPr>
          <p:cNvSpPr>
            <a:spLocks noGrp="1"/>
          </p:cNvSpPr>
          <p:nvPr>
            <p:ph type="title"/>
          </p:nvPr>
        </p:nvSpPr>
        <p:spPr>
          <a:xfrm>
            <a:off x="504371" y="120077"/>
            <a:ext cx="7886700" cy="1325563"/>
          </a:xfrm>
        </p:spPr>
        <p:txBody>
          <a:bodyPr lIns="91440" tIns="45720" rIns="91440" bIns="45720" anchor="t"/>
          <a:lstStyle/>
          <a:p>
            <a:r>
              <a:rPr lang="en-GB" sz="3600" b="1" dirty="0">
                <a:ea typeface="+mj-lt"/>
                <a:cs typeface="+mj-lt"/>
              </a:rPr>
              <a:t>Task: Applying Kurt Lewin's Force Field Analysis to Health and Social Care Change</a:t>
            </a:r>
            <a:endParaRPr lang="en-US" sz="3600" b="1">
              <a:ea typeface="Calibri Light"/>
              <a:cs typeface="Calibri Light"/>
            </a:endParaRPr>
          </a:p>
        </p:txBody>
      </p:sp>
      <p:sp>
        <p:nvSpPr>
          <p:cNvPr id="5" name="Content Placeholder 4">
            <a:extLst>
              <a:ext uri="{FF2B5EF4-FFF2-40B4-BE49-F238E27FC236}">
                <a16:creationId xmlns:a16="http://schemas.microsoft.com/office/drawing/2014/main" id="{DF8E3D1B-659D-7304-01A9-FD7D343E1B33}"/>
              </a:ext>
            </a:extLst>
          </p:cNvPr>
          <p:cNvSpPr>
            <a:spLocks noGrp="1"/>
          </p:cNvSpPr>
          <p:nvPr>
            <p:ph idx="1"/>
          </p:nvPr>
        </p:nvSpPr>
        <p:spPr>
          <a:xfrm>
            <a:off x="628650" y="1317625"/>
            <a:ext cx="7886700" cy="4351338"/>
          </a:xfrm>
        </p:spPr>
        <p:txBody>
          <a:bodyPr lIns="91440" tIns="45720" rIns="91440" bIns="45720" anchor="t"/>
          <a:lstStyle/>
          <a:p>
            <a:pPr marL="0" indent="0">
              <a:buNone/>
            </a:pPr>
            <a:endParaRPr lang="en-GB" dirty="0"/>
          </a:p>
          <a:p>
            <a:endParaRPr lang="en-GB" dirty="0"/>
          </a:p>
          <a:p>
            <a:pPr marL="0" indent="0">
              <a:buNone/>
            </a:pPr>
            <a:endParaRPr lang="en-GB" dirty="0"/>
          </a:p>
        </p:txBody>
      </p:sp>
      <p:sp>
        <p:nvSpPr>
          <p:cNvPr id="6" name="Content Placeholder 4">
            <a:extLst>
              <a:ext uri="{FF2B5EF4-FFF2-40B4-BE49-F238E27FC236}">
                <a16:creationId xmlns:a16="http://schemas.microsoft.com/office/drawing/2014/main" id="{4B444AA4-25EA-17A6-2C80-9CEFDA3536B4}"/>
              </a:ext>
            </a:extLst>
          </p:cNvPr>
          <p:cNvSpPr txBox="1">
            <a:spLocks/>
          </p:cNvSpPr>
          <p:nvPr/>
        </p:nvSpPr>
        <p:spPr>
          <a:xfrm>
            <a:off x="245792" y="968220"/>
            <a:ext cx="8656134" cy="4351338"/>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000" dirty="0">
              <a:ea typeface="Calibri"/>
              <a:cs typeface="Calibri"/>
            </a:endParaRPr>
          </a:p>
          <a:p>
            <a:pPr>
              <a:buFont typeface="Arial"/>
              <a:buChar char="•"/>
            </a:pPr>
            <a:r>
              <a:rPr lang="en-GB" sz="2000" dirty="0">
                <a:ea typeface="+mn-lt"/>
                <a:cs typeface="+mn-lt"/>
              </a:rPr>
              <a:t>The goal is to identify and analyse the </a:t>
            </a:r>
            <a:r>
              <a:rPr lang="en-GB" sz="2000" b="1" dirty="0">
                <a:ea typeface="+mn-lt"/>
                <a:cs typeface="+mn-lt"/>
              </a:rPr>
              <a:t>driving forces</a:t>
            </a:r>
            <a:r>
              <a:rPr lang="en-GB" sz="2000" dirty="0">
                <a:ea typeface="+mn-lt"/>
                <a:cs typeface="+mn-lt"/>
              </a:rPr>
              <a:t> (supporting change) and </a:t>
            </a:r>
            <a:r>
              <a:rPr lang="en-GB" sz="2000" b="1" dirty="0">
                <a:ea typeface="+mn-lt"/>
                <a:cs typeface="+mn-lt"/>
              </a:rPr>
              <a:t>restraining forces</a:t>
            </a:r>
            <a:r>
              <a:rPr lang="en-GB" sz="2000" dirty="0">
                <a:ea typeface="+mn-lt"/>
                <a:cs typeface="+mn-lt"/>
              </a:rPr>
              <a:t> (resisting change) for the example and propose strategies to strengthen driving forces or reduce restraining forces.</a:t>
            </a:r>
            <a:endParaRPr lang="en-GB" sz="2000" dirty="0">
              <a:ea typeface="Calibri"/>
              <a:cs typeface="Calibri"/>
            </a:endParaRPr>
          </a:p>
          <a:p>
            <a:pPr marL="0" indent="0">
              <a:buNone/>
            </a:pPr>
            <a:r>
              <a:rPr lang="en-GB" sz="2400" b="1" dirty="0">
                <a:highlight>
                  <a:srgbClr val="FFFF00"/>
                </a:highlight>
              </a:rPr>
              <a:t>Introducing Telehealth Services for Mental Health Patients</a:t>
            </a:r>
            <a:endParaRPr lang="en-GB" sz="2400" dirty="0">
              <a:highlight>
                <a:srgbClr val="FFFF00"/>
              </a:highlight>
              <a:ea typeface="Calibri"/>
              <a:cs typeface="Calibri"/>
            </a:endParaRPr>
          </a:p>
          <a:p>
            <a:pPr>
              <a:buFont typeface="Arial"/>
              <a:buChar char="•"/>
            </a:pPr>
            <a:r>
              <a:rPr lang="en-GB" sz="2000" b="1" dirty="0">
                <a:ea typeface="+mn-lt"/>
                <a:cs typeface="+mn-lt"/>
              </a:rPr>
              <a:t>Driving Forces:</a:t>
            </a:r>
            <a:endParaRPr lang="en-GB" dirty="0"/>
          </a:p>
          <a:p>
            <a:pPr lvl="1">
              <a:buFont typeface="Arial"/>
              <a:buChar char="•"/>
            </a:pPr>
            <a:r>
              <a:rPr lang="en-GB" sz="2000" dirty="0">
                <a:ea typeface="+mn-lt"/>
                <a:cs typeface="+mn-lt"/>
              </a:rPr>
              <a:t>Why is the organisation introducing telehealth services for mental health patients? What advantages will this bring to patients and the organisation?</a:t>
            </a:r>
            <a:endParaRPr lang="en-GB" dirty="0"/>
          </a:p>
          <a:p>
            <a:pPr>
              <a:buFont typeface="Arial"/>
              <a:buChar char="•"/>
            </a:pPr>
            <a:r>
              <a:rPr lang="en-GB" sz="2000" b="1" dirty="0">
                <a:ea typeface="+mn-lt"/>
                <a:cs typeface="+mn-lt"/>
              </a:rPr>
              <a:t>Restraining Forces:</a:t>
            </a:r>
            <a:endParaRPr lang="en-GB" dirty="0"/>
          </a:p>
          <a:p>
            <a:pPr lvl="1">
              <a:buFont typeface="Arial"/>
              <a:buChar char="•"/>
            </a:pPr>
            <a:r>
              <a:rPr lang="en-GB" sz="2000" dirty="0">
                <a:ea typeface="+mn-lt"/>
                <a:cs typeface="+mn-lt"/>
              </a:rPr>
              <a:t>What challenges might patients or staff face when using telehealth technology? How might this affect patient care?</a:t>
            </a:r>
            <a:endParaRPr lang="en-GB" dirty="0"/>
          </a:p>
          <a:p>
            <a:pPr>
              <a:buFont typeface="Arial"/>
              <a:buChar char="•"/>
            </a:pPr>
            <a:r>
              <a:rPr lang="en-GB" sz="2000" b="1" dirty="0">
                <a:ea typeface="+mn-lt"/>
                <a:cs typeface="+mn-lt"/>
              </a:rPr>
              <a:t>Strategies:</a:t>
            </a:r>
            <a:endParaRPr lang="en-GB" dirty="0"/>
          </a:p>
          <a:p>
            <a:pPr lvl="1">
              <a:buFont typeface="Arial"/>
              <a:buChar char="•"/>
            </a:pPr>
            <a:r>
              <a:rPr lang="en-GB" sz="2000" dirty="0">
                <a:ea typeface="+mn-lt"/>
                <a:cs typeface="+mn-lt"/>
              </a:rPr>
              <a:t>What steps can be taken to ensure both staff and patients are comfortable with telehealth services?</a:t>
            </a:r>
            <a:endParaRPr lang="en-GB" dirty="0"/>
          </a:p>
          <a:p>
            <a:pPr>
              <a:buFont typeface="Arial"/>
              <a:buChar char="•"/>
            </a:pPr>
            <a:endParaRPr lang="en-GB" sz="2000" dirty="0">
              <a:ea typeface="Calibri"/>
              <a:cs typeface="Calibri"/>
            </a:endParaRPr>
          </a:p>
          <a:p>
            <a:pPr marL="0" indent="0">
              <a:buFont typeface="Arial" panose="020B0604020202020204" pitchFamily="34" charset="0"/>
              <a:buNone/>
            </a:pPr>
            <a:endParaRPr lang="en-GB" sz="2000" dirty="0">
              <a:ea typeface="Calibri"/>
              <a:cs typeface="Calibri"/>
            </a:endParaRP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5171757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p:txBody>
          <a:bodyPr/>
          <a:lstStyle/>
          <a:p>
            <a:r>
              <a:rPr lang="en-GB" b="1" dirty="0">
                <a:latin typeface="+mn-lt"/>
              </a:rPr>
              <a:t>Preparing for Change</a:t>
            </a:r>
          </a:p>
        </p:txBody>
      </p:sp>
      <p:sp>
        <p:nvSpPr>
          <p:cNvPr id="3" name="Content Placeholder 2">
            <a:extLst>
              <a:ext uri="{FF2B5EF4-FFF2-40B4-BE49-F238E27FC236}">
                <a16:creationId xmlns:a16="http://schemas.microsoft.com/office/drawing/2014/main" id="{244CDD11-2339-C5F9-945B-D1731FF281C7}"/>
              </a:ext>
            </a:extLst>
          </p:cNvPr>
          <p:cNvSpPr>
            <a:spLocks noGrp="1"/>
          </p:cNvSpPr>
          <p:nvPr>
            <p:ph idx="1"/>
          </p:nvPr>
        </p:nvSpPr>
        <p:spPr>
          <a:xfrm>
            <a:off x="571500" y="1253331"/>
            <a:ext cx="7886700" cy="4351338"/>
          </a:xfrm>
        </p:spPr>
        <p:txBody>
          <a:bodyPr/>
          <a:lstStyle/>
          <a:p>
            <a:pPr marL="0" indent="0">
              <a:buNone/>
            </a:pPr>
            <a:endParaRPr lang="en-GB" dirty="0"/>
          </a:p>
          <a:p>
            <a:r>
              <a:rPr lang="en-GB" dirty="0"/>
              <a:t>Data gathering &amp; analysis</a:t>
            </a:r>
          </a:p>
          <a:p>
            <a:r>
              <a:rPr lang="en-GB" dirty="0"/>
              <a:t>Identify potential changes required</a:t>
            </a:r>
          </a:p>
          <a:p>
            <a:r>
              <a:rPr lang="en-GB" dirty="0"/>
              <a:t>Identify key stakeholder</a:t>
            </a:r>
          </a:p>
          <a:p>
            <a:r>
              <a:rPr lang="en-GB" dirty="0"/>
              <a:t>Potential obstacles</a:t>
            </a:r>
          </a:p>
          <a:p>
            <a:r>
              <a:rPr lang="en-GB" dirty="0"/>
              <a:t>Consider why might the change be resisted</a:t>
            </a:r>
          </a:p>
          <a:p>
            <a:endParaRPr lang="en-GB" dirty="0"/>
          </a:p>
          <a:p>
            <a:endParaRPr lang="en-GB" dirty="0"/>
          </a:p>
        </p:txBody>
      </p:sp>
    </p:spTree>
    <p:extLst>
      <p:ext uri="{BB962C8B-B14F-4D97-AF65-F5344CB8AC3E}">
        <p14:creationId xmlns:p14="http://schemas.microsoft.com/office/powerpoint/2010/main" val="14490058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latin typeface="+mn-lt"/>
              </a:rPr>
              <a:t>Build a Vision</a:t>
            </a:r>
          </a:p>
        </p:txBody>
      </p:sp>
      <p:sp>
        <p:nvSpPr>
          <p:cNvPr id="3" name="Content Placeholder 2">
            <a:extLst>
              <a:ext uri="{FF2B5EF4-FFF2-40B4-BE49-F238E27FC236}">
                <a16:creationId xmlns:a16="http://schemas.microsoft.com/office/drawing/2014/main" id="{3501BD2F-7D34-0CFF-D547-20743BBF7D08}"/>
              </a:ext>
            </a:extLst>
          </p:cNvPr>
          <p:cNvSpPr>
            <a:spLocks noGrp="1"/>
          </p:cNvSpPr>
          <p:nvPr>
            <p:ph idx="1"/>
          </p:nvPr>
        </p:nvSpPr>
        <p:spPr>
          <a:xfrm>
            <a:off x="490777" y="1443038"/>
            <a:ext cx="7886700" cy="4351338"/>
          </a:xfrm>
        </p:spPr>
        <p:txBody>
          <a:bodyPr/>
          <a:lstStyle/>
          <a:p>
            <a:r>
              <a:rPr lang="en-GB" dirty="0"/>
              <a:t>Develop a clear vision</a:t>
            </a:r>
          </a:p>
          <a:p>
            <a:r>
              <a:rPr lang="en-GB" dirty="0"/>
              <a:t>Dispel myth</a:t>
            </a:r>
          </a:p>
          <a:p>
            <a:pPr lvl="1"/>
            <a:r>
              <a:rPr lang="en-GB" sz="2800" dirty="0"/>
              <a:t>What is involved</a:t>
            </a:r>
          </a:p>
          <a:p>
            <a:pPr lvl="1"/>
            <a:r>
              <a:rPr lang="en-GB" sz="2800" dirty="0"/>
              <a:t>What is the change</a:t>
            </a:r>
          </a:p>
          <a:p>
            <a:pPr lvl="1"/>
            <a:r>
              <a:rPr lang="en-GB" sz="2800" dirty="0"/>
              <a:t>Why are we doing it</a:t>
            </a:r>
          </a:p>
          <a:p>
            <a:pPr lvl="1"/>
            <a:r>
              <a:rPr lang="en-GB" sz="2800" dirty="0"/>
              <a:t>What are the effects</a:t>
            </a:r>
          </a:p>
          <a:p>
            <a:pPr lvl="1"/>
            <a:r>
              <a:rPr lang="en-GB" sz="2800" dirty="0"/>
              <a:t>How will we manage the change</a:t>
            </a:r>
          </a:p>
        </p:txBody>
      </p:sp>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p:txBody>
          <a:bodyPr/>
          <a:lstStyle/>
          <a:p>
            <a:r>
              <a:rPr lang="en-GB" b="1" dirty="0">
                <a:latin typeface="+mn-lt"/>
              </a:rPr>
              <a:t>Plan the Change</a:t>
            </a:r>
          </a:p>
        </p:txBody>
      </p:sp>
      <p:sp>
        <p:nvSpPr>
          <p:cNvPr id="3" name="Content Placeholder 2">
            <a:extLst>
              <a:ext uri="{FF2B5EF4-FFF2-40B4-BE49-F238E27FC236}">
                <a16:creationId xmlns:a16="http://schemas.microsoft.com/office/drawing/2014/main" id="{25DB4794-72EE-6CB2-28BC-22A6B8EF001C}"/>
              </a:ext>
            </a:extLst>
          </p:cNvPr>
          <p:cNvSpPr>
            <a:spLocks noGrp="1"/>
          </p:cNvSpPr>
          <p:nvPr>
            <p:ph idx="1"/>
          </p:nvPr>
        </p:nvSpPr>
        <p:spPr>
          <a:xfrm>
            <a:off x="730250" y="1471771"/>
            <a:ext cx="7886700" cy="3661569"/>
          </a:xfrm>
        </p:spPr>
        <p:txBody>
          <a:bodyPr/>
          <a:lstStyle/>
          <a:p>
            <a:r>
              <a:rPr lang="en-GB" dirty="0"/>
              <a:t>Devise strategies to undertake the change</a:t>
            </a:r>
          </a:p>
          <a:p>
            <a:r>
              <a:rPr lang="en-GB" dirty="0"/>
              <a:t>Identify steps involved to introduce the change</a:t>
            </a:r>
          </a:p>
          <a:p>
            <a:r>
              <a:rPr lang="en-GB" dirty="0"/>
              <a:t>Involve people</a:t>
            </a:r>
          </a:p>
          <a:p>
            <a:r>
              <a:rPr lang="en-GB" dirty="0"/>
              <a:t>Timescale</a:t>
            </a:r>
          </a:p>
          <a:p>
            <a:r>
              <a:rPr lang="en-GB" dirty="0"/>
              <a:t>Anticipate problems</a:t>
            </a:r>
          </a:p>
          <a:p>
            <a:r>
              <a:rPr lang="en-GB" dirty="0"/>
              <a:t>Assess risk</a:t>
            </a:r>
          </a:p>
          <a:p>
            <a:r>
              <a:rPr lang="en-GB" dirty="0"/>
              <a:t>Communicate the change!</a:t>
            </a:r>
          </a:p>
          <a:p>
            <a:endParaRPr lang="en-GB" dirty="0"/>
          </a:p>
          <a:p>
            <a:endParaRPr lang="en-GB" dirty="0"/>
          </a:p>
        </p:txBody>
      </p:sp>
    </p:spTree>
    <p:extLst>
      <p:ext uri="{BB962C8B-B14F-4D97-AF65-F5344CB8AC3E}">
        <p14:creationId xmlns:p14="http://schemas.microsoft.com/office/powerpoint/2010/main" val="1114971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a:xfrm>
            <a:off x="974090" y="497205"/>
            <a:ext cx="7886700" cy="1325563"/>
          </a:xfrm>
        </p:spPr>
        <p:txBody>
          <a:bodyPr/>
          <a:lstStyle/>
          <a:p>
            <a:r>
              <a:rPr lang="en-GB" b="1" dirty="0">
                <a:latin typeface="+mn-lt"/>
              </a:rPr>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a:xfrm>
            <a:off x="1771650" y="681037"/>
            <a:ext cx="4629150" cy="1325563"/>
          </a:xfrm>
        </p:spPr>
        <p:txBody>
          <a:bodyPr/>
          <a:lstStyle/>
          <a:p>
            <a:r>
              <a:rPr lang="en-GB" b="1" dirty="0">
                <a:latin typeface="+mn-lt"/>
              </a:rPr>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a:xfrm>
            <a:off x="285749" y="1558925"/>
            <a:ext cx="8239125" cy="4351338"/>
          </a:xfrm>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a:xfrm>
            <a:off x="628650" y="578485"/>
            <a:ext cx="7886700" cy="1325563"/>
          </a:xfrm>
        </p:spPr>
        <p:txBody>
          <a:bodyPr/>
          <a:lstStyle/>
          <a:p>
            <a:r>
              <a:rPr lang="en-GB" b="1" dirty="0">
                <a:latin typeface="+mn-lt"/>
              </a:rPr>
              <a:t>Culture of Change</a:t>
            </a:r>
          </a:p>
        </p:txBody>
      </p:sp>
      <p:sp>
        <p:nvSpPr>
          <p:cNvPr id="3" name="Content Placeholder 2">
            <a:extLst>
              <a:ext uri="{FF2B5EF4-FFF2-40B4-BE49-F238E27FC236}">
                <a16:creationId xmlns:a16="http://schemas.microsoft.com/office/drawing/2014/main" id="{C67E3C9F-2337-7E57-458F-85FD2E186925}"/>
              </a:ext>
            </a:extLst>
          </p:cNvPr>
          <p:cNvSpPr>
            <a:spLocks noGrp="1"/>
          </p:cNvSpPr>
          <p:nvPr>
            <p:ph idx="1"/>
          </p:nvPr>
        </p:nvSpPr>
        <p:spPr/>
        <p:txBody>
          <a:bodyPr/>
          <a:lstStyle/>
          <a:p>
            <a:r>
              <a:rPr lang="en-GB" dirty="0"/>
              <a:t>Leadership/early adopters</a:t>
            </a:r>
          </a:p>
          <a:p>
            <a:r>
              <a:rPr lang="en-GB" dirty="0"/>
              <a:t>Strong change management processes</a:t>
            </a:r>
          </a:p>
          <a:p>
            <a:r>
              <a:rPr lang="en-GB" dirty="0"/>
              <a:t>Incremental</a:t>
            </a:r>
          </a:p>
          <a:p>
            <a:r>
              <a:rPr lang="en-GB" dirty="0"/>
              <a:t>Embraced</a:t>
            </a:r>
          </a:p>
          <a:p>
            <a:r>
              <a:rPr lang="en-GB" dirty="0"/>
              <a:t>Communicated</a:t>
            </a:r>
          </a:p>
          <a:p>
            <a:r>
              <a:rPr lang="en-GB" dirty="0"/>
              <a:t>Human factors </a:t>
            </a:r>
          </a:p>
        </p:txBody>
      </p:sp>
    </p:spTree>
    <p:extLst>
      <p:ext uri="{BB962C8B-B14F-4D97-AF65-F5344CB8AC3E}">
        <p14:creationId xmlns:p14="http://schemas.microsoft.com/office/powerpoint/2010/main" val="3996435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4C4C-82BC-39B8-6936-2EC1A5F32369}"/>
              </a:ext>
            </a:extLst>
          </p:cNvPr>
          <p:cNvSpPr>
            <a:spLocks noGrp="1"/>
          </p:cNvSpPr>
          <p:nvPr>
            <p:ph type="title"/>
          </p:nvPr>
        </p:nvSpPr>
        <p:spPr>
          <a:xfrm>
            <a:off x="783271" y="141446"/>
            <a:ext cx="7886700" cy="1325563"/>
          </a:xfrm>
        </p:spPr>
        <p:txBody>
          <a:bodyPr/>
          <a:lstStyle/>
          <a:p>
            <a:r>
              <a:rPr lang="en-GB" sz="5400" b="1" dirty="0">
                <a:latin typeface="+mn-lt"/>
              </a:rPr>
              <a:t>Task</a:t>
            </a:r>
          </a:p>
        </p:txBody>
      </p:sp>
      <p:sp>
        <p:nvSpPr>
          <p:cNvPr id="3" name="Content Placeholder 2">
            <a:extLst>
              <a:ext uri="{FF2B5EF4-FFF2-40B4-BE49-F238E27FC236}">
                <a16:creationId xmlns:a16="http://schemas.microsoft.com/office/drawing/2014/main" id="{01FA4D41-9EA0-DE57-2795-047EDB98DF3C}"/>
              </a:ext>
            </a:extLst>
          </p:cNvPr>
          <p:cNvSpPr>
            <a:spLocks noGrp="1"/>
          </p:cNvSpPr>
          <p:nvPr>
            <p:ph idx="1"/>
          </p:nvPr>
        </p:nvSpPr>
        <p:spPr>
          <a:xfrm>
            <a:off x="248283" y="1039018"/>
            <a:ext cx="8733156" cy="4351338"/>
          </a:xfrm>
        </p:spPr>
        <p:txBody>
          <a:bodyPr/>
          <a:lstStyle/>
          <a:p>
            <a:pPr marL="0" indent="0">
              <a:buNone/>
            </a:pPr>
            <a:r>
              <a:rPr lang="en-GB" b="1" dirty="0"/>
              <a:t>Each of the eight tasks will be combined and submitted to form Assessment 1 </a:t>
            </a:r>
          </a:p>
          <a:p>
            <a:r>
              <a:rPr lang="en-GB" sz="2400" dirty="0"/>
              <a:t>You are a manager of a care home and want to make changes</a:t>
            </a:r>
          </a:p>
          <a:p>
            <a:r>
              <a:rPr lang="en-GB" sz="2400" dirty="0"/>
              <a:t>Compile a plan for how you can implement one change in particular</a:t>
            </a:r>
          </a:p>
          <a:p>
            <a:r>
              <a:rPr lang="en-GB" sz="2400" dirty="0"/>
              <a:t>Identify the skills that you need to do this</a:t>
            </a:r>
          </a:p>
          <a:p>
            <a:r>
              <a:rPr lang="en-GB" sz="2400" dirty="0"/>
              <a:t>Look at potential barriers to the successful implementation of your changes and suggest ways that the barriers could be overcome.</a:t>
            </a:r>
          </a:p>
          <a:p>
            <a:r>
              <a:rPr lang="en-GB" sz="2400" dirty="0"/>
              <a:t>You can refer to the change models discussed during this lecture.</a:t>
            </a:r>
          </a:p>
          <a:p>
            <a:r>
              <a:rPr lang="en-GB" sz="2400" dirty="0"/>
              <a:t>250 words (+ or – 10%)</a:t>
            </a:r>
          </a:p>
          <a:p>
            <a:r>
              <a:rPr lang="en-GB" sz="2400" kern="100" dirty="0">
                <a:effectLst/>
                <a:ea typeface="DengXian" panose="02010600030101010101" pitchFamily="2" charset="-122"/>
                <a:cs typeface="Arial" panose="020B0604020202020204" pitchFamily="34" charset="0"/>
              </a:rPr>
              <a:t>Include a Minimum of 2 referenced sources.</a:t>
            </a:r>
          </a:p>
          <a:p>
            <a:endParaRPr lang="en-GB" sz="2400" dirty="0"/>
          </a:p>
          <a:p>
            <a:endParaRPr lang="en-GB" sz="2400" dirty="0"/>
          </a:p>
        </p:txBody>
      </p:sp>
    </p:spTree>
    <p:extLst>
      <p:ext uri="{BB962C8B-B14F-4D97-AF65-F5344CB8AC3E}">
        <p14:creationId xmlns:p14="http://schemas.microsoft.com/office/powerpoint/2010/main" val="3157423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ADAB9-A765-B200-DBC0-50208C6395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639D73-1107-974F-5B92-9C020F42F68C}"/>
              </a:ext>
            </a:extLst>
          </p:cNvPr>
          <p:cNvSpPr>
            <a:spLocks noGrp="1"/>
          </p:cNvSpPr>
          <p:nvPr>
            <p:ph type="title"/>
          </p:nvPr>
        </p:nvSpPr>
        <p:spPr>
          <a:xfrm>
            <a:off x="783271" y="141446"/>
            <a:ext cx="7886700" cy="1325563"/>
          </a:xfrm>
        </p:spPr>
        <p:txBody>
          <a:bodyPr/>
          <a:lstStyle/>
          <a:p>
            <a:r>
              <a:rPr lang="en-GB" sz="5400" b="1" dirty="0">
                <a:latin typeface="+mn-lt"/>
              </a:rPr>
              <a:t>Task</a:t>
            </a:r>
          </a:p>
        </p:txBody>
      </p:sp>
      <p:sp>
        <p:nvSpPr>
          <p:cNvPr id="3" name="Content Placeholder 2">
            <a:extLst>
              <a:ext uri="{FF2B5EF4-FFF2-40B4-BE49-F238E27FC236}">
                <a16:creationId xmlns:a16="http://schemas.microsoft.com/office/drawing/2014/main" id="{481AE686-E985-A0AC-53C4-702DDD7FF169}"/>
              </a:ext>
            </a:extLst>
          </p:cNvPr>
          <p:cNvSpPr>
            <a:spLocks noGrp="1"/>
          </p:cNvSpPr>
          <p:nvPr>
            <p:ph idx="1"/>
          </p:nvPr>
        </p:nvSpPr>
        <p:spPr>
          <a:xfrm>
            <a:off x="567499" y="1141991"/>
            <a:ext cx="4583346" cy="4351338"/>
          </a:xfrm>
        </p:spPr>
        <p:txBody>
          <a:bodyPr lIns="91440" tIns="45720" rIns="91440" bIns="45720" anchor="t"/>
          <a:lstStyle/>
          <a:p>
            <a:pPr>
              <a:buFont typeface="Arial"/>
              <a:buChar char="•"/>
            </a:pPr>
            <a:r>
              <a:rPr lang="en-GB" sz="1400" b="1" dirty="0">
                <a:ea typeface="+mn-lt"/>
                <a:cs typeface="+mn-lt"/>
              </a:rPr>
              <a:t>Ongoing staff training and development</a:t>
            </a:r>
            <a:endParaRPr lang="en-US" sz="1400">
              <a:ea typeface="Calibri"/>
              <a:cs typeface="Calibri"/>
            </a:endParaRPr>
          </a:p>
          <a:p>
            <a:pPr>
              <a:buFont typeface="Arial"/>
              <a:buChar char="•"/>
            </a:pPr>
            <a:r>
              <a:rPr lang="en-GB" sz="1400" b="1" dirty="0">
                <a:ea typeface="+mn-lt"/>
                <a:cs typeface="+mn-lt"/>
              </a:rPr>
              <a:t>Person-</a:t>
            </a:r>
            <a:r>
              <a:rPr lang="en-GB" sz="1400" b="1" err="1">
                <a:ea typeface="+mn-lt"/>
                <a:cs typeface="+mn-lt"/>
              </a:rPr>
              <a:t>centered</a:t>
            </a:r>
            <a:r>
              <a:rPr lang="en-GB" sz="1400" b="1" dirty="0">
                <a:ea typeface="+mn-lt"/>
                <a:cs typeface="+mn-lt"/>
              </a:rPr>
              <a:t> care planning</a:t>
            </a:r>
            <a:endParaRPr lang="en-GB" sz="1400">
              <a:ea typeface="Calibri"/>
              <a:cs typeface="Calibri"/>
            </a:endParaRPr>
          </a:p>
          <a:p>
            <a:pPr>
              <a:buFont typeface="Arial"/>
              <a:buChar char="•"/>
            </a:pPr>
            <a:r>
              <a:rPr lang="en-GB" sz="1400" b="1" dirty="0">
                <a:ea typeface="+mn-lt"/>
                <a:cs typeface="+mn-lt"/>
              </a:rPr>
              <a:t>Tailored meal plans and dietary options</a:t>
            </a:r>
            <a:endParaRPr lang="en-GB" sz="1400">
              <a:ea typeface="Calibri"/>
              <a:cs typeface="Calibri"/>
            </a:endParaRPr>
          </a:p>
          <a:p>
            <a:pPr>
              <a:buFont typeface="Arial"/>
              <a:buChar char="•"/>
            </a:pPr>
            <a:r>
              <a:rPr lang="en-GB" sz="1400" b="1" dirty="0">
                <a:ea typeface="+mn-lt"/>
                <a:cs typeface="+mn-lt"/>
              </a:rPr>
              <a:t>Improved accessibility (ramps, handrails, non-slip flooring)</a:t>
            </a:r>
            <a:endParaRPr lang="en-GB" sz="1400">
              <a:ea typeface="Calibri"/>
              <a:cs typeface="Calibri"/>
            </a:endParaRPr>
          </a:p>
          <a:p>
            <a:pPr>
              <a:buFont typeface="Arial"/>
              <a:buChar char="•"/>
            </a:pPr>
            <a:r>
              <a:rPr lang="en-GB" sz="1400" b="1" dirty="0">
                <a:ea typeface="+mn-lt"/>
                <a:cs typeface="+mn-lt"/>
              </a:rPr>
              <a:t>Comfortable and homely living spaces</a:t>
            </a:r>
            <a:endParaRPr lang="en-GB" sz="1400">
              <a:ea typeface="Calibri"/>
              <a:cs typeface="Calibri"/>
            </a:endParaRPr>
          </a:p>
          <a:p>
            <a:pPr>
              <a:buFont typeface="Arial"/>
              <a:buChar char="•"/>
            </a:pPr>
            <a:r>
              <a:rPr lang="en-GB" sz="1400" b="1" dirty="0">
                <a:ea typeface="+mn-lt"/>
                <a:cs typeface="+mn-lt"/>
              </a:rPr>
              <a:t>Development of safe outdoor spaces (gardens, patios)</a:t>
            </a:r>
            <a:endParaRPr lang="en-GB" sz="1400">
              <a:ea typeface="Calibri"/>
              <a:cs typeface="Calibri"/>
            </a:endParaRPr>
          </a:p>
          <a:p>
            <a:pPr>
              <a:buFont typeface="Arial"/>
              <a:buChar char="•"/>
            </a:pPr>
            <a:r>
              <a:rPr lang="en-GB" sz="1400" b="1" dirty="0">
                <a:ea typeface="+mn-lt"/>
                <a:cs typeface="+mn-lt"/>
              </a:rPr>
              <a:t>Personalisation of resident rooms</a:t>
            </a:r>
            <a:endParaRPr lang="en-GB" sz="1400">
              <a:ea typeface="Calibri"/>
              <a:cs typeface="Calibri"/>
            </a:endParaRPr>
          </a:p>
          <a:p>
            <a:pPr>
              <a:buFont typeface="Arial"/>
              <a:buChar char="•"/>
            </a:pPr>
            <a:r>
              <a:rPr lang="en-GB" sz="1400" b="1" dirty="0">
                <a:ea typeface="+mn-lt"/>
                <a:cs typeface="+mn-lt"/>
              </a:rPr>
              <a:t>Regular communication with families</a:t>
            </a:r>
            <a:endParaRPr lang="en-GB" sz="1400">
              <a:ea typeface="Calibri"/>
              <a:cs typeface="Calibri"/>
            </a:endParaRPr>
          </a:p>
          <a:p>
            <a:pPr>
              <a:buFont typeface="Arial"/>
              <a:buChar char="•"/>
            </a:pPr>
            <a:r>
              <a:rPr lang="en-GB" sz="1400" b="1" dirty="0">
                <a:ea typeface="+mn-lt"/>
                <a:cs typeface="+mn-lt"/>
              </a:rPr>
              <a:t>Diverse and engaging activity programs</a:t>
            </a:r>
            <a:endParaRPr lang="en-GB" sz="1400">
              <a:ea typeface="Calibri"/>
              <a:cs typeface="Calibri"/>
            </a:endParaRPr>
          </a:p>
          <a:p>
            <a:pPr>
              <a:buFont typeface="Arial"/>
              <a:buChar char="•"/>
            </a:pPr>
            <a:r>
              <a:rPr lang="en-GB" sz="1400" b="1" dirty="0">
                <a:ea typeface="+mn-lt"/>
                <a:cs typeface="+mn-lt"/>
              </a:rPr>
              <a:t>Introduction of assistive technology (smart devices, health monitoring)</a:t>
            </a:r>
            <a:endParaRPr lang="en-GB" sz="1400">
              <a:ea typeface="Calibri"/>
              <a:cs typeface="Calibri"/>
            </a:endParaRPr>
          </a:p>
          <a:p>
            <a:pPr>
              <a:buFont typeface="Arial"/>
              <a:buChar char="•"/>
            </a:pPr>
            <a:r>
              <a:rPr lang="en-GB" sz="1400" b="1" dirty="0">
                <a:ea typeface="+mn-lt"/>
                <a:cs typeface="+mn-lt"/>
              </a:rPr>
              <a:t>Regular resident and family feedback surveys</a:t>
            </a:r>
            <a:endParaRPr lang="en-GB" sz="1400">
              <a:ea typeface="Calibri"/>
              <a:cs typeface="Calibri"/>
            </a:endParaRPr>
          </a:p>
          <a:p>
            <a:pPr>
              <a:buFont typeface="Arial"/>
              <a:buChar char="•"/>
            </a:pPr>
            <a:r>
              <a:rPr lang="en-GB" sz="1400" b="1" dirty="0">
                <a:ea typeface="+mn-lt"/>
                <a:cs typeface="+mn-lt"/>
              </a:rPr>
              <a:t>Mental health support and </a:t>
            </a:r>
            <a:r>
              <a:rPr lang="en-GB" sz="1400" b="1" err="1">
                <a:ea typeface="+mn-lt"/>
                <a:cs typeface="+mn-lt"/>
              </a:rPr>
              <a:t>counseling</a:t>
            </a:r>
            <a:r>
              <a:rPr lang="en-GB" sz="1400" b="1" dirty="0">
                <a:ea typeface="+mn-lt"/>
                <a:cs typeface="+mn-lt"/>
              </a:rPr>
              <a:t> services</a:t>
            </a:r>
            <a:endParaRPr lang="en-GB" sz="1400">
              <a:ea typeface="Calibri"/>
              <a:cs typeface="Calibri"/>
            </a:endParaRPr>
          </a:p>
          <a:p>
            <a:pPr>
              <a:buFont typeface="Arial"/>
              <a:buChar char="•"/>
            </a:pPr>
            <a:r>
              <a:rPr lang="en-GB" sz="1400" b="1" dirty="0">
                <a:ea typeface="+mn-lt"/>
                <a:cs typeface="+mn-lt"/>
              </a:rPr>
              <a:t>Promote social interaction and reduce isolation</a:t>
            </a:r>
            <a:endParaRPr lang="en-GB" sz="1200">
              <a:ea typeface="Calibri"/>
              <a:cs typeface="Calibri"/>
            </a:endParaRPr>
          </a:p>
          <a:p>
            <a:pPr>
              <a:buFont typeface="Arial" panose="020B0604020202020204" pitchFamily="34" charset="0"/>
              <a:buChar char="•"/>
            </a:pPr>
            <a:endParaRPr lang="en-GB" sz="1050" dirty="0">
              <a:ea typeface="Calibri"/>
              <a:cs typeface="Calibri"/>
            </a:endParaRPr>
          </a:p>
        </p:txBody>
      </p:sp>
      <p:sp>
        <p:nvSpPr>
          <p:cNvPr id="4" name="TextBox 3">
            <a:extLst>
              <a:ext uri="{FF2B5EF4-FFF2-40B4-BE49-F238E27FC236}">
                <a16:creationId xmlns:a16="http://schemas.microsoft.com/office/drawing/2014/main" id="{8D995C2E-5FB1-1791-C26B-4E2CA3FC3D11}"/>
              </a:ext>
            </a:extLst>
          </p:cNvPr>
          <p:cNvSpPr txBox="1"/>
          <p:nvPr/>
        </p:nvSpPr>
        <p:spPr>
          <a:xfrm>
            <a:off x="4928385" y="1254211"/>
            <a:ext cx="4022025"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Sans-Serif"/>
              <a:buChar char="•"/>
            </a:pPr>
            <a:r>
              <a:rPr lang="en-GB" sz="1400" b="1" dirty="0">
                <a:cs typeface="Arial"/>
              </a:rPr>
              <a:t>Introduction of memory and cognitive stimulation activities</a:t>
            </a:r>
            <a:r>
              <a:rPr lang="en-GB" sz="1400" dirty="0">
                <a:cs typeface="Arial"/>
              </a:rPr>
              <a:t>​</a:t>
            </a:r>
            <a:endParaRPr lang="en-US" sz="1400">
              <a:ea typeface="Calibri" panose="020F0502020204030204"/>
              <a:cs typeface="Calibri" panose="020F0502020204030204"/>
            </a:endParaRPr>
          </a:p>
          <a:p>
            <a:pPr marL="228600" indent="-228600">
              <a:buFont typeface="Arial,Sans-Serif"/>
              <a:buChar char="•"/>
            </a:pPr>
            <a:r>
              <a:rPr lang="en-GB" sz="1400" b="1" dirty="0">
                <a:cs typeface="Arial"/>
              </a:rPr>
              <a:t>Intergenerational programs with schools and local communities</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Cultural sensitivity training for staff</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Regular audits and quality control checks</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Improved staff morale and support programs</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Provision of dementia-specific care</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Enhanced safety measures (fall prevention, emergency protocols)</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Stronger focus on emotional and psychological well-being</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Better staff-to-resident ratios</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Promotion of independence for residents</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Access to technology for virtual communication (video calls, digital entertainment)</a:t>
            </a:r>
            <a:r>
              <a:rPr lang="en-GB" sz="1400" dirty="0">
                <a:cs typeface="Arial"/>
              </a:rPr>
              <a:t>​</a:t>
            </a:r>
            <a:endParaRPr lang="en-GB" sz="1400">
              <a:ea typeface="Calibri" panose="020F0502020204030204"/>
              <a:cs typeface="Arial"/>
            </a:endParaRPr>
          </a:p>
          <a:p>
            <a:pPr marL="228600" indent="-228600">
              <a:buFont typeface="Arial,Sans-Serif"/>
              <a:buChar char="•"/>
            </a:pPr>
            <a:r>
              <a:rPr lang="en-GB" sz="1400" b="1" dirty="0">
                <a:cs typeface="Arial"/>
              </a:rPr>
              <a:t>Holistic care approach (physical, mental, emotional health)</a:t>
            </a:r>
            <a:r>
              <a:rPr lang="en-GB" sz="1400" dirty="0">
                <a:cs typeface="Arial"/>
              </a:rPr>
              <a:t>​</a:t>
            </a:r>
            <a:endParaRPr lang="en-GB" sz="1100" dirty="0">
              <a:ea typeface="Calibri" panose="020F0502020204030204"/>
              <a:cs typeface="Arial"/>
            </a:endParaRPr>
          </a:p>
          <a:p>
            <a:r>
              <a:rPr lang="en-GB" sz="600" dirty="0">
                <a:cs typeface="Arial"/>
              </a:rPr>
              <a:t>​</a:t>
            </a:r>
            <a:endParaRPr lang="en-GB" sz="600" dirty="0">
              <a:ea typeface="Calibri"/>
              <a:cs typeface="Arial"/>
            </a:endParaRPr>
          </a:p>
          <a:p>
            <a:pPr marL="228600" indent="-228600">
              <a:buFont typeface=""/>
              <a:buChar char="•"/>
            </a:pPr>
            <a:endParaRPr lang="en-GB" sz="1600">
              <a:latin typeface="Arial"/>
              <a:cs typeface="Arial"/>
            </a:endParaRPr>
          </a:p>
        </p:txBody>
      </p:sp>
    </p:spTree>
    <p:extLst>
      <p:ext uri="{BB962C8B-B14F-4D97-AF65-F5344CB8AC3E}">
        <p14:creationId xmlns:p14="http://schemas.microsoft.com/office/powerpoint/2010/main" val="9604726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7E78F1D7-A7CD-4F74-AF5A-5E14523BB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1506</Words>
  <Application>Microsoft Office PowerPoint</Application>
  <PresentationFormat>On-screen Show (4:3)</PresentationFormat>
  <Paragraphs>211</Paragraphs>
  <Slides>35</Slides>
  <Notes>8</Notes>
  <HiddenSlides>0</HiddenSlides>
  <MMClips>0</MMClips>
  <ScaleCrop>false</ScaleCrop>
  <HeadingPairs>
    <vt:vector size="4" baseType="variant">
      <vt:variant>
        <vt:lpstr>Theme</vt:lpstr>
      </vt:variant>
      <vt:variant>
        <vt:i4>3</vt:i4>
      </vt:variant>
      <vt:variant>
        <vt:lpstr>Slide Titles</vt:lpstr>
      </vt:variant>
      <vt:variant>
        <vt:i4>35</vt:i4>
      </vt:variant>
    </vt:vector>
  </HeadingPairs>
  <TitlesOfParts>
    <vt:vector size="38" baseType="lpstr">
      <vt:lpstr>Title Slide 1</vt:lpstr>
      <vt:lpstr>Text 1</vt:lpstr>
      <vt:lpstr>Office Theme</vt:lpstr>
      <vt:lpstr>Week 8 - Managing Change in Health and Care Organisations       </vt:lpstr>
      <vt:lpstr>Learning Objectives</vt:lpstr>
      <vt:lpstr>PowerPoint Presentation</vt:lpstr>
      <vt:lpstr>Change Management Definitions </vt:lpstr>
      <vt:lpstr>Why is Change Management Important?</vt:lpstr>
      <vt:lpstr>Key Drivers for Change in the Health and Care Service</vt:lpstr>
      <vt:lpstr>Examples of Changes in UK Health and Social Care</vt:lpstr>
      <vt:lpstr>Change Models</vt:lpstr>
      <vt:lpstr>What are Change Models?</vt:lpstr>
      <vt:lpstr>PowerPoint Presentation</vt:lpstr>
      <vt:lpstr>NHS 111 and Lewin's Change Model</vt:lpstr>
      <vt:lpstr>Kotter’s Eight Step Change Model (1995)</vt:lpstr>
      <vt:lpstr>Kotter’s Eight Step Change Model (1995)</vt:lpstr>
      <vt:lpstr>Group work</vt:lpstr>
      <vt:lpstr>PowerPoint Presentation</vt:lpstr>
      <vt:lpstr>Organisational Barriers to Change</vt:lpstr>
      <vt:lpstr>PowerPoint Presentation</vt:lpstr>
      <vt:lpstr>Kübler-Ross Change Model</vt:lpstr>
      <vt:lpstr>Understanding Resistance</vt:lpstr>
      <vt:lpstr>Kubler-Ross Model in Domiciliary Care - Electronic System Introduction</vt:lpstr>
      <vt:lpstr>How do we Overcome this?</vt:lpstr>
      <vt:lpstr>How do we Overcome this?</vt:lpstr>
      <vt:lpstr>How do we Overcome this?</vt:lpstr>
      <vt:lpstr>PowerPoint Presentation</vt:lpstr>
      <vt:lpstr>Kurt Lewin’s Force Field Analysis</vt:lpstr>
      <vt:lpstr>Task: Applying Kurt Lewin's Force Field Analysis to Health and Social Care Change</vt:lpstr>
      <vt:lpstr>Preparing for Change</vt:lpstr>
      <vt:lpstr>Build a Vision</vt:lpstr>
      <vt:lpstr>Plan the Change</vt:lpstr>
      <vt:lpstr>Skills for Change Managers</vt:lpstr>
      <vt:lpstr>Culture of Change</vt:lpstr>
      <vt:lpstr>Culture of Change</vt:lpstr>
      <vt:lpstr>Task</vt:lpstr>
      <vt:lpstr>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Parese Ahmed</cp:lastModifiedBy>
  <cp:revision>181</cp:revision>
  <dcterms:created xsi:type="dcterms:W3CDTF">2021-03-10T12:10:47Z</dcterms:created>
  <dcterms:modified xsi:type="dcterms:W3CDTF">2025-03-06T13:45:56Z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